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5" r:id="rId8"/>
    <p:sldId id="266"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7/30/2023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jurnalkearsipan.anri.go.id/index.php/ojs/article/view/9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345440"/>
            <a:ext cx="11798993" cy="1585195"/>
          </a:xfrm>
        </p:spPr>
        <p:txBody>
          <a:bodyPr>
            <a:noAutofit/>
          </a:bodyPr>
          <a:lstStyle/>
          <a:p>
            <a:pPr algn="ctr">
              <a:lnSpc>
                <a:spcPct val="107000"/>
              </a:lnSpc>
              <a:spcAft>
                <a:spcPts val="800"/>
              </a:spcAft>
            </a:pPr>
            <a:br>
              <a:rPr lang="en-US" sz="2800" b="1" kern="100" dirty="0">
                <a:solidFill>
                  <a:schemeClr val="bg1"/>
                </a:solidFill>
                <a:effectLst/>
                <a:latin typeface="+mn-lt"/>
                <a:ea typeface="Calibri" panose="020F0502020204030204" pitchFamily="34" charset="0"/>
                <a:cs typeface="Times New Roman" panose="02020603050405020304" pitchFamily="18" charset="0"/>
              </a:rPr>
            </a:br>
            <a:br>
              <a:rPr lang="en-US" sz="2800" b="1" kern="100" dirty="0">
                <a:solidFill>
                  <a:schemeClr val="bg1"/>
                </a:solidFill>
                <a:effectLst/>
                <a:latin typeface="+mn-lt"/>
                <a:ea typeface="Calibri" panose="020F0502020204030204" pitchFamily="34" charset="0"/>
                <a:cs typeface="Times New Roman" panose="02020603050405020304" pitchFamily="18" charset="0"/>
              </a:rPr>
            </a:br>
            <a:br>
              <a:rPr lang="en-US" sz="2800" b="1" kern="100" dirty="0">
                <a:solidFill>
                  <a:schemeClr val="bg1"/>
                </a:solidFill>
                <a:effectLst/>
                <a:latin typeface="+mn-lt"/>
                <a:ea typeface="Calibri" panose="020F0502020204030204" pitchFamily="34" charset="0"/>
                <a:cs typeface="Times New Roman" panose="02020603050405020304" pitchFamily="18" charset="0"/>
              </a:rPr>
            </a:br>
            <a:br>
              <a:rPr lang="en-US" sz="2800" b="1" kern="100" dirty="0">
                <a:solidFill>
                  <a:schemeClr val="bg1"/>
                </a:solidFill>
                <a:effectLst/>
                <a:latin typeface="+mn-lt"/>
                <a:ea typeface="Calibri" panose="020F0502020204030204" pitchFamily="34" charset="0"/>
                <a:cs typeface="Times New Roman" panose="02020603050405020304" pitchFamily="18" charset="0"/>
              </a:rPr>
            </a:br>
            <a:br>
              <a:rPr lang="en-US" sz="2800" b="1" kern="100" dirty="0">
                <a:solidFill>
                  <a:schemeClr val="bg1"/>
                </a:solidFill>
                <a:effectLst/>
                <a:latin typeface="+mn-lt"/>
                <a:ea typeface="Calibri" panose="020F0502020204030204" pitchFamily="34" charset="0"/>
                <a:cs typeface="Times New Roman" panose="02020603050405020304" pitchFamily="18" charset="0"/>
              </a:rPr>
            </a:br>
            <a:br>
              <a:rPr lang="en-US" sz="2800" b="1" kern="100" dirty="0">
                <a:solidFill>
                  <a:schemeClr val="bg1"/>
                </a:solidFill>
                <a:effectLst/>
                <a:latin typeface="+mn-lt"/>
                <a:ea typeface="Calibri" panose="020F0502020204030204" pitchFamily="34" charset="0"/>
                <a:cs typeface="Times New Roman" panose="02020603050405020304" pitchFamily="18" charset="0"/>
              </a:rPr>
            </a:br>
            <a:br>
              <a:rPr lang="en-US" sz="2800" b="1" kern="100" dirty="0">
                <a:solidFill>
                  <a:schemeClr val="bg1"/>
                </a:solidFill>
                <a:effectLst/>
                <a:latin typeface="+mn-lt"/>
                <a:ea typeface="Calibri" panose="020F0502020204030204" pitchFamily="34" charset="0"/>
                <a:cs typeface="Times New Roman" panose="02020603050405020304" pitchFamily="18" charset="0"/>
              </a:rPr>
            </a:br>
            <a:r>
              <a:rPr lang="en-ID" sz="24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Strengthening Regional Identity through Toponymy </a:t>
            </a:r>
            <a:br>
              <a:rPr lang="en-ID"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ID" sz="24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Areas on the West Kalimantan-</a:t>
            </a:r>
            <a:r>
              <a:rPr lang="en-ID" sz="2400" b="1"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Serawak</a:t>
            </a:r>
            <a:r>
              <a:rPr lang="en-ID" sz="24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Border</a:t>
            </a:r>
            <a:br>
              <a:rPr lang="en-ID"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br>
              <a:rPr lang="en-ID"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US" sz="2400"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0" y="2976880"/>
            <a:ext cx="11089177" cy="1950487"/>
          </a:xfrm>
        </p:spPr>
        <p:txBody>
          <a:bodyPr>
            <a:normAutofit fontScale="25000" lnSpcReduction="20000"/>
          </a:bodyPr>
          <a:lstStyle/>
          <a:p>
            <a:pPr>
              <a:lnSpc>
                <a:spcPct val="120000"/>
              </a:lnSpc>
              <a:spcAft>
                <a:spcPts val="800"/>
              </a:spcAft>
            </a:pPr>
            <a:r>
              <a:rPr lang="en-ID" sz="80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Martina</a:t>
            </a:r>
            <a:r>
              <a:rPr lang="en-ID" sz="8000" kern="100"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ID" sz="80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Wahyu Damayanti</a:t>
            </a:r>
            <a:r>
              <a:rPr lang="en-ID" sz="8000" kern="100"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ID" sz="80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8000"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Fatmahwati</a:t>
            </a:r>
            <a:r>
              <a:rPr lang="en-ID" sz="80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Adnan</a:t>
            </a:r>
            <a:r>
              <a:rPr lang="en-ID" sz="8000" kern="100"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3</a:t>
            </a:r>
            <a:r>
              <a:rPr lang="en-ID" sz="80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Ade Mulyanah</a:t>
            </a:r>
            <a:r>
              <a:rPr lang="en-ID" sz="8000" kern="100"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4</a:t>
            </a:r>
            <a:r>
              <a:rPr lang="en-ID" sz="80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Edy Agustinus</a:t>
            </a:r>
            <a:r>
              <a:rPr lang="en-ID" sz="8000" kern="100"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ID" sz="80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Efriani</a:t>
            </a:r>
            <a:r>
              <a:rPr lang="en-ID" sz="8000" kern="100"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6</a:t>
            </a:r>
            <a:r>
              <a:rPr lang="en-ID" sz="80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07000"/>
              </a:lnSpc>
              <a:spcAft>
                <a:spcPts val="800"/>
              </a:spcAft>
            </a:pPr>
            <a:r>
              <a:rPr lang="en-ID" sz="9600" kern="100"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1,2,3,4</a:t>
            </a:r>
            <a:r>
              <a:rPr lang="en-ID" sz="96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National Research and Innovation Agency</a:t>
            </a:r>
            <a:endParaRPr lang="en-ID" sz="9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ID" sz="8000" kern="100"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ID" sz="80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Regional Research and Development Agency of Prov. Kalbar</a:t>
            </a:r>
            <a:endParaRPr lang="en-ID" sz="8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ID" sz="8000" kern="100"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6</a:t>
            </a:r>
            <a:r>
              <a:rPr lang="en-ID" sz="80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Tanjungpura University</a:t>
            </a:r>
            <a:endParaRPr lang="en-ID" sz="8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en-US" sz="1600" b="1" dirty="0">
              <a:solidFill>
                <a:schemeClr val="bg1"/>
              </a:solidFill>
            </a:endParaRPr>
          </a:p>
        </p:txBody>
      </p:sp>
      <p:sp>
        <p:nvSpPr>
          <p:cNvPr id="7" name="Title 4"/>
          <p:cNvSpPr txBox="1">
            <a:spLocks/>
          </p:cNvSpPr>
          <p:nvPr/>
        </p:nvSpPr>
        <p:spPr>
          <a:xfrm>
            <a:off x="1590501" y="1493521"/>
            <a:ext cx="9144000" cy="7112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2400" dirty="0">
                <a:solidFill>
                  <a:schemeClr val="bg1"/>
                </a:solidFill>
                <a:latin typeface="+mn-lt"/>
                <a:cs typeface="Times New Roman" panose="02020603050405020304" pitchFamily="18" charset="0"/>
              </a:rPr>
              <a:t>No.  ABS-ICOLLITE-23077</a:t>
            </a:r>
            <a:endParaRPr lang="en-US" sz="24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538480"/>
            <a:ext cx="10515600" cy="508000"/>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046480"/>
            <a:ext cx="10515600" cy="5344160"/>
          </a:xfrm>
        </p:spPr>
        <p:txBody>
          <a:bodyPr>
            <a:normAutofit fontScale="25000" lnSpcReduction="20000"/>
          </a:bodyPr>
          <a:lstStyle/>
          <a:p>
            <a:pPr marL="0" indent="0">
              <a:lnSpc>
                <a:spcPct val="107000"/>
              </a:lnSpc>
              <a:spcAft>
                <a:spcPts val="800"/>
              </a:spcAft>
              <a:buNone/>
            </a:pPr>
            <a:r>
              <a:rPr lang="en-ID" sz="6400" kern="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Abdullina</a:t>
            </a:r>
            <a:r>
              <a:rPr lang="en-ID" sz="64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 G., </a:t>
            </a:r>
            <a:r>
              <a:rPr lang="en-ID" sz="6400" kern="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Saparov</a:t>
            </a:r>
            <a:r>
              <a:rPr lang="en-ID" sz="64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K. T., </a:t>
            </a:r>
            <a:r>
              <a:rPr lang="en-ID" sz="6400" kern="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Sergeyeva</a:t>
            </a:r>
            <a:r>
              <a:rPr lang="en-ID" sz="64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 M., </a:t>
            </a:r>
            <a:r>
              <a:rPr lang="en-ID" sz="6400" kern="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Yeginbayeva</a:t>
            </a:r>
            <a:r>
              <a:rPr lang="en-ID" sz="64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 Y., &amp; </a:t>
            </a:r>
            <a:r>
              <a:rPr lang="en-ID" sz="6400" kern="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Atasoy</a:t>
            </a:r>
            <a:r>
              <a:rPr lang="en-ID" sz="64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E. (2019). The importance  of toponymy of </a:t>
            </a:r>
            <a:r>
              <a:rPr lang="en-ID" sz="6400" kern="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mugalzhary</a:t>
            </a:r>
            <a:r>
              <a:rPr lang="en-ID" sz="64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mountain plots and adjacent territories to the development of </a:t>
            </a:r>
            <a:r>
              <a:rPr lang="en-ID" sz="6400" kern="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geoturism</a:t>
            </a:r>
            <a:r>
              <a:rPr lang="en-ID" sz="64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6400" i="1" kern="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Geojournal</a:t>
            </a:r>
            <a:r>
              <a:rPr lang="en-ID" sz="6400" i="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of Tourism and </a:t>
            </a:r>
            <a:r>
              <a:rPr lang="en-ID" sz="6400" i="1" kern="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Geosites</a:t>
            </a:r>
            <a:r>
              <a:rPr lang="en-ID" sz="64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6400" i="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25</a:t>
            </a:r>
            <a:r>
              <a:rPr lang="en-ID" sz="64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 664–674. https://doi.org/10.30892/GTG.25230-388.</a:t>
            </a:r>
            <a:endParaRPr lang="en-ID" sz="64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ID" sz="6400"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Danandjaja</a:t>
            </a:r>
            <a:r>
              <a:rPr lang="en-ID" sz="64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James. 2002. </a:t>
            </a:r>
            <a:r>
              <a:rPr lang="en-ID" sz="6400" i="1"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Folklor</a:t>
            </a:r>
            <a:r>
              <a:rPr lang="en-ID" sz="6400" i="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Indonesia: </a:t>
            </a:r>
            <a:r>
              <a:rPr lang="en-ID" sz="6400" i="1"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Ilmu</a:t>
            </a:r>
            <a:r>
              <a:rPr lang="en-ID" sz="6400" i="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6400" i="1"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Gosip</a:t>
            </a:r>
            <a:r>
              <a:rPr lang="en-ID" sz="6400" i="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6400" i="1"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Dongeng</a:t>
            </a:r>
            <a:r>
              <a:rPr lang="en-ID" sz="6400" i="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dan lain-lain: </a:t>
            </a:r>
            <a:r>
              <a:rPr lang="en-ID" sz="6400" i="1"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Cetakan</a:t>
            </a:r>
            <a:r>
              <a:rPr lang="en-ID" sz="6400" i="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VI. </a:t>
            </a:r>
            <a:r>
              <a:rPr lang="en-ID" sz="64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Jakarta: PT Pustaka Utama </a:t>
            </a:r>
            <a:r>
              <a:rPr lang="en-ID" sz="6400"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Grafiti</a:t>
            </a:r>
            <a:r>
              <a:rPr lang="en-ID" sz="64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nSpc>
                <a:spcPct val="107000"/>
              </a:lnSpc>
              <a:spcAft>
                <a:spcPts val="800"/>
              </a:spcAft>
              <a:buNone/>
            </a:pPr>
            <a:r>
              <a:rPr lang="en-ID" sz="6400" kern="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Dalacoura</a:t>
            </a:r>
            <a:r>
              <a:rPr lang="en-ID" sz="64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K. (2001). Islamist movements as non-state actors and their relevance to international relations. In D. </a:t>
            </a:r>
            <a:r>
              <a:rPr lang="en-ID" sz="6400" kern="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Josselin</a:t>
            </a:r>
            <a:r>
              <a:rPr lang="en-ID" sz="64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&amp; W. Wallace (Eds.), Non-state actors in world politics. London: Palgrave Macmillan. https://doi.org/10.1057/ 9781403900906_14</a:t>
            </a:r>
            <a:endParaRPr lang="en-ID" sz="64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ID" sz="6400" kern="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Dazey</a:t>
            </a:r>
            <a:r>
              <a:rPr lang="en-ID" sz="64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M. (2020). </a:t>
            </a:r>
            <a:r>
              <a:rPr lang="en-ID" sz="6400" i="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Pan-Islamic ideals and national loyalties : Competing attachments amongst early Muslim activists in France</a:t>
            </a:r>
            <a:r>
              <a:rPr lang="en-ID" sz="64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6400" i="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July</a:t>
            </a:r>
            <a:r>
              <a:rPr lang="en-ID" sz="64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1–17. https://doi.org/10.1111/nana.12655.</a:t>
            </a:r>
            <a:endParaRPr lang="en-ID" sz="64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ID" sz="64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 </a:t>
            </a:r>
            <a:r>
              <a:rPr lang="en-ID" sz="6400"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Meijers</a:t>
            </a:r>
            <a:r>
              <a:rPr lang="en-ID" sz="64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and A. Peris, “Using toponym co-occurrences to measure relationships between places: review, application and evaluation,” </a:t>
            </a:r>
            <a:r>
              <a:rPr lang="en-ID" sz="6400" i="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Int. J. Urban Sci.</a:t>
            </a:r>
            <a:r>
              <a:rPr lang="en-ID" sz="64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vol. 23, no. 2, pp. 246–268, Apr. 2019, </a:t>
            </a:r>
            <a:r>
              <a:rPr lang="en-ID" sz="6400"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doi</a:t>
            </a:r>
            <a:r>
              <a:rPr lang="en-ID" sz="64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10.1080/12265934.2018.1497526.</a:t>
            </a:r>
          </a:p>
          <a:p>
            <a:pPr marL="0" indent="0">
              <a:lnSpc>
                <a:spcPct val="107000"/>
              </a:lnSpc>
              <a:spcAft>
                <a:spcPts val="800"/>
              </a:spcAft>
              <a:buNone/>
            </a:pPr>
            <a:r>
              <a:rPr lang="en-ID" sz="72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Karam, A. (Ed.) (2004). Transnational political Islam: Religion, ideology, and power. Sterling, VA: Pluto Press. Kepel. </a:t>
            </a:r>
          </a:p>
          <a:p>
            <a:pPr marL="0" indent="0">
              <a:lnSpc>
                <a:spcPct val="107000"/>
              </a:lnSpc>
              <a:spcAft>
                <a:spcPts val="800"/>
              </a:spcAft>
              <a:buNone/>
            </a:pPr>
            <a:r>
              <a:rPr lang="en-ID" sz="72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Moghadam, V. (2009). Globalization and social movements: Islamism, feminism, and the global justice movement. Lanham: Rowman &amp; Littlefield Publishers.</a:t>
            </a:r>
          </a:p>
          <a:p>
            <a:pPr marL="0" indent="0">
              <a:lnSpc>
                <a:spcPct val="107000"/>
              </a:lnSpc>
              <a:spcAft>
                <a:spcPts val="800"/>
              </a:spcAft>
              <a:buNone/>
            </a:pPr>
            <a:endParaRPr lang="en-ID" sz="72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70510" indent="0">
              <a:lnSpc>
                <a:spcPct val="107000"/>
              </a:lnSpc>
              <a:spcAft>
                <a:spcPts val="800"/>
              </a:spcAft>
              <a:buNone/>
            </a:pPr>
            <a:endParaRPr lang="en-ID" sz="72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04800" indent="-304800">
              <a:lnSpc>
                <a:spcPct val="107000"/>
              </a:lnSpc>
              <a:spcAft>
                <a:spcPts val="800"/>
              </a:spcAft>
            </a:pPr>
            <a:r>
              <a:rPr lang="en-ID" sz="72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Musrito</a:t>
            </a:r>
            <a:r>
              <a:rPr lang="en-ID" sz="72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P. (2019). “Peran </a:t>
            </a:r>
            <a:r>
              <a:rPr lang="en-ID" sz="72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Arsip</a:t>
            </a:r>
            <a:r>
              <a:rPr lang="en-ID" sz="72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72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ID" sz="72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72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Mendukung</a:t>
            </a:r>
            <a:r>
              <a:rPr lang="en-ID" sz="72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Upaya </a:t>
            </a:r>
            <a:r>
              <a:rPr lang="en-ID" sz="72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Diplomasi</a:t>
            </a:r>
            <a:r>
              <a:rPr lang="en-ID" sz="72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Guna </a:t>
            </a:r>
            <a:r>
              <a:rPr lang="en-ID" sz="72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Penyelesaian</a:t>
            </a:r>
            <a:r>
              <a:rPr lang="en-ID" sz="72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72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Perbatasan</a:t>
            </a:r>
            <a:r>
              <a:rPr lang="en-ID" sz="72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72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Camar</a:t>
            </a:r>
            <a:r>
              <a:rPr lang="en-ID" sz="72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72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Bulan</a:t>
            </a:r>
            <a:r>
              <a:rPr lang="en-ID" sz="72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dan Tanjung Datuk. </a:t>
            </a:r>
            <a:r>
              <a:rPr lang="en-ID" sz="7200"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Publikasi</a:t>
            </a:r>
            <a:r>
              <a:rPr lang="en-ID" sz="72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7200"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Desember</a:t>
            </a:r>
            <a:r>
              <a:rPr lang="en-ID" sz="72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30,2019, </a:t>
            </a:r>
            <a:r>
              <a:rPr lang="en-ID" sz="7200" u="sng"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https://jurnalkearsipan.anri.go.id/index.php/ojs/article/view/97</a:t>
            </a:r>
            <a:r>
              <a:rPr lang="en-ID" sz="72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304800" indent="-304800">
              <a:lnSpc>
                <a:spcPct val="107000"/>
              </a:lnSpc>
              <a:spcAft>
                <a:spcPts val="800"/>
              </a:spcAft>
            </a:pPr>
            <a:r>
              <a:rPr lang="en-ID" sz="72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Rodríguez, Y. V. (2022). </a:t>
            </a:r>
            <a:r>
              <a:rPr lang="en-ID" sz="7200" i="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Spanish Place Names of the Falkland Islands : A Novel Classification System</a:t>
            </a:r>
            <a:r>
              <a:rPr lang="en-ID" sz="72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7200" i="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70</a:t>
            </a:r>
            <a:r>
              <a:rPr lang="en-ID" sz="72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 1–8. https://doi.org/10.5195/names.2022.2376.</a:t>
            </a:r>
            <a:endParaRPr lang="en-ID" sz="72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04800" indent="-304800">
              <a:lnSpc>
                <a:spcPct val="107000"/>
              </a:lnSpc>
              <a:spcAft>
                <a:spcPts val="800"/>
              </a:spcAft>
            </a:pPr>
            <a:r>
              <a:rPr lang="en-ID" sz="72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Rubin, B. (Ed.) (2010). The Muslim brotherhood: The organization and policies of a global Islamist movement. New York, NY: Pal- grave Macmillan. https://doi.org/10.1057/9780230106871.</a:t>
            </a:r>
            <a:endParaRPr lang="en-ID" sz="72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04800" indent="-304800">
              <a:lnSpc>
                <a:spcPct val="107000"/>
              </a:lnSpc>
              <a:spcAft>
                <a:spcPts val="800"/>
              </a:spcAft>
            </a:pPr>
            <a:r>
              <a:rPr lang="en-ID" sz="7200" kern="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Saparov</a:t>
            </a:r>
            <a:r>
              <a:rPr lang="en-ID" sz="72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K., </a:t>
            </a:r>
            <a:r>
              <a:rPr lang="en-ID" sz="7200" kern="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Chlachula</a:t>
            </a:r>
            <a:r>
              <a:rPr lang="en-ID" sz="72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J., &amp; </a:t>
            </a:r>
            <a:r>
              <a:rPr lang="en-ID" sz="7200" kern="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Yeginbayeva</a:t>
            </a:r>
            <a:r>
              <a:rPr lang="en-ID" sz="72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 (2018). Toponymy of the Ancient </a:t>
            </a:r>
            <a:r>
              <a:rPr lang="en-ID" sz="7200" kern="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Sary</a:t>
            </a:r>
            <a:r>
              <a:rPr lang="en-ID" sz="72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-Arka (North-Eastern Kazakhstan). </a:t>
            </a:r>
            <a:r>
              <a:rPr lang="en-ID" sz="7200" i="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Quaestiones </a:t>
            </a:r>
            <a:r>
              <a:rPr lang="en-ID" sz="7200" i="1" kern="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Geographicae</a:t>
            </a:r>
            <a:r>
              <a:rPr lang="en-ID" sz="72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7200" i="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37</a:t>
            </a:r>
            <a:r>
              <a:rPr lang="en-ID" sz="72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(3), 35–52. https://doi.org/10.2478/quageo-2018-0024</a:t>
            </a:r>
            <a:endParaRPr lang="en-ID" sz="72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04800" indent="-304800">
              <a:lnSpc>
                <a:spcPct val="107000"/>
              </a:lnSpc>
              <a:spcAft>
                <a:spcPts val="800"/>
              </a:spcAft>
            </a:pPr>
            <a:r>
              <a:rPr lang="en-ID" sz="72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Wang, Y., Wang, Y., Fang, L., Zhang, S., Zhang, T., Li, D., &amp; Ge, D. (2019). Spatial-temporal characteristics and causes of changes to the county-level administrative toponyms cultural landscape in the eastern plains of China. </a:t>
            </a:r>
            <a:r>
              <a:rPr lang="en-ID" sz="7200" i="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PLOS ONE</a:t>
            </a:r>
            <a:r>
              <a:rPr lang="en-ID" sz="72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7200" i="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14</a:t>
            </a:r>
            <a:r>
              <a:rPr lang="en-ID" sz="720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(5), e0217381. https://doi.org/10.1371/journal.pone.0217381.</a:t>
            </a:r>
            <a:endParaRPr lang="en-ID" sz="72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000" dirty="0">
              <a:solidFill>
                <a:schemeClr val="bg1"/>
              </a:solidFill>
            </a:endParaRPr>
          </a:p>
        </p:txBody>
      </p:sp>
    </p:spTree>
    <p:extLst>
      <p:ext uri="{BB962C8B-B14F-4D97-AF65-F5344CB8AC3E}">
        <p14:creationId xmlns:p14="http://schemas.microsoft.com/office/powerpoint/2010/main" val="3004828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Follow us @...</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376652"/>
            <a:ext cx="10515600" cy="4677784"/>
          </a:xfrm>
        </p:spPr>
        <p:txBody>
          <a:bodyPr>
            <a:normAutofit fontScale="92500" lnSpcReduction="10000"/>
          </a:bodyPr>
          <a:lstStyle/>
          <a:p>
            <a:pPr algn="just">
              <a:buFont typeface="Wingdings" panose="05000000000000000000" pitchFamily="2" charset="2"/>
              <a:buChar char="Ø"/>
            </a:pPr>
            <a:r>
              <a:rPr lang="en-ID" sz="2000" dirty="0">
                <a:solidFill>
                  <a:schemeClr val="bg1"/>
                </a:solidFill>
                <a:effectLst/>
                <a:latin typeface="Times New Roman" panose="02020603050405020304" pitchFamily="18" charset="0"/>
                <a:ea typeface="Calibri" panose="020F0502020204030204" pitchFamily="34" charset="0"/>
              </a:rPr>
              <a:t>The border region is at the forefront of the nation's resilience. Territorial claims by neighbouring countries often occur due to many factors, including unclear boundaries of border areas. </a:t>
            </a:r>
          </a:p>
          <a:p>
            <a:pPr algn="just">
              <a:buFont typeface="Wingdings" panose="05000000000000000000" pitchFamily="2" charset="2"/>
              <a:buChar char="Ø"/>
            </a:pPr>
            <a:r>
              <a:rPr lang="en-ID" sz="2000" dirty="0">
                <a:solidFill>
                  <a:schemeClr val="bg1"/>
                </a:solidFill>
                <a:effectLst/>
                <a:latin typeface="Times New Roman" panose="02020603050405020304" pitchFamily="18" charset="0"/>
                <a:ea typeface="Calibri" panose="020F0502020204030204" pitchFamily="34" charset="0"/>
              </a:rPr>
              <a:t>Border areas have many issues that can be discussed from all aspects of life. Borders have paradoxical characteristics, meaning that on the one hand they become special because of access to foreign countries and on the other hand become problematic because they are prone to conflict. One of the causes of the conflict is border claims.</a:t>
            </a:r>
            <a:r>
              <a:rPr lang="en-ID" sz="2000" dirty="0">
                <a:effectLst/>
                <a:latin typeface="Times New Roman" panose="02020603050405020304" pitchFamily="18" charset="0"/>
                <a:ea typeface="Calibri" panose="020F0502020204030204" pitchFamily="34" charset="0"/>
              </a:rPr>
              <a:t> </a:t>
            </a:r>
            <a:r>
              <a:rPr lang="en-ID" sz="2000" dirty="0">
                <a:solidFill>
                  <a:schemeClr val="bg1"/>
                </a:solidFill>
                <a:effectLst/>
                <a:latin typeface="Times New Roman" panose="02020603050405020304" pitchFamily="18" charset="0"/>
                <a:ea typeface="Calibri" panose="020F0502020204030204" pitchFamily="34" charset="0"/>
              </a:rPr>
              <a:t>Therefore, research on strengthening regional identity through toponymy studies in the West Kalimantan-Sarawak border area was carried out. </a:t>
            </a:r>
          </a:p>
          <a:p>
            <a:pPr algn="just">
              <a:buFont typeface="Wingdings" panose="05000000000000000000" pitchFamily="2" charset="2"/>
              <a:buChar char="Ø"/>
            </a:pPr>
            <a:r>
              <a:rPr lang="en-ID"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Important issues related to border disputes lead to territorial identity issues. The territorial identity referred to in this study refers to the sense of belonging and attachment that individuals have to certain geographical areas or communities. This sense of identity can be shaped by factors such as cultural heritage, shared history, language, traditions, and physical features.</a:t>
            </a:r>
          </a:p>
          <a:p>
            <a:pPr algn="just">
              <a:buFont typeface="Wingdings" panose="05000000000000000000" pitchFamily="2" charset="2"/>
              <a:buChar char="Ø"/>
            </a:pPr>
            <a:r>
              <a:rPr lang="en-ID"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Departing from the situation and conditions of border areas that have the potential to cause conflicts over regional boundaries and territorial identity issues, this study is intended to strengthen regional identity through a study of regional toponymy on the West Kalimantan-Sarawak border.</a:t>
            </a:r>
          </a:p>
          <a:p>
            <a:pPr algn="just">
              <a:buFont typeface="Wingdings" panose="05000000000000000000" pitchFamily="2" charset="2"/>
              <a:buChar char="Ø"/>
            </a:pPr>
            <a:r>
              <a:rPr lang="en-ID"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problem of this research is how to strengthen the identity of </a:t>
            </a:r>
            <a:r>
              <a:rPr lang="en-ID" sz="20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kewlayahan</a:t>
            </a:r>
            <a:r>
              <a:rPr lang="en-ID"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through regional toponymy on the West Kalimantan-Sarawak border. </a:t>
            </a:r>
          </a:p>
          <a:p>
            <a:pPr marL="0" indent="0" algn="just">
              <a:buNone/>
            </a:pPr>
            <a:endParaRPr lang="en-ID" sz="1800" dirty="0">
              <a:solidFill>
                <a:schemeClr val="bg1"/>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351338"/>
          </a:xfrm>
        </p:spPr>
        <p:txBody>
          <a:bodyPr>
            <a:normAutofit fontScale="92500" lnSpcReduction="20000"/>
          </a:bodyPr>
          <a:lstStyle/>
          <a:p>
            <a:pPr lvl="0">
              <a:lnSpc>
                <a:spcPct val="107000"/>
              </a:lnSpc>
              <a:spcAft>
                <a:spcPts val="800"/>
              </a:spcAft>
              <a:buFont typeface="Wingdings" panose="05000000000000000000" pitchFamily="2" charset="2"/>
              <a:buChar char="Ø"/>
              <a:tabLst>
                <a:tab pos="457200" algn="l"/>
              </a:tabLst>
            </a:pP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study of border areas was conducted by (Rodríguez, 2022). Rodriguez raised issues in the Falkland Islands. He explained that the Falkland Islands or Islas Malvinas for Argentina, are self-governing overseas territories in the United Kingdom. </a:t>
            </a:r>
          </a:p>
          <a:p>
            <a:pPr lvl="0">
              <a:lnSpc>
                <a:spcPct val="107000"/>
              </a:lnSpc>
              <a:spcAft>
                <a:spcPts val="800"/>
              </a:spcAft>
              <a:buFont typeface="Wingdings" panose="05000000000000000000" pitchFamily="2" charset="2"/>
              <a:buChar char="Ø"/>
              <a:tabLst>
                <a:tab pos="457200" algn="l"/>
              </a:tabLst>
            </a:pP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Yusriadi</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and Ismail Ruslan (2015). The results of these two researchers concluded that the country's territorial boundaries divided the Sambas Malay community into residents of two different countries. The Malays in </a:t>
            </a: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Paloh</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Sajingan</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became Indonesians, and the Malays in Telok Melano, and surrounding areas became Malaysians. In fact, at the </a:t>
            </a: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Camar</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Bulan</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point, </a:t>
            </a: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Paloh</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area, shifting territorial boundaries into national and international issues, interaction between Sambas Malay relatives occurred without hindrance.</a:t>
            </a:r>
          </a:p>
          <a:p>
            <a:pPr lvl="0">
              <a:lnSpc>
                <a:spcPct val="107000"/>
              </a:lnSpc>
              <a:spcAft>
                <a:spcPts val="800"/>
              </a:spcAft>
              <a:buFont typeface="Wingdings" panose="05000000000000000000" pitchFamily="2" charset="2"/>
              <a:buChar char="Ø"/>
              <a:tabLst>
                <a:tab pos="457200" algn="l"/>
              </a:tabLst>
            </a:pP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Dazey</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2020, his research mentions that Islamist movements—which 'mobilize and agitate in the political sphere while spreading signs and symbols from Islamic traditions' (Ismail, 2006, p. 2)—are often regarded as transnational movements par excellence to encourage cross-national political dynamics and foster a sense of pan-Islamic belonging (</a:t>
            </a: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Dalacoura</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2001; Moghadam, 2009). </a:t>
            </a:r>
          </a:p>
          <a:p>
            <a:pPr lvl="0">
              <a:lnSpc>
                <a:spcPct val="107000"/>
              </a:lnSpc>
              <a:spcAft>
                <a:spcPts val="800"/>
              </a:spcAft>
              <a:buFont typeface="Wingdings" panose="05000000000000000000" pitchFamily="2" charset="2"/>
              <a:buChar char="Ø"/>
              <a:tabLst>
                <a:tab pos="457200" algn="l"/>
              </a:tabLst>
            </a:pP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Toponymy research has been carried out a lot, including (</a:t>
            </a: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Abdullina</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et al., 2019). </a:t>
            </a: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Abdullina</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explained that toponymy is a science that studies geographical names, their origin, semantic meaning, development, current state, spelling, and pronunciation. </a:t>
            </a:r>
          </a:p>
          <a:p>
            <a:pPr algn="just">
              <a:buFont typeface="Wingdings" panose="05000000000000000000" pitchFamily="2" charset="2"/>
              <a:buChar char="Ø"/>
            </a:pPr>
            <a:endParaRPr lang="en-US" sz="2000" dirty="0">
              <a:solidFill>
                <a:schemeClr val="bg1"/>
              </a:solidFill>
            </a:endParaRP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376652"/>
            <a:ext cx="10515600" cy="4351338"/>
          </a:xfrm>
        </p:spPr>
        <p:txBody>
          <a:bodyPr>
            <a:normAutofit lnSpcReduction="10000"/>
          </a:bodyPr>
          <a:lstStyle/>
          <a:p>
            <a:pPr marL="0" indent="0" algn="just">
              <a:buNone/>
            </a:pPr>
            <a:r>
              <a:rPr lang="en-ID" sz="4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method used is qualitative descriptive with an ethnographic approach. The techniques used in this study are surveys, interviews, and literature studies. In addition, researchers also conduct FGDs by involving a purposively selected group of participants who have similar characteristics or experiences in the research topic being studied. </a:t>
            </a:r>
          </a:p>
          <a:p>
            <a:pPr marL="0" indent="0" algn="just">
              <a:buNone/>
            </a:pPr>
            <a:endParaRPr lang="en-US" sz="3600" dirty="0">
              <a:solidFill>
                <a:schemeClr val="bg1"/>
              </a:solidFill>
            </a:endParaRP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1372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351338"/>
          </a:xfrm>
        </p:spPr>
        <p:txBody>
          <a:bodyPr>
            <a:normAutofit/>
          </a:bodyPr>
          <a:lstStyle/>
          <a:p>
            <a:pPr marL="0" indent="0" algn="ctr">
              <a:lnSpc>
                <a:spcPct val="107000"/>
              </a:lnSpc>
              <a:spcAft>
                <a:spcPts val="800"/>
              </a:spcAft>
              <a:buNone/>
            </a:pPr>
            <a:r>
              <a:rPr lang="en-ID" sz="40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Strengthening Regional Identity </a:t>
            </a:r>
          </a:p>
          <a:p>
            <a:pPr marL="0" lvl="0" indent="0" algn="ctr">
              <a:lnSpc>
                <a:spcPct val="107000"/>
              </a:lnSpc>
              <a:spcAft>
                <a:spcPts val="800"/>
              </a:spcAft>
              <a:buNone/>
              <a:tabLst>
                <a:tab pos="457200" algn="l"/>
              </a:tabLst>
            </a:pPr>
            <a:r>
              <a:rPr lang="en-ID" sz="40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  Conditions of existence of toponymy</a:t>
            </a:r>
          </a:p>
          <a:p>
            <a:pPr marL="0" lvl="0" indent="0" algn="ctr">
              <a:lnSpc>
                <a:spcPct val="107000"/>
              </a:lnSpc>
              <a:spcAft>
                <a:spcPts val="800"/>
              </a:spcAft>
              <a:buNone/>
              <a:tabLst>
                <a:tab pos="457200" algn="l"/>
              </a:tabLst>
            </a:pPr>
            <a:r>
              <a:rPr lang="en-ID" sz="40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  Efforts to Strengthen Regional Identity</a:t>
            </a:r>
          </a:p>
          <a:p>
            <a:pPr marL="0" indent="0" algn="ctr">
              <a:buNone/>
            </a:pPr>
            <a:endParaRPr lang="en-US" sz="2400" dirty="0">
              <a:solidFill>
                <a:schemeClr val="bg1"/>
              </a:solidFill>
            </a:endParaRP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11D1D-687F-18F2-4514-74DAEDA67F33}"/>
              </a:ext>
            </a:extLst>
          </p:cNvPr>
          <p:cNvSpPr>
            <a:spLocks noGrp="1"/>
          </p:cNvSpPr>
          <p:nvPr>
            <p:ph type="title"/>
          </p:nvPr>
        </p:nvSpPr>
        <p:spPr/>
        <p:txBody>
          <a:bodyPr>
            <a:normAutofit/>
          </a:bodyPr>
          <a:lstStyle/>
          <a:p>
            <a:pPr>
              <a:lnSpc>
                <a:spcPct val="107000"/>
              </a:lnSpc>
              <a:spcAft>
                <a:spcPts val="800"/>
              </a:spcAft>
            </a:pPr>
            <a:r>
              <a:rPr lang="en-ID" sz="3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Conditions Of Existence Of Toponymy</a:t>
            </a:r>
          </a:p>
        </p:txBody>
      </p:sp>
      <p:sp>
        <p:nvSpPr>
          <p:cNvPr id="3" name="Content Placeholder 2">
            <a:extLst>
              <a:ext uri="{FF2B5EF4-FFF2-40B4-BE49-F238E27FC236}">
                <a16:creationId xmlns:a16="http://schemas.microsoft.com/office/drawing/2014/main" id="{D41DE40E-D8B7-BD12-A1BE-783938A85D07}"/>
              </a:ext>
            </a:extLst>
          </p:cNvPr>
          <p:cNvSpPr>
            <a:spLocks noGrp="1"/>
          </p:cNvSpPr>
          <p:nvPr>
            <p:ph idx="1"/>
          </p:nvPr>
        </p:nvSpPr>
        <p:spPr>
          <a:xfrm>
            <a:off x="838200" y="1391920"/>
            <a:ext cx="10515600" cy="5100955"/>
          </a:xfrm>
        </p:spPr>
        <p:txBody>
          <a:bodyPr>
            <a:noAutofit/>
          </a:bodyPr>
          <a:lstStyle/>
          <a:p>
            <a:pPr lvl="0" algn="just">
              <a:lnSpc>
                <a:spcPct val="107000"/>
              </a:lnSpc>
              <a:spcAft>
                <a:spcPts val="800"/>
              </a:spcAft>
              <a:buFont typeface="Wingdings" panose="05000000000000000000" pitchFamily="2" charset="2"/>
              <a:buChar char="Ø"/>
              <a:tabLst>
                <a:tab pos="457200" algn="l"/>
              </a:tabLst>
            </a:pPr>
            <a:r>
              <a:rPr lang="en-ID"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knowledge of the border area community in </a:t>
            </a:r>
            <a:r>
              <a:rPr lang="en-ID" sz="20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Kemite</a:t>
            </a:r>
            <a:r>
              <a:rPr lang="en-ID"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Hulu District, </a:t>
            </a:r>
            <a:r>
              <a:rPr lang="en-ID" sz="20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Sintang</a:t>
            </a:r>
            <a:r>
              <a:rPr lang="en-ID"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Regency, West Kalimantan-</a:t>
            </a:r>
            <a:r>
              <a:rPr lang="en-ID" sz="20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Serawak</a:t>
            </a:r>
            <a:r>
              <a:rPr lang="en-ID"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regarding the toponym of villages/hamlets is only 20% and 80% do not know the history of naming the area. The two percent is only controlled by people over the age of 50 years. This age range of 50 years and above, the knowledge of the origin of the names of villages, hamlets, places in their territory is still good. </a:t>
            </a:r>
          </a:p>
          <a:p>
            <a:pPr lvl="0" algn="just">
              <a:lnSpc>
                <a:spcPct val="107000"/>
              </a:lnSpc>
              <a:spcAft>
                <a:spcPts val="800"/>
              </a:spcAft>
              <a:buFont typeface="Wingdings" panose="05000000000000000000" pitchFamily="2" charset="2"/>
              <a:buChar char="Ø"/>
              <a:tabLst>
                <a:tab pos="457200" algn="l"/>
              </a:tabLst>
            </a:pPr>
            <a:r>
              <a:rPr lang="en-ID"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affection or emotive reaction of the community to the toponym of villages, hamlets, places in the region, especially the West Kalimantan-</a:t>
            </a:r>
            <a:r>
              <a:rPr lang="en-ID" sz="20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Serawak</a:t>
            </a:r>
            <a:r>
              <a:rPr lang="en-ID"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border area is good. Although most people in this border area do not know the origin of the name of the village/hamlet/place in the area, it does not mean that the toponymy used does not contain the collective memory of the community. This can be proven by the toponymy used by the community related to situations that have occurred in their area. </a:t>
            </a:r>
          </a:p>
          <a:p>
            <a:pPr lvl="0" algn="just">
              <a:lnSpc>
                <a:spcPct val="107000"/>
              </a:lnSpc>
              <a:spcAft>
                <a:spcPts val="800"/>
              </a:spcAft>
              <a:buFont typeface="Wingdings" panose="05000000000000000000" pitchFamily="2" charset="2"/>
              <a:buChar char="Ø"/>
              <a:tabLst>
                <a:tab pos="457200" algn="l"/>
              </a:tabLst>
            </a:pPr>
            <a:r>
              <a:rPr lang="en-ID"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People's attitudes towards the toponymy of villages, hamlets, and places that use local elements or collective memory are positive. However, there is a tendency for the younger generation to ignore toponymy in their area. </a:t>
            </a:r>
          </a:p>
        </p:txBody>
      </p:sp>
    </p:spTree>
    <p:extLst>
      <p:ext uri="{BB962C8B-B14F-4D97-AF65-F5344CB8AC3E}">
        <p14:creationId xmlns:p14="http://schemas.microsoft.com/office/powerpoint/2010/main" val="1295707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FB94E-E2AF-AEE6-2322-B132F88F16A6}"/>
              </a:ext>
            </a:extLst>
          </p:cNvPr>
          <p:cNvSpPr>
            <a:spLocks noGrp="1"/>
          </p:cNvSpPr>
          <p:nvPr>
            <p:ph type="title"/>
          </p:nvPr>
        </p:nvSpPr>
        <p:spPr/>
        <p:txBody>
          <a:bodyPr>
            <a:normAutofit/>
          </a:bodyPr>
          <a:lstStyle/>
          <a:p>
            <a:pPr>
              <a:lnSpc>
                <a:spcPct val="107000"/>
              </a:lnSpc>
              <a:spcAft>
                <a:spcPts val="800"/>
              </a:spcAft>
            </a:pPr>
            <a:r>
              <a:rPr lang="en-ID" sz="3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Efforts to Strengthen Regional Identity</a:t>
            </a:r>
          </a:p>
        </p:txBody>
      </p:sp>
      <p:sp>
        <p:nvSpPr>
          <p:cNvPr id="3" name="Content Placeholder 2">
            <a:extLst>
              <a:ext uri="{FF2B5EF4-FFF2-40B4-BE49-F238E27FC236}">
                <a16:creationId xmlns:a16="http://schemas.microsoft.com/office/drawing/2014/main" id="{BF94B7B0-A6DD-8610-3FC8-66C5FCEC1EDD}"/>
              </a:ext>
            </a:extLst>
          </p:cNvPr>
          <p:cNvSpPr>
            <a:spLocks noGrp="1"/>
          </p:cNvSpPr>
          <p:nvPr>
            <p:ph idx="1"/>
          </p:nvPr>
        </p:nvSpPr>
        <p:spPr>
          <a:xfrm>
            <a:off x="838200" y="1544320"/>
            <a:ext cx="10515600" cy="4632643"/>
          </a:xfrm>
        </p:spPr>
        <p:txBody>
          <a:bodyPr>
            <a:normAutofit lnSpcReduction="10000"/>
          </a:bodyPr>
          <a:lstStyle/>
          <a:p>
            <a:pPr lvl="0" algn="just">
              <a:lnSpc>
                <a:spcPct val="107000"/>
              </a:lnSpc>
              <a:spcAft>
                <a:spcPts val="800"/>
              </a:spcAft>
              <a:buFont typeface="Wingdings" panose="05000000000000000000" pitchFamily="2" charset="2"/>
              <a:buChar char="Ø"/>
              <a:tabLst>
                <a:tab pos="457200" algn="l"/>
              </a:tabLst>
            </a:pPr>
            <a:r>
              <a:rPr lang="en-ID"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importance of toponymy; The toponymy of a place is related to the story, legend, myth, culture, and history behind it. Preservation, heritage of knowledge, and culture in society results in the habit of telling or telling stories (folklore).  The government directs the naming of the earth. Standardization of the name of the earth is also regulated by the government with laws and regulations in Indonesia, West Kalimantan that each element of the earth must be named and standardized to create administrative order in naming the visual elements. </a:t>
            </a:r>
          </a:p>
          <a:p>
            <a:pPr lvl="0" algn="just">
              <a:lnSpc>
                <a:spcPct val="107000"/>
              </a:lnSpc>
              <a:spcAft>
                <a:spcPts val="800"/>
              </a:spcAft>
              <a:buFont typeface="Wingdings" panose="05000000000000000000" pitchFamily="2" charset="2"/>
              <a:buChar char="Ø"/>
              <a:tabLst>
                <a:tab pos="457200" algn="l"/>
              </a:tabLst>
            </a:pPr>
            <a:r>
              <a:rPr lang="en-ID"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data on the state of existence as a basis; The toponymy of villages/hamlets/places located in the West Kalimantan-</a:t>
            </a:r>
            <a:r>
              <a:rPr lang="en-ID" sz="20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Serawak</a:t>
            </a:r>
            <a:r>
              <a:rPr lang="en-ID"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border area mostly still uses local language terms or refers to the collective memory of the local community. In addition to using terms in regional languages, such as </a:t>
            </a:r>
            <a:r>
              <a:rPr lang="en-ID" sz="20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Bugau</a:t>
            </a:r>
            <a:r>
              <a:rPr lang="en-ID"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20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benadai-nadai</a:t>
            </a:r>
            <a:r>
              <a:rPr lang="en-ID"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and Iban, place naming is also </a:t>
            </a:r>
            <a:r>
              <a:rPr lang="en-ID" sz="20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colored</a:t>
            </a:r>
            <a:r>
              <a:rPr lang="en-ID"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by elements of mountains, hills, water, flora, and fauna, both in the waters and on land. For example, Bukit </a:t>
            </a:r>
            <a:r>
              <a:rPr lang="en-ID" sz="20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Bugau</a:t>
            </a:r>
            <a:r>
              <a:rPr lang="en-ID"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and Sungai </a:t>
            </a:r>
            <a:r>
              <a:rPr lang="en-ID" sz="20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Bugau</a:t>
            </a:r>
            <a:r>
              <a:rPr lang="en-ID"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are taken from the sound of the </a:t>
            </a:r>
            <a:r>
              <a:rPr lang="en-ID" sz="2000" i="1"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pung</a:t>
            </a:r>
            <a:r>
              <a:rPr lang="en-ID" sz="2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2000" i="1"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kapung</a:t>
            </a:r>
            <a:r>
              <a:rPr lang="en-ID" sz="20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bird that sounds "Bukit </a:t>
            </a:r>
            <a:r>
              <a:rPr lang="en-ID" sz="20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Bugau</a:t>
            </a:r>
            <a:r>
              <a:rPr lang="en-ID"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Landau </a:t>
            </a:r>
            <a:r>
              <a:rPr lang="en-ID" sz="20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Wak</a:t>
            </a:r>
            <a:r>
              <a:rPr lang="en-ID"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when passing on one of the hills.</a:t>
            </a:r>
          </a:p>
          <a:p>
            <a:pPr algn="just">
              <a:buFont typeface="Wingdings" panose="05000000000000000000" pitchFamily="2" charset="2"/>
              <a:buChar char="Ø"/>
            </a:pPr>
            <a:endParaRPr lang="en-ID" dirty="0">
              <a:solidFill>
                <a:schemeClr val="bg1"/>
              </a:solidFill>
            </a:endParaRPr>
          </a:p>
        </p:txBody>
      </p:sp>
    </p:spTree>
    <p:extLst>
      <p:ext uri="{BB962C8B-B14F-4D97-AF65-F5344CB8AC3E}">
        <p14:creationId xmlns:p14="http://schemas.microsoft.com/office/powerpoint/2010/main" val="2651320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BB842-E91B-63CF-BD1F-7FB946DCB258}"/>
              </a:ext>
            </a:extLst>
          </p:cNvPr>
          <p:cNvSpPr>
            <a:spLocks noGrp="1"/>
          </p:cNvSpPr>
          <p:nvPr>
            <p:ph type="title"/>
          </p:nvPr>
        </p:nvSpPr>
        <p:spPr/>
        <p:txBody>
          <a:bodyPr/>
          <a:lstStyle/>
          <a:p>
            <a:r>
              <a:rPr lang="en-ID" sz="3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Efforts to Strengthen Regional Identity</a:t>
            </a:r>
            <a:br>
              <a:rPr lang="en-ID"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ID" dirty="0"/>
          </a:p>
        </p:txBody>
      </p:sp>
      <p:sp>
        <p:nvSpPr>
          <p:cNvPr id="3" name="Content Placeholder 2">
            <a:extLst>
              <a:ext uri="{FF2B5EF4-FFF2-40B4-BE49-F238E27FC236}">
                <a16:creationId xmlns:a16="http://schemas.microsoft.com/office/drawing/2014/main" id="{97F5B6AD-71AB-FD70-F46D-8AD361BBAFD2}"/>
              </a:ext>
            </a:extLst>
          </p:cNvPr>
          <p:cNvSpPr>
            <a:spLocks noGrp="1"/>
          </p:cNvSpPr>
          <p:nvPr>
            <p:ph idx="1"/>
          </p:nvPr>
        </p:nvSpPr>
        <p:spPr>
          <a:xfrm>
            <a:off x="838200" y="1503680"/>
            <a:ext cx="10515600" cy="4673283"/>
          </a:xfrm>
        </p:spPr>
        <p:txBody>
          <a:bodyPr/>
          <a:lstStyle/>
          <a:p>
            <a:pPr marL="0" indent="0" algn="just">
              <a:buNone/>
            </a:pPr>
            <a:r>
              <a:rPr lang="en-ID"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Identity Strengthening Efforts; a) The use of regional / local names becomes very important for the names of villages, hamlets, places in border areas because it will give a firm boundary of a country's territory; b) the culture of telling or deriving stories about the origin of the names of villages, hamlets, and places by parents to their children so that they are maintained and sustainable; c) Proper documentation is absolutely necessary. For example, a good recording of place names in the West Kalimantan-</a:t>
            </a:r>
            <a:r>
              <a:rPr lang="en-ID"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Serawak</a:t>
            </a:r>
            <a:r>
              <a:rPr lang="en-ID"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border area is carried out so that people can know and understand them. After recording, the steps are recorded and the publication so that it is well read is not lost to the times; d) socialization or </a:t>
            </a:r>
            <a:r>
              <a:rPr lang="en-ID"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bimtek</a:t>
            </a:r>
            <a:r>
              <a:rPr lang="en-ID"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related to toponymy / terrain.</a:t>
            </a:r>
          </a:p>
          <a:p>
            <a:pPr marL="0" indent="0">
              <a:buNone/>
            </a:pPr>
            <a:endParaRPr lang="en-ID" dirty="0"/>
          </a:p>
        </p:txBody>
      </p:sp>
    </p:spTree>
    <p:extLst>
      <p:ext uri="{BB962C8B-B14F-4D97-AF65-F5344CB8AC3E}">
        <p14:creationId xmlns:p14="http://schemas.microsoft.com/office/powerpoint/2010/main" val="3108629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lnSpc>
                <a:spcPct val="107000"/>
              </a:lnSpc>
              <a:spcAft>
                <a:spcPts val="800"/>
              </a:spcAft>
              <a:buNone/>
            </a:pPr>
            <a:r>
              <a:rPr lang="en-ID" sz="22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Based on the results of the analysis and discussion, it can be concluded that the strengthening of territorial identity can be seen in the conditions of toponymy existence and efforts to strengthen its territorial identity. The existence of toponymy of people over the age of 50 years or only 20% who know about the origin of the names of villages, hamlets, places in their area. Meanwhile, the age under 50 years or 80% do not know even what toponymy is. In general, people's affixation on toponymy is good, but most people's attitudes are less concerned or ignorant of the origin of naming areas. With this picture, efforts to strengthen regional identity to provide understanding to the community of the importance of toponymy can be carried out as follows: 1) the use of local names as toponymy in border areas; 2) reviving the culture of speech for the younger generation; 3) documenting the origins of toponymy; 4) socialization and publication.</a:t>
            </a:r>
          </a:p>
          <a:p>
            <a:pPr marL="0" indent="0" algn="just">
              <a:lnSpc>
                <a:spcPct val="107000"/>
              </a:lnSpc>
              <a:spcAft>
                <a:spcPts val="800"/>
              </a:spcAft>
              <a:buNone/>
            </a:pPr>
            <a:endParaRPr lang="en-ID"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solidFill>
                <a:schemeClr val="bg1"/>
              </a:solidFill>
            </a:endParaRPr>
          </a:p>
        </p:txBody>
      </p:sp>
    </p:spTree>
    <p:extLst>
      <p:ext uri="{BB962C8B-B14F-4D97-AF65-F5344CB8AC3E}">
        <p14:creationId xmlns:p14="http://schemas.microsoft.com/office/powerpoint/2010/main" val="2965204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1941</Words>
  <Application>Microsoft Office PowerPoint</Application>
  <PresentationFormat>Widescreen</PresentationFormat>
  <Paragraphs>51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vt:lpstr>
      <vt:lpstr>Office Theme</vt:lpstr>
      <vt:lpstr>       Strengthening Regional Identity through Toponymy  Areas on the West Kalimantan-Serawak Border  </vt:lpstr>
      <vt:lpstr>INTRODUCTION</vt:lpstr>
      <vt:lpstr>LITERATURE REVIEW</vt:lpstr>
      <vt:lpstr>METHOD</vt:lpstr>
      <vt:lpstr>FINDING AND DISCUSSION</vt:lpstr>
      <vt:lpstr>Conditions Of Existence Of Toponymy</vt:lpstr>
      <vt:lpstr>Efforts to Strengthen Regional Identity</vt:lpstr>
      <vt:lpstr>Efforts to Strengthen Regional Identity </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BRIN-2HMS1T3</cp:lastModifiedBy>
  <cp:revision>11</cp:revision>
  <dcterms:created xsi:type="dcterms:W3CDTF">2023-04-14T06:04:15Z</dcterms:created>
  <dcterms:modified xsi:type="dcterms:W3CDTF">2023-07-30T06:52:29Z</dcterms:modified>
</cp:coreProperties>
</file>