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61" r:id="rId4"/>
    <p:sldId id="262" r:id="rId5"/>
    <p:sldId id="267" r:id="rId6"/>
    <p:sldId id="269" r:id="rId7"/>
    <p:sldId id="270" r:id="rId8"/>
    <p:sldId id="268" r:id="rId9"/>
    <p:sldId id="265" r:id="rId10"/>
  </p:sldIdLst>
  <p:sldSz cx="18288000" cy="10287000"/>
  <p:notesSz cx="6858000" cy="9144000"/>
  <p:embeddedFontLst>
    <p:embeddedFont>
      <p:font typeface="Barlow Bold" panose="020B0604020202020204" charset="0"/>
      <p:regular r:id="rId11"/>
    </p:embeddedFont>
    <p:embeddedFont>
      <p:font typeface="Barlow Semi-Bold" panose="020B0604020202020204" charset="0"/>
      <p:regular r:id="rId12"/>
    </p:embeddedFont>
    <p:embeddedFont>
      <p:font typeface="Calibri" panose="020F0502020204030204" pitchFamily="34" charset="0"/>
      <p:regular r:id="rId13"/>
      <p:bold r:id="rId14"/>
      <p:italic r:id="rId15"/>
      <p:boldItalic r:id="rId16"/>
    </p:embeddedFont>
    <p:embeddedFont>
      <p:font typeface="Poppins" panose="00000500000000000000" pitchFamily="2"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94622" autoAdjust="0"/>
  </p:normalViewPr>
  <p:slideViewPr>
    <p:cSldViewPr>
      <p:cViewPr varScale="1">
        <p:scale>
          <a:sx n="37" d="100"/>
          <a:sy n="37" d="100"/>
        </p:scale>
        <p:origin x="99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8.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2.sv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5" name="Freeform 5"/>
          <p:cNvSpPr/>
          <p:nvPr/>
        </p:nvSpPr>
        <p:spPr>
          <a:xfrm>
            <a:off x="-3865600" y="-3622653"/>
            <a:ext cx="18208432" cy="5667375"/>
          </a:xfrm>
          <a:custGeom>
            <a:avLst/>
            <a:gdLst/>
            <a:ahLst/>
            <a:cxnLst/>
            <a:rect l="l" t="t" r="r" b="b"/>
            <a:pathLst>
              <a:path w="18208432" h="5667375">
                <a:moveTo>
                  <a:pt x="0" y="0"/>
                </a:moveTo>
                <a:lnTo>
                  <a:pt x="18208433" y="0"/>
                </a:lnTo>
                <a:lnTo>
                  <a:pt x="18208433" y="5667375"/>
                </a:lnTo>
                <a:lnTo>
                  <a:pt x="0" y="56673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3865600" y="8505413"/>
            <a:ext cx="18208432" cy="5667375"/>
          </a:xfrm>
          <a:custGeom>
            <a:avLst/>
            <a:gdLst/>
            <a:ahLst/>
            <a:cxnLst/>
            <a:rect l="l" t="t" r="r" b="b"/>
            <a:pathLst>
              <a:path w="18208432" h="5667375">
                <a:moveTo>
                  <a:pt x="0" y="0"/>
                </a:moveTo>
                <a:lnTo>
                  <a:pt x="18208433" y="0"/>
                </a:lnTo>
                <a:lnTo>
                  <a:pt x="18208433" y="5667374"/>
                </a:lnTo>
                <a:lnTo>
                  <a:pt x="0" y="56673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918852" y="3776706"/>
            <a:ext cx="11222182" cy="1667123"/>
          </a:xfrm>
          <a:prstGeom prst="rect">
            <a:avLst/>
          </a:prstGeom>
        </p:spPr>
        <p:txBody>
          <a:bodyPr wrap="square" lIns="0" tIns="0" rIns="0" bIns="0" rtlCol="0" anchor="t">
            <a:spAutoFit/>
          </a:bodyPr>
          <a:lstStyle/>
          <a:p>
            <a:pPr>
              <a:lnSpc>
                <a:spcPts val="6500"/>
              </a:lnSpc>
            </a:pPr>
            <a:r>
              <a:rPr lang="en-US" sz="7200" dirty="0">
                <a:solidFill>
                  <a:srgbClr val="003786"/>
                </a:solidFill>
                <a:latin typeface="Barlow Bold"/>
              </a:rPr>
              <a:t>A Praxeology-Based Arabic Textbook Approach</a:t>
            </a:r>
          </a:p>
        </p:txBody>
      </p:sp>
      <p:sp>
        <p:nvSpPr>
          <p:cNvPr id="10" name="TextBox 10"/>
          <p:cNvSpPr txBox="1"/>
          <p:nvPr/>
        </p:nvSpPr>
        <p:spPr>
          <a:xfrm>
            <a:off x="918852" y="5885366"/>
            <a:ext cx="10892148" cy="983859"/>
          </a:xfrm>
          <a:prstGeom prst="rect">
            <a:avLst/>
          </a:prstGeom>
        </p:spPr>
        <p:txBody>
          <a:bodyPr wrap="square" lIns="0" tIns="0" rIns="0" bIns="0" rtlCol="0" anchor="t">
            <a:spAutoFit/>
          </a:bodyPr>
          <a:lstStyle/>
          <a:p>
            <a:pPr algn="just">
              <a:lnSpc>
                <a:spcPts val="4000"/>
              </a:lnSpc>
            </a:pPr>
            <a:r>
              <a:rPr lang="en-US" sz="2400" b="1" spc="16" dirty="0" err="1">
                <a:solidFill>
                  <a:srgbClr val="000000"/>
                </a:solidFill>
                <a:latin typeface="Poppins" panose="00000500000000000000" pitchFamily="2" charset="0"/>
                <a:cs typeface="Poppins" panose="00000500000000000000" pitchFamily="2" charset="0"/>
              </a:rPr>
              <a:t>Shofa</a:t>
            </a:r>
            <a:r>
              <a:rPr lang="en-US" sz="2400" b="1" spc="16" dirty="0">
                <a:solidFill>
                  <a:srgbClr val="000000"/>
                </a:solidFill>
                <a:latin typeface="Poppins" panose="00000500000000000000" pitchFamily="2" charset="0"/>
                <a:cs typeface="Poppins" panose="00000500000000000000" pitchFamily="2" charset="0"/>
              </a:rPr>
              <a:t> </a:t>
            </a:r>
            <a:r>
              <a:rPr lang="en-US" sz="2400" b="1" spc="16" dirty="0" err="1">
                <a:solidFill>
                  <a:srgbClr val="000000"/>
                </a:solidFill>
                <a:latin typeface="Poppins" panose="00000500000000000000" pitchFamily="2" charset="0"/>
                <a:cs typeface="Poppins" panose="00000500000000000000" pitchFamily="2" charset="0"/>
              </a:rPr>
              <a:t>Musthofa</a:t>
            </a:r>
            <a:r>
              <a:rPr lang="en-US" sz="2400" b="1" spc="16" dirty="0">
                <a:solidFill>
                  <a:srgbClr val="000000"/>
                </a:solidFill>
                <a:latin typeface="Poppins" panose="00000500000000000000" pitchFamily="2" charset="0"/>
                <a:cs typeface="Poppins" panose="00000500000000000000" pitchFamily="2" charset="0"/>
              </a:rPr>
              <a:t> Khalid</a:t>
            </a:r>
            <a:r>
              <a:rPr lang="en-US" sz="2400" spc="16" dirty="0">
                <a:solidFill>
                  <a:srgbClr val="000000"/>
                </a:solidFill>
                <a:latin typeface="Poppins" panose="00000500000000000000" pitchFamily="2" charset="0"/>
                <a:cs typeface="Poppins" panose="00000500000000000000" pitchFamily="2" charset="0"/>
              </a:rPr>
              <a:t>, Hikmah </a:t>
            </a:r>
            <a:r>
              <a:rPr lang="en-US" sz="2400" spc="16" dirty="0" err="1">
                <a:solidFill>
                  <a:srgbClr val="000000"/>
                </a:solidFill>
                <a:latin typeface="Poppins" panose="00000500000000000000" pitchFamily="2" charset="0"/>
                <a:cs typeface="Poppins" panose="00000500000000000000" pitchFamily="2" charset="0"/>
              </a:rPr>
              <a:t>Maulani</a:t>
            </a:r>
            <a:r>
              <a:rPr lang="en-US" sz="2400" spc="16" dirty="0">
                <a:solidFill>
                  <a:srgbClr val="000000"/>
                </a:solidFill>
                <a:latin typeface="Poppins" panose="00000500000000000000" pitchFamily="2" charset="0"/>
                <a:cs typeface="Poppins" panose="00000500000000000000" pitchFamily="2" charset="0"/>
              </a:rPr>
              <a:t>, Yusuf Ali </a:t>
            </a:r>
            <a:r>
              <a:rPr lang="en-US" sz="2400" spc="16" dirty="0" err="1">
                <a:solidFill>
                  <a:srgbClr val="000000"/>
                </a:solidFill>
                <a:latin typeface="Poppins" panose="00000500000000000000" pitchFamily="2" charset="0"/>
                <a:cs typeface="Poppins" panose="00000500000000000000" pitchFamily="2" charset="0"/>
              </a:rPr>
              <a:t>Tantowi</a:t>
            </a:r>
            <a:r>
              <a:rPr lang="en-US" sz="2400" spc="16" dirty="0">
                <a:solidFill>
                  <a:srgbClr val="000000"/>
                </a:solidFill>
                <a:latin typeface="Poppins" panose="00000500000000000000" pitchFamily="2" charset="0"/>
                <a:cs typeface="Poppins" panose="00000500000000000000" pitchFamily="2" charset="0"/>
              </a:rPr>
              <a:t>, </a:t>
            </a:r>
            <a:r>
              <a:rPr lang="en-US" sz="2400" spc="16" dirty="0" err="1">
                <a:solidFill>
                  <a:srgbClr val="000000"/>
                </a:solidFill>
                <a:latin typeface="Poppins" panose="00000500000000000000" pitchFamily="2" charset="0"/>
                <a:cs typeface="Poppins" panose="00000500000000000000" pitchFamily="2" charset="0"/>
              </a:rPr>
              <a:t>Nalahuddin</a:t>
            </a:r>
            <a:r>
              <a:rPr lang="en-US" sz="2400" spc="16" dirty="0">
                <a:solidFill>
                  <a:srgbClr val="000000"/>
                </a:solidFill>
                <a:latin typeface="Poppins" panose="00000500000000000000" pitchFamily="2" charset="0"/>
                <a:cs typeface="Poppins" panose="00000500000000000000" pitchFamily="2" charset="0"/>
              </a:rPr>
              <a:t> Saleh.</a:t>
            </a:r>
          </a:p>
        </p:txBody>
      </p:sp>
      <p:pic>
        <p:nvPicPr>
          <p:cNvPr id="12" name="Picture 11">
            <a:extLst>
              <a:ext uri="{FF2B5EF4-FFF2-40B4-BE49-F238E27FC236}">
                <a16:creationId xmlns:a16="http://schemas.microsoft.com/office/drawing/2014/main" id="{87E02AF7-F4EA-DB60-DA38-B33BA885BE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6616" y="1819772"/>
            <a:ext cx="4732532" cy="6685641"/>
          </a:xfrm>
          <a:prstGeom prst="rect">
            <a:avLst/>
          </a:prstGeom>
        </p:spPr>
      </p:pic>
      <p:pic>
        <p:nvPicPr>
          <p:cNvPr id="3" name="Picture 2">
            <a:extLst>
              <a:ext uri="{FF2B5EF4-FFF2-40B4-BE49-F238E27FC236}">
                <a16:creationId xmlns:a16="http://schemas.microsoft.com/office/drawing/2014/main" id="{C5C86243-8423-4341-A87B-ABA8A5A8058F}"/>
              </a:ext>
            </a:extLst>
          </p:cNvPr>
          <p:cNvPicPr>
            <a:picLocks noChangeAspect="1"/>
          </p:cNvPicPr>
          <p:nvPr/>
        </p:nvPicPr>
        <p:blipFill rotWithShape="1">
          <a:blip r:embed="rId5">
            <a:extLst>
              <a:ext uri="{28A0092B-C50C-407E-A947-70E740481C1C}">
                <a14:useLocalDpi xmlns:a14="http://schemas.microsoft.com/office/drawing/2010/main" val="0"/>
              </a:ext>
            </a:extLst>
          </a:blip>
          <a:srcRect l="6511" t="7522" r="14593" b="29870"/>
          <a:stretch/>
        </p:blipFill>
        <p:spPr>
          <a:xfrm>
            <a:off x="4677913" y="1976396"/>
            <a:ext cx="1121406" cy="889888"/>
          </a:xfrm>
          <a:prstGeom prst="rect">
            <a:avLst/>
          </a:prstGeom>
        </p:spPr>
      </p:pic>
      <p:pic>
        <p:nvPicPr>
          <p:cNvPr id="7" name="Picture 6">
            <a:extLst>
              <a:ext uri="{FF2B5EF4-FFF2-40B4-BE49-F238E27FC236}">
                <a16:creationId xmlns:a16="http://schemas.microsoft.com/office/drawing/2014/main" id="{57333D08-09C5-8AD2-B3B8-031567D658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852" y="2189202"/>
            <a:ext cx="2062867" cy="464277"/>
          </a:xfrm>
          <a:prstGeom prst="rect">
            <a:avLst/>
          </a:prstGeom>
        </p:spPr>
      </p:pic>
      <p:pic>
        <p:nvPicPr>
          <p:cNvPr id="11" name="Picture 10">
            <a:extLst>
              <a:ext uri="{FF2B5EF4-FFF2-40B4-BE49-F238E27FC236}">
                <a16:creationId xmlns:a16="http://schemas.microsoft.com/office/drawing/2014/main" id="{82CC3AD6-5DD4-1007-0091-3EFFEBA22AA0}"/>
              </a:ext>
            </a:extLst>
          </p:cNvPr>
          <p:cNvPicPr>
            <a:picLocks noChangeAspect="1"/>
          </p:cNvPicPr>
          <p:nvPr/>
        </p:nvPicPr>
        <p:blipFill rotWithShape="1">
          <a:blip r:embed="rId7">
            <a:extLst>
              <a:ext uri="{28A0092B-C50C-407E-A947-70E740481C1C}">
                <a14:useLocalDpi xmlns:a14="http://schemas.microsoft.com/office/drawing/2010/main" val="0"/>
              </a:ext>
            </a:extLst>
          </a:blip>
          <a:srcRect l="43397" t="20216" b="34005"/>
          <a:stretch/>
        </p:blipFill>
        <p:spPr>
          <a:xfrm>
            <a:off x="3045335" y="1997533"/>
            <a:ext cx="1524000" cy="871496"/>
          </a:xfrm>
          <a:prstGeom prst="rect">
            <a:avLst/>
          </a:prstGeom>
        </p:spPr>
      </p:pic>
      <p:sp>
        <p:nvSpPr>
          <p:cNvPr id="16" name="TextBox 15">
            <a:extLst>
              <a:ext uri="{FF2B5EF4-FFF2-40B4-BE49-F238E27FC236}">
                <a16:creationId xmlns:a16="http://schemas.microsoft.com/office/drawing/2014/main" id="{6B47C7A1-D5F7-C25B-EB29-33C08DE264DA}"/>
              </a:ext>
            </a:extLst>
          </p:cNvPr>
          <p:cNvSpPr txBox="1"/>
          <p:nvPr/>
        </p:nvSpPr>
        <p:spPr>
          <a:xfrm>
            <a:off x="-219" y="9697655"/>
            <a:ext cx="13060324" cy="537968"/>
          </a:xfrm>
          <a:prstGeom prst="rect">
            <a:avLst/>
          </a:prstGeom>
          <a:noFill/>
        </p:spPr>
        <p:txBody>
          <a:bodyPr wrap="square">
            <a:spAutoFit/>
          </a:bodyPr>
          <a:lstStyle/>
          <a:p>
            <a:pPr algn="just">
              <a:lnSpc>
                <a:spcPts val="4000"/>
              </a:lnSpc>
            </a:pPr>
            <a:r>
              <a:rPr lang="en-US" sz="1800" spc="16" dirty="0">
                <a:solidFill>
                  <a:srgbClr val="000000"/>
                </a:solidFill>
                <a:latin typeface="Rubik"/>
                <a:cs typeface="Poppins" panose="00000500000000000000" pitchFamily="2" charset="0"/>
              </a:rPr>
              <a:t>This presentation was created in conjunction with The 7th International Conference on Language, Literature, Culture, and Education.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grpSp>
        <p:nvGrpSpPr>
          <p:cNvPr id="2" name="Group 2"/>
          <p:cNvGrpSpPr/>
          <p:nvPr/>
        </p:nvGrpSpPr>
        <p:grpSpPr>
          <a:xfrm>
            <a:off x="6889993" y="3556613"/>
            <a:ext cx="4576575" cy="4576575"/>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786"/>
            </a:solidFill>
          </p:spPr>
          <p:txBody>
            <a:bodyPr/>
            <a:lstStyle/>
            <a:p>
              <a:endParaRPr lang="en-US"/>
            </a:p>
          </p:txBody>
        </p:sp>
        <p:sp>
          <p:nvSpPr>
            <p:cNvPr id="4" name="TextBox 4"/>
            <p:cNvSpPr txBox="1"/>
            <p:nvPr/>
          </p:nvSpPr>
          <p:spPr>
            <a:xfrm>
              <a:off x="76200" y="19050"/>
              <a:ext cx="660400" cy="717550"/>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a:off x="7248743" y="3915363"/>
            <a:ext cx="3859075" cy="3859075"/>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F8F8"/>
            </a:solidFill>
          </p:spPr>
          <p:txBody>
            <a:bodyPr/>
            <a:lstStyle/>
            <a:p>
              <a:endParaRPr lang="en-US"/>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a:off x="6635543" y="3240766"/>
            <a:ext cx="1902734" cy="1902734"/>
          </a:xfrm>
          <a:custGeom>
            <a:avLst/>
            <a:gdLst/>
            <a:ahLst/>
            <a:cxnLst/>
            <a:rect l="l" t="t" r="r" b="b"/>
            <a:pathLst>
              <a:path w="1902734" h="1902734">
                <a:moveTo>
                  <a:pt x="0" y="0"/>
                </a:moveTo>
                <a:lnTo>
                  <a:pt x="1902734" y="0"/>
                </a:lnTo>
                <a:lnTo>
                  <a:pt x="1902734" y="1902734"/>
                </a:lnTo>
                <a:lnTo>
                  <a:pt x="0" y="1902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9749725" y="3240766"/>
            <a:ext cx="1902734" cy="1902734"/>
          </a:xfrm>
          <a:custGeom>
            <a:avLst/>
            <a:gdLst/>
            <a:ahLst/>
            <a:cxnLst/>
            <a:rect l="l" t="t" r="r" b="b"/>
            <a:pathLst>
              <a:path w="1902734" h="1902734">
                <a:moveTo>
                  <a:pt x="0" y="0"/>
                </a:moveTo>
                <a:lnTo>
                  <a:pt x="1902734" y="0"/>
                </a:lnTo>
                <a:lnTo>
                  <a:pt x="1902734" y="1902734"/>
                </a:lnTo>
                <a:lnTo>
                  <a:pt x="0" y="1902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6635543" y="6230454"/>
            <a:ext cx="1902734" cy="1902734"/>
          </a:xfrm>
          <a:custGeom>
            <a:avLst/>
            <a:gdLst/>
            <a:ahLst/>
            <a:cxnLst/>
            <a:rect l="l" t="t" r="r" b="b"/>
            <a:pathLst>
              <a:path w="1902734" h="1902734">
                <a:moveTo>
                  <a:pt x="0" y="0"/>
                </a:moveTo>
                <a:lnTo>
                  <a:pt x="1902734" y="0"/>
                </a:lnTo>
                <a:lnTo>
                  <a:pt x="1902734" y="1902733"/>
                </a:lnTo>
                <a:lnTo>
                  <a:pt x="0" y="1902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9686775" y="6230454"/>
            <a:ext cx="1902734" cy="1902734"/>
          </a:xfrm>
          <a:custGeom>
            <a:avLst/>
            <a:gdLst/>
            <a:ahLst/>
            <a:cxnLst/>
            <a:rect l="l" t="t" r="r" b="b"/>
            <a:pathLst>
              <a:path w="1902734" h="1902734">
                <a:moveTo>
                  <a:pt x="0" y="0"/>
                </a:moveTo>
                <a:lnTo>
                  <a:pt x="1902734" y="0"/>
                </a:lnTo>
                <a:lnTo>
                  <a:pt x="1902734" y="1902733"/>
                </a:lnTo>
                <a:lnTo>
                  <a:pt x="0" y="1902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rot="5400000">
            <a:off x="11711352" y="-6551109"/>
            <a:ext cx="12302130" cy="3829038"/>
          </a:xfrm>
          <a:custGeom>
            <a:avLst/>
            <a:gdLst/>
            <a:ahLst/>
            <a:cxnLst/>
            <a:rect l="l" t="t" r="r" b="b"/>
            <a:pathLst>
              <a:path w="12302130" h="3829038">
                <a:moveTo>
                  <a:pt x="0" y="0"/>
                </a:moveTo>
                <a:lnTo>
                  <a:pt x="12302130" y="0"/>
                </a:lnTo>
                <a:lnTo>
                  <a:pt x="12302130" y="3829038"/>
                </a:lnTo>
                <a:lnTo>
                  <a:pt x="0" y="3829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rot="5400000">
            <a:off x="-6151065" y="-6551109"/>
            <a:ext cx="12302130" cy="3829038"/>
          </a:xfrm>
          <a:custGeom>
            <a:avLst/>
            <a:gdLst/>
            <a:ahLst/>
            <a:cxnLst/>
            <a:rect l="l" t="t" r="r" b="b"/>
            <a:pathLst>
              <a:path w="12302130" h="3829038">
                <a:moveTo>
                  <a:pt x="0" y="0"/>
                </a:moveTo>
                <a:lnTo>
                  <a:pt x="12302130" y="0"/>
                </a:lnTo>
                <a:lnTo>
                  <a:pt x="12302130" y="3829038"/>
                </a:lnTo>
                <a:lnTo>
                  <a:pt x="0" y="3829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0128800" y="3785296"/>
            <a:ext cx="1018685" cy="813674"/>
          </a:xfrm>
          <a:custGeom>
            <a:avLst/>
            <a:gdLst/>
            <a:ahLst/>
            <a:cxnLst/>
            <a:rect l="l" t="t" r="r" b="b"/>
            <a:pathLst>
              <a:path w="1018685" h="813674">
                <a:moveTo>
                  <a:pt x="0" y="0"/>
                </a:moveTo>
                <a:lnTo>
                  <a:pt x="1018684" y="0"/>
                </a:lnTo>
                <a:lnTo>
                  <a:pt x="1018684" y="813674"/>
                </a:lnTo>
                <a:lnTo>
                  <a:pt x="0" y="8136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a:off x="7131071" y="3736295"/>
            <a:ext cx="911677" cy="911677"/>
          </a:xfrm>
          <a:custGeom>
            <a:avLst/>
            <a:gdLst/>
            <a:ahLst/>
            <a:cxnLst/>
            <a:rect l="l" t="t" r="r" b="b"/>
            <a:pathLst>
              <a:path w="911677" h="911677">
                <a:moveTo>
                  <a:pt x="0" y="0"/>
                </a:moveTo>
                <a:lnTo>
                  <a:pt x="911677" y="0"/>
                </a:lnTo>
                <a:lnTo>
                  <a:pt x="911677" y="911677"/>
                </a:lnTo>
                <a:lnTo>
                  <a:pt x="0" y="91167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8" name="Freeform 18"/>
          <p:cNvSpPr/>
          <p:nvPr/>
        </p:nvSpPr>
        <p:spPr>
          <a:xfrm>
            <a:off x="7072302" y="6744742"/>
            <a:ext cx="970446" cy="970446"/>
          </a:xfrm>
          <a:custGeom>
            <a:avLst/>
            <a:gdLst/>
            <a:ahLst/>
            <a:cxnLst/>
            <a:rect l="l" t="t" r="r" b="b"/>
            <a:pathLst>
              <a:path w="970446" h="970446">
                <a:moveTo>
                  <a:pt x="0" y="0"/>
                </a:moveTo>
                <a:lnTo>
                  <a:pt x="970446" y="0"/>
                </a:lnTo>
                <a:lnTo>
                  <a:pt x="970446" y="970446"/>
                </a:lnTo>
                <a:lnTo>
                  <a:pt x="0" y="9704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9" name="TextBox 19"/>
          <p:cNvSpPr txBox="1"/>
          <p:nvPr/>
        </p:nvSpPr>
        <p:spPr>
          <a:xfrm>
            <a:off x="629399" y="6218681"/>
            <a:ext cx="4068258" cy="480901"/>
          </a:xfrm>
          <a:prstGeom prst="rect">
            <a:avLst/>
          </a:prstGeom>
        </p:spPr>
        <p:txBody>
          <a:bodyPr lIns="0" tIns="0" rIns="0" bIns="0" rtlCol="0" anchor="t">
            <a:spAutoFit/>
          </a:bodyPr>
          <a:lstStyle/>
          <a:p>
            <a:pPr>
              <a:lnSpc>
                <a:spcPts val="4200"/>
              </a:lnSpc>
            </a:pPr>
            <a:r>
              <a:rPr lang="en-US" sz="3000" dirty="0">
                <a:solidFill>
                  <a:srgbClr val="003786"/>
                </a:solidFill>
                <a:latin typeface="Barlow Semi-Bold"/>
              </a:rPr>
              <a:t>Textbooks Urgency</a:t>
            </a:r>
          </a:p>
        </p:txBody>
      </p:sp>
      <p:sp>
        <p:nvSpPr>
          <p:cNvPr id="20" name="TextBox 20"/>
          <p:cNvSpPr txBox="1"/>
          <p:nvPr/>
        </p:nvSpPr>
        <p:spPr>
          <a:xfrm>
            <a:off x="11895755" y="3075712"/>
            <a:ext cx="4068258" cy="480901"/>
          </a:xfrm>
          <a:prstGeom prst="rect">
            <a:avLst/>
          </a:prstGeom>
        </p:spPr>
        <p:txBody>
          <a:bodyPr lIns="0" tIns="0" rIns="0" bIns="0" rtlCol="0" anchor="t">
            <a:spAutoFit/>
          </a:bodyPr>
          <a:lstStyle/>
          <a:p>
            <a:pPr>
              <a:lnSpc>
                <a:spcPts val="4200"/>
              </a:lnSpc>
            </a:pPr>
            <a:r>
              <a:rPr lang="en-US" sz="3000" dirty="0">
                <a:solidFill>
                  <a:srgbClr val="003786"/>
                </a:solidFill>
                <a:latin typeface="Barlow Semi-Bold"/>
              </a:rPr>
              <a:t>Finding the problem</a:t>
            </a:r>
          </a:p>
        </p:txBody>
      </p:sp>
      <p:sp>
        <p:nvSpPr>
          <p:cNvPr id="22" name="TextBox 22"/>
          <p:cNvSpPr txBox="1"/>
          <p:nvPr/>
        </p:nvSpPr>
        <p:spPr>
          <a:xfrm>
            <a:off x="629399" y="2149176"/>
            <a:ext cx="4068258" cy="480901"/>
          </a:xfrm>
          <a:prstGeom prst="rect">
            <a:avLst/>
          </a:prstGeom>
        </p:spPr>
        <p:txBody>
          <a:bodyPr lIns="0" tIns="0" rIns="0" bIns="0" rtlCol="0" anchor="t">
            <a:spAutoFit/>
          </a:bodyPr>
          <a:lstStyle/>
          <a:p>
            <a:pPr>
              <a:lnSpc>
                <a:spcPts val="4200"/>
              </a:lnSpc>
            </a:pPr>
            <a:r>
              <a:rPr lang="en-US" sz="3000" dirty="0">
                <a:solidFill>
                  <a:srgbClr val="003786"/>
                </a:solidFill>
                <a:latin typeface="Barlow Semi-Bold"/>
              </a:rPr>
              <a:t>Praxeology Approach</a:t>
            </a:r>
          </a:p>
        </p:txBody>
      </p:sp>
      <p:sp>
        <p:nvSpPr>
          <p:cNvPr id="23" name="TextBox 23"/>
          <p:cNvSpPr txBox="1"/>
          <p:nvPr/>
        </p:nvSpPr>
        <p:spPr>
          <a:xfrm>
            <a:off x="630180" y="6806863"/>
            <a:ext cx="5606843" cy="2652649"/>
          </a:xfrm>
          <a:prstGeom prst="rect">
            <a:avLst/>
          </a:prstGeom>
        </p:spPr>
        <p:txBody>
          <a:bodyPr lIns="0" tIns="0" rIns="0" bIns="0" rtlCol="0" anchor="t">
            <a:spAutoFit/>
          </a:bodyPr>
          <a:lstStyle/>
          <a:p>
            <a:pPr algn="just">
              <a:lnSpc>
                <a:spcPts val="3499"/>
              </a:lnSpc>
            </a:pPr>
            <a:r>
              <a:rPr lang="en-US" sz="2000" dirty="0">
                <a:effectLst/>
                <a:latin typeface="Poppins" panose="00000500000000000000" pitchFamily="2" charset="0"/>
                <a:ea typeface="Times New Roman" panose="02020603050405020304" pitchFamily="18" charset="0"/>
                <a:cs typeface="Poppins" panose="00000500000000000000" pitchFamily="2" charset="0"/>
              </a:rPr>
              <a:t>A good textbook must be relevant and support the implementation of the curriculum (</a:t>
            </a:r>
            <a:r>
              <a:rPr lang="en-US" sz="2000" dirty="0" err="1">
                <a:effectLst/>
                <a:latin typeface="Poppins" panose="00000500000000000000" pitchFamily="2" charset="0"/>
                <a:ea typeface="Times New Roman" panose="02020603050405020304" pitchFamily="18" charset="0"/>
                <a:cs typeface="Poppins" panose="00000500000000000000" pitchFamily="2" charset="0"/>
              </a:rPr>
              <a:t>Hidayah</a:t>
            </a:r>
            <a:r>
              <a:rPr lang="en-US" sz="2000" dirty="0">
                <a:effectLst/>
                <a:latin typeface="Poppins" panose="00000500000000000000" pitchFamily="2" charset="0"/>
                <a:ea typeface="Times New Roman" panose="02020603050405020304" pitchFamily="18" charset="0"/>
                <a:cs typeface="Poppins" panose="00000500000000000000" pitchFamily="2" charset="0"/>
              </a:rPr>
              <a:t>, 2022). The urgency of textbooks in learning is contained in the </a:t>
            </a:r>
            <a:r>
              <a:rPr lang="en-US" sz="2000" b="1" dirty="0">
                <a:effectLst/>
                <a:highlight>
                  <a:srgbClr val="00FFFF"/>
                </a:highlight>
                <a:latin typeface="Poppins" panose="00000500000000000000" pitchFamily="2" charset="0"/>
                <a:ea typeface="Times New Roman" panose="02020603050405020304" pitchFamily="18" charset="0"/>
                <a:cs typeface="Poppins" panose="00000500000000000000" pitchFamily="2" charset="0"/>
              </a:rPr>
              <a:t>Regulation of the Minister of Education and Culture of Indonesia No. 8 of 2016.</a:t>
            </a:r>
            <a:endParaRPr lang="en-US" sz="2000" b="1" dirty="0">
              <a:highlight>
                <a:srgbClr val="00FFFF"/>
              </a:highlight>
              <a:latin typeface="Poppins" panose="00000500000000000000" pitchFamily="2" charset="0"/>
              <a:cs typeface="Poppins" panose="00000500000000000000" pitchFamily="2" charset="0"/>
            </a:endParaRPr>
          </a:p>
        </p:txBody>
      </p:sp>
      <p:sp>
        <p:nvSpPr>
          <p:cNvPr id="24" name="TextBox 24"/>
          <p:cNvSpPr txBox="1"/>
          <p:nvPr/>
        </p:nvSpPr>
        <p:spPr>
          <a:xfrm>
            <a:off x="11895755" y="3735128"/>
            <a:ext cx="6162568" cy="3999172"/>
          </a:xfrm>
          <a:prstGeom prst="rect">
            <a:avLst/>
          </a:prstGeom>
        </p:spPr>
        <p:txBody>
          <a:bodyPr wrap="square" lIns="0" tIns="0" rIns="0" bIns="0" rtlCol="0" anchor="t">
            <a:spAutoFit/>
          </a:bodyPr>
          <a:lstStyle/>
          <a:p>
            <a:pPr algn="just">
              <a:lnSpc>
                <a:spcPts val="3499"/>
              </a:lnSpc>
            </a:pPr>
            <a:r>
              <a:rPr lang="en-US" sz="2000" dirty="0">
                <a:effectLst/>
                <a:latin typeface="Poppins" panose="00000500000000000000" pitchFamily="2" charset="0"/>
                <a:ea typeface="Times New Roman" panose="02020603050405020304" pitchFamily="18" charset="0"/>
                <a:cs typeface="Poppins" panose="00000500000000000000" pitchFamily="2" charset="0"/>
              </a:rPr>
              <a:t>One of the factors that influence this is textbooks that are considered </a:t>
            </a:r>
            <a:r>
              <a:rPr lang="en-US" sz="2000" b="1" dirty="0">
                <a:effectLst/>
                <a:highlight>
                  <a:srgbClr val="00FFFF"/>
                </a:highlight>
                <a:latin typeface="Poppins" panose="00000500000000000000" pitchFamily="2" charset="0"/>
                <a:ea typeface="Times New Roman" panose="02020603050405020304" pitchFamily="18" charset="0"/>
                <a:cs typeface="Poppins" panose="00000500000000000000" pitchFamily="2" charset="0"/>
              </a:rPr>
              <a:t>less relevant for the Madrasah Aliyah level and the content of the material is difficult for students to understand</a:t>
            </a:r>
            <a:r>
              <a:rPr lang="en-US" sz="2000" dirty="0">
                <a:effectLst/>
                <a:latin typeface="Poppins" panose="00000500000000000000" pitchFamily="2" charset="0"/>
                <a:ea typeface="Times New Roman" panose="02020603050405020304" pitchFamily="18" charset="0"/>
                <a:cs typeface="Poppins" panose="00000500000000000000" pitchFamily="2" charset="0"/>
              </a:rPr>
              <a:t>. The gap between </a:t>
            </a:r>
            <a:r>
              <a:rPr lang="en-US" sz="2000" b="1" dirty="0">
                <a:effectLst/>
                <a:highlight>
                  <a:srgbClr val="00FFFF"/>
                </a:highlight>
                <a:latin typeface="Poppins" panose="00000500000000000000" pitchFamily="2" charset="0"/>
                <a:ea typeface="Times New Roman" panose="02020603050405020304" pitchFamily="18" charset="0"/>
                <a:cs typeface="Poppins" panose="00000500000000000000" pitchFamily="2" charset="0"/>
              </a:rPr>
              <a:t>the problems </a:t>
            </a:r>
            <a:r>
              <a:rPr lang="en-US" sz="2000" dirty="0">
                <a:effectLst/>
                <a:latin typeface="Poppins" panose="00000500000000000000" pitchFamily="2" charset="0"/>
                <a:ea typeface="Times New Roman" panose="02020603050405020304" pitchFamily="18" charset="0"/>
                <a:cs typeface="Poppins" panose="00000500000000000000" pitchFamily="2" charset="0"/>
              </a:rPr>
              <a:t>and </a:t>
            </a:r>
            <a:r>
              <a:rPr lang="en-US" sz="2000" b="1" dirty="0">
                <a:effectLst/>
                <a:highlight>
                  <a:srgbClr val="00FFFF"/>
                </a:highlight>
                <a:latin typeface="Poppins" panose="00000500000000000000" pitchFamily="2" charset="0"/>
                <a:ea typeface="Times New Roman" panose="02020603050405020304" pitchFamily="18" charset="0"/>
                <a:cs typeface="Poppins" panose="00000500000000000000" pitchFamily="2" charset="0"/>
              </a:rPr>
              <a:t>textbooks has important</a:t>
            </a:r>
            <a:r>
              <a:rPr lang="en-US" sz="2000" dirty="0">
                <a:effectLst/>
                <a:latin typeface="Poppins" panose="00000500000000000000" pitchFamily="2" charset="0"/>
                <a:ea typeface="Times New Roman" panose="02020603050405020304" pitchFamily="18" charset="0"/>
                <a:cs typeface="Poppins" panose="00000500000000000000" pitchFamily="2" charset="0"/>
              </a:rPr>
              <a:t>. However, the textbook was the other way around, namely, it was felt difficult for the participants. So this book has been selected by researchers.</a:t>
            </a:r>
          </a:p>
        </p:txBody>
      </p:sp>
      <p:sp>
        <p:nvSpPr>
          <p:cNvPr id="26" name="TextBox 26"/>
          <p:cNvSpPr txBox="1"/>
          <p:nvPr/>
        </p:nvSpPr>
        <p:spPr>
          <a:xfrm>
            <a:off x="629399" y="2763188"/>
            <a:ext cx="5606843" cy="3101490"/>
          </a:xfrm>
          <a:prstGeom prst="rect">
            <a:avLst/>
          </a:prstGeom>
        </p:spPr>
        <p:txBody>
          <a:bodyPr wrap="square" lIns="0" tIns="0" rIns="0" bIns="0" rtlCol="0" anchor="t">
            <a:spAutoFit/>
          </a:bodyPr>
          <a:lstStyle/>
          <a:p>
            <a:pPr algn="just">
              <a:lnSpc>
                <a:spcPts val="3499"/>
              </a:lnSpc>
            </a:pPr>
            <a:r>
              <a:rPr lang="en-US" sz="2000" dirty="0">
                <a:effectLst/>
                <a:latin typeface="Poppins" panose="00000500000000000000" pitchFamily="2" charset="0"/>
                <a:ea typeface="Times New Roman" panose="02020603050405020304" pitchFamily="18" charset="0"/>
                <a:cs typeface="Poppins" panose="00000500000000000000" pitchFamily="2" charset="0"/>
              </a:rPr>
              <a:t>This praxeology approach is </a:t>
            </a:r>
            <a:r>
              <a:rPr lang="en-US" sz="2000" b="1" dirty="0">
                <a:effectLst/>
                <a:highlight>
                  <a:srgbClr val="00FFFF"/>
                </a:highlight>
                <a:latin typeface="Poppins" panose="00000500000000000000" pitchFamily="2" charset="0"/>
                <a:ea typeface="Times New Roman" panose="02020603050405020304" pitchFamily="18" charset="0"/>
                <a:cs typeface="Poppins" panose="00000500000000000000" pitchFamily="2" charset="0"/>
              </a:rPr>
              <a:t>used by researchers </a:t>
            </a:r>
            <a:r>
              <a:rPr lang="en-US" sz="2000" dirty="0">
                <a:effectLst/>
                <a:latin typeface="Poppins" panose="00000500000000000000" pitchFamily="2" charset="0"/>
                <a:ea typeface="Times New Roman" panose="02020603050405020304" pitchFamily="18" charset="0"/>
                <a:cs typeface="Poppins" panose="00000500000000000000" pitchFamily="2" charset="0"/>
              </a:rPr>
              <a:t>with the consideration that in the praxeology concept, this practice and theory </a:t>
            </a:r>
            <a:r>
              <a:rPr lang="en-US" sz="2000" b="1" dirty="0">
                <a:effectLst/>
                <a:highlight>
                  <a:srgbClr val="00FFFF"/>
                </a:highlight>
                <a:latin typeface="Poppins" panose="00000500000000000000" pitchFamily="2" charset="0"/>
                <a:ea typeface="Times New Roman" panose="02020603050405020304" pitchFamily="18" charset="0"/>
                <a:cs typeface="Poppins" panose="00000500000000000000" pitchFamily="2" charset="0"/>
              </a:rPr>
              <a:t>must be related </a:t>
            </a:r>
            <a:r>
              <a:rPr lang="en-US" sz="2000" dirty="0">
                <a:effectLst/>
                <a:latin typeface="Poppins" panose="00000500000000000000" pitchFamily="2" charset="0"/>
                <a:ea typeface="Times New Roman" panose="02020603050405020304" pitchFamily="18" charset="0"/>
                <a:cs typeface="Poppins" panose="00000500000000000000" pitchFamily="2" charset="0"/>
              </a:rPr>
              <a:t>not something independent so that the analysis carried out is </a:t>
            </a:r>
            <a:r>
              <a:rPr lang="en-US" sz="2000" b="1" dirty="0">
                <a:effectLst/>
                <a:highlight>
                  <a:srgbClr val="00FFFF"/>
                </a:highlight>
                <a:latin typeface="Poppins" panose="00000500000000000000" pitchFamily="2" charset="0"/>
                <a:ea typeface="Times New Roman" panose="02020603050405020304" pitchFamily="18" charset="0"/>
                <a:cs typeface="Poppins" panose="00000500000000000000" pitchFamily="2" charset="0"/>
              </a:rPr>
              <a:t>not only one-sided </a:t>
            </a:r>
            <a:r>
              <a:rPr lang="en-US" sz="2000" dirty="0">
                <a:effectLst/>
                <a:latin typeface="Poppins" panose="00000500000000000000" pitchFamily="2" charset="0"/>
                <a:ea typeface="Times New Roman" panose="02020603050405020304" pitchFamily="18" charset="0"/>
                <a:cs typeface="Poppins" panose="00000500000000000000" pitchFamily="2" charset="0"/>
              </a:rPr>
              <a:t>and the results are objective (</a:t>
            </a:r>
            <a:r>
              <a:rPr lang="en-US" sz="2000" dirty="0" err="1">
                <a:effectLst/>
                <a:latin typeface="Poppins" panose="00000500000000000000" pitchFamily="2" charset="0"/>
                <a:ea typeface="Times New Roman" panose="02020603050405020304" pitchFamily="18" charset="0"/>
                <a:cs typeface="Poppins" panose="00000500000000000000" pitchFamily="2" charset="0"/>
              </a:rPr>
              <a:t>Kholipah</a:t>
            </a:r>
            <a:r>
              <a:rPr lang="en-US" sz="2000" dirty="0">
                <a:effectLst/>
                <a:latin typeface="Poppins" panose="00000500000000000000" pitchFamily="2" charset="0"/>
                <a:ea typeface="Times New Roman" panose="02020603050405020304" pitchFamily="18" charset="0"/>
                <a:cs typeface="Poppins" panose="00000500000000000000" pitchFamily="2" charset="0"/>
              </a:rPr>
              <a:t>, 2021).</a:t>
            </a:r>
            <a:endParaRPr lang="en-US" sz="2000" dirty="0">
              <a:solidFill>
                <a:srgbClr val="000000"/>
              </a:solidFill>
              <a:latin typeface="Poppins" panose="00000500000000000000" pitchFamily="2" charset="0"/>
              <a:cs typeface="Poppins" panose="00000500000000000000" pitchFamily="2" charset="0"/>
            </a:endParaRPr>
          </a:p>
        </p:txBody>
      </p:sp>
      <p:sp>
        <p:nvSpPr>
          <p:cNvPr id="27" name="TextBox 27"/>
          <p:cNvSpPr txBox="1"/>
          <p:nvPr/>
        </p:nvSpPr>
        <p:spPr>
          <a:xfrm>
            <a:off x="3268844" y="633753"/>
            <a:ext cx="11818866" cy="904735"/>
          </a:xfrm>
          <a:prstGeom prst="rect">
            <a:avLst/>
          </a:prstGeom>
        </p:spPr>
        <p:txBody>
          <a:bodyPr lIns="0" tIns="0" rIns="0" bIns="0" rtlCol="0" anchor="t">
            <a:spAutoFit/>
          </a:bodyPr>
          <a:lstStyle/>
          <a:p>
            <a:pPr algn="ctr">
              <a:lnSpc>
                <a:spcPts val="7679"/>
              </a:lnSpc>
            </a:pPr>
            <a:r>
              <a:rPr lang="en-US" sz="6399" dirty="0">
                <a:solidFill>
                  <a:srgbClr val="166BE5"/>
                </a:solidFill>
                <a:latin typeface="Barlow Bold"/>
              </a:rPr>
              <a:t>INTRODUCTION</a:t>
            </a:r>
          </a:p>
        </p:txBody>
      </p:sp>
      <p:sp>
        <p:nvSpPr>
          <p:cNvPr id="28" name="Freeform 28"/>
          <p:cNvSpPr/>
          <p:nvPr/>
        </p:nvSpPr>
        <p:spPr>
          <a:xfrm>
            <a:off x="10229625" y="6744742"/>
            <a:ext cx="878193" cy="879793"/>
          </a:xfrm>
          <a:custGeom>
            <a:avLst/>
            <a:gdLst/>
            <a:ahLst/>
            <a:cxnLst/>
            <a:rect l="l" t="t" r="r" b="b"/>
            <a:pathLst>
              <a:path w="878193" h="879793">
                <a:moveTo>
                  <a:pt x="0" y="0"/>
                </a:moveTo>
                <a:lnTo>
                  <a:pt x="878193" y="0"/>
                </a:lnTo>
                <a:lnTo>
                  <a:pt x="878193" y="879793"/>
                </a:lnTo>
                <a:lnTo>
                  <a:pt x="0" y="87979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4" name="Freeform 4"/>
          <p:cNvSpPr/>
          <p:nvPr/>
        </p:nvSpPr>
        <p:spPr>
          <a:xfrm>
            <a:off x="1284036" y="6299613"/>
            <a:ext cx="2331112" cy="2331112"/>
          </a:xfrm>
          <a:custGeom>
            <a:avLst/>
            <a:gdLst/>
            <a:ahLst/>
            <a:cxnLst/>
            <a:rect l="l" t="t" r="r" b="b"/>
            <a:pathLst>
              <a:path w="2331112" h="2331112">
                <a:moveTo>
                  <a:pt x="0" y="0"/>
                </a:moveTo>
                <a:lnTo>
                  <a:pt x="2331112" y="0"/>
                </a:lnTo>
                <a:lnTo>
                  <a:pt x="2331112" y="2331112"/>
                </a:lnTo>
                <a:lnTo>
                  <a:pt x="0" y="23311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d-ID" dirty="0"/>
          </a:p>
        </p:txBody>
      </p:sp>
      <p:sp>
        <p:nvSpPr>
          <p:cNvPr id="10" name="Freeform 10"/>
          <p:cNvSpPr/>
          <p:nvPr/>
        </p:nvSpPr>
        <p:spPr>
          <a:xfrm>
            <a:off x="1284036" y="2152496"/>
            <a:ext cx="2331112" cy="2331112"/>
          </a:xfrm>
          <a:custGeom>
            <a:avLst/>
            <a:gdLst/>
            <a:ahLst/>
            <a:cxnLst/>
            <a:rect l="l" t="t" r="r" b="b"/>
            <a:pathLst>
              <a:path w="2331112" h="2331112">
                <a:moveTo>
                  <a:pt x="0" y="0"/>
                </a:moveTo>
                <a:lnTo>
                  <a:pt x="2331112" y="0"/>
                </a:lnTo>
                <a:lnTo>
                  <a:pt x="2331112" y="2331112"/>
                </a:lnTo>
                <a:lnTo>
                  <a:pt x="0" y="23311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5400000">
            <a:off x="11711352" y="-6551109"/>
            <a:ext cx="12302130" cy="3829038"/>
          </a:xfrm>
          <a:custGeom>
            <a:avLst/>
            <a:gdLst/>
            <a:ahLst/>
            <a:cxnLst/>
            <a:rect l="l" t="t" r="r" b="b"/>
            <a:pathLst>
              <a:path w="12302130" h="3829038">
                <a:moveTo>
                  <a:pt x="0" y="0"/>
                </a:moveTo>
                <a:lnTo>
                  <a:pt x="12302130" y="0"/>
                </a:lnTo>
                <a:lnTo>
                  <a:pt x="12302130" y="3829038"/>
                </a:lnTo>
                <a:lnTo>
                  <a:pt x="0" y="3829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5400000">
            <a:off x="-6151065" y="-6551109"/>
            <a:ext cx="12302130" cy="3829038"/>
          </a:xfrm>
          <a:custGeom>
            <a:avLst/>
            <a:gdLst/>
            <a:ahLst/>
            <a:cxnLst/>
            <a:rect l="l" t="t" r="r" b="b"/>
            <a:pathLst>
              <a:path w="12302130" h="3829038">
                <a:moveTo>
                  <a:pt x="0" y="0"/>
                </a:moveTo>
                <a:lnTo>
                  <a:pt x="12302130" y="0"/>
                </a:lnTo>
                <a:lnTo>
                  <a:pt x="12302130" y="3829038"/>
                </a:lnTo>
                <a:lnTo>
                  <a:pt x="0" y="3829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415463" y="6955414"/>
            <a:ext cx="4068258" cy="1019510"/>
          </a:xfrm>
          <a:prstGeom prst="rect">
            <a:avLst/>
          </a:prstGeom>
        </p:spPr>
        <p:txBody>
          <a:bodyPr lIns="0" tIns="0" rIns="0" bIns="0" rtlCol="0" anchor="t">
            <a:spAutoFit/>
          </a:bodyPr>
          <a:lstStyle/>
          <a:p>
            <a:pPr algn="ctr">
              <a:lnSpc>
                <a:spcPts val="4200"/>
              </a:lnSpc>
            </a:pPr>
            <a:r>
              <a:rPr lang="en-US" sz="2600" b="1" dirty="0">
                <a:solidFill>
                  <a:srgbClr val="003786"/>
                </a:solidFill>
                <a:latin typeface="Barlow Semi-Bold"/>
              </a:rPr>
              <a:t>Arabic </a:t>
            </a:r>
          </a:p>
          <a:p>
            <a:pPr algn="ctr">
              <a:lnSpc>
                <a:spcPts val="4200"/>
              </a:lnSpc>
            </a:pPr>
            <a:r>
              <a:rPr lang="en-US" sz="2600" b="1" dirty="0">
                <a:solidFill>
                  <a:srgbClr val="003786"/>
                </a:solidFill>
                <a:latin typeface="Barlow Semi-Bold"/>
              </a:rPr>
              <a:t>Textbooks</a:t>
            </a:r>
          </a:p>
        </p:txBody>
      </p:sp>
      <p:sp>
        <p:nvSpPr>
          <p:cNvPr id="18" name="TextBox 18"/>
          <p:cNvSpPr txBox="1"/>
          <p:nvPr/>
        </p:nvSpPr>
        <p:spPr>
          <a:xfrm>
            <a:off x="415463" y="2815991"/>
            <a:ext cx="4068258" cy="1004121"/>
          </a:xfrm>
          <a:prstGeom prst="rect">
            <a:avLst/>
          </a:prstGeom>
        </p:spPr>
        <p:txBody>
          <a:bodyPr lIns="0" tIns="0" rIns="0" bIns="0" rtlCol="0" anchor="t">
            <a:spAutoFit/>
          </a:bodyPr>
          <a:lstStyle/>
          <a:p>
            <a:pPr algn="ctr">
              <a:lnSpc>
                <a:spcPts val="4200"/>
              </a:lnSpc>
            </a:pPr>
            <a:r>
              <a:rPr lang="en-US" sz="2600" b="1" dirty="0">
                <a:solidFill>
                  <a:srgbClr val="003786"/>
                </a:solidFill>
                <a:latin typeface="Barlow Semi-Bold"/>
              </a:rPr>
              <a:t>Praxeology </a:t>
            </a:r>
          </a:p>
          <a:p>
            <a:pPr algn="ctr">
              <a:lnSpc>
                <a:spcPts val="4200"/>
              </a:lnSpc>
            </a:pPr>
            <a:r>
              <a:rPr lang="en-US" sz="2600" b="1" dirty="0">
                <a:solidFill>
                  <a:srgbClr val="003786"/>
                </a:solidFill>
                <a:latin typeface="Barlow Semi-Bold"/>
              </a:rPr>
              <a:t>Approach</a:t>
            </a:r>
          </a:p>
        </p:txBody>
      </p:sp>
      <p:sp>
        <p:nvSpPr>
          <p:cNvPr id="19" name="TextBox 19"/>
          <p:cNvSpPr txBox="1"/>
          <p:nvPr/>
        </p:nvSpPr>
        <p:spPr>
          <a:xfrm>
            <a:off x="3810000" y="6591276"/>
            <a:ext cx="12798656" cy="1769331"/>
          </a:xfrm>
          <a:prstGeom prst="rect">
            <a:avLst/>
          </a:prstGeom>
        </p:spPr>
        <p:txBody>
          <a:bodyPr wrap="square" lIns="0" tIns="0" rIns="0" bIns="0" rtlCol="0" anchor="t">
            <a:spAutoFit/>
          </a:bodyPr>
          <a:lstStyle/>
          <a:p>
            <a:pPr algn="just">
              <a:lnSpc>
                <a:spcPts val="3499"/>
              </a:lnSpc>
            </a:pPr>
            <a:r>
              <a:rPr lang="en-US" sz="2400" dirty="0">
                <a:effectLst/>
                <a:latin typeface="Poppins" panose="00000500000000000000" pitchFamily="2" charset="0"/>
                <a:ea typeface="Times New Roman" panose="02020603050405020304" pitchFamily="18" charset="0"/>
                <a:cs typeface="Poppins" panose="00000500000000000000" pitchFamily="2" charset="0"/>
              </a:rPr>
              <a:t>According to Camel in </a:t>
            </a:r>
            <a:r>
              <a:rPr lang="en-US" sz="2400" dirty="0" err="1">
                <a:effectLst/>
                <a:latin typeface="Poppins" panose="00000500000000000000" pitchFamily="2" charset="0"/>
                <a:ea typeface="Times New Roman" panose="02020603050405020304" pitchFamily="18" charset="0"/>
                <a:cs typeface="Poppins" panose="00000500000000000000" pitchFamily="2" charset="0"/>
              </a:rPr>
              <a:t>Ainiy</a:t>
            </a:r>
            <a:r>
              <a:rPr lang="en-US" sz="2400" dirty="0">
                <a:effectLst/>
                <a:latin typeface="Poppins" panose="00000500000000000000" pitchFamily="2" charset="0"/>
                <a:ea typeface="Times New Roman" panose="02020603050405020304" pitchFamily="18" charset="0"/>
                <a:cs typeface="Poppins" panose="00000500000000000000" pitchFamily="2" charset="0"/>
              </a:rPr>
              <a:t> &amp; </a:t>
            </a:r>
            <a:r>
              <a:rPr lang="en-US" sz="2400" dirty="0" err="1">
                <a:effectLst/>
                <a:latin typeface="Poppins" panose="00000500000000000000" pitchFamily="2" charset="0"/>
                <a:ea typeface="Times New Roman" panose="02020603050405020304" pitchFamily="18" charset="0"/>
                <a:cs typeface="Poppins" panose="00000500000000000000" pitchFamily="2" charset="0"/>
              </a:rPr>
              <a:t>Isnainiyah</a:t>
            </a:r>
            <a:r>
              <a:rPr lang="en-US" sz="2400" dirty="0">
                <a:effectLst/>
                <a:latin typeface="Poppins" panose="00000500000000000000" pitchFamily="2" charset="0"/>
                <a:ea typeface="Times New Roman" panose="02020603050405020304" pitchFamily="18" charset="0"/>
                <a:cs typeface="Poppins" panose="00000500000000000000" pitchFamily="2" charset="0"/>
              </a:rPr>
              <a:t> (2021), textbooks are books that contain information to achieve the desired educational goals both in terms of cognitive, affective, and psychomotor and are presented systematically, to teach certain subjects within a certain period.</a:t>
            </a:r>
            <a:endParaRPr lang="en-US" sz="2400" dirty="0">
              <a:solidFill>
                <a:srgbClr val="000000"/>
              </a:solidFill>
              <a:latin typeface="Poppins" panose="00000500000000000000" pitchFamily="2" charset="0"/>
              <a:cs typeface="Poppins" panose="00000500000000000000" pitchFamily="2" charset="0"/>
            </a:endParaRPr>
          </a:p>
        </p:txBody>
      </p:sp>
      <p:sp>
        <p:nvSpPr>
          <p:cNvPr id="21" name="TextBox 21"/>
          <p:cNvSpPr txBox="1"/>
          <p:nvPr/>
        </p:nvSpPr>
        <p:spPr>
          <a:xfrm>
            <a:off x="3810000" y="1760124"/>
            <a:ext cx="12798656" cy="3115853"/>
          </a:xfrm>
          <a:prstGeom prst="rect">
            <a:avLst/>
          </a:prstGeom>
        </p:spPr>
        <p:txBody>
          <a:bodyPr wrap="square" lIns="0" tIns="0" rIns="0" bIns="0" rtlCol="0" anchor="t">
            <a:spAutoFit/>
          </a:bodyPr>
          <a:lstStyle/>
          <a:p>
            <a:pPr algn="just">
              <a:lnSpc>
                <a:spcPts val="3499"/>
              </a:lnSpc>
              <a:spcAft>
                <a:spcPts val="400"/>
              </a:spcAft>
            </a:pPr>
            <a:r>
              <a:rPr lang="en-US" sz="2400" dirty="0">
                <a:latin typeface="Poppins" panose="00000500000000000000" pitchFamily="2" charset="0"/>
                <a:cs typeface="Poppins" panose="00000500000000000000" pitchFamily="2" charset="0"/>
              </a:rPr>
              <a:t>Praxeology itself means activities or human activities that are carried out intentionally (</a:t>
            </a:r>
            <a:r>
              <a:rPr lang="en-US" sz="2400" dirty="0" err="1">
                <a:latin typeface="Poppins" panose="00000500000000000000" pitchFamily="2" charset="0"/>
                <a:cs typeface="Poppins" panose="00000500000000000000" pitchFamily="2" charset="0"/>
              </a:rPr>
              <a:t>Boudad</a:t>
            </a:r>
            <a:r>
              <a:rPr lang="en-US" sz="2400" dirty="0">
                <a:latin typeface="Poppins" panose="00000500000000000000" pitchFamily="2" charset="0"/>
                <a:cs typeface="Poppins" panose="00000500000000000000" pitchFamily="2" charset="0"/>
              </a:rPr>
              <a:t> et al., 2018; Cavalcante &amp; Huang, 2022). </a:t>
            </a:r>
            <a:r>
              <a:rPr lang="en-US" sz="2400" dirty="0" err="1">
                <a:effectLst/>
                <a:latin typeface="Poppins" panose="00000500000000000000" pitchFamily="2" charset="0"/>
                <a:ea typeface="Times New Roman" panose="02020603050405020304" pitchFamily="18" charset="0"/>
                <a:cs typeface="Poppins" panose="00000500000000000000" pitchFamily="2" charset="0"/>
              </a:rPr>
              <a:t>Chevallard</a:t>
            </a:r>
            <a:r>
              <a:rPr lang="en-US" sz="2400" dirty="0">
                <a:effectLst/>
                <a:latin typeface="Poppins" panose="00000500000000000000" pitchFamily="2" charset="0"/>
                <a:ea typeface="Times New Roman" panose="02020603050405020304" pitchFamily="18" charset="0"/>
                <a:cs typeface="Poppins" panose="00000500000000000000" pitchFamily="2" charset="0"/>
              </a:rPr>
              <a:t> in Cavalcante &amp; Huang (2022) states that basically, no human action exists without clarity or justification, partly or wholly made to be understood and accounted for, including specialization in Arabic textbooks. Practical matters such as the use of these textbooks are relevant or not in everyday life, especially in the world of education require logos or knowledge to support this praxis (Putra et al., 2021). </a:t>
            </a:r>
            <a:endParaRPr lang="id-ID" sz="2400" dirty="0">
              <a:latin typeface="Poppins" panose="00000500000000000000" pitchFamily="2" charset="0"/>
              <a:cs typeface="Poppins" panose="00000500000000000000" pitchFamily="2" charset="0"/>
            </a:endParaRPr>
          </a:p>
        </p:txBody>
      </p:sp>
      <p:sp>
        <p:nvSpPr>
          <p:cNvPr id="22" name="TextBox 22"/>
          <p:cNvSpPr txBox="1"/>
          <p:nvPr/>
        </p:nvSpPr>
        <p:spPr>
          <a:xfrm>
            <a:off x="5235705" y="270441"/>
            <a:ext cx="7816590" cy="904735"/>
          </a:xfrm>
          <a:prstGeom prst="rect">
            <a:avLst/>
          </a:prstGeom>
        </p:spPr>
        <p:txBody>
          <a:bodyPr wrap="square" lIns="0" tIns="0" rIns="0" bIns="0" rtlCol="0" anchor="t">
            <a:spAutoFit/>
          </a:bodyPr>
          <a:lstStyle/>
          <a:p>
            <a:pPr algn="ctr">
              <a:lnSpc>
                <a:spcPts val="7679"/>
              </a:lnSpc>
            </a:pPr>
            <a:r>
              <a:rPr lang="en-US" sz="6400" dirty="0">
                <a:solidFill>
                  <a:srgbClr val="166BE5"/>
                </a:solidFill>
                <a:latin typeface="Barlow Bold"/>
              </a:rPr>
              <a:t>Grand Theory</a:t>
            </a:r>
          </a:p>
        </p:txBody>
      </p:sp>
      <p:sp>
        <p:nvSpPr>
          <p:cNvPr id="13" name="TextBox 12">
            <a:extLst>
              <a:ext uri="{FF2B5EF4-FFF2-40B4-BE49-F238E27FC236}">
                <a16:creationId xmlns:a16="http://schemas.microsoft.com/office/drawing/2014/main" id="{D7C1648F-2EE3-E8ED-390F-7130906FA7F2}"/>
              </a:ext>
            </a:extLst>
          </p:cNvPr>
          <p:cNvSpPr txBox="1"/>
          <p:nvPr/>
        </p:nvSpPr>
        <p:spPr>
          <a:xfrm>
            <a:off x="5375541" y="9697340"/>
            <a:ext cx="13060324" cy="537968"/>
          </a:xfrm>
          <a:prstGeom prst="rect">
            <a:avLst/>
          </a:prstGeom>
          <a:noFill/>
        </p:spPr>
        <p:txBody>
          <a:bodyPr wrap="square">
            <a:spAutoFit/>
          </a:bodyPr>
          <a:lstStyle/>
          <a:p>
            <a:pPr algn="just">
              <a:lnSpc>
                <a:spcPts val="4000"/>
              </a:lnSpc>
            </a:pPr>
            <a:r>
              <a:rPr lang="en-US" sz="1800" spc="16" dirty="0">
                <a:solidFill>
                  <a:srgbClr val="000000"/>
                </a:solidFill>
                <a:latin typeface="Rubik"/>
                <a:cs typeface="Poppins" panose="00000500000000000000" pitchFamily="2" charset="0"/>
              </a:rPr>
              <a:t>This presentation was created in conjunction with The 7th International Conference on Language, Literature, Culture, and Education.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2" name="Freeform 2"/>
          <p:cNvSpPr/>
          <p:nvPr/>
        </p:nvSpPr>
        <p:spPr>
          <a:xfrm>
            <a:off x="7412275" y="533125"/>
            <a:ext cx="9847025" cy="9403909"/>
          </a:xfrm>
          <a:custGeom>
            <a:avLst/>
            <a:gdLst/>
            <a:ahLst/>
            <a:cxnLst/>
            <a:rect l="l" t="t" r="r" b="b"/>
            <a:pathLst>
              <a:path w="9847025" h="9403909">
                <a:moveTo>
                  <a:pt x="0" y="0"/>
                </a:moveTo>
                <a:lnTo>
                  <a:pt x="9847025" y="0"/>
                </a:lnTo>
                <a:lnTo>
                  <a:pt x="9847025" y="9403909"/>
                </a:lnTo>
                <a:lnTo>
                  <a:pt x="0" y="94039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040656" y="-3004976"/>
            <a:ext cx="15442090" cy="4806351"/>
          </a:xfrm>
          <a:custGeom>
            <a:avLst/>
            <a:gdLst/>
            <a:ahLst/>
            <a:cxnLst/>
            <a:rect l="l" t="t" r="r" b="b"/>
            <a:pathLst>
              <a:path w="15442090" h="4806351">
                <a:moveTo>
                  <a:pt x="0" y="0"/>
                </a:moveTo>
                <a:lnTo>
                  <a:pt x="15442091" y="0"/>
                </a:lnTo>
                <a:lnTo>
                  <a:pt x="15442091" y="4806350"/>
                </a:lnTo>
                <a:lnTo>
                  <a:pt x="0" y="48063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9040656" y="8736702"/>
            <a:ext cx="15442090" cy="4806351"/>
          </a:xfrm>
          <a:custGeom>
            <a:avLst/>
            <a:gdLst/>
            <a:ahLst/>
            <a:cxnLst/>
            <a:rect l="l" t="t" r="r" b="b"/>
            <a:pathLst>
              <a:path w="15442090" h="4806351">
                <a:moveTo>
                  <a:pt x="0" y="0"/>
                </a:moveTo>
                <a:lnTo>
                  <a:pt x="15442091" y="0"/>
                </a:lnTo>
                <a:lnTo>
                  <a:pt x="15442091" y="4806351"/>
                </a:lnTo>
                <a:lnTo>
                  <a:pt x="0" y="4806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571869" y="3876180"/>
            <a:ext cx="6840406" cy="1798056"/>
          </a:xfrm>
          <a:prstGeom prst="rect">
            <a:avLst/>
          </a:prstGeom>
        </p:spPr>
        <p:txBody>
          <a:bodyPr lIns="0" tIns="0" rIns="0" bIns="0" rtlCol="0" anchor="t">
            <a:spAutoFit/>
          </a:bodyPr>
          <a:lstStyle/>
          <a:p>
            <a:pPr algn="just">
              <a:lnSpc>
                <a:spcPts val="3499"/>
              </a:lnSpc>
            </a:pPr>
            <a:r>
              <a:rPr lang="en-US" sz="3200" dirty="0">
                <a:effectLst/>
                <a:latin typeface="Poppins" panose="00000500000000000000" pitchFamily="2" charset="0"/>
                <a:ea typeface="Times New Roman" panose="02020603050405020304" pitchFamily="18" charset="0"/>
                <a:cs typeface="Poppins" panose="00000500000000000000" pitchFamily="2" charset="0"/>
              </a:rPr>
              <a:t>The research method used in this research is </a:t>
            </a:r>
            <a:r>
              <a:rPr lang="en-US" sz="3200" b="1" dirty="0">
                <a:effectLst/>
                <a:highlight>
                  <a:srgbClr val="00FFFF"/>
                </a:highlight>
                <a:latin typeface="Poppins" panose="00000500000000000000" pitchFamily="2" charset="0"/>
                <a:ea typeface="Times New Roman" panose="02020603050405020304" pitchFamily="18" charset="0"/>
                <a:cs typeface="Poppins" panose="00000500000000000000" pitchFamily="2" charset="0"/>
              </a:rPr>
              <a:t>a qualitative-descriptive </a:t>
            </a:r>
            <a:r>
              <a:rPr lang="en-US" sz="3200" dirty="0">
                <a:effectLst/>
                <a:latin typeface="Poppins" panose="00000500000000000000" pitchFamily="2" charset="0"/>
                <a:ea typeface="Times New Roman" panose="02020603050405020304" pitchFamily="18" charset="0"/>
                <a:cs typeface="Poppins" panose="00000500000000000000" pitchFamily="2" charset="0"/>
              </a:rPr>
              <a:t>method with a </a:t>
            </a:r>
            <a:r>
              <a:rPr lang="en-US" sz="3200" b="1" dirty="0">
                <a:effectLst/>
                <a:highlight>
                  <a:srgbClr val="00FFFF"/>
                </a:highlight>
                <a:latin typeface="Poppins" panose="00000500000000000000" pitchFamily="2" charset="0"/>
                <a:ea typeface="Times New Roman" panose="02020603050405020304" pitchFamily="18" charset="0"/>
                <a:cs typeface="Poppins" panose="00000500000000000000" pitchFamily="2" charset="0"/>
              </a:rPr>
              <a:t>literature study design.</a:t>
            </a:r>
            <a:endParaRPr lang="en-US" sz="4000" b="1" dirty="0">
              <a:solidFill>
                <a:srgbClr val="000000"/>
              </a:solidFill>
              <a:highlight>
                <a:srgbClr val="00FFFF"/>
              </a:highlight>
              <a:latin typeface="Poppins" panose="00000500000000000000" pitchFamily="2" charset="0"/>
              <a:cs typeface="Poppins" panose="00000500000000000000" pitchFamily="2" charset="0"/>
            </a:endParaRPr>
          </a:p>
        </p:txBody>
      </p:sp>
      <p:sp>
        <p:nvSpPr>
          <p:cNvPr id="6" name="TextBox 6"/>
          <p:cNvSpPr txBox="1"/>
          <p:nvPr/>
        </p:nvSpPr>
        <p:spPr>
          <a:xfrm>
            <a:off x="571869" y="2647455"/>
            <a:ext cx="5097117" cy="904735"/>
          </a:xfrm>
          <a:prstGeom prst="rect">
            <a:avLst/>
          </a:prstGeom>
        </p:spPr>
        <p:txBody>
          <a:bodyPr lIns="0" tIns="0" rIns="0" bIns="0" rtlCol="0" anchor="t">
            <a:spAutoFit/>
          </a:bodyPr>
          <a:lstStyle/>
          <a:p>
            <a:pPr>
              <a:lnSpc>
                <a:spcPts val="7679"/>
              </a:lnSpc>
            </a:pPr>
            <a:r>
              <a:rPr lang="en-US" sz="6399" dirty="0">
                <a:solidFill>
                  <a:srgbClr val="166BE5"/>
                </a:solidFill>
                <a:latin typeface="Barlow Bold"/>
              </a:rPr>
              <a:t>METHOD</a:t>
            </a:r>
          </a:p>
        </p:txBody>
      </p:sp>
      <p:sp>
        <p:nvSpPr>
          <p:cNvPr id="7" name="TextBox 7"/>
          <p:cNvSpPr txBox="1"/>
          <p:nvPr/>
        </p:nvSpPr>
        <p:spPr>
          <a:xfrm>
            <a:off x="7508702" y="1858524"/>
            <a:ext cx="1124654" cy="688975"/>
          </a:xfrm>
          <a:prstGeom prst="rect">
            <a:avLst/>
          </a:prstGeom>
        </p:spPr>
        <p:txBody>
          <a:bodyPr lIns="0" tIns="0" rIns="0" bIns="0" rtlCol="0" anchor="t">
            <a:spAutoFit/>
          </a:bodyPr>
          <a:lstStyle/>
          <a:p>
            <a:pPr algn="ctr">
              <a:lnSpc>
                <a:spcPts val="5599"/>
              </a:lnSpc>
            </a:pPr>
            <a:r>
              <a:rPr lang="en-US" sz="3999">
                <a:solidFill>
                  <a:srgbClr val="FAF8F8"/>
                </a:solidFill>
                <a:latin typeface="Barlow Bold"/>
              </a:rPr>
              <a:t>01</a:t>
            </a:r>
          </a:p>
        </p:txBody>
      </p:sp>
      <p:sp>
        <p:nvSpPr>
          <p:cNvPr id="8" name="TextBox 8"/>
          <p:cNvSpPr txBox="1"/>
          <p:nvPr/>
        </p:nvSpPr>
        <p:spPr>
          <a:xfrm>
            <a:off x="7508702" y="4756150"/>
            <a:ext cx="1124654" cy="688975"/>
          </a:xfrm>
          <a:prstGeom prst="rect">
            <a:avLst/>
          </a:prstGeom>
        </p:spPr>
        <p:txBody>
          <a:bodyPr lIns="0" tIns="0" rIns="0" bIns="0" rtlCol="0" anchor="t">
            <a:spAutoFit/>
          </a:bodyPr>
          <a:lstStyle/>
          <a:p>
            <a:pPr algn="ctr">
              <a:lnSpc>
                <a:spcPts val="5599"/>
              </a:lnSpc>
            </a:pPr>
            <a:r>
              <a:rPr lang="en-US" sz="3999">
                <a:solidFill>
                  <a:srgbClr val="FAF8F8"/>
                </a:solidFill>
                <a:latin typeface="Barlow Bold"/>
              </a:rPr>
              <a:t>02</a:t>
            </a:r>
          </a:p>
        </p:txBody>
      </p:sp>
      <p:sp>
        <p:nvSpPr>
          <p:cNvPr id="9" name="TextBox 9"/>
          <p:cNvSpPr txBox="1"/>
          <p:nvPr/>
        </p:nvSpPr>
        <p:spPr>
          <a:xfrm>
            <a:off x="7508702" y="7727455"/>
            <a:ext cx="1124654" cy="688975"/>
          </a:xfrm>
          <a:prstGeom prst="rect">
            <a:avLst/>
          </a:prstGeom>
        </p:spPr>
        <p:txBody>
          <a:bodyPr lIns="0" tIns="0" rIns="0" bIns="0" rtlCol="0" anchor="t">
            <a:spAutoFit/>
          </a:bodyPr>
          <a:lstStyle/>
          <a:p>
            <a:pPr algn="ctr">
              <a:lnSpc>
                <a:spcPts val="5599"/>
              </a:lnSpc>
            </a:pPr>
            <a:r>
              <a:rPr lang="en-US" sz="3999">
                <a:solidFill>
                  <a:srgbClr val="FAF8F8"/>
                </a:solidFill>
                <a:latin typeface="Barlow Bold"/>
              </a:rPr>
              <a:t>03</a:t>
            </a:r>
          </a:p>
        </p:txBody>
      </p:sp>
      <p:sp>
        <p:nvSpPr>
          <p:cNvPr id="10" name="TextBox 10"/>
          <p:cNvSpPr txBox="1"/>
          <p:nvPr/>
        </p:nvSpPr>
        <p:spPr>
          <a:xfrm>
            <a:off x="10623548" y="1440007"/>
            <a:ext cx="9036052" cy="480901"/>
          </a:xfrm>
          <a:prstGeom prst="rect">
            <a:avLst/>
          </a:prstGeom>
        </p:spPr>
        <p:txBody>
          <a:bodyPr wrap="square" lIns="0" tIns="0" rIns="0" bIns="0" rtlCol="0" anchor="t">
            <a:spAutoFit/>
          </a:bodyPr>
          <a:lstStyle/>
          <a:p>
            <a:pPr>
              <a:lnSpc>
                <a:spcPts val="4200"/>
              </a:lnSpc>
            </a:pPr>
            <a:r>
              <a:rPr lang="en-US" sz="3000" dirty="0">
                <a:solidFill>
                  <a:srgbClr val="CEF3FD"/>
                </a:solidFill>
                <a:latin typeface="Barlow Semi-Bold"/>
              </a:rPr>
              <a:t>THE DATA COLLECTION TECHNIQUE</a:t>
            </a:r>
          </a:p>
        </p:txBody>
      </p:sp>
      <p:sp>
        <p:nvSpPr>
          <p:cNvPr id="11" name="TextBox 11"/>
          <p:cNvSpPr txBox="1"/>
          <p:nvPr/>
        </p:nvSpPr>
        <p:spPr>
          <a:xfrm>
            <a:off x="10623548" y="4404343"/>
            <a:ext cx="8347211" cy="480901"/>
          </a:xfrm>
          <a:prstGeom prst="rect">
            <a:avLst/>
          </a:prstGeom>
        </p:spPr>
        <p:txBody>
          <a:bodyPr wrap="square" lIns="0" tIns="0" rIns="0" bIns="0" rtlCol="0" anchor="t">
            <a:spAutoFit/>
          </a:bodyPr>
          <a:lstStyle/>
          <a:p>
            <a:pPr>
              <a:lnSpc>
                <a:spcPts val="4200"/>
              </a:lnSpc>
            </a:pPr>
            <a:r>
              <a:rPr lang="en-US" sz="3000" dirty="0">
                <a:solidFill>
                  <a:srgbClr val="CEF3FD"/>
                </a:solidFill>
                <a:latin typeface="Barlow Semi-Bold"/>
              </a:rPr>
              <a:t>THE DATA ANALYSIS TECHNIQUE</a:t>
            </a:r>
          </a:p>
        </p:txBody>
      </p:sp>
      <p:sp>
        <p:nvSpPr>
          <p:cNvPr id="12" name="TextBox 12"/>
          <p:cNvSpPr txBox="1"/>
          <p:nvPr/>
        </p:nvSpPr>
        <p:spPr>
          <a:xfrm>
            <a:off x="10623549" y="7349630"/>
            <a:ext cx="4068258" cy="480901"/>
          </a:xfrm>
          <a:prstGeom prst="rect">
            <a:avLst/>
          </a:prstGeom>
        </p:spPr>
        <p:txBody>
          <a:bodyPr lIns="0" tIns="0" rIns="0" bIns="0" rtlCol="0" anchor="t">
            <a:spAutoFit/>
          </a:bodyPr>
          <a:lstStyle/>
          <a:p>
            <a:pPr>
              <a:lnSpc>
                <a:spcPts val="4200"/>
              </a:lnSpc>
            </a:pPr>
            <a:r>
              <a:rPr lang="en-US" sz="3000" dirty="0">
                <a:solidFill>
                  <a:srgbClr val="CEF3FD"/>
                </a:solidFill>
                <a:latin typeface="Barlow Semi-Bold"/>
              </a:rPr>
              <a:t>RESULT DATA</a:t>
            </a:r>
          </a:p>
        </p:txBody>
      </p:sp>
      <p:sp>
        <p:nvSpPr>
          <p:cNvPr id="13" name="TextBox 13"/>
          <p:cNvSpPr txBox="1"/>
          <p:nvPr/>
        </p:nvSpPr>
        <p:spPr>
          <a:xfrm>
            <a:off x="10623549" y="1939957"/>
            <a:ext cx="6357018" cy="1334853"/>
          </a:xfrm>
          <a:prstGeom prst="rect">
            <a:avLst/>
          </a:prstGeom>
        </p:spPr>
        <p:txBody>
          <a:bodyPr lIns="0" tIns="0" rIns="0" bIns="0" rtlCol="0" anchor="t">
            <a:spAutoFit/>
          </a:bodyPr>
          <a:lstStyle/>
          <a:p>
            <a:pPr algn="just">
              <a:lnSpc>
                <a:spcPts val="3499"/>
              </a:lnSpc>
            </a:pPr>
            <a:r>
              <a:rPr lang="en-US" sz="2400" dirty="0">
                <a:solidFill>
                  <a:schemeClr val="bg1"/>
                </a:solidFill>
                <a:latin typeface="Poppins" panose="00000500000000000000" pitchFamily="2" charset="0"/>
                <a:ea typeface="Times New Roman" panose="02020603050405020304" pitchFamily="18" charset="0"/>
                <a:cs typeface="Poppins" panose="00000500000000000000" pitchFamily="2" charset="0"/>
              </a:rPr>
              <a:t>U</a:t>
            </a:r>
            <a:r>
              <a:rPr lang="en-US" sz="240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se existing data sources, namely primary data sources and secondary data sources</a:t>
            </a:r>
            <a:endParaRPr lang="en-US" sz="3200" dirty="0">
              <a:solidFill>
                <a:schemeClr val="bg1"/>
              </a:solidFill>
              <a:latin typeface="Poppins" panose="00000500000000000000" pitchFamily="2" charset="0"/>
              <a:cs typeface="Poppins" panose="00000500000000000000" pitchFamily="2" charset="0"/>
            </a:endParaRPr>
          </a:p>
        </p:txBody>
      </p:sp>
      <p:sp>
        <p:nvSpPr>
          <p:cNvPr id="14" name="TextBox 14"/>
          <p:cNvSpPr txBox="1"/>
          <p:nvPr/>
        </p:nvSpPr>
        <p:spPr>
          <a:xfrm>
            <a:off x="10623549" y="5003304"/>
            <a:ext cx="6357018" cy="875176"/>
          </a:xfrm>
          <a:prstGeom prst="rect">
            <a:avLst/>
          </a:prstGeom>
        </p:spPr>
        <p:txBody>
          <a:bodyPr lIns="0" tIns="0" rIns="0" bIns="0" rtlCol="0" anchor="t">
            <a:spAutoFit/>
          </a:bodyPr>
          <a:lstStyle/>
          <a:p>
            <a:pPr algn="just">
              <a:lnSpc>
                <a:spcPts val="3499"/>
              </a:lnSpc>
            </a:pPr>
            <a:r>
              <a:rPr lang="en-US" sz="2400" dirty="0">
                <a:solidFill>
                  <a:srgbClr val="FAF8F8"/>
                </a:solidFill>
                <a:latin typeface="Poppins" panose="00000500000000000000" pitchFamily="2" charset="0"/>
                <a:cs typeface="Poppins" panose="00000500000000000000" pitchFamily="2" charset="0"/>
              </a:rPr>
              <a:t>Data reduction, data presentation, </a:t>
            </a:r>
            <a:r>
              <a:rPr lang="en-US" sz="2400" dirty="0" err="1">
                <a:solidFill>
                  <a:srgbClr val="FAF8F8"/>
                </a:solidFill>
                <a:latin typeface="Poppins" panose="00000500000000000000" pitchFamily="2" charset="0"/>
                <a:cs typeface="Poppins" panose="00000500000000000000" pitchFamily="2" charset="0"/>
              </a:rPr>
              <a:t>conlusion</a:t>
            </a:r>
            <a:r>
              <a:rPr lang="en-US" sz="2400" dirty="0">
                <a:solidFill>
                  <a:srgbClr val="FAF8F8"/>
                </a:solidFill>
                <a:latin typeface="Poppins" panose="00000500000000000000" pitchFamily="2" charset="0"/>
                <a:cs typeface="Poppins" panose="00000500000000000000" pitchFamily="2" charset="0"/>
              </a:rPr>
              <a:t>/verification.</a:t>
            </a:r>
          </a:p>
        </p:txBody>
      </p:sp>
      <p:sp>
        <p:nvSpPr>
          <p:cNvPr id="15" name="TextBox 15"/>
          <p:cNvSpPr txBox="1"/>
          <p:nvPr/>
        </p:nvSpPr>
        <p:spPr>
          <a:xfrm>
            <a:off x="10623549" y="7951714"/>
            <a:ext cx="6357018" cy="879921"/>
          </a:xfrm>
          <a:prstGeom prst="rect">
            <a:avLst/>
          </a:prstGeom>
        </p:spPr>
        <p:txBody>
          <a:bodyPr lIns="0" tIns="0" rIns="0" bIns="0" rtlCol="0" anchor="t">
            <a:spAutoFit/>
          </a:bodyPr>
          <a:lstStyle/>
          <a:p>
            <a:pPr algn="just">
              <a:lnSpc>
                <a:spcPts val="3499"/>
              </a:lnSpc>
            </a:pPr>
            <a:r>
              <a:rPr lang="en-US" sz="240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This research produces and processes descriptive data.</a:t>
            </a:r>
            <a:endParaRPr lang="en-US" sz="2400" dirty="0">
              <a:solidFill>
                <a:schemeClr val="bg1"/>
              </a:solidFill>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7B13270B-1317-A1D8-2CAD-B115E88F5ED0}"/>
              </a:ext>
            </a:extLst>
          </p:cNvPr>
          <p:cNvSpPr txBox="1"/>
          <p:nvPr/>
        </p:nvSpPr>
        <p:spPr>
          <a:xfrm>
            <a:off x="5375541" y="9697340"/>
            <a:ext cx="13060324" cy="537968"/>
          </a:xfrm>
          <a:prstGeom prst="rect">
            <a:avLst/>
          </a:prstGeom>
          <a:noFill/>
        </p:spPr>
        <p:txBody>
          <a:bodyPr wrap="square">
            <a:spAutoFit/>
          </a:bodyPr>
          <a:lstStyle/>
          <a:p>
            <a:pPr algn="just">
              <a:lnSpc>
                <a:spcPts val="4000"/>
              </a:lnSpc>
            </a:pPr>
            <a:r>
              <a:rPr lang="en-US" sz="1800" spc="16" dirty="0">
                <a:solidFill>
                  <a:srgbClr val="000000"/>
                </a:solidFill>
                <a:latin typeface="Rubik"/>
                <a:cs typeface="Poppins" panose="00000500000000000000" pitchFamily="2" charset="0"/>
              </a:rPr>
              <a:t>This presentation was created in conjunction with The 7th International Conference on Language, Literature, Culture, and Education.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37" name="TextBox 37"/>
          <p:cNvSpPr txBox="1"/>
          <p:nvPr/>
        </p:nvSpPr>
        <p:spPr>
          <a:xfrm>
            <a:off x="6224883" y="419100"/>
            <a:ext cx="10920117" cy="904735"/>
          </a:xfrm>
          <a:prstGeom prst="rect">
            <a:avLst/>
          </a:prstGeom>
        </p:spPr>
        <p:txBody>
          <a:bodyPr wrap="square" lIns="0" tIns="0" rIns="0" bIns="0" rtlCol="0" anchor="t">
            <a:spAutoFit/>
          </a:bodyPr>
          <a:lstStyle/>
          <a:p>
            <a:pPr>
              <a:lnSpc>
                <a:spcPts val="7679"/>
              </a:lnSpc>
            </a:pPr>
            <a:r>
              <a:rPr lang="en-US" sz="6399" dirty="0">
                <a:solidFill>
                  <a:srgbClr val="0070C0"/>
                </a:solidFill>
                <a:latin typeface="Barlow Bold"/>
              </a:rPr>
              <a:t>RESULT AND DISCUSSION</a:t>
            </a:r>
          </a:p>
        </p:txBody>
      </p:sp>
      <p:sp>
        <p:nvSpPr>
          <p:cNvPr id="38" name="Freeform 38"/>
          <p:cNvSpPr/>
          <p:nvPr/>
        </p:nvSpPr>
        <p:spPr>
          <a:xfrm>
            <a:off x="-9040656" y="-3004976"/>
            <a:ext cx="15442090" cy="4806351"/>
          </a:xfrm>
          <a:custGeom>
            <a:avLst/>
            <a:gdLst/>
            <a:ahLst/>
            <a:cxnLst/>
            <a:rect l="l" t="t" r="r" b="b"/>
            <a:pathLst>
              <a:path w="15442090" h="4806351">
                <a:moveTo>
                  <a:pt x="0" y="0"/>
                </a:moveTo>
                <a:lnTo>
                  <a:pt x="15442091" y="0"/>
                </a:lnTo>
                <a:lnTo>
                  <a:pt x="15442091" y="4806350"/>
                </a:lnTo>
                <a:lnTo>
                  <a:pt x="0" y="48063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d-ID"/>
          </a:p>
        </p:txBody>
      </p:sp>
      <p:sp>
        <p:nvSpPr>
          <p:cNvPr id="49" name="TextBox 37">
            <a:extLst>
              <a:ext uri="{FF2B5EF4-FFF2-40B4-BE49-F238E27FC236}">
                <a16:creationId xmlns:a16="http://schemas.microsoft.com/office/drawing/2014/main" id="{3A7E5303-DDD1-0DE6-0599-58AF367E17BD}"/>
              </a:ext>
            </a:extLst>
          </p:cNvPr>
          <p:cNvSpPr txBox="1"/>
          <p:nvPr/>
        </p:nvSpPr>
        <p:spPr>
          <a:xfrm>
            <a:off x="990600" y="2856942"/>
            <a:ext cx="14706600" cy="2585323"/>
          </a:xfrm>
          <a:prstGeom prst="rect">
            <a:avLst/>
          </a:prstGeom>
        </p:spPr>
        <p:txBody>
          <a:bodyPr wrap="square" lIns="0" tIns="0" rIns="0" bIns="0" rtlCol="0" anchor="t">
            <a:spAutoFit/>
          </a:bodyPr>
          <a:lstStyle/>
          <a:p>
            <a:pPr algn="just"/>
            <a:r>
              <a:rPr lang="en-US" sz="2400" b="1" dirty="0">
                <a:solidFill>
                  <a:srgbClr val="000000"/>
                </a:solidFill>
                <a:highlight>
                  <a:srgbClr val="00FFFF"/>
                </a:highlight>
                <a:latin typeface="Poppins" panose="00000500000000000000" pitchFamily="2" charset="0"/>
                <a:cs typeface="Poppins" panose="00000500000000000000" pitchFamily="2" charset="0"/>
              </a:rPr>
              <a:t>The praxeology approach demands harmony between practice and theory</a:t>
            </a:r>
            <a:r>
              <a:rPr lang="en-US" sz="2400" dirty="0">
                <a:solidFill>
                  <a:srgbClr val="000000"/>
                </a:solidFill>
                <a:latin typeface="Poppins" panose="00000500000000000000" pitchFamily="2" charset="0"/>
                <a:cs typeface="Poppins" panose="00000500000000000000" pitchFamily="2" charset="0"/>
              </a:rPr>
              <a:t>. The material for the contents of the book which is presented in 8 chapters with each having a different topic is aligned with the applicable curriculum with overall supporting material, there is also an elaboration of learning objectives and assessment instruments in each chapter. However, a number of things are lacking in terms of content and material consistency, as well as supporting discussions. This results in not fulfilling the understanding of the theory given and the practice that should result from learning. </a:t>
            </a:r>
          </a:p>
        </p:txBody>
      </p:sp>
      <p:sp>
        <p:nvSpPr>
          <p:cNvPr id="7" name="TextBox 6">
            <a:extLst>
              <a:ext uri="{FF2B5EF4-FFF2-40B4-BE49-F238E27FC236}">
                <a16:creationId xmlns:a16="http://schemas.microsoft.com/office/drawing/2014/main" id="{2460E1C4-1378-DC76-39A4-C43D6366CA0F}"/>
              </a:ext>
            </a:extLst>
          </p:cNvPr>
          <p:cNvSpPr txBox="1"/>
          <p:nvPr/>
        </p:nvSpPr>
        <p:spPr>
          <a:xfrm>
            <a:off x="4038600" y="6134100"/>
            <a:ext cx="13662836" cy="2308324"/>
          </a:xfrm>
          <a:prstGeom prst="rect">
            <a:avLst/>
          </a:prstGeom>
          <a:noFill/>
        </p:spPr>
        <p:txBody>
          <a:bodyPr wrap="square">
            <a:spAutoFit/>
          </a:bodyPr>
          <a:lstStyle/>
          <a:p>
            <a:pPr algn="just"/>
            <a:r>
              <a:rPr lang="en-US" sz="2400"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rPr>
              <a:t>After an analysis of the content and material presented in the textbook</a:t>
            </a:r>
            <a:r>
              <a:rPr lang="en-US" sz="2400" dirty="0">
                <a:solidFill>
                  <a:srgbClr val="000000"/>
                </a:solidFill>
                <a:effectLst/>
                <a:highlight>
                  <a:srgbClr val="00FFFF"/>
                </a:highlight>
                <a:latin typeface="Poppins" panose="00000500000000000000" pitchFamily="2" charset="0"/>
                <a:ea typeface="Times New Roman" panose="02020603050405020304" pitchFamily="18" charset="0"/>
                <a:cs typeface="Poppins" panose="00000500000000000000" pitchFamily="2" charset="0"/>
              </a:rPr>
              <a:t>, </a:t>
            </a:r>
            <a:r>
              <a:rPr lang="en-US" sz="2400" b="1" dirty="0">
                <a:solidFill>
                  <a:srgbClr val="000000"/>
                </a:solidFill>
                <a:effectLst/>
                <a:highlight>
                  <a:srgbClr val="00FFFF"/>
                </a:highlight>
                <a:latin typeface="Poppins" panose="00000500000000000000" pitchFamily="2" charset="0"/>
                <a:ea typeface="Times New Roman" panose="02020603050405020304" pitchFamily="18" charset="0"/>
                <a:cs typeface="Poppins" panose="00000500000000000000" pitchFamily="2" charset="0"/>
              </a:rPr>
              <a:t>the following is the conclusion of the analysis carried out by looking at several aspects, including</a:t>
            </a:r>
            <a:r>
              <a:rPr lang="en-US" sz="2400" b="1" dirty="0">
                <a:solidFill>
                  <a:srgbClr val="000000"/>
                </a:solidFill>
                <a:highlight>
                  <a:srgbClr val="00FFFF"/>
                </a:highlight>
                <a:latin typeface="Poppins" panose="00000500000000000000" pitchFamily="2" charset="0"/>
                <a:ea typeface="Times New Roman" panose="02020603050405020304" pitchFamily="18" charset="0"/>
                <a:cs typeface="Poppins" panose="00000500000000000000" pitchFamily="2" charset="0"/>
              </a:rPr>
              <a:t>:</a:t>
            </a:r>
            <a:r>
              <a:rPr lang="en-US" sz="2400" b="1" dirty="0">
                <a:solidFill>
                  <a:srgbClr val="000000"/>
                </a:solidFill>
                <a:effectLst/>
                <a:highlight>
                  <a:srgbClr val="00FFFF"/>
                </a:highlight>
                <a:latin typeface="Poppins" panose="00000500000000000000" pitchFamily="2" charset="0"/>
                <a:ea typeface="Times New Roman" panose="02020603050405020304" pitchFamily="18" charset="0"/>
                <a:cs typeface="Poppins" panose="00000500000000000000" pitchFamily="2" charset="0"/>
              </a:rPr>
              <a:t> </a:t>
            </a:r>
            <a:r>
              <a:rPr lang="en-US" sz="2400" dirty="0">
                <a:solidFill>
                  <a:srgbClr val="000000"/>
                </a:solidFill>
                <a:effectLst/>
                <a:latin typeface="Poppins" panose="00000500000000000000" pitchFamily="2" charset="0"/>
                <a:ea typeface="Garamond" panose="02020404030301010803" pitchFamily="18" charset="0"/>
                <a:cs typeface="Poppins" panose="00000500000000000000" pitchFamily="2" charset="0"/>
              </a:rPr>
              <a:t>Learning objectives and learning materials that must be related to praxis or real-life situations. Also, </a:t>
            </a:r>
            <a:r>
              <a:rPr lang="en-US" sz="2400" dirty="0">
                <a:solidFill>
                  <a:srgbClr val="000000"/>
                </a:solidFill>
                <a:latin typeface="Poppins" panose="00000500000000000000" pitchFamily="2" charset="0"/>
                <a:ea typeface="Garamond" panose="02020404030301010803" pitchFamily="18" charset="0"/>
                <a:cs typeface="Poppins" panose="00000500000000000000" pitchFamily="2" charset="0"/>
              </a:rPr>
              <a:t>l</a:t>
            </a:r>
            <a:r>
              <a:rPr lang="en-US" sz="2400" dirty="0">
                <a:solidFill>
                  <a:srgbClr val="000000"/>
                </a:solidFill>
                <a:effectLst/>
                <a:latin typeface="Poppins" panose="00000500000000000000" pitchFamily="2" charset="0"/>
                <a:ea typeface="Garamond" panose="02020404030301010803" pitchFamily="18" charset="0"/>
                <a:cs typeface="Poppins" panose="00000500000000000000" pitchFamily="2" charset="0"/>
              </a:rPr>
              <a:t>earning methods must be following the objectives and learning materials. And the evaluation of learning must be following the objectives, materials, and learning methods</a:t>
            </a:r>
            <a:r>
              <a:rPr lang="en-US" sz="2400" dirty="0">
                <a:solidFill>
                  <a:srgbClr val="000000"/>
                </a:solidFill>
                <a:latin typeface="Poppins" panose="00000500000000000000" pitchFamily="2" charset="0"/>
                <a:ea typeface="Garamond" panose="02020404030301010803" pitchFamily="18" charset="0"/>
                <a:cs typeface="Poppins" panose="00000500000000000000" pitchFamily="2" charset="0"/>
              </a:rPr>
              <a:t>, </a:t>
            </a:r>
            <a:r>
              <a:rPr lang="en-US" sz="2400" dirty="0">
                <a:solidFill>
                  <a:srgbClr val="000000"/>
                </a:solidFill>
                <a:effectLst/>
                <a:latin typeface="Poppins" panose="00000500000000000000" pitchFamily="2" charset="0"/>
                <a:ea typeface="Garamond" panose="02020404030301010803" pitchFamily="18" charset="0"/>
                <a:cs typeface="Poppins" panose="00000500000000000000" pitchFamily="2" charset="0"/>
              </a:rPr>
              <a:t>with the following explanation;</a:t>
            </a:r>
          </a:p>
        </p:txBody>
      </p:sp>
    </p:spTree>
    <p:extLst>
      <p:ext uri="{BB962C8B-B14F-4D97-AF65-F5344CB8AC3E}">
        <p14:creationId xmlns:p14="http://schemas.microsoft.com/office/powerpoint/2010/main" val="243682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37" name="TextBox 37"/>
          <p:cNvSpPr txBox="1"/>
          <p:nvPr/>
        </p:nvSpPr>
        <p:spPr>
          <a:xfrm>
            <a:off x="6224883" y="419100"/>
            <a:ext cx="10920117" cy="904735"/>
          </a:xfrm>
          <a:prstGeom prst="rect">
            <a:avLst/>
          </a:prstGeom>
        </p:spPr>
        <p:txBody>
          <a:bodyPr wrap="square" lIns="0" tIns="0" rIns="0" bIns="0" rtlCol="0" anchor="t">
            <a:spAutoFit/>
          </a:bodyPr>
          <a:lstStyle/>
          <a:p>
            <a:pPr>
              <a:lnSpc>
                <a:spcPts val="7679"/>
              </a:lnSpc>
            </a:pPr>
            <a:r>
              <a:rPr lang="en-US" sz="6399" dirty="0">
                <a:solidFill>
                  <a:srgbClr val="0070C0"/>
                </a:solidFill>
                <a:latin typeface="Barlow Bold"/>
              </a:rPr>
              <a:t>RESULT AND DISCUSSION</a:t>
            </a:r>
          </a:p>
        </p:txBody>
      </p:sp>
      <p:sp>
        <p:nvSpPr>
          <p:cNvPr id="38" name="Freeform 38"/>
          <p:cNvSpPr/>
          <p:nvPr/>
        </p:nvSpPr>
        <p:spPr>
          <a:xfrm>
            <a:off x="-9040656" y="-3004976"/>
            <a:ext cx="15442090" cy="4806351"/>
          </a:xfrm>
          <a:custGeom>
            <a:avLst/>
            <a:gdLst/>
            <a:ahLst/>
            <a:cxnLst/>
            <a:rect l="l" t="t" r="r" b="b"/>
            <a:pathLst>
              <a:path w="15442090" h="4806351">
                <a:moveTo>
                  <a:pt x="0" y="0"/>
                </a:moveTo>
                <a:lnTo>
                  <a:pt x="15442091" y="0"/>
                </a:lnTo>
                <a:lnTo>
                  <a:pt x="15442091" y="4806350"/>
                </a:lnTo>
                <a:lnTo>
                  <a:pt x="0" y="48063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d-ID"/>
          </a:p>
        </p:txBody>
      </p:sp>
      <p:sp>
        <p:nvSpPr>
          <p:cNvPr id="9" name="TextBox 8">
            <a:extLst>
              <a:ext uri="{FF2B5EF4-FFF2-40B4-BE49-F238E27FC236}">
                <a16:creationId xmlns:a16="http://schemas.microsoft.com/office/drawing/2014/main" id="{E89068A0-BA63-1517-CAA5-5017B237A180}"/>
              </a:ext>
            </a:extLst>
          </p:cNvPr>
          <p:cNvSpPr txBox="1"/>
          <p:nvPr/>
        </p:nvSpPr>
        <p:spPr>
          <a:xfrm>
            <a:off x="2312582" y="2685890"/>
            <a:ext cx="13662836" cy="2308324"/>
          </a:xfrm>
          <a:prstGeom prst="rect">
            <a:avLst/>
          </a:prstGeom>
          <a:noFill/>
        </p:spPr>
        <p:txBody>
          <a:bodyPr wrap="square">
            <a:spAutoFit/>
          </a:bodyPr>
          <a:lstStyle/>
          <a:p>
            <a:pPr algn="just"/>
            <a:r>
              <a:rPr lang="en-US" sz="2400" b="1" kern="100" dirty="0">
                <a:solidFill>
                  <a:srgbClr val="000000"/>
                </a:solidFill>
                <a:effectLst/>
                <a:highlight>
                  <a:srgbClr val="00FFFF"/>
                </a:highlight>
                <a:latin typeface="Poppins" panose="00000500000000000000" pitchFamily="2" charset="0"/>
                <a:ea typeface="Garamond" panose="02020404030301010803" pitchFamily="18" charset="0"/>
                <a:cs typeface="Poppins" panose="00000500000000000000" pitchFamily="2" charset="0"/>
              </a:rPr>
              <a:t>Learning objectives must be related to praxis or real-life situations involving the use of Arabic.</a:t>
            </a:r>
            <a:r>
              <a:rPr lang="en-US" sz="2400" b="1" kern="100" dirty="0">
                <a:solidFill>
                  <a:srgbClr val="000000"/>
                </a:solidFill>
                <a:effectLst/>
                <a:latin typeface="Poppins" panose="00000500000000000000" pitchFamily="2" charset="0"/>
                <a:ea typeface="Garamond" panose="02020404030301010803" pitchFamily="18" charset="0"/>
                <a:cs typeface="Poppins" panose="00000500000000000000" pitchFamily="2" charset="0"/>
              </a:rPr>
              <a:t> </a:t>
            </a:r>
            <a:r>
              <a:rPr lang="en-US" sz="2400" kern="100" dirty="0">
                <a:solidFill>
                  <a:srgbClr val="000000"/>
                </a:solidFill>
                <a:effectLst/>
                <a:latin typeface="Poppins" panose="00000500000000000000" pitchFamily="2" charset="0"/>
                <a:ea typeface="Garamond" panose="02020404030301010803" pitchFamily="18" charset="0"/>
                <a:cs typeface="Poppins" panose="00000500000000000000" pitchFamily="2" charset="0"/>
              </a:rPr>
              <a:t>Good goals can prepare students to deal with these situations in everyday life. On paper, this book has a purpose-orientated real-life situation. In the form of theories that give birth to practices as well as references for ways of thinking, behaving, and acting in everyday life, which can then be transformed into social-society life in the context of the nation and state. </a:t>
            </a:r>
          </a:p>
        </p:txBody>
      </p:sp>
      <p:sp>
        <p:nvSpPr>
          <p:cNvPr id="11" name="TextBox 10">
            <a:extLst>
              <a:ext uri="{FF2B5EF4-FFF2-40B4-BE49-F238E27FC236}">
                <a16:creationId xmlns:a16="http://schemas.microsoft.com/office/drawing/2014/main" id="{EE5D1D0B-1F82-76EE-8CC6-83E45897AF3D}"/>
              </a:ext>
            </a:extLst>
          </p:cNvPr>
          <p:cNvSpPr txBox="1"/>
          <p:nvPr/>
        </p:nvSpPr>
        <p:spPr>
          <a:xfrm>
            <a:off x="2312582" y="5878730"/>
            <a:ext cx="13662836" cy="2677656"/>
          </a:xfrm>
          <a:prstGeom prst="rect">
            <a:avLst/>
          </a:prstGeom>
          <a:noFill/>
        </p:spPr>
        <p:txBody>
          <a:bodyPr wrap="square">
            <a:spAutoFit/>
          </a:bodyPr>
          <a:lstStyle/>
          <a:p>
            <a:pPr algn="just"/>
            <a:r>
              <a:rPr lang="en-US" sz="2400" b="1" kern="100" dirty="0">
                <a:solidFill>
                  <a:srgbClr val="000000"/>
                </a:solidFill>
                <a:effectLst/>
                <a:highlight>
                  <a:srgbClr val="00FFFF"/>
                </a:highlight>
                <a:latin typeface="Poppins" panose="00000500000000000000" pitchFamily="2" charset="0"/>
                <a:ea typeface="Garamond" panose="02020404030301010803" pitchFamily="18" charset="0"/>
                <a:cs typeface="Poppins" panose="00000500000000000000" pitchFamily="2" charset="0"/>
              </a:rPr>
              <a:t>Learning materials should cover a variety of real-life situations involving the use of Arabic. </a:t>
            </a:r>
            <a:r>
              <a:rPr lang="en-US" sz="2400" kern="100" dirty="0">
                <a:solidFill>
                  <a:srgbClr val="000000"/>
                </a:solidFill>
                <a:effectLst/>
                <a:latin typeface="Poppins" panose="00000500000000000000" pitchFamily="2" charset="0"/>
                <a:ea typeface="Garamond" panose="02020404030301010803" pitchFamily="18" charset="0"/>
                <a:cs typeface="Poppins" panose="00000500000000000000" pitchFamily="2" charset="0"/>
              </a:rPr>
              <a:t>The material must be well organized and according to students' difficulty levels. Good material must be relevant to the learning objectives and can help students understand and master Arabic better. But in reality, the material presented is less relevant to everyday life. It could even be considered a burden on students and teachers. The material presented is not well structured, so there is no harmony or connection between one chapter and another.</a:t>
            </a:r>
          </a:p>
        </p:txBody>
      </p:sp>
    </p:spTree>
    <p:extLst>
      <p:ext uri="{BB962C8B-B14F-4D97-AF65-F5344CB8AC3E}">
        <p14:creationId xmlns:p14="http://schemas.microsoft.com/office/powerpoint/2010/main" val="351322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37" name="TextBox 37"/>
          <p:cNvSpPr txBox="1"/>
          <p:nvPr/>
        </p:nvSpPr>
        <p:spPr>
          <a:xfrm>
            <a:off x="6224883" y="419100"/>
            <a:ext cx="10920117" cy="904735"/>
          </a:xfrm>
          <a:prstGeom prst="rect">
            <a:avLst/>
          </a:prstGeom>
        </p:spPr>
        <p:txBody>
          <a:bodyPr wrap="square" lIns="0" tIns="0" rIns="0" bIns="0" rtlCol="0" anchor="t">
            <a:spAutoFit/>
          </a:bodyPr>
          <a:lstStyle/>
          <a:p>
            <a:pPr>
              <a:lnSpc>
                <a:spcPts val="7679"/>
              </a:lnSpc>
            </a:pPr>
            <a:r>
              <a:rPr lang="en-US" sz="6399" dirty="0">
                <a:solidFill>
                  <a:srgbClr val="0070C0"/>
                </a:solidFill>
                <a:latin typeface="Barlow Bold"/>
              </a:rPr>
              <a:t>RESULT AND DISCUSSION</a:t>
            </a:r>
          </a:p>
        </p:txBody>
      </p:sp>
      <p:sp>
        <p:nvSpPr>
          <p:cNvPr id="38" name="Freeform 38"/>
          <p:cNvSpPr/>
          <p:nvPr/>
        </p:nvSpPr>
        <p:spPr>
          <a:xfrm>
            <a:off x="-9040656" y="-3004976"/>
            <a:ext cx="15442090" cy="4806351"/>
          </a:xfrm>
          <a:custGeom>
            <a:avLst/>
            <a:gdLst/>
            <a:ahLst/>
            <a:cxnLst/>
            <a:rect l="l" t="t" r="r" b="b"/>
            <a:pathLst>
              <a:path w="15442090" h="4806351">
                <a:moveTo>
                  <a:pt x="0" y="0"/>
                </a:moveTo>
                <a:lnTo>
                  <a:pt x="15442091" y="0"/>
                </a:lnTo>
                <a:lnTo>
                  <a:pt x="15442091" y="4806350"/>
                </a:lnTo>
                <a:lnTo>
                  <a:pt x="0" y="48063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d-ID"/>
          </a:p>
        </p:txBody>
      </p:sp>
      <p:sp>
        <p:nvSpPr>
          <p:cNvPr id="13" name="TextBox 12">
            <a:extLst>
              <a:ext uri="{FF2B5EF4-FFF2-40B4-BE49-F238E27FC236}">
                <a16:creationId xmlns:a16="http://schemas.microsoft.com/office/drawing/2014/main" id="{A0F08294-5BBC-14F2-7649-936A9928FA98}"/>
              </a:ext>
            </a:extLst>
          </p:cNvPr>
          <p:cNvSpPr txBox="1"/>
          <p:nvPr/>
        </p:nvSpPr>
        <p:spPr>
          <a:xfrm>
            <a:off x="2555358" y="2867670"/>
            <a:ext cx="13662836" cy="1938992"/>
          </a:xfrm>
          <a:prstGeom prst="rect">
            <a:avLst/>
          </a:prstGeom>
          <a:noFill/>
        </p:spPr>
        <p:txBody>
          <a:bodyPr wrap="square">
            <a:spAutoFit/>
          </a:bodyPr>
          <a:lstStyle/>
          <a:p>
            <a:pPr algn="just"/>
            <a:r>
              <a:rPr lang="en-US" sz="2400" b="1" kern="100" dirty="0">
                <a:solidFill>
                  <a:srgbClr val="000000"/>
                </a:solidFill>
                <a:effectLst/>
                <a:highlight>
                  <a:srgbClr val="00FFFF"/>
                </a:highlight>
                <a:latin typeface="Poppins" panose="00000500000000000000" pitchFamily="2" charset="0"/>
                <a:ea typeface="Garamond" panose="02020404030301010803" pitchFamily="18" charset="0"/>
                <a:cs typeface="Poppins" panose="00000500000000000000" pitchFamily="2" charset="0"/>
              </a:rPr>
              <a:t>Learning methods must be following the objectives and learning materials. </a:t>
            </a:r>
            <a:r>
              <a:rPr lang="en-US" sz="2400" kern="100" dirty="0">
                <a:solidFill>
                  <a:srgbClr val="000000"/>
                </a:solidFill>
                <a:effectLst/>
                <a:latin typeface="Poppins" panose="00000500000000000000" pitchFamily="2" charset="0"/>
                <a:ea typeface="Garamond" panose="02020404030301010803" pitchFamily="18" charset="0"/>
                <a:cs typeface="Poppins" panose="00000500000000000000" pitchFamily="2" charset="0"/>
              </a:rPr>
              <a:t>Learning methods must involve students actively in Arabic practice and provide direct experience in real-life situations. Good learning methods can help students understand and master Arabic better. In practice, this book does not facilitate overall student involvement, because the material does not direct students to be active in practice. </a:t>
            </a:r>
          </a:p>
        </p:txBody>
      </p:sp>
      <p:sp>
        <p:nvSpPr>
          <p:cNvPr id="15" name="TextBox 14">
            <a:extLst>
              <a:ext uri="{FF2B5EF4-FFF2-40B4-BE49-F238E27FC236}">
                <a16:creationId xmlns:a16="http://schemas.microsoft.com/office/drawing/2014/main" id="{C9C4FD0B-2E32-FDE2-3BAE-FA8D4F5E99B2}"/>
              </a:ext>
            </a:extLst>
          </p:cNvPr>
          <p:cNvSpPr txBox="1"/>
          <p:nvPr/>
        </p:nvSpPr>
        <p:spPr>
          <a:xfrm>
            <a:off x="2546498" y="5872957"/>
            <a:ext cx="13662836" cy="1569660"/>
          </a:xfrm>
          <a:prstGeom prst="rect">
            <a:avLst/>
          </a:prstGeom>
          <a:noFill/>
        </p:spPr>
        <p:txBody>
          <a:bodyPr wrap="square">
            <a:spAutoFit/>
          </a:bodyPr>
          <a:lstStyle/>
          <a:p>
            <a:pPr algn="just"/>
            <a:r>
              <a:rPr lang="en-US" sz="2400" dirty="0">
                <a:solidFill>
                  <a:srgbClr val="000000"/>
                </a:solidFill>
                <a:effectLst/>
                <a:latin typeface="Poppins" panose="00000500000000000000" pitchFamily="2" charset="0"/>
                <a:ea typeface="Garamond" panose="02020404030301010803" pitchFamily="18" charset="0"/>
                <a:cs typeface="Poppins" panose="00000500000000000000" pitchFamily="2" charset="0"/>
              </a:rPr>
              <a:t>The last is </a:t>
            </a:r>
            <a:r>
              <a:rPr lang="en-US" sz="2400" b="1" dirty="0">
                <a:solidFill>
                  <a:srgbClr val="000000"/>
                </a:solidFill>
                <a:effectLst/>
                <a:highlight>
                  <a:srgbClr val="00FFFF"/>
                </a:highlight>
                <a:latin typeface="Poppins" panose="00000500000000000000" pitchFamily="2" charset="0"/>
                <a:ea typeface="Garamond" panose="02020404030301010803" pitchFamily="18" charset="0"/>
                <a:cs typeface="Poppins" panose="00000500000000000000" pitchFamily="2" charset="0"/>
              </a:rPr>
              <a:t>the evaluation of learning which must be following the objectives, materials, and learning methods.</a:t>
            </a:r>
            <a:r>
              <a:rPr lang="en-US" sz="2400" dirty="0">
                <a:solidFill>
                  <a:srgbClr val="000000"/>
                </a:solidFill>
                <a:effectLst/>
                <a:latin typeface="Poppins" panose="00000500000000000000" pitchFamily="2" charset="0"/>
                <a:ea typeface="Garamond" panose="02020404030301010803" pitchFamily="18" charset="0"/>
                <a:cs typeface="Poppins" panose="00000500000000000000" pitchFamily="2" charset="0"/>
              </a:rPr>
              <a:t> Learning evaluation should measure students' ability to use Arabic in real-life situations. A good evaluation can provide useful feedback to improve students' ability to use Arabic.</a:t>
            </a:r>
            <a:endParaRPr lang="id-ID" sz="2400" b="1" dirty="0">
              <a:solidFill>
                <a:srgbClr val="000000"/>
              </a:solidFill>
              <a:effectLst/>
              <a:highlight>
                <a:srgbClr val="00FFFF"/>
              </a:highlight>
              <a:latin typeface="Poppins" panose="00000500000000000000" pitchFamily="2" charset="0"/>
              <a:ea typeface="Times New Roman" panose="02020603050405020304" pitchFamily="18" charset="0"/>
              <a:cs typeface="Poppins" panose="00000500000000000000" pitchFamily="2" charset="0"/>
            </a:endParaRPr>
          </a:p>
        </p:txBody>
      </p:sp>
    </p:spTree>
    <p:extLst>
      <p:ext uri="{BB962C8B-B14F-4D97-AF65-F5344CB8AC3E}">
        <p14:creationId xmlns:p14="http://schemas.microsoft.com/office/powerpoint/2010/main" val="2691441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2" name="Freeform 2"/>
          <p:cNvSpPr/>
          <p:nvPr/>
        </p:nvSpPr>
        <p:spPr>
          <a:xfrm>
            <a:off x="774230" y="893563"/>
            <a:ext cx="17640860" cy="664544"/>
          </a:xfrm>
          <a:custGeom>
            <a:avLst/>
            <a:gdLst/>
            <a:ahLst/>
            <a:cxnLst/>
            <a:rect l="l" t="t" r="r" b="b"/>
            <a:pathLst>
              <a:path w="17640860" h="664544">
                <a:moveTo>
                  <a:pt x="0" y="0"/>
                </a:moveTo>
                <a:lnTo>
                  <a:pt x="17640860" y="0"/>
                </a:lnTo>
                <a:lnTo>
                  <a:pt x="17640860" y="664544"/>
                </a:lnTo>
                <a:lnTo>
                  <a:pt x="0" y="664544"/>
                </a:lnTo>
                <a:lnTo>
                  <a:pt x="0" y="0"/>
                </a:lnTo>
                <a:close/>
              </a:path>
            </a:pathLst>
          </a:custGeom>
          <a:blipFill>
            <a:blip r:embed="rId2">
              <a:extLst>
                <a:ext uri="{96DAC541-7B7A-43D3-8B79-37D633B846F1}">
                  <asvg:svgBlip xmlns:asvg="http://schemas.microsoft.com/office/drawing/2016/SVG/main" r:embed="rId3"/>
                </a:ext>
              </a:extLst>
            </a:blip>
            <a:stretch>
              <a:fillRect t="-836792" r="-294" b="-558985"/>
            </a:stretch>
          </a:blipFill>
        </p:spPr>
        <p:txBody>
          <a:bodyPr/>
          <a:lstStyle/>
          <a:p>
            <a:endParaRPr lang="en-US"/>
          </a:p>
        </p:txBody>
      </p:sp>
      <p:sp>
        <p:nvSpPr>
          <p:cNvPr id="3" name="Freeform 3"/>
          <p:cNvSpPr/>
          <p:nvPr/>
        </p:nvSpPr>
        <p:spPr>
          <a:xfrm>
            <a:off x="774230" y="8593756"/>
            <a:ext cx="17640860" cy="664544"/>
          </a:xfrm>
          <a:custGeom>
            <a:avLst/>
            <a:gdLst/>
            <a:ahLst/>
            <a:cxnLst/>
            <a:rect l="l" t="t" r="r" b="b"/>
            <a:pathLst>
              <a:path w="17640860" h="664544">
                <a:moveTo>
                  <a:pt x="0" y="0"/>
                </a:moveTo>
                <a:lnTo>
                  <a:pt x="17640860" y="0"/>
                </a:lnTo>
                <a:lnTo>
                  <a:pt x="17640860" y="664544"/>
                </a:lnTo>
                <a:lnTo>
                  <a:pt x="0" y="664544"/>
                </a:lnTo>
                <a:lnTo>
                  <a:pt x="0" y="0"/>
                </a:lnTo>
                <a:close/>
              </a:path>
            </a:pathLst>
          </a:custGeom>
          <a:blipFill>
            <a:blip r:embed="rId2">
              <a:extLst>
                <a:ext uri="{96DAC541-7B7A-43D3-8B79-37D633B846F1}">
                  <asvg:svgBlip xmlns:asvg="http://schemas.microsoft.com/office/drawing/2016/SVG/main" r:embed="rId3"/>
                </a:ext>
              </a:extLst>
            </a:blip>
            <a:stretch>
              <a:fillRect t="-836792" r="-294" b="-558985"/>
            </a:stretch>
          </a:blipFill>
        </p:spPr>
        <p:txBody>
          <a:bodyPr/>
          <a:lstStyle/>
          <a:p>
            <a:endParaRPr lang="en-US"/>
          </a:p>
        </p:txBody>
      </p:sp>
      <p:grpSp>
        <p:nvGrpSpPr>
          <p:cNvPr id="4" name="Group 4"/>
          <p:cNvGrpSpPr/>
          <p:nvPr/>
        </p:nvGrpSpPr>
        <p:grpSpPr>
          <a:xfrm>
            <a:off x="-4909178" y="179903"/>
            <a:ext cx="10527802" cy="9927195"/>
            <a:chOff x="0" y="0"/>
            <a:chExt cx="831826" cy="784371"/>
          </a:xfrm>
        </p:grpSpPr>
        <p:sp>
          <p:nvSpPr>
            <p:cNvPr id="5" name="Freeform 5"/>
            <p:cNvSpPr/>
            <p:nvPr/>
          </p:nvSpPr>
          <p:spPr>
            <a:xfrm>
              <a:off x="116057" y="0"/>
              <a:ext cx="599713" cy="784371"/>
            </a:xfrm>
            <a:custGeom>
              <a:avLst/>
              <a:gdLst/>
              <a:ahLst/>
              <a:cxnLst/>
              <a:rect l="l" t="t" r="r" b="b"/>
              <a:pathLst>
                <a:path w="599713" h="784371">
                  <a:moveTo>
                    <a:pt x="299856" y="0"/>
                  </a:moveTo>
                  <a:cubicBezTo>
                    <a:pt x="476857" y="48085"/>
                    <a:pt x="599713" y="208770"/>
                    <a:pt x="599713" y="392185"/>
                  </a:cubicBezTo>
                  <a:cubicBezTo>
                    <a:pt x="599713" y="575601"/>
                    <a:pt x="476857" y="736286"/>
                    <a:pt x="299856" y="784371"/>
                  </a:cubicBezTo>
                  <a:cubicBezTo>
                    <a:pt x="122856" y="736286"/>
                    <a:pt x="0" y="575601"/>
                    <a:pt x="0" y="392185"/>
                  </a:cubicBezTo>
                  <a:cubicBezTo>
                    <a:pt x="0" y="208770"/>
                    <a:pt x="122856" y="48085"/>
                    <a:pt x="299856" y="0"/>
                  </a:cubicBezTo>
                  <a:close/>
                </a:path>
              </a:pathLst>
            </a:custGeom>
            <a:solidFill>
              <a:srgbClr val="FAF8F8"/>
            </a:solidFill>
          </p:spPr>
          <p:txBody>
            <a:bodyPr/>
            <a:lstStyle/>
            <a:p>
              <a:endParaRPr lang="en-US"/>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2743200" y="1861243"/>
            <a:ext cx="8136517" cy="1029769"/>
          </a:xfrm>
          <a:prstGeom prst="rect">
            <a:avLst/>
          </a:prstGeom>
        </p:spPr>
        <p:txBody>
          <a:bodyPr lIns="0" tIns="0" rIns="0" bIns="0" rtlCol="0" anchor="t">
            <a:spAutoFit/>
          </a:bodyPr>
          <a:lstStyle/>
          <a:p>
            <a:pPr>
              <a:lnSpc>
                <a:spcPts val="8959"/>
              </a:lnSpc>
            </a:pPr>
            <a:r>
              <a:rPr lang="en-US" sz="6399" dirty="0">
                <a:solidFill>
                  <a:srgbClr val="166BE5"/>
                </a:solidFill>
                <a:latin typeface="Barlow Bold"/>
              </a:rPr>
              <a:t>CONCLUSION</a:t>
            </a:r>
          </a:p>
        </p:txBody>
      </p:sp>
      <p:sp>
        <p:nvSpPr>
          <p:cNvPr id="11" name="TextBox 11"/>
          <p:cNvSpPr txBox="1"/>
          <p:nvPr/>
        </p:nvSpPr>
        <p:spPr>
          <a:xfrm>
            <a:off x="2743200" y="3106934"/>
            <a:ext cx="14935200" cy="2585323"/>
          </a:xfrm>
          <a:prstGeom prst="rect">
            <a:avLst/>
          </a:prstGeom>
        </p:spPr>
        <p:txBody>
          <a:bodyPr wrap="square" lIns="0" tIns="0" rIns="0" bIns="0" rtlCol="0" anchor="t">
            <a:spAutoFit/>
          </a:bodyPr>
          <a:lstStyle/>
          <a:p>
            <a:pPr algn="just"/>
            <a:r>
              <a:rPr lang="en-US" sz="2400"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rPr>
              <a:t>From the results of an analysis of the Class X Teaching Arabic Language Textbook published by the Directorate of KSKK Madrasah of the Ministry of Religion of the Republic of Indonesia in 2020 with this praxeology approach, the researcher has concluded that this book </a:t>
            </a:r>
            <a:r>
              <a:rPr lang="en-US" sz="2400" b="1" dirty="0">
                <a:solidFill>
                  <a:srgbClr val="000000"/>
                </a:solidFill>
                <a:effectLst/>
                <a:highlight>
                  <a:srgbClr val="00FFFF"/>
                </a:highlight>
                <a:latin typeface="Poppins" panose="00000500000000000000" pitchFamily="2" charset="0"/>
                <a:ea typeface="Times New Roman" panose="02020603050405020304" pitchFamily="18" charset="0"/>
                <a:cs typeface="Poppins" panose="00000500000000000000" pitchFamily="2" charset="0"/>
              </a:rPr>
              <a:t>has not been said to be feasible and suitable for use by students as teaching material that can support the achievement of goals learning Arabic</a:t>
            </a:r>
            <a:r>
              <a:rPr lang="en-US" sz="2400"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rPr>
              <a:t>, both in terms of theory and practice. Difficult-to-understand material, minimal discussion, and less or even less attractive design make this book less relevant to students and less interactive.</a:t>
            </a:r>
            <a:endParaRPr lang="id-ID" sz="2400"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endParaRPr>
          </a:p>
        </p:txBody>
      </p:sp>
      <p:pic>
        <p:nvPicPr>
          <p:cNvPr id="13" name="Picture 12">
            <a:extLst>
              <a:ext uri="{FF2B5EF4-FFF2-40B4-BE49-F238E27FC236}">
                <a16:creationId xmlns:a16="http://schemas.microsoft.com/office/drawing/2014/main" id="{19E3470E-F282-9D11-F12B-6E92D8A488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5834" y="2225100"/>
            <a:ext cx="4131667" cy="5836800"/>
          </a:xfrm>
          <a:prstGeom prst="rect">
            <a:avLst/>
          </a:prstGeom>
        </p:spPr>
      </p:pic>
      <p:sp>
        <p:nvSpPr>
          <p:cNvPr id="7" name="TextBox 6">
            <a:extLst>
              <a:ext uri="{FF2B5EF4-FFF2-40B4-BE49-F238E27FC236}">
                <a16:creationId xmlns:a16="http://schemas.microsoft.com/office/drawing/2014/main" id="{F4DABC14-3F0C-C11F-2021-476328E1819B}"/>
              </a:ext>
            </a:extLst>
          </p:cNvPr>
          <p:cNvSpPr txBox="1"/>
          <p:nvPr/>
        </p:nvSpPr>
        <p:spPr>
          <a:xfrm>
            <a:off x="5375541" y="9697340"/>
            <a:ext cx="13060324" cy="537968"/>
          </a:xfrm>
          <a:prstGeom prst="rect">
            <a:avLst/>
          </a:prstGeom>
          <a:noFill/>
        </p:spPr>
        <p:txBody>
          <a:bodyPr wrap="square">
            <a:spAutoFit/>
          </a:bodyPr>
          <a:lstStyle/>
          <a:p>
            <a:pPr algn="just">
              <a:lnSpc>
                <a:spcPts val="4000"/>
              </a:lnSpc>
            </a:pPr>
            <a:r>
              <a:rPr lang="en-US" sz="1800" spc="16" dirty="0">
                <a:solidFill>
                  <a:srgbClr val="000000"/>
                </a:solidFill>
                <a:latin typeface="Rubik"/>
                <a:cs typeface="Poppins" panose="00000500000000000000" pitchFamily="2" charset="0"/>
              </a:rPr>
              <a:t>This presentation was created in conjunction with The 7th International Conference on Language, Literature, Culture, and Education.</a:t>
            </a:r>
          </a:p>
        </p:txBody>
      </p:sp>
    </p:spTree>
    <p:extLst>
      <p:ext uri="{BB962C8B-B14F-4D97-AF65-F5344CB8AC3E}">
        <p14:creationId xmlns:p14="http://schemas.microsoft.com/office/powerpoint/2010/main" val="3290178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2" name="Freeform 2"/>
          <p:cNvSpPr/>
          <p:nvPr/>
        </p:nvSpPr>
        <p:spPr>
          <a:xfrm>
            <a:off x="-2805600" y="-2920325"/>
            <a:ext cx="15179162" cy="4724514"/>
          </a:xfrm>
          <a:custGeom>
            <a:avLst/>
            <a:gdLst/>
            <a:ahLst/>
            <a:cxnLst/>
            <a:rect l="l" t="t" r="r" b="b"/>
            <a:pathLst>
              <a:path w="15179162" h="4724514">
                <a:moveTo>
                  <a:pt x="0" y="0"/>
                </a:moveTo>
                <a:lnTo>
                  <a:pt x="15179162" y="0"/>
                </a:lnTo>
                <a:lnTo>
                  <a:pt x="15179162" y="4724514"/>
                </a:lnTo>
                <a:lnTo>
                  <a:pt x="0" y="47245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0800000">
            <a:off x="6371050" y="8504375"/>
            <a:ext cx="15179162" cy="4724514"/>
          </a:xfrm>
          <a:custGeom>
            <a:avLst/>
            <a:gdLst/>
            <a:ahLst/>
            <a:cxnLst/>
            <a:rect l="l" t="t" r="r" b="b"/>
            <a:pathLst>
              <a:path w="15179162" h="4724514">
                <a:moveTo>
                  <a:pt x="0" y="0"/>
                </a:moveTo>
                <a:lnTo>
                  <a:pt x="15179161" y="0"/>
                </a:lnTo>
                <a:lnTo>
                  <a:pt x="15179161" y="4724514"/>
                </a:lnTo>
                <a:lnTo>
                  <a:pt x="0" y="47245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4428752" y="4318723"/>
            <a:ext cx="9430496" cy="1649554"/>
          </a:xfrm>
          <a:prstGeom prst="rect">
            <a:avLst/>
          </a:prstGeom>
        </p:spPr>
        <p:txBody>
          <a:bodyPr wrap="square" lIns="0" tIns="0" rIns="0" bIns="0" rtlCol="0" anchor="t">
            <a:spAutoFit/>
          </a:bodyPr>
          <a:lstStyle/>
          <a:p>
            <a:pPr algn="ctr">
              <a:lnSpc>
                <a:spcPts val="14442"/>
              </a:lnSpc>
            </a:pPr>
            <a:r>
              <a:rPr lang="en-US" sz="10316" dirty="0">
                <a:solidFill>
                  <a:srgbClr val="166BE5"/>
                </a:solidFill>
                <a:latin typeface="Barlow Bold"/>
              </a:rPr>
              <a:t>THANK </a:t>
            </a:r>
            <a:r>
              <a:rPr lang="en-US" sz="10316" dirty="0">
                <a:solidFill>
                  <a:srgbClr val="003786"/>
                </a:solidFill>
                <a:latin typeface="Barlow Bold"/>
              </a:rPr>
              <a:t>YOU</a:t>
            </a:r>
          </a:p>
        </p:txBody>
      </p:sp>
      <p:sp>
        <p:nvSpPr>
          <p:cNvPr id="6" name="TextBox 5">
            <a:extLst>
              <a:ext uri="{FF2B5EF4-FFF2-40B4-BE49-F238E27FC236}">
                <a16:creationId xmlns:a16="http://schemas.microsoft.com/office/drawing/2014/main" id="{8C19FEE4-74B3-7B74-09F6-59F0EE844D69}"/>
              </a:ext>
            </a:extLst>
          </p:cNvPr>
          <p:cNvSpPr txBox="1"/>
          <p:nvPr/>
        </p:nvSpPr>
        <p:spPr>
          <a:xfrm>
            <a:off x="18529" y="9725109"/>
            <a:ext cx="13060324" cy="537968"/>
          </a:xfrm>
          <a:prstGeom prst="rect">
            <a:avLst/>
          </a:prstGeom>
          <a:noFill/>
        </p:spPr>
        <p:txBody>
          <a:bodyPr wrap="square">
            <a:spAutoFit/>
          </a:bodyPr>
          <a:lstStyle/>
          <a:p>
            <a:pPr algn="just">
              <a:lnSpc>
                <a:spcPts val="4000"/>
              </a:lnSpc>
            </a:pPr>
            <a:r>
              <a:rPr lang="en-US" sz="1800" spc="16" dirty="0">
                <a:solidFill>
                  <a:srgbClr val="000000"/>
                </a:solidFill>
                <a:latin typeface="Rubik"/>
                <a:cs typeface="Poppins" panose="00000500000000000000" pitchFamily="2" charset="0"/>
              </a:rPr>
              <a:t>This presentation was created in conjunction with The 7th International Conference on Language, Literature, Culture, and Education.</a:t>
            </a:r>
          </a:p>
        </p:txBody>
      </p:sp>
      <p:pic>
        <p:nvPicPr>
          <p:cNvPr id="7" name="Picture 6">
            <a:extLst>
              <a:ext uri="{FF2B5EF4-FFF2-40B4-BE49-F238E27FC236}">
                <a16:creationId xmlns:a16="http://schemas.microsoft.com/office/drawing/2014/main" id="{C6AFC933-BAB0-EDA8-E1F4-D0AF271AD2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511" t="7522" r="14593" b="29870"/>
          <a:stretch/>
        </p:blipFill>
        <p:spPr>
          <a:xfrm>
            <a:off x="5078043" y="1072377"/>
            <a:ext cx="713157" cy="565923"/>
          </a:xfrm>
          <a:prstGeom prst="rect">
            <a:avLst/>
          </a:prstGeom>
        </p:spPr>
      </p:pic>
      <p:pic>
        <p:nvPicPr>
          <p:cNvPr id="8" name="Picture 7">
            <a:extLst>
              <a:ext uri="{FF2B5EF4-FFF2-40B4-BE49-F238E27FC236}">
                <a16:creationId xmlns:a16="http://schemas.microsoft.com/office/drawing/2014/main" id="{C1530AAC-4321-F0FD-D794-919F387765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782" y="1124362"/>
            <a:ext cx="2062867" cy="464277"/>
          </a:xfrm>
          <a:prstGeom prst="rect">
            <a:avLst/>
          </a:prstGeom>
        </p:spPr>
      </p:pic>
      <p:pic>
        <p:nvPicPr>
          <p:cNvPr id="9" name="Picture 8">
            <a:extLst>
              <a:ext uri="{FF2B5EF4-FFF2-40B4-BE49-F238E27FC236}">
                <a16:creationId xmlns:a16="http://schemas.microsoft.com/office/drawing/2014/main" id="{97A8BCCE-8583-EDE3-0F75-472021E356A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3397" t="20216" b="34005"/>
          <a:stretch/>
        </p:blipFill>
        <p:spPr>
          <a:xfrm>
            <a:off x="3733800" y="987233"/>
            <a:ext cx="1278935" cy="73135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1097</Words>
  <Application>Microsoft Office PowerPoint</Application>
  <PresentationFormat>Custom</PresentationFormat>
  <Paragraphs>44</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Rubik</vt:lpstr>
      <vt:lpstr>Barlow Bold</vt:lpstr>
      <vt:lpstr>Calibri</vt:lpstr>
      <vt:lpstr>Arial</vt:lpstr>
      <vt:lpstr>Barlow Semi-Bold</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Grey Blue And Navy Gradient Business Plan Presentation</dc:title>
  <dc:creator>hp</dc:creator>
  <cp:lastModifiedBy>khalid aa</cp:lastModifiedBy>
  <cp:revision>5</cp:revision>
  <dcterms:created xsi:type="dcterms:W3CDTF">2006-08-16T00:00:00Z</dcterms:created>
  <dcterms:modified xsi:type="dcterms:W3CDTF">2023-08-03T02:09:16Z</dcterms:modified>
  <dc:identifier>DAFp-BRzfa0</dc:identifier>
</cp:coreProperties>
</file>