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4"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8"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9278C43-7C78-4843-9DB0-26079ABFD95C}"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278C43-7C78-4843-9DB0-26079ABFD95C}" type="datetimeFigureOut">
              <a:rPr lang="en-US" smtClean="0"/>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278C43-7C78-4843-9DB0-26079ABFD95C}" type="datetimeFigureOut">
              <a:rPr lang="en-US" smtClean="0"/>
              <a:t>7/26/2023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278C43-7C78-4843-9DB0-26079ABFD95C}" type="datetimeFigureOut">
              <a:rPr lang="en-US" smtClean="0"/>
              <a:t>7/26/2023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7/26/2023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7/26/2023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89807" y="895405"/>
            <a:ext cx="11812385" cy="879475"/>
          </a:xfrm>
        </p:spPr>
        <p:txBody>
          <a:bodyPr>
            <a:noAutofit/>
          </a:bodyPr>
          <a:lstStyle/>
          <a:p>
            <a:br>
              <a:rPr lang="en-US" sz="2800" dirty="0"/>
            </a:br>
            <a:br>
              <a:rPr lang="en-US" sz="2800" dirty="0"/>
            </a:br>
            <a:br>
              <a:rPr lang="en-US" sz="2800" dirty="0"/>
            </a:br>
            <a:br>
              <a:rPr lang="en-US" sz="2800" dirty="0"/>
            </a:br>
            <a:br>
              <a:rPr lang="en-US" sz="2800" dirty="0"/>
            </a:br>
            <a:br>
              <a:rPr lang="en-US" sz="2800" dirty="0"/>
            </a:br>
            <a:br>
              <a:rPr lang="en-US" sz="2800" dirty="0"/>
            </a:br>
            <a:br>
              <a:rPr lang="en-US" sz="2800" dirty="0"/>
            </a:br>
            <a:br>
              <a:rPr lang="en-US" sz="2800" dirty="0"/>
            </a:br>
            <a:br>
              <a:rPr lang="en-US" sz="2800" dirty="0"/>
            </a:br>
            <a:br>
              <a:rPr lang="en-US" sz="2800" dirty="0"/>
            </a:br>
            <a:r>
              <a:rPr lang="en-US" sz="2800" dirty="0">
                <a:solidFill>
                  <a:schemeClr val="bg1"/>
                </a:solidFill>
              </a:rPr>
              <a:t>Analysis of Grammatical Errors in Japanese Language Presentations by Students</a:t>
            </a:r>
            <a:br>
              <a:rPr lang="en-US" sz="2800" dirty="0"/>
            </a:br>
            <a:endParaRPr lang="en-US" sz="2800" b="1" dirty="0">
              <a:solidFill>
                <a:schemeClr val="bg1"/>
              </a:solidFill>
              <a:latin typeface="+mn-lt"/>
              <a:cs typeface="Times New Roman" panose="02020603050405020304" pitchFamily="18" charset="0"/>
            </a:endParaRPr>
          </a:p>
        </p:txBody>
      </p:sp>
      <p:sp>
        <p:nvSpPr>
          <p:cNvPr id="6" name="Subtitle 5"/>
          <p:cNvSpPr>
            <a:spLocks noGrp="1"/>
          </p:cNvSpPr>
          <p:nvPr>
            <p:ph type="subTitle" idx="1"/>
          </p:nvPr>
        </p:nvSpPr>
        <p:spPr>
          <a:xfrm>
            <a:off x="551410" y="1966693"/>
            <a:ext cx="11089177" cy="2321971"/>
          </a:xfrm>
        </p:spPr>
        <p:txBody>
          <a:bodyPr>
            <a:normAutofit/>
          </a:bodyPr>
          <a:lstStyle/>
          <a:p>
            <a:pPr>
              <a:lnSpc>
                <a:spcPct val="100000"/>
              </a:lnSpc>
            </a:pPr>
            <a:r>
              <a:rPr lang="en-US" sz="2000" b="1" dirty="0" err="1">
                <a:solidFill>
                  <a:schemeClr val="bg1"/>
                </a:solidFill>
              </a:rPr>
              <a:t>Melia</a:t>
            </a:r>
            <a:r>
              <a:rPr lang="en-US" sz="2000" b="1" dirty="0">
                <a:solidFill>
                  <a:schemeClr val="bg1"/>
                </a:solidFill>
              </a:rPr>
              <a:t> </a:t>
            </a:r>
            <a:r>
              <a:rPr lang="en-US" sz="2000" b="1" dirty="0" err="1">
                <a:solidFill>
                  <a:schemeClr val="bg1"/>
                </a:solidFill>
              </a:rPr>
              <a:t>Dewi</a:t>
            </a:r>
            <a:r>
              <a:rPr lang="en-US" sz="2000" b="1" dirty="0">
                <a:solidFill>
                  <a:schemeClr val="bg1"/>
                </a:solidFill>
              </a:rPr>
              <a:t> </a:t>
            </a:r>
            <a:r>
              <a:rPr lang="en-US" sz="2000" b="1" dirty="0" err="1">
                <a:solidFill>
                  <a:schemeClr val="bg1"/>
                </a:solidFill>
              </a:rPr>
              <a:t>Judiasri</a:t>
            </a:r>
            <a:r>
              <a:rPr lang="en-US" sz="2000" b="1" dirty="0">
                <a:solidFill>
                  <a:schemeClr val="bg1"/>
                </a:solidFill>
              </a:rPr>
              <a:t>, </a:t>
            </a:r>
            <a:r>
              <a:rPr lang="en-US" sz="2000" b="1" dirty="0" err="1">
                <a:solidFill>
                  <a:schemeClr val="bg1"/>
                </a:solidFill>
              </a:rPr>
              <a:t>Dianni</a:t>
            </a:r>
            <a:r>
              <a:rPr lang="en-US" sz="2000" b="1" dirty="0">
                <a:solidFill>
                  <a:schemeClr val="bg1"/>
                </a:solidFill>
              </a:rPr>
              <a:t> </a:t>
            </a:r>
            <a:r>
              <a:rPr lang="en-US" sz="2000" b="1" dirty="0" err="1">
                <a:solidFill>
                  <a:schemeClr val="bg1"/>
                </a:solidFill>
              </a:rPr>
              <a:t>Risda</a:t>
            </a:r>
            <a:r>
              <a:rPr lang="en-US" sz="2000" b="1" dirty="0">
                <a:solidFill>
                  <a:schemeClr val="bg1"/>
                </a:solidFill>
              </a:rPr>
              <a:t>, </a:t>
            </a:r>
            <a:r>
              <a:rPr lang="en-US" sz="2000" b="1" dirty="0" err="1">
                <a:solidFill>
                  <a:schemeClr val="bg1"/>
                </a:solidFill>
              </a:rPr>
              <a:t>Herniwati</a:t>
            </a:r>
            <a:r>
              <a:rPr lang="en-US" sz="2000" b="1" dirty="0">
                <a:solidFill>
                  <a:schemeClr val="bg1"/>
                </a:solidFill>
              </a:rPr>
              <a:t>, </a:t>
            </a:r>
            <a:r>
              <a:rPr lang="en-US" sz="2000" b="1" dirty="0" err="1">
                <a:solidFill>
                  <a:schemeClr val="bg1"/>
                </a:solidFill>
              </a:rPr>
              <a:t>Noviyanti</a:t>
            </a:r>
            <a:r>
              <a:rPr lang="en-US" sz="2000" b="1" dirty="0">
                <a:solidFill>
                  <a:schemeClr val="bg1"/>
                </a:solidFill>
              </a:rPr>
              <a:t> </a:t>
            </a:r>
            <a:r>
              <a:rPr lang="en-US" sz="2000" b="1" dirty="0" err="1">
                <a:solidFill>
                  <a:schemeClr val="bg1"/>
                </a:solidFill>
              </a:rPr>
              <a:t>Aneros</a:t>
            </a:r>
            <a:endParaRPr lang="en-US" sz="2000" b="1" dirty="0">
              <a:solidFill>
                <a:schemeClr val="bg1"/>
              </a:solidFill>
            </a:endParaRPr>
          </a:p>
          <a:p>
            <a:pPr>
              <a:lnSpc>
                <a:spcPct val="100000"/>
              </a:lnSpc>
            </a:pPr>
            <a:r>
              <a:rPr lang="en-US" sz="2000" b="1" dirty="0" err="1">
                <a:solidFill>
                  <a:schemeClr val="bg1"/>
                </a:solidFill>
              </a:rPr>
              <a:t>Departement</a:t>
            </a:r>
            <a:r>
              <a:rPr lang="en-US" sz="2000" b="1" dirty="0">
                <a:solidFill>
                  <a:schemeClr val="bg1"/>
                </a:solidFill>
              </a:rPr>
              <a:t> of  Japanese Language Education</a:t>
            </a:r>
          </a:p>
          <a:p>
            <a:pPr>
              <a:lnSpc>
                <a:spcPct val="100000"/>
              </a:lnSpc>
            </a:pPr>
            <a:r>
              <a:rPr lang="en-US" sz="2000" b="1" dirty="0">
                <a:solidFill>
                  <a:schemeClr val="bg1"/>
                </a:solidFill>
              </a:rPr>
              <a:t>Faculty of Language and Literature Education</a:t>
            </a:r>
          </a:p>
          <a:p>
            <a:pPr>
              <a:lnSpc>
                <a:spcPct val="100000"/>
              </a:lnSpc>
            </a:pPr>
            <a:r>
              <a:rPr lang="en-US" sz="2000" b="1" dirty="0">
                <a:solidFill>
                  <a:schemeClr val="bg1"/>
                </a:solidFill>
              </a:rPr>
              <a:t>Indonesian University of Education (UPI)</a:t>
            </a:r>
          </a:p>
        </p:txBody>
      </p:sp>
      <p:sp>
        <p:nvSpPr>
          <p:cNvPr id="7" name="Title 4"/>
          <p:cNvSpPr txBox="1">
            <a:spLocks/>
          </p:cNvSpPr>
          <p:nvPr/>
        </p:nvSpPr>
        <p:spPr>
          <a:xfrm>
            <a:off x="1590501" y="1649569"/>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600" dirty="0">
                <a:solidFill>
                  <a:schemeClr val="bg1"/>
                </a:solidFill>
                <a:latin typeface="+mn-lt"/>
                <a:cs typeface="Times New Roman" panose="02020603050405020304" pitchFamily="18" charset="0"/>
              </a:rPr>
              <a:t>No. Abstract: ABS-ICOLLITE-23158</a:t>
            </a:r>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346991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INTRODUCTION</a:t>
            </a:r>
          </a:p>
        </p:txBody>
      </p:sp>
      <p:sp>
        <p:nvSpPr>
          <p:cNvPr id="5" name="Content Placeholder 4"/>
          <p:cNvSpPr>
            <a:spLocks noGrp="1"/>
          </p:cNvSpPr>
          <p:nvPr>
            <p:ph idx="1"/>
          </p:nvPr>
        </p:nvSpPr>
        <p:spPr>
          <a:xfrm>
            <a:off x="579582" y="1376652"/>
            <a:ext cx="10515600" cy="4351338"/>
          </a:xfrm>
        </p:spPr>
        <p:txBody>
          <a:bodyPr>
            <a:normAutofit/>
          </a:bodyPr>
          <a:lstStyle/>
          <a:p>
            <a:pPr marL="0" indent="0" algn="just">
              <a:buNone/>
            </a:pPr>
            <a:r>
              <a:rPr lang="en-US" sz="2000" dirty="0">
                <a:solidFill>
                  <a:schemeClr val="bg1"/>
                </a:solidFill>
              </a:rPr>
              <a:t>The research is based on the insufficient mastery of Japanese Language presentation skills, particularly in grammar proficiency. Considering this issue, it is necessary to conduct a study on the types of grammatical errors that occur in student presentations. The objective of this research is to identify the types of errors that emerge, determine the most dominant and common grammatical errors in these presentations, and understand the challenges faced during the presentation activities in the Japanese Language. By understanding the errors that arise during presentations, learners can avoid making the same mistakes in the future, and the identified error types can be addressed in future teaching. </a:t>
            </a:r>
          </a:p>
        </p:txBody>
      </p:sp>
    </p:spTree>
    <p:extLst>
      <p:ext uri="{BB962C8B-B14F-4D97-AF65-F5344CB8AC3E}">
        <p14:creationId xmlns:p14="http://schemas.microsoft.com/office/powerpoint/2010/main" val="295069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LITERATURE REVIEW</a:t>
            </a:r>
          </a:p>
        </p:txBody>
      </p:sp>
      <p:sp>
        <p:nvSpPr>
          <p:cNvPr id="5" name="Content Placeholder 4"/>
          <p:cNvSpPr>
            <a:spLocks noGrp="1"/>
          </p:cNvSpPr>
          <p:nvPr>
            <p:ph idx="1"/>
          </p:nvPr>
        </p:nvSpPr>
        <p:spPr>
          <a:xfrm>
            <a:off x="579582" y="1376652"/>
            <a:ext cx="10515600" cy="4351338"/>
          </a:xfrm>
        </p:spPr>
        <p:txBody>
          <a:bodyPr>
            <a:normAutofit fontScale="77500" lnSpcReduction="20000"/>
          </a:bodyPr>
          <a:lstStyle/>
          <a:p>
            <a:pPr marL="0" indent="0">
              <a:buNone/>
            </a:pPr>
            <a:r>
              <a:rPr lang="en-US" sz="2000" dirty="0">
                <a:solidFill>
                  <a:schemeClr val="bg1"/>
                </a:solidFill>
              </a:rPr>
              <a:t>Communication skills : </a:t>
            </a:r>
          </a:p>
          <a:p>
            <a:pPr marL="0" indent="0">
              <a:buNone/>
            </a:pPr>
            <a:r>
              <a:rPr lang="en-US" sz="2000" dirty="0">
                <a:solidFill>
                  <a:schemeClr val="bg1"/>
                </a:solidFill>
              </a:rPr>
              <a:t>Rubin </a:t>
            </a:r>
            <a:r>
              <a:rPr lang="en-US" sz="2000" dirty="0" err="1">
                <a:solidFill>
                  <a:schemeClr val="bg1"/>
                </a:solidFill>
              </a:rPr>
              <a:t>dan</a:t>
            </a:r>
            <a:r>
              <a:rPr lang="en-US" sz="2000" dirty="0">
                <a:solidFill>
                  <a:schemeClr val="bg1"/>
                </a:solidFill>
              </a:rPr>
              <a:t> Thompson, (1994) : Effective listening skills, Effective reading skills, Effective writing skills and Effective speaking skills</a:t>
            </a:r>
          </a:p>
          <a:p>
            <a:pPr marL="0" indent="0">
              <a:buNone/>
            </a:pPr>
            <a:endParaRPr lang="en-US" sz="2000" dirty="0">
              <a:solidFill>
                <a:schemeClr val="bg1"/>
              </a:solidFill>
            </a:endParaRPr>
          </a:p>
          <a:p>
            <a:pPr marL="0" indent="0">
              <a:buNone/>
            </a:pPr>
            <a:r>
              <a:rPr lang="en-US" sz="2000" dirty="0">
                <a:solidFill>
                  <a:schemeClr val="bg1"/>
                </a:solidFill>
              </a:rPr>
              <a:t>Error Analysis:</a:t>
            </a:r>
          </a:p>
          <a:p>
            <a:r>
              <a:rPr lang="en-US" sz="2000" dirty="0" err="1">
                <a:solidFill>
                  <a:schemeClr val="bg1"/>
                </a:solidFill>
              </a:rPr>
              <a:t>Corder</a:t>
            </a:r>
            <a:r>
              <a:rPr lang="en-US" sz="2000" dirty="0">
                <a:solidFill>
                  <a:schemeClr val="bg1"/>
                </a:solidFill>
              </a:rPr>
              <a:t> (1971): Grammatical errors, Usage </a:t>
            </a:r>
            <a:r>
              <a:rPr lang="en-US" sz="2000" dirty="0" err="1">
                <a:solidFill>
                  <a:schemeClr val="bg1"/>
                </a:solidFill>
              </a:rPr>
              <a:t>errors,Convention</a:t>
            </a:r>
            <a:r>
              <a:rPr lang="en-US" sz="2000" dirty="0">
                <a:solidFill>
                  <a:schemeClr val="bg1"/>
                </a:solidFill>
              </a:rPr>
              <a:t> errors</a:t>
            </a:r>
          </a:p>
          <a:p>
            <a:r>
              <a:rPr lang="en-US" sz="2000" dirty="0" err="1">
                <a:solidFill>
                  <a:schemeClr val="bg1"/>
                </a:solidFill>
              </a:rPr>
              <a:t>Dulay</a:t>
            </a:r>
            <a:r>
              <a:rPr lang="en-US" sz="2000" dirty="0">
                <a:solidFill>
                  <a:schemeClr val="bg1"/>
                </a:solidFill>
              </a:rPr>
              <a:t>, Burt, </a:t>
            </a:r>
            <a:r>
              <a:rPr lang="en-US" sz="2000" dirty="0" err="1">
                <a:solidFill>
                  <a:schemeClr val="bg1"/>
                </a:solidFill>
              </a:rPr>
              <a:t>dan</a:t>
            </a:r>
            <a:r>
              <a:rPr lang="en-US" sz="2000" dirty="0">
                <a:solidFill>
                  <a:schemeClr val="bg1"/>
                </a:solidFill>
              </a:rPr>
              <a:t> </a:t>
            </a:r>
            <a:r>
              <a:rPr lang="en-US" sz="2000" dirty="0" err="1">
                <a:solidFill>
                  <a:schemeClr val="bg1"/>
                </a:solidFill>
              </a:rPr>
              <a:t>Krashen</a:t>
            </a:r>
            <a:r>
              <a:rPr lang="en-US" sz="2000" dirty="0">
                <a:solidFill>
                  <a:schemeClr val="bg1"/>
                </a:solidFill>
              </a:rPr>
              <a:t> (1982) : tolerable errors, intolerable errors, idiosyncratic errors.</a:t>
            </a:r>
          </a:p>
          <a:p>
            <a:r>
              <a:rPr lang="en-US" sz="2000" dirty="0">
                <a:solidFill>
                  <a:schemeClr val="bg1"/>
                </a:solidFill>
              </a:rPr>
              <a:t>James (1998) : global errors and local errors</a:t>
            </a:r>
          </a:p>
          <a:p>
            <a:pPr marL="0" indent="0">
              <a:buNone/>
            </a:pPr>
            <a:endParaRPr lang="en-US" sz="2000" dirty="0">
              <a:solidFill>
                <a:schemeClr val="bg1"/>
              </a:solidFill>
            </a:endParaRPr>
          </a:p>
          <a:p>
            <a:pPr marL="0" indent="0">
              <a:buNone/>
            </a:pPr>
            <a:r>
              <a:rPr lang="en-US" sz="2000" dirty="0">
                <a:solidFill>
                  <a:schemeClr val="bg1"/>
                </a:solidFill>
              </a:rPr>
              <a:t>Japanese Grammar: </a:t>
            </a:r>
          </a:p>
          <a:p>
            <a:r>
              <a:rPr lang="en-US" sz="2000" dirty="0" err="1">
                <a:solidFill>
                  <a:schemeClr val="bg1"/>
                </a:solidFill>
              </a:rPr>
              <a:t>Kuno</a:t>
            </a:r>
            <a:r>
              <a:rPr lang="en-US" sz="2000" dirty="0">
                <a:solidFill>
                  <a:schemeClr val="bg1"/>
                </a:solidFill>
              </a:rPr>
              <a:t>, S. (1973)</a:t>
            </a:r>
          </a:p>
          <a:p>
            <a:r>
              <a:rPr lang="en-US" sz="2000" dirty="0" err="1">
                <a:solidFill>
                  <a:schemeClr val="bg1"/>
                </a:solidFill>
              </a:rPr>
              <a:t>Shibatani</a:t>
            </a:r>
            <a:r>
              <a:rPr lang="en-US" sz="2000" dirty="0">
                <a:solidFill>
                  <a:schemeClr val="bg1"/>
                </a:solidFill>
              </a:rPr>
              <a:t>, M. (1990)</a:t>
            </a:r>
          </a:p>
          <a:p>
            <a:r>
              <a:rPr lang="en-US" sz="2000" dirty="0">
                <a:solidFill>
                  <a:schemeClr val="bg1"/>
                </a:solidFill>
              </a:rPr>
              <a:t>Yamazaki, M. (2005)</a:t>
            </a:r>
          </a:p>
          <a:p>
            <a:r>
              <a:rPr lang="en-US" sz="1800" dirty="0">
                <a:solidFill>
                  <a:schemeClr val="bg1"/>
                </a:solidFill>
              </a:rPr>
              <a:t>Kida, M. </a:t>
            </a:r>
            <a:r>
              <a:rPr lang="en-US" sz="1800" dirty="0" err="1">
                <a:solidFill>
                  <a:schemeClr val="bg1"/>
                </a:solidFill>
              </a:rPr>
              <a:t>dkk</a:t>
            </a:r>
            <a:r>
              <a:rPr lang="en-US" sz="1800" dirty="0">
                <a:solidFill>
                  <a:schemeClr val="bg1"/>
                </a:solidFill>
              </a:rPr>
              <a:t>. (2009).</a:t>
            </a:r>
            <a:endParaRPr lang="en-US" sz="2000" dirty="0">
              <a:solidFill>
                <a:schemeClr val="bg1"/>
              </a:solidFill>
            </a:endParaRPr>
          </a:p>
          <a:p>
            <a:r>
              <a:rPr lang="en-US" sz="2000" dirty="0" err="1">
                <a:solidFill>
                  <a:schemeClr val="bg1"/>
                </a:solidFill>
              </a:rPr>
              <a:t>Tsujimura</a:t>
            </a:r>
            <a:r>
              <a:rPr lang="en-US" sz="2000" dirty="0">
                <a:solidFill>
                  <a:schemeClr val="bg1"/>
                </a:solidFill>
              </a:rPr>
              <a:t>, N. (2013)</a:t>
            </a:r>
          </a:p>
          <a:p>
            <a:endParaRPr lang="en-US" sz="2000" dirty="0">
              <a:solidFill>
                <a:schemeClr val="bg1"/>
              </a:solidFill>
            </a:endParaRPr>
          </a:p>
          <a:p>
            <a:endParaRPr lang="en-US" sz="2000" dirty="0">
              <a:solidFill>
                <a:schemeClr val="bg1"/>
              </a:solidFill>
            </a:endParaRPr>
          </a:p>
        </p:txBody>
      </p:sp>
    </p:spTree>
    <p:extLst>
      <p:ext uri="{BB962C8B-B14F-4D97-AF65-F5344CB8AC3E}">
        <p14:creationId xmlns:p14="http://schemas.microsoft.com/office/powerpoint/2010/main" val="232488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METHOD</a:t>
            </a:r>
          </a:p>
        </p:txBody>
      </p:sp>
      <p:sp>
        <p:nvSpPr>
          <p:cNvPr id="5" name="Content Placeholder 4"/>
          <p:cNvSpPr>
            <a:spLocks noGrp="1"/>
          </p:cNvSpPr>
          <p:nvPr>
            <p:ph idx="1"/>
          </p:nvPr>
        </p:nvSpPr>
        <p:spPr>
          <a:xfrm>
            <a:off x="579582" y="1376652"/>
            <a:ext cx="10515600" cy="4351338"/>
          </a:xfrm>
        </p:spPr>
        <p:txBody>
          <a:bodyPr>
            <a:normAutofit/>
          </a:bodyPr>
          <a:lstStyle/>
          <a:p>
            <a:pPr marL="0" indent="0">
              <a:buNone/>
            </a:pPr>
            <a:r>
              <a:rPr lang="en-US" sz="2000" dirty="0">
                <a:solidFill>
                  <a:schemeClr val="bg1"/>
                </a:solidFill>
              </a:rPr>
              <a:t>The research method employed is a qualitative descriptive method, conducted at the </a:t>
            </a:r>
            <a:r>
              <a:rPr lang="en-US" sz="2000" dirty="0" err="1">
                <a:solidFill>
                  <a:schemeClr val="bg1"/>
                </a:solidFill>
              </a:rPr>
              <a:t>Departement</a:t>
            </a:r>
            <a:r>
              <a:rPr lang="en-US" sz="2000" dirty="0">
                <a:solidFill>
                  <a:schemeClr val="bg1"/>
                </a:solidFill>
              </a:rPr>
              <a:t> of Japanese Language Education at the Faculty of Language and Literature Education, Indonesian University of Education (UPI). </a:t>
            </a:r>
          </a:p>
          <a:p>
            <a:pPr marL="0" indent="0">
              <a:buNone/>
            </a:pPr>
            <a:r>
              <a:rPr lang="en-US" sz="2000" dirty="0">
                <a:solidFill>
                  <a:schemeClr val="bg1"/>
                </a:solidFill>
              </a:rPr>
              <a:t>The study involved 78 students, consisting of </a:t>
            </a:r>
          </a:p>
          <a:p>
            <a:r>
              <a:rPr lang="en-US" sz="2000" dirty="0">
                <a:solidFill>
                  <a:schemeClr val="bg1"/>
                </a:solidFill>
              </a:rPr>
              <a:t>15 first-year students taking </a:t>
            </a:r>
            <a:r>
              <a:rPr lang="en-US" sz="2000" i="1" dirty="0" err="1">
                <a:solidFill>
                  <a:schemeClr val="bg1"/>
                </a:solidFill>
              </a:rPr>
              <a:t>shokyu</a:t>
            </a:r>
            <a:r>
              <a:rPr lang="en-US" sz="2000" i="1" dirty="0">
                <a:solidFill>
                  <a:schemeClr val="bg1"/>
                </a:solidFill>
              </a:rPr>
              <a:t> </a:t>
            </a:r>
            <a:r>
              <a:rPr lang="en-US" sz="2000" i="1" dirty="0" err="1">
                <a:solidFill>
                  <a:schemeClr val="bg1"/>
                </a:solidFill>
              </a:rPr>
              <a:t>dokkai</a:t>
            </a:r>
            <a:r>
              <a:rPr lang="en-US" sz="2000" dirty="0">
                <a:solidFill>
                  <a:schemeClr val="bg1"/>
                </a:solidFill>
              </a:rPr>
              <a:t> 2, </a:t>
            </a:r>
          </a:p>
          <a:p>
            <a:r>
              <a:rPr lang="en-US" sz="2000" dirty="0">
                <a:solidFill>
                  <a:schemeClr val="bg1"/>
                </a:solidFill>
              </a:rPr>
              <a:t>43 second-year students taking </a:t>
            </a:r>
            <a:r>
              <a:rPr lang="en-US" sz="2000" i="1" dirty="0" err="1">
                <a:solidFill>
                  <a:schemeClr val="bg1"/>
                </a:solidFill>
              </a:rPr>
              <a:t>chukyu</a:t>
            </a:r>
            <a:r>
              <a:rPr lang="en-US" sz="2000" i="1" dirty="0">
                <a:solidFill>
                  <a:schemeClr val="bg1"/>
                </a:solidFill>
              </a:rPr>
              <a:t> </a:t>
            </a:r>
            <a:r>
              <a:rPr lang="en-US" sz="2000" i="1" dirty="0" err="1">
                <a:solidFill>
                  <a:schemeClr val="bg1"/>
                </a:solidFill>
              </a:rPr>
              <a:t>dokkai</a:t>
            </a:r>
            <a:r>
              <a:rPr lang="en-US" sz="2000" dirty="0">
                <a:solidFill>
                  <a:schemeClr val="bg1"/>
                </a:solidFill>
              </a:rPr>
              <a:t> 2, </a:t>
            </a:r>
          </a:p>
          <a:p>
            <a:r>
              <a:rPr lang="en-US" sz="2000" dirty="0">
                <a:solidFill>
                  <a:schemeClr val="bg1"/>
                </a:solidFill>
              </a:rPr>
              <a:t>20 third-year students taking </a:t>
            </a:r>
            <a:r>
              <a:rPr lang="en-US" sz="2000" i="1" dirty="0" err="1">
                <a:solidFill>
                  <a:schemeClr val="bg1"/>
                </a:solidFill>
              </a:rPr>
              <a:t>chujokyu</a:t>
            </a:r>
            <a:r>
              <a:rPr lang="en-US" sz="2000" i="1" dirty="0">
                <a:solidFill>
                  <a:schemeClr val="bg1"/>
                </a:solidFill>
              </a:rPr>
              <a:t> </a:t>
            </a:r>
            <a:r>
              <a:rPr lang="en-US" sz="2000" i="1" dirty="0" err="1">
                <a:solidFill>
                  <a:schemeClr val="bg1"/>
                </a:solidFill>
              </a:rPr>
              <a:t>chokai</a:t>
            </a:r>
            <a:r>
              <a:rPr lang="en-US" sz="2000" dirty="0">
                <a:solidFill>
                  <a:schemeClr val="bg1"/>
                </a:solidFill>
              </a:rPr>
              <a:t> 2. </a:t>
            </a:r>
          </a:p>
        </p:txBody>
      </p:sp>
    </p:spTree>
    <p:extLst>
      <p:ext uri="{BB962C8B-B14F-4D97-AF65-F5344CB8AC3E}">
        <p14:creationId xmlns:p14="http://schemas.microsoft.com/office/powerpoint/2010/main" val="915989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sp>
        <p:nvSpPr>
          <p:cNvPr id="5" name="Content Placeholder 4"/>
          <p:cNvSpPr>
            <a:spLocks noGrp="1"/>
          </p:cNvSpPr>
          <p:nvPr>
            <p:ph idx="1"/>
          </p:nvPr>
        </p:nvSpPr>
        <p:spPr>
          <a:xfrm>
            <a:off x="579582" y="1376652"/>
            <a:ext cx="10515600" cy="4351338"/>
          </a:xfrm>
        </p:spPr>
        <p:txBody>
          <a:bodyPr>
            <a:normAutofit fontScale="85000" lnSpcReduction="10000"/>
          </a:bodyPr>
          <a:lstStyle/>
          <a:p>
            <a:pPr marL="0" indent="0">
              <a:buNone/>
            </a:pPr>
            <a:r>
              <a:rPr lang="en-US" sz="2000" dirty="0">
                <a:solidFill>
                  <a:schemeClr val="bg1"/>
                </a:solidFill>
              </a:rPr>
              <a:t>The findings of this research include the mapping of grammatical errors in Japanese Language presentations made by students, such as errors in the use of particles, verbs, appropriate use of nouns, and adjective changes. The results of this study are expected to assist students in identifying errors, strengthening their understanding and usage of Japanese grammar, and facilitating their development of better Japanese Language competence for presentations.</a:t>
            </a:r>
          </a:p>
          <a:p>
            <a:pPr marL="0" indent="0">
              <a:buNone/>
            </a:pPr>
            <a:endParaRPr lang="en-US" sz="2000" dirty="0">
              <a:solidFill>
                <a:schemeClr val="bg1"/>
              </a:solidFill>
            </a:endParaRPr>
          </a:p>
          <a:p>
            <a:r>
              <a:rPr lang="en-US" sz="2000" dirty="0">
                <a:solidFill>
                  <a:schemeClr val="bg1"/>
                </a:solidFill>
              </a:rPr>
              <a:t> Errors in particle usage:</a:t>
            </a:r>
          </a:p>
          <a:p>
            <a:pPr marL="0" indent="0">
              <a:buNone/>
            </a:pPr>
            <a:r>
              <a:rPr lang="en-US" sz="2000" dirty="0">
                <a:solidFill>
                  <a:schemeClr val="bg1"/>
                </a:solidFill>
              </a:rPr>
              <a:t>      は (</a:t>
            </a:r>
            <a:r>
              <a:rPr lang="en-US" sz="2000" dirty="0" err="1">
                <a:solidFill>
                  <a:schemeClr val="bg1"/>
                </a:solidFill>
              </a:rPr>
              <a:t>wa</a:t>
            </a:r>
            <a:r>
              <a:rPr lang="en-US" sz="2000" dirty="0">
                <a:solidFill>
                  <a:schemeClr val="bg1"/>
                </a:solidFill>
              </a:rPr>
              <a:t>), が (</a:t>
            </a:r>
            <a:r>
              <a:rPr lang="en-US" sz="2000" dirty="0" err="1">
                <a:solidFill>
                  <a:schemeClr val="bg1"/>
                </a:solidFill>
              </a:rPr>
              <a:t>ga</a:t>
            </a:r>
            <a:r>
              <a:rPr lang="en-US" sz="2000" dirty="0">
                <a:solidFill>
                  <a:schemeClr val="bg1"/>
                </a:solidFill>
              </a:rPr>
              <a:t>), に (</a:t>
            </a:r>
            <a:r>
              <a:rPr lang="en-US" sz="2000" dirty="0" err="1">
                <a:solidFill>
                  <a:schemeClr val="bg1"/>
                </a:solidFill>
              </a:rPr>
              <a:t>ni</a:t>
            </a:r>
            <a:r>
              <a:rPr lang="en-US" sz="2000" dirty="0">
                <a:solidFill>
                  <a:schemeClr val="bg1"/>
                </a:solidFill>
              </a:rPr>
              <a:t>), で (de), を (</a:t>
            </a:r>
            <a:r>
              <a:rPr lang="en-US" sz="2000" dirty="0" err="1">
                <a:solidFill>
                  <a:schemeClr val="bg1"/>
                </a:solidFill>
              </a:rPr>
              <a:t>wo</a:t>
            </a:r>
            <a:r>
              <a:rPr lang="en-US" sz="2000" dirty="0">
                <a:solidFill>
                  <a:schemeClr val="bg1"/>
                </a:solidFill>
              </a:rPr>
              <a:t>), </a:t>
            </a:r>
            <a:r>
              <a:rPr lang="en-US" sz="2000" dirty="0" err="1">
                <a:solidFill>
                  <a:schemeClr val="bg1"/>
                </a:solidFill>
              </a:rPr>
              <a:t>から</a:t>
            </a:r>
            <a:r>
              <a:rPr lang="en-US" sz="2000" dirty="0">
                <a:solidFill>
                  <a:schemeClr val="bg1"/>
                </a:solidFill>
              </a:rPr>
              <a:t> (</a:t>
            </a:r>
            <a:r>
              <a:rPr lang="en-US" sz="2000" dirty="0" err="1">
                <a:solidFill>
                  <a:schemeClr val="bg1"/>
                </a:solidFill>
              </a:rPr>
              <a:t>kara</a:t>
            </a:r>
            <a:r>
              <a:rPr lang="en-US" sz="2000" dirty="0">
                <a:solidFill>
                  <a:schemeClr val="bg1"/>
                </a:solidFill>
              </a:rPr>
              <a:t>), </a:t>
            </a:r>
            <a:r>
              <a:rPr lang="en-US" sz="2000" dirty="0" err="1">
                <a:solidFill>
                  <a:schemeClr val="bg1"/>
                </a:solidFill>
              </a:rPr>
              <a:t>ので</a:t>
            </a:r>
            <a:r>
              <a:rPr lang="en-US" sz="2000" dirty="0">
                <a:solidFill>
                  <a:schemeClr val="bg1"/>
                </a:solidFill>
              </a:rPr>
              <a:t> (node), と (to), の (no), </a:t>
            </a:r>
            <a:r>
              <a:rPr lang="en-US" sz="2000" dirty="0" err="1">
                <a:solidFill>
                  <a:schemeClr val="bg1"/>
                </a:solidFill>
              </a:rPr>
              <a:t>まで</a:t>
            </a:r>
            <a:r>
              <a:rPr lang="en-US" sz="2000" dirty="0">
                <a:solidFill>
                  <a:schemeClr val="bg1"/>
                </a:solidFill>
              </a:rPr>
              <a:t> (made), </a:t>
            </a:r>
          </a:p>
          <a:p>
            <a:pPr marL="0" indent="0">
              <a:buNone/>
            </a:pPr>
            <a:r>
              <a:rPr lang="en-US" sz="2000" dirty="0">
                <a:solidFill>
                  <a:schemeClr val="bg1"/>
                </a:solidFill>
              </a:rPr>
              <a:t>     </a:t>
            </a:r>
            <a:r>
              <a:rPr lang="en-US" sz="2000" dirty="0" err="1">
                <a:solidFill>
                  <a:schemeClr val="bg1"/>
                </a:solidFill>
              </a:rPr>
              <a:t>では</a:t>
            </a:r>
            <a:r>
              <a:rPr lang="en-US" sz="2000" dirty="0">
                <a:solidFill>
                  <a:schemeClr val="bg1"/>
                </a:solidFill>
              </a:rPr>
              <a:t>    (</a:t>
            </a:r>
            <a:r>
              <a:rPr lang="en-US" sz="2000" dirty="0" err="1">
                <a:solidFill>
                  <a:schemeClr val="bg1"/>
                </a:solidFill>
              </a:rPr>
              <a:t>dewa</a:t>
            </a:r>
            <a:r>
              <a:rPr lang="en-US" sz="2000" dirty="0">
                <a:solidFill>
                  <a:schemeClr val="bg1"/>
                </a:solidFill>
              </a:rPr>
              <a:t>), も (</a:t>
            </a:r>
            <a:r>
              <a:rPr lang="en-US" sz="2000" dirty="0" err="1">
                <a:solidFill>
                  <a:schemeClr val="bg1"/>
                </a:solidFill>
              </a:rPr>
              <a:t>mo</a:t>
            </a:r>
            <a:r>
              <a:rPr lang="en-US" sz="2000" dirty="0">
                <a:solidFill>
                  <a:schemeClr val="bg1"/>
                </a:solidFill>
              </a:rPr>
              <a:t>), </a:t>
            </a:r>
            <a:r>
              <a:rPr lang="en-US" sz="2000" dirty="0" err="1">
                <a:solidFill>
                  <a:schemeClr val="bg1"/>
                </a:solidFill>
              </a:rPr>
              <a:t>にも</a:t>
            </a:r>
            <a:r>
              <a:rPr lang="en-US" sz="2000" dirty="0">
                <a:solidFill>
                  <a:schemeClr val="bg1"/>
                </a:solidFill>
              </a:rPr>
              <a:t> (</a:t>
            </a:r>
            <a:r>
              <a:rPr lang="en-US" sz="2000" dirty="0" err="1">
                <a:solidFill>
                  <a:schemeClr val="bg1"/>
                </a:solidFill>
              </a:rPr>
              <a:t>nimo</a:t>
            </a:r>
            <a:r>
              <a:rPr lang="en-US" sz="2000" dirty="0">
                <a:solidFill>
                  <a:schemeClr val="bg1"/>
                </a:solidFill>
              </a:rPr>
              <a:t>), </a:t>
            </a:r>
            <a:r>
              <a:rPr lang="ja-JP" altLang="en-US" sz="2000" dirty="0">
                <a:solidFill>
                  <a:schemeClr val="bg1"/>
                </a:solidFill>
              </a:rPr>
              <a:t>のが</a:t>
            </a:r>
            <a:r>
              <a:rPr lang="en-US" sz="2000" dirty="0">
                <a:solidFill>
                  <a:schemeClr val="bg1"/>
                </a:solidFill>
              </a:rPr>
              <a:t> (</a:t>
            </a:r>
            <a:r>
              <a:rPr lang="en-US" sz="2000" dirty="0" err="1">
                <a:solidFill>
                  <a:schemeClr val="bg1"/>
                </a:solidFill>
              </a:rPr>
              <a:t>noga</a:t>
            </a:r>
            <a:r>
              <a:rPr lang="en-US" sz="2000" dirty="0">
                <a:solidFill>
                  <a:schemeClr val="bg1"/>
                </a:solidFill>
              </a:rPr>
              <a:t>)</a:t>
            </a:r>
          </a:p>
          <a:p>
            <a:pPr marL="0" indent="0">
              <a:buNone/>
            </a:pPr>
            <a:endParaRPr lang="en-US" sz="2000" dirty="0">
              <a:solidFill>
                <a:schemeClr val="bg1"/>
              </a:solidFill>
            </a:endParaRPr>
          </a:p>
          <a:p>
            <a:r>
              <a:rPr lang="en-US" sz="2000" dirty="0">
                <a:solidFill>
                  <a:schemeClr val="bg1"/>
                </a:solidFill>
              </a:rPr>
              <a:t>Errors in verb usage: </a:t>
            </a:r>
          </a:p>
          <a:p>
            <a:pPr marL="0" indent="0">
              <a:buNone/>
            </a:pPr>
            <a:r>
              <a:rPr lang="en-US" sz="2000" dirty="0">
                <a:solidFill>
                  <a:schemeClr val="bg1"/>
                </a:solidFill>
              </a:rPr>
              <a:t>    • Errors in verb conjugation. </a:t>
            </a:r>
          </a:p>
          <a:p>
            <a:pPr marL="0" indent="0">
              <a:buNone/>
            </a:pPr>
            <a:r>
              <a:rPr lang="en-US" sz="2000" dirty="0">
                <a:solidFill>
                  <a:schemeClr val="bg1"/>
                </a:solidFill>
              </a:rPr>
              <a:t>    • Errors in the use of verb tenses. </a:t>
            </a:r>
          </a:p>
          <a:p>
            <a:pPr marL="0" indent="0">
              <a:buNone/>
            </a:pPr>
            <a:r>
              <a:rPr lang="en-US" sz="2000" dirty="0">
                <a:solidFill>
                  <a:schemeClr val="bg1"/>
                </a:solidFill>
              </a:rPr>
              <a:t>    • Errors in the selection of appropriate verb vocabulary. </a:t>
            </a:r>
          </a:p>
          <a:p>
            <a:pPr marL="0" indent="0">
              <a:buNone/>
            </a:pPr>
            <a:r>
              <a:rPr lang="en-US" sz="2000" dirty="0">
                <a:solidFill>
                  <a:schemeClr val="bg1"/>
                </a:solidFill>
              </a:rPr>
              <a:t>    • Errors in using appropriate sentence patterns.</a:t>
            </a:r>
          </a:p>
        </p:txBody>
      </p:sp>
    </p:spTree>
    <p:extLst>
      <p:ext uri="{BB962C8B-B14F-4D97-AF65-F5344CB8AC3E}">
        <p14:creationId xmlns:p14="http://schemas.microsoft.com/office/powerpoint/2010/main" val="599952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rPr>
              <a:t>FINDING AND DISCUSSION</a:t>
            </a:r>
            <a:endParaRPr lang="en-US" dirty="0"/>
          </a:p>
        </p:txBody>
      </p:sp>
      <p:sp>
        <p:nvSpPr>
          <p:cNvPr id="3" name="Content Placeholder 2"/>
          <p:cNvSpPr>
            <a:spLocks noGrp="1"/>
          </p:cNvSpPr>
          <p:nvPr>
            <p:ph idx="1"/>
          </p:nvPr>
        </p:nvSpPr>
        <p:spPr/>
        <p:txBody>
          <a:bodyPr>
            <a:normAutofit lnSpcReduction="10000"/>
          </a:bodyPr>
          <a:lstStyle/>
          <a:p>
            <a:r>
              <a:rPr lang="en-US" dirty="0">
                <a:solidFill>
                  <a:schemeClr val="bg1"/>
                </a:solidFill>
              </a:rPr>
              <a:t>Errors in noun usage: </a:t>
            </a:r>
          </a:p>
          <a:p>
            <a:pPr marL="0" indent="0">
              <a:buNone/>
            </a:pPr>
            <a:r>
              <a:rPr lang="en-US" dirty="0">
                <a:solidFill>
                  <a:schemeClr val="bg1"/>
                </a:solidFill>
              </a:rPr>
              <a:t>   • Incorrect selection of noun vocabulary. </a:t>
            </a:r>
          </a:p>
          <a:p>
            <a:pPr marL="0" indent="0">
              <a:buNone/>
            </a:pPr>
            <a:r>
              <a:rPr lang="en-US" dirty="0">
                <a:solidFill>
                  <a:schemeClr val="bg1"/>
                </a:solidFill>
              </a:rPr>
              <a:t>   • Omission of noun vocabulary. </a:t>
            </a:r>
          </a:p>
          <a:p>
            <a:pPr marL="0" indent="0">
              <a:buNone/>
            </a:pPr>
            <a:r>
              <a:rPr lang="en-US" dirty="0">
                <a:solidFill>
                  <a:schemeClr val="bg1"/>
                </a:solidFill>
              </a:rPr>
              <a:t>   • Use of noun vocabulary that does not match the sentence context.</a:t>
            </a:r>
          </a:p>
          <a:p>
            <a:pPr marL="0" indent="0">
              <a:buNone/>
            </a:pPr>
            <a:endParaRPr lang="en-US" dirty="0">
              <a:solidFill>
                <a:schemeClr val="bg1"/>
              </a:solidFill>
            </a:endParaRPr>
          </a:p>
          <a:p>
            <a:r>
              <a:rPr lang="en-US" dirty="0">
                <a:solidFill>
                  <a:schemeClr val="bg1"/>
                </a:solidFill>
              </a:rPr>
              <a:t>Errors in adjective usage: </a:t>
            </a:r>
          </a:p>
          <a:p>
            <a:pPr marL="0" indent="0">
              <a:buNone/>
            </a:pPr>
            <a:r>
              <a:rPr lang="en-US" dirty="0">
                <a:solidFill>
                  <a:schemeClr val="bg1"/>
                </a:solidFill>
              </a:rPr>
              <a:t>   • Errors in adjective conjugation. </a:t>
            </a:r>
          </a:p>
          <a:p>
            <a:pPr marL="0" indent="0">
              <a:buNone/>
            </a:pPr>
            <a:r>
              <a:rPr lang="en-US" dirty="0">
                <a:solidFill>
                  <a:schemeClr val="bg1"/>
                </a:solidFill>
              </a:rPr>
              <a:t>   • Errors in using appropriate adjectives. </a:t>
            </a:r>
          </a:p>
          <a:p>
            <a:pPr marL="0" indent="0">
              <a:buNone/>
            </a:pPr>
            <a:r>
              <a:rPr lang="en-US" dirty="0">
                <a:solidFill>
                  <a:schemeClr val="bg1"/>
                </a:solidFill>
              </a:rPr>
              <a:t>   • Omission of necessary adjectives in the sentence.</a:t>
            </a:r>
          </a:p>
        </p:txBody>
      </p:sp>
    </p:spTree>
    <p:extLst>
      <p:ext uri="{BB962C8B-B14F-4D97-AF65-F5344CB8AC3E}">
        <p14:creationId xmlns:p14="http://schemas.microsoft.com/office/powerpoint/2010/main" val="829799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CONCLUSION</a:t>
            </a:r>
          </a:p>
        </p:txBody>
      </p:sp>
      <p:sp>
        <p:nvSpPr>
          <p:cNvPr id="5" name="Content Placeholder 4"/>
          <p:cNvSpPr>
            <a:spLocks noGrp="1"/>
          </p:cNvSpPr>
          <p:nvPr>
            <p:ph idx="1"/>
          </p:nvPr>
        </p:nvSpPr>
        <p:spPr>
          <a:xfrm>
            <a:off x="579582" y="1376652"/>
            <a:ext cx="10515600" cy="4351338"/>
          </a:xfrm>
        </p:spPr>
        <p:txBody>
          <a:bodyPr>
            <a:normAutofit/>
          </a:bodyPr>
          <a:lstStyle/>
          <a:p>
            <a:pPr marL="0" indent="0">
              <a:buNone/>
            </a:pPr>
            <a:r>
              <a:rPr lang="en-US" sz="2000" dirty="0">
                <a:solidFill>
                  <a:schemeClr val="bg1"/>
                </a:solidFill>
              </a:rPr>
              <a:t>As a conclusion from the results of this research, the following points are known: </a:t>
            </a:r>
          </a:p>
          <a:p>
            <a:pPr marL="0" indent="0">
              <a:buNone/>
            </a:pPr>
            <a:r>
              <a:rPr lang="en-US" sz="2000" dirty="0">
                <a:solidFill>
                  <a:schemeClr val="bg1"/>
                </a:solidFill>
              </a:rPr>
              <a:t>• Grammatical errors in Japanese language that appear in student presentations of the Department of Japanese Language Education, Faculty of Language and Literature Education, Indonesian University of Education, are the use of particles, verb conjugation, adjective conjugation, and proper noun selection. </a:t>
            </a:r>
          </a:p>
          <a:p>
            <a:pPr marL="0" indent="0">
              <a:buNone/>
            </a:pPr>
            <a:r>
              <a:rPr lang="en-US" sz="2000" dirty="0">
                <a:solidFill>
                  <a:schemeClr val="bg1"/>
                </a:solidFill>
              </a:rPr>
              <a:t>• The most common grammatical error in student presentations of the Department of Japanese Language Education is errors in the domain of morphology. </a:t>
            </a:r>
          </a:p>
          <a:p>
            <a:pPr marL="0" indent="0">
              <a:buNone/>
            </a:pPr>
            <a:r>
              <a:rPr lang="en-US" sz="2000" dirty="0">
                <a:solidFill>
                  <a:schemeClr val="bg1"/>
                </a:solidFill>
              </a:rPr>
              <a:t>• Challenges encountered during Japanese language presentation activities, in general, include uncertainties in the selection of appropriate particles, vocabulary, and sentences, nervousness, and forgetting the content that should be conveyed.</a:t>
            </a:r>
          </a:p>
        </p:txBody>
      </p:sp>
    </p:spTree>
    <p:extLst>
      <p:ext uri="{BB962C8B-B14F-4D97-AF65-F5344CB8AC3E}">
        <p14:creationId xmlns:p14="http://schemas.microsoft.com/office/powerpoint/2010/main" val="2965204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REFERENCES</a:t>
            </a:r>
          </a:p>
        </p:txBody>
      </p:sp>
      <p:sp>
        <p:nvSpPr>
          <p:cNvPr id="5" name="Content Placeholder 4"/>
          <p:cNvSpPr>
            <a:spLocks noGrp="1"/>
          </p:cNvSpPr>
          <p:nvPr>
            <p:ph idx="1"/>
          </p:nvPr>
        </p:nvSpPr>
        <p:spPr>
          <a:xfrm>
            <a:off x="579582" y="1376652"/>
            <a:ext cx="10515600" cy="4351338"/>
          </a:xfrm>
        </p:spPr>
        <p:txBody>
          <a:bodyPr>
            <a:normAutofit fontScale="77500" lnSpcReduction="20000"/>
          </a:bodyPr>
          <a:lstStyle/>
          <a:p>
            <a:r>
              <a:rPr lang="en-US" sz="2000" dirty="0" err="1">
                <a:solidFill>
                  <a:schemeClr val="bg1"/>
                </a:solidFill>
              </a:rPr>
              <a:t>Corder</a:t>
            </a:r>
            <a:r>
              <a:rPr lang="en-US" sz="2000" dirty="0">
                <a:solidFill>
                  <a:schemeClr val="bg1"/>
                </a:solidFill>
              </a:rPr>
              <a:t>, S. P. (1967). </a:t>
            </a:r>
            <a:r>
              <a:rPr lang="en-US" sz="2000" i="1" dirty="0">
                <a:solidFill>
                  <a:schemeClr val="bg1"/>
                </a:solidFill>
              </a:rPr>
              <a:t>The significance of learners' errors. International Review of Applied Linguistics in Language Teaching</a:t>
            </a:r>
            <a:r>
              <a:rPr lang="en-US" sz="2000" dirty="0">
                <a:solidFill>
                  <a:schemeClr val="bg1"/>
                </a:solidFill>
              </a:rPr>
              <a:t>, 5(4), 161-170.</a:t>
            </a:r>
          </a:p>
          <a:p>
            <a:r>
              <a:rPr lang="en-US" sz="2000" dirty="0" err="1">
                <a:solidFill>
                  <a:schemeClr val="bg1"/>
                </a:solidFill>
              </a:rPr>
              <a:t>Dulay</a:t>
            </a:r>
            <a:r>
              <a:rPr lang="en-US" sz="2000" dirty="0">
                <a:solidFill>
                  <a:schemeClr val="bg1"/>
                </a:solidFill>
              </a:rPr>
              <a:t>, H., Burt, M., &amp; </a:t>
            </a:r>
            <a:r>
              <a:rPr lang="en-US" sz="2000" dirty="0" err="1">
                <a:solidFill>
                  <a:schemeClr val="bg1"/>
                </a:solidFill>
              </a:rPr>
              <a:t>Krashen</a:t>
            </a:r>
            <a:r>
              <a:rPr lang="en-US" sz="2000" dirty="0">
                <a:solidFill>
                  <a:schemeClr val="bg1"/>
                </a:solidFill>
              </a:rPr>
              <a:t>, S. (1982). </a:t>
            </a:r>
            <a:r>
              <a:rPr lang="en-US" sz="2000" i="1" dirty="0">
                <a:solidFill>
                  <a:schemeClr val="bg1"/>
                </a:solidFill>
              </a:rPr>
              <a:t>Language two</a:t>
            </a:r>
            <a:r>
              <a:rPr lang="en-US" sz="2000" dirty="0">
                <a:solidFill>
                  <a:schemeClr val="bg1"/>
                </a:solidFill>
              </a:rPr>
              <a:t>. Oxford University Press.</a:t>
            </a:r>
          </a:p>
          <a:p>
            <a:r>
              <a:rPr lang="en-US" sz="2000" dirty="0">
                <a:solidFill>
                  <a:schemeClr val="bg1"/>
                </a:solidFill>
              </a:rPr>
              <a:t>James, C. (1998). </a:t>
            </a:r>
            <a:r>
              <a:rPr lang="en-US" sz="2000" i="1" dirty="0">
                <a:solidFill>
                  <a:schemeClr val="bg1"/>
                </a:solidFill>
              </a:rPr>
              <a:t>Errors in language learning and use: Exploring error analysis</a:t>
            </a:r>
            <a:r>
              <a:rPr lang="en-US" sz="2000" dirty="0">
                <a:solidFill>
                  <a:schemeClr val="bg1"/>
                </a:solidFill>
              </a:rPr>
              <a:t>. Longman.</a:t>
            </a:r>
          </a:p>
          <a:p>
            <a:r>
              <a:rPr lang="en-US" sz="2000" dirty="0">
                <a:solidFill>
                  <a:schemeClr val="bg1"/>
                </a:solidFill>
              </a:rPr>
              <a:t>Kida, M. et.al.. (2009). </a:t>
            </a:r>
            <a:r>
              <a:rPr lang="en-US" sz="2000" i="1" dirty="0" err="1">
                <a:solidFill>
                  <a:schemeClr val="bg1"/>
                </a:solidFill>
              </a:rPr>
              <a:t>Hanasukoto</a:t>
            </a:r>
            <a:r>
              <a:rPr lang="en-US" sz="2000" i="1" dirty="0">
                <a:solidFill>
                  <a:schemeClr val="bg1"/>
                </a:solidFill>
              </a:rPr>
              <a:t> o </a:t>
            </a:r>
            <a:r>
              <a:rPr lang="en-US" sz="2000" i="1" dirty="0" err="1">
                <a:solidFill>
                  <a:schemeClr val="bg1"/>
                </a:solidFill>
              </a:rPr>
              <a:t>Oshieru</a:t>
            </a:r>
            <a:r>
              <a:rPr lang="en-US" sz="2000" i="1" dirty="0">
                <a:solidFill>
                  <a:schemeClr val="bg1"/>
                </a:solidFill>
              </a:rPr>
              <a:t>. Kokusai </a:t>
            </a:r>
            <a:r>
              <a:rPr lang="en-US" sz="2000" i="1" dirty="0" err="1">
                <a:solidFill>
                  <a:schemeClr val="bg1"/>
                </a:solidFill>
              </a:rPr>
              <a:t>Koryukikin</a:t>
            </a:r>
            <a:r>
              <a:rPr lang="en-US" sz="2000" i="1" dirty="0">
                <a:solidFill>
                  <a:schemeClr val="bg1"/>
                </a:solidFill>
              </a:rPr>
              <a:t> </a:t>
            </a:r>
            <a:r>
              <a:rPr lang="en-US" sz="2000" i="1" dirty="0" err="1">
                <a:solidFill>
                  <a:schemeClr val="bg1"/>
                </a:solidFill>
              </a:rPr>
              <a:t>Nihongo</a:t>
            </a:r>
            <a:r>
              <a:rPr lang="en-US" sz="2000" i="1" dirty="0">
                <a:solidFill>
                  <a:schemeClr val="bg1"/>
                </a:solidFill>
              </a:rPr>
              <a:t> </a:t>
            </a:r>
            <a:r>
              <a:rPr lang="en-US" sz="2000" i="1" dirty="0" err="1">
                <a:solidFill>
                  <a:schemeClr val="bg1"/>
                </a:solidFill>
              </a:rPr>
              <a:t>Kyoujuhou</a:t>
            </a:r>
            <a:r>
              <a:rPr lang="en-US" sz="2000" i="1" dirty="0">
                <a:solidFill>
                  <a:schemeClr val="bg1"/>
                </a:solidFill>
              </a:rPr>
              <a:t> </a:t>
            </a:r>
            <a:r>
              <a:rPr lang="en-US" sz="2000" i="1" dirty="0" err="1">
                <a:solidFill>
                  <a:schemeClr val="bg1"/>
                </a:solidFill>
              </a:rPr>
              <a:t>Shirizu</a:t>
            </a:r>
            <a:r>
              <a:rPr lang="en-US" sz="2000" i="1" dirty="0">
                <a:solidFill>
                  <a:schemeClr val="bg1"/>
                </a:solidFill>
              </a:rPr>
              <a:t>- 6</a:t>
            </a:r>
            <a:r>
              <a:rPr lang="en-US" sz="2000" dirty="0">
                <a:solidFill>
                  <a:schemeClr val="bg1"/>
                </a:solidFill>
              </a:rPr>
              <a:t>. </a:t>
            </a:r>
            <a:r>
              <a:rPr lang="en-US" sz="2000" dirty="0" err="1">
                <a:solidFill>
                  <a:schemeClr val="bg1"/>
                </a:solidFill>
              </a:rPr>
              <a:t>Jepang</a:t>
            </a:r>
            <a:r>
              <a:rPr lang="en-US" sz="2000" dirty="0">
                <a:solidFill>
                  <a:schemeClr val="bg1"/>
                </a:solidFill>
              </a:rPr>
              <a:t>: The Japan Foundation.  </a:t>
            </a:r>
          </a:p>
          <a:p>
            <a:r>
              <a:rPr lang="en-US" sz="2000" dirty="0">
                <a:solidFill>
                  <a:schemeClr val="bg1"/>
                </a:solidFill>
              </a:rPr>
              <a:t>K. Takahashi (2019) </a:t>
            </a:r>
            <a:r>
              <a:rPr lang="ja-JP" altLang="en-US" sz="2000" dirty="0">
                <a:solidFill>
                  <a:schemeClr val="bg1"/>
                </a:solidFill>
              </a:rPr>
              <a:t>外国人留学生による日本語プレゼンテーションにおける文法の誤りの分析</a:t>
            </a:r>
            <a:r>
              <a:rPr lang="en-US" sz="2000" dirty="0">
                <a:solidFill>
                  <a:schemeClr val="bg1"/>
                </a:solidFill>
              </a:rPr>
              <a:t>.</a:t>
            </a:r>
          </a:p>
          <a:p>
            <a:r>
              <a:rPr lang="en-US" sz="2000" dirty="0" err="1">
                <a:solidFill>
                  <a:schemeClr val="bg1"/>
                </a:solidFill>
              </a:rPr>
              <a:t>Kuno</a:t>
            </a:r>
            <a:r>
              <a:rPr lang="en-US" sz="2000" dirty="0">
                <a:solidFill>
                  <a:schemeClr val="bg1"/>
                </a:solidFill>
              </a:rPr>
              <a:t>, S. (1973). </a:t>
            </a:r>
            <a:r>
              <a:rPr lang="en-US" sz="2000" i="1" dirty="0">
                <a:solidFill>
                  <a:schemeClr val="bg1"/>
                </a:solidFill>
              </a:rPr>
              <a:t>The structure of the Japanese language</a:t>
            </a:r>
            <a:r>
              <a:rPr lang="en-US" sz="2000" dirty="0">
                <a:solidFill>
                  <a:schemeClr val="bg1"/>
                </a:solidFill>
              </a:rPr>
              <a:t>. MIT Press.</a:t>
            </a:r>
          </a:p>
          <a:p>
            <a:r>
              <a:rPr lang="en-US" sz="2000" dirty="0">
                <a:solidFill>
                  <a:schemeClr val="bg1"/>
                </a:solidFill>
              </a:rPr>
              <a:t>M. </a:t>
            </a:r>
            <a:r>
              <a:rPr lang="en-US" sz="2000" dirty="0" err="1">
                <a:solidFill>
                  <a:schemeClr val="bg1"/>
                </a:solidFill>
              </a:rPr>
              <a:t>Nurjanah</a:t>
            </a:r>
            <a:r>
              <a:rPr lang="en-US" sz="2000" dirty="0">
                <a:solidFill>
                  <a:schemeClr val="bg1"/>
                </a:solidFill>
              </a:rPr>
              <a:t> </a:t>
            </a:r>
            <a:r>
              <a:rPr lang="en-US" sz="2000" dirty="0" err="1">
                <a:solidFill>
                  <a:schemeClr val="bg1"/>
                </a:solidFill>
              </a:rPr>
              <a:t>dan</a:t>
            </a:r>
            <a:r>
              <a:rPr lang="en-US" sz="2000" dirty="0">
                <a:solidFill>
                  <a:schemeClr val="bg1"/>
                </a:solidFill>
              </a:rPr>
              <a:t> T. </a:t>
            </a:r>
            <a:r>
              <a:rPr lang="en-US" sz="2000" dirty="0" err="1">
                <a:solidFill>
                  <a:schemeClr val="bg1"/>
                </a:solidFill>
              </a:rPr>
              <a:t>Wahyuni</a:t>
            </a:r>
            <a:r>
              <a:rPr lang="en-US" sz="2000" dirty="0">
                <a:solidFill>
                  <a:schemeClr val="bg1"/>
                </a:solidFill>
              </a:rPr>
              <a:t> (2016) </a:t>
            </a:r>
            <a:r>
              <a:rPr lang="en-US" sz="2000" i="1" dirty="0" err="1">
                <a:solidFill>
                  <a:schemeClr val="bg1"/>
                </a:solidFill>
              </a:rPr>
              <a:t>Analisis</a:t>
            </a:r>
            <a:r>
              <a:rPr lang="en-US" sz="2000" i="1" dirty="0">
                <a:solidFill>
                  <a:schemeClr val="bg1"/>
                </a:solidFill>
              </a:rPr>
              <a:t> </a:t>
            </a:r>
            <a:r>
              <a:rPr lang="en-US" sz="2000" i="1" dirty="0" err="1">
                <a:solidFill>
                  <a:schemeClr val="bg1"/>
                </a:solidFill>
              </a:rPr>
              <a:t>kesalahan</a:t>
            </a:r>
            <a:r>
              <a:rPr lang="en-US" sz="2000" i="1" dirty="0">
                <a:solidFill>
                  <a:schemeClr val="bg1"/>
                </a:solidFill>
              </a:rPr>
              <a:t> </a:t>
            </a:r>
            <a:r>
              <a:rPr lang="en-US" sz="2000" i="1" dirty="0" err="1">
                <a:solidFill>
                  <a:schemeClr val="bg1"/>
                </a:solidFill>
              </a:rPr>
              <a:t>gramatika</a:t>
            </a:r>
            <a:r>
              <a:rPr lang="en-US" sz="2000" i="1" dirty="0">
                <a:solidFill>
                  <a:schemeClr val="bg1"/>
                </a:solidFill>
              </a:rPr>
              <a:t> </a:t>
            </a:r>
            <a:r>
              <a:rPr lang="en-US" sz="2000" i="1" dirty="0" err="1">
                <a:solidFill>
                  <a:schemeClr val="bg1"/>
                </a:solidFill>
              </a:rPr>
              <a:t>dalam</a:t>
            </a:r>
            <a:r>
              <a:rPr lang="en-US" sz="2000" i="1" dirty="0">
                <a:solidFill>
                  <a:schemeClr val="bg1"/>
                </a:solidFill>
              </a:rPr>
              <a:t> </a:t>
            </a:r>
            <a:r>
              <a:rPr lang="en-US" sz="2000" i="1" dirty="0" err="1">
                <a:solidFill>
                  <a:schemeClr val="bg1"/>
                </a:solidFill>
              </a:rPr>
              <a:t>presentasi</a:t>
            </a:r>
            <a:r>
              <a:rPr lang="en-US" sz="2000" i="1" dirty="0">
                <a:solidFill>
                  <a:schemeClr val="bg1"/>
                </a:solidFill>
              </a:rPr>
              <a:t> </a:t>
            </a:r>
            <a:r>
              <a:rPr lang="en-US" sz="2000" i="1" dirty="0" err="1">
                <a:solidFill>
                  <a:schemeClr val="bg1"/>
                </a:solidFill>
              </a:rPr>
              <a:t>bahasa</a:t>
            </a:r>
            <a:r>
              <a:rPr lang="en-US" sz="2000" i="1" dirty="0">
                <a:solidFill>
                  <a:schemeClr val="bg1"/>
                </a:solidFill>
              </a:rPr>
              <a:t> </a:t>
            </a:r>
            <a:r>
              <a:rPr lang="en-US" sz="2000" i="1" dirty="0" err="1">
                <a:solidFill>
                  <a:schemeClr val="bg1"/>
                </a:solidFill>
              </a:rPr>
              <a:t>Jepang</a:t>
            </a:r>
            <a:r>
              <a:rPr lang="en-US" sz="2000" i="1" dirty="0">
                <a:solidFill>
                  <a:schemeClr val="bg1"/>
                </a:solidFill>
              </a:rPr>
              <a:t> </a:t>
            </a:r>
            <a:r>
              <a:rPr lang="en-US" sz="2000" i="1" dirty="0" err="1">
                <a:solidFill>
                  <a:schemeClr val="bg1"/>
                </a:solidFill>
              </a:rPr>
              <a:t>oleh</a:t>
            </a:r>
            <a:r>
              <a:rPr lang="en-US" sz="2000" i="1" dirty="0">
                <a:solidFill>
                  <a:schemeClr val="bg1"/>
                </a:solidFill>
              </a:rPr>
              <a:t> </a:t>
            </a:r>
            <a:r>
              <a:rPr lang="en-US" sz="2000" i="1" dirty="0" err="1">
                <a:solidFill>
                  <a:schemeClr val="bg1"/>
                </a:solidFill>
              </a:rPr>
              <a:t>mahasiswa</a:t>
            </a:r>
            <a:r>
              <a:rPr lang="en-US" sz="2000" i="1" dirty="0">
                <a:solidFill>
                  <a:schemeClr val="bg1"/>
                </a:solidFill>
              </a:rPr>
              <a:t> Indonesia</a:t>
            </a:r>
            <a:r>
              <a:rPr lang="en-US" sz="2000" dirty="0">
                <a:solidFill>
                  <a:schemeClr val="bg1"/>
                </a:solidFill>
              </a:rPr>
              <a:t>.</a:t>
            </a:r>
          </a:p>
          <a:p>
            <a:r>
              <a:rPr lang="en-US" sz="2000" dirty="0">
                <a:solidFill>
                  <a:schemeClr val="bg1"/>
                </a:solidFill>
              </a:rPr>
              <a:t>Rubin, R. B., &amp; Thomson, V. (1994). </a:t>
            </a:r>
            <a:r>
              <a:rPr lang="en-US" sz="2000" i="1" dirty="0">
                <a:solidFill>
                  <a:schemeClr val="bg1"/>
                </a:solidFill>
              </a:rPr>
              <a:t>Nonverbal Communication: Second Edition</a:t>
            </a:r>
            <a:r>
              <a:rPr lang="en-US" sz="2000" dirty="0">
                <a:solidFill>
                  <a:schemeClr val="bg1"/>
                </a:solidFill>
              </a:rPr>
              <a:t>. New York: HarperCollins College Publishers.</a:t>
            </a:r>
          </a:p>
          <a:p>
            <a:r>
              <a:rPr lang="en-US" sz="2000" dirty="0">
                <a:solidFill>
                  <a:schemeClr val="bg1"/>
                </a:solidFill>
              </a:rPr>
              <a:t>Saito </a:t>
            </a:r>
            <a:r>
              <a:rPr lang="en-US" sz="2000" dirty="0" err="1">
                <a:solidFill>
                  <a:schemeClr val="bg1"/>
                </a:solidFill>
              </a:rPr>
              <a:t>dan</a:t>
            </a:r>
            <a:r>
              <a:rPr lang="en-US" sz="2000" dirty="0">
                <a:solidFill>
                  <a:schemeClr val="bg1"/>
                </a:solidFill>
              </a:rPr>
              <a:t> T. Kato (2013) </a:t>
            </a:r>
            <a:r>
              <a:rPr lang="ja-JP" altLang="en-US" sz="2000" dirty="0">
                <a:solidFill>
                  <a:schemeClr val="bg1"/>
                </a:solidFill>
              </a:rPr>
              <a:t>外国人留学生による日本語プレゼンテーションにおける文法の誤りの分析</a:t>
            </a:r>
            <a:r>
              <a:rPr lang="en-US" sz="2000" dirty="0">
                <a:solidFill>
                  <a:schemeClr val="bg1"/>
                </a:solidFill>
              </a:rPr>
              <a:t>.</a:t>
            </a:r>
          </a:p>
          <a:p>
            <a:r>
              <a:rPr lang="en-US" sz="2000" dirty="0" err="1">
                <a:solidFill>
                  <a:schemeClr val="bg1"/>
                </a:solidFill>
              </a:rPr>
              <a:t>Shibatani</a:t>
            </a:r>
            <a:r>
              <a:rPr lang="en-US" sz="2000" dirty="0">
                <a:solidFill>
                  <a:schemeClr val="bg1"/>
                </a:solidFill>
              </a:rPr>
              <a:t>, M. (1990). The languages of Japan. Cambridge University Press.</a:t>
            </a:r>
          </a:p>
          <a:p>
            <a:r>
              <a:rPr lang="en-US" sz="2000" dirty="0" err="1">
                <a:solidFill>
                  <a:schemeClr val="bg1"/>
                </a:solidFill>
              </a:rPr>
              <a:t>Sutedi</a:t>
            </a:r>
            <a:r>
              <a:rPr lang="en-US" sz="2000" dirty="0">
                <a:solidFill>
                  <a:schemeClr val="bg1"/>
                </a:solidFill>
              </a:rPr>
              <a:t>, </a:t>
            </a:r>
            <a:r>
              <a:rPr lang="en-US" sz="2000" dirty="0" err="1">
                <a:solidFill>
                  <a:schemeClr val="bg1"/>
                </a:solidFill>
              </a:rPr>
              <a:t>Dedi</a:t>
            </a:r>
            <a:r>
              <a:rPr lang="en-US" sz="2000" dirty="0">
                <a:solidFill>
                  <a:schemeClr val="bg1"/>
                </a:solidFill>
              </a:rPr>
              <a:t>. (2009) </a:t>
            </a:r>
            <a:r>
              <a:rPr lang="en-US" sz="2000" dirty="0" err="1">
                <a:solidFill>
                  <a:schemeClr val="bg1"/>
                </a:solidFill>
              </a:rPr>
              <a:t>Penelitian</a:t>
            </a:r>
            <a:r>
              <a:rPr lang="en-US" sz="2000" dirty="0">
                <a:solidFill>
                  <a:schemeClr val="bg1"/>
                </a:solidFill>
              </a:rPr>
              <a:t> </a:t>
            </a:r>
            <a:r>
              <a:rPr lang="en-US" sz="2000" dirty="0" err="1">
                <a:solidFill>
                  <a:schemeClr val="bg1"/>
                </a:solidFill>
              </a:rPr>
              <a:t>Pendidikan</a:t>
            </a:r>
            <a:r>
              <a:rPr lang="en-US" sz="2000" dirty="0">
                <a:solidFill>
                  <a:schemeClr val="bg1"/>
                </a:solidFill>
              </a:rPr>
              <a:t> </a:t>
            </a:r>
            <a:r>
              <a:rPr lang="en-US" sz="2000" dirty="0" err="1">
                <a:solidFill>
                  <a:schemeClr val="bg1"/>
                </a:solidFill>
              </a:rPr>
              <a:t>Bahasa</a:t>
            </a:r>
            <a:r>
              <a:rPr lang="en-US" sz="2000" dirty="0">
                <a:solidFill>
                  <a:schemeClr val="bg1"/>
                </a:solidFill>
              </a:rPr>
              <a:t> </a:t>
            </a:r>
            <a:r>
              <a:rPr lang="en-US" sz="2000" dirty="0" err="1">
                <a:solidFill>
                  <a:schemeClr val="bg1"/>
                </a:solidFill>
              </a:rPr>
              <a:t>Jepang</a:t>
            </a:r>
            <a:r>
              <a:rPr lang="en-US" sz="2000" dirty="0">
                <a:solidFill>
                  <a:schemeClr val="bg1"/>
                </a:solidFill>
              </a:rPr>
              <a:t>. Bandung: </a:t>
            </a:r>
            <a:r>
              <a:rPr lang="en-US" sz="2000" dirty="0" err="1">
                <a:solidFill>
                  <a:schemeClr val="bg1"/>
                </a:solidFill>
              </a:rPr>
              <a:t>Humaniora</a:t>
            </a:r>
            <a:r>
              <a:rPr lang="en-US" sz="2000" dirty="0">
                <a:solidFill>
                  <a:schemeClr val="bg1"/>
                </a:solidFill>
              </a:rPr>
              <a:t>.</a:t>
            </a:r>
          </a:p>
          <a:p>
            <a:r>
              <a:rPr lang="en-US" sz="2000" dirty="0" err="1">
                <a:solidFill>
                  <a:schemeClr val="bg1"/>
                </a:solidFill>
              </a:rPr>
              <a:t>Tsujimura</a:t>
            </a:r>
            <a:r>
              <a:rPr lang="en-US" sz="2000" dirty="0">
                <a:solidFill>
                  <a:schemeClr val="bg1"/>
                </a:solidFill>
              </a:rPr>
              <a:t>, N. (2013). An introduction to Japanese linguistics. John Wiley &amp; Sons.</a:t>
            </a:r>
          </a:p>
          <a:p>
            <a:r>
              <a:rPr lang="en-US" sz="2000" dirty="0">
                <a:solidFill>
                  <a:schemeClr val="bg1"/>
                </a:solidFill>
              </a:rPr>
              <a:t>Yamazaki, M. (2005). </a:t>
            </a:r>
            <a:r>
              <a:rPr lang="en-US" sz="2000" dirty="0" err="1">
                <a:solidFill>
                  <a:schemeClr val="bg1"/>
                </a:solidFill>
              </a:rPr>
              <a:t>Bunpō</a:t>
            </a:r>
            <a:r>
              <a:rPr lang="en-US" sz="2000" dirty="0">
                <a:solidFill>
                  <a:schemeClr val="bg1"/>
                </a:solidFill>
              </a:rPr>
              <a:t> </a:t>
            </a:r>
            <a:r>
              <a:rPr lang="en-US" sz="2000" dirty="0" err="1">
                <a:solidFill>
                  <a:schemeClr val="bg1"/>
                </a:solidFill>
              </a:rPr>
              <a:t>kōza</a:t>
            </a:r>
            <a:r>
              <a:rPr lang="en-US" sz="2000" dirty="0">
                <a:solidFill>
                  <a:schemeClr val="bg1"/>
                </a:solidFill>
              </a:rPr>
              <a:t>: </a:t>
            </a:r>
            <a:r>
              <a:rPr lang="en-US" sz="2000" dirty="0" err="1">
                <a:solidFill>
                  <a:schemeClr val="bg1"/>
                </a:solidFill>
              </a:rPr>
              <a:t>Nihongo</a:t>
            </a:r>
            <a:r>
              <a:rPr lang="en-US" sz="2000" dirty="0">
                <a:solidFill>
                  <a:schemeClr val="bg1"/>
                </a:solidFill>
              </a:rPr>
              <a:t> no </a:t>
            </a:r>
            <a:r>
              <a:rPr lang="en-US" sz="2000" dirty="0" err="1">
                <a:solidFill>
                  <a:schemeClr val="bg1"/>
                </a:solidFill>
              </a:rPr>
              <a:t>bunpō</a:t>
            </a:r>
            <a:r>
              <a:rPr lang="en-US" sz="2000" dirty="0">
                <a:solidFill>
                  <a:schemeClr val="bg1"/>
                </a:solidFill>
              </a:rPr>
              <a:t> o </a:t>
            </a:r>
            <a:r>
              <a:rPr lang="en-US" sz="2000" dirty="0" err="1">
                <a:solidFill>
                  <a:schemeClr val="bg1"/>
                </a:solidFill>
              </a:rPr>
              <a:t>kangaeru</a:t>
            </a:r>
            <a:r>
              <a:rPr lang="en-US" sz="2000" dirty="0">
                <a:solidFill>
                  <a:schemeClr val="bg1"/>
                </a:solidFill>
              </a:rPr>
              <a:t>. 3A Corporation.</a:t>
            </a:r>
          </a:p>
          <a:p>
            <a:endParaRPr lang="en-US" sz="2000" dirty="0">
              <a:solidFill>
                <a:schemeClr val="bg1"/>
              </a:solidFill>
            </a:endParaRPr>
          </a:p>
          <a:p>
            <a:pPr marL="0" indent="0">
              <a:buNone/>
            </a:pPr>
            <a:endParaRPr lang="en-US" sz="2000" dirty="0">
              <a:solidFill>
                <a:schemeClr val="bg1"/>
              </a:solidFill>
            </a:endParaRPr>
          </a:p>
        </p:txBody>
      </p:sp>
    </p:spTree>
    <p:extLst>
      <p:ext uri="{BB962C8B-B14F-4D97-AF65-F5344CB8AC3E}">
        <p14:creationId xmlns:p14="http://schemas.microsoft.com/office/powerpoint/2010/main" val="3004828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935788"/>
            <a:ext cx="9144000" cy="879475"/>
          </a:xfrm>
        </p:spPr>
        <p:txBody>
          <a:bodyPr>
            <a:normAutofit fontScale="90000"/>
          </a:bodyPr>
          <a:lstStyle/>
          <a:p>
            <a:r>
              <a:rPr lang="en-US" b="1" dirty="0">
                <a:solidFill>
                  <a:schemeClr val="bg1"/>
                </a:solidFill>
                <a:latin typeface="+mn-lt"/>
                <a:cs typeface="Times New Roman" panose="02020603050405020304" pitchFamily="18" charset="0"/>
              </a:rPr>
              <a:t>THANK YOU!</a:t>
            </a:r>
          </a:p>
        </p:txBody>
      </p:sp>
      <p:sp>
        <p:nvSpPr>
          <p:cNvPr id="7" name="Title 4"/>
          <p:cNvSpPr txBox="1">
            <a:spLocks/>
          </p:cNvSpPr>
          <p:nvPr/>
        </p:nvSpPr>
        <p:spPr>
          <a:xfrm>
            <a:off x="1524000" y="1656700"/>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17575163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686</TotalTime>
  <Words>1048</Words>
  <Application>Microsoft Office PowerPoint</Application>
  <PresentationFormat>Widescreen</PresentationFormat>
  <Paragraphs>71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           Analysis of Grammatical Errors in Japanese Language Presentations by Students </vt:lpstr>
      <vt:lpstr>INTRODUCTION</vt:lpstr>
      <vt:lpstr>LITERATURE REVIEW</vt:lpstr>
      <vt:lpstr>METHOD</vt:lpstr>
      <vt:lpstr>FINDING AND DISCUSSION</vt:lpstr>
      <vt:lpstr>FINDING AND DISCUSSION</vt:lpstr>
      <vt:lpstr>CONCLUSION</vt:lpstr>
      <vt:lpstr>REFERENCES</vt:lpstr>
      <vt:lpstr>THANK YOU!</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herni wati</cp:lastModifiedBy>
  <cp:revision>37</cp:revision>
  <dcterms:created xsi:type="dcterms:W3CDTF">2023-04-14T06:04:15Z</dcterms:created>
  <dcterms:modified xsi:type="dcterms:W3CDTF">2023-07-26T11:49:24Z</dcterms:modified>
</cp:coreProperties>
</file>