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48" d="100"/>
          <a:sy n="48" d="100"/>
        </p:scale>
        <p:origin x="53" y="7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TEACHING MATERIALS CONTAIN DIFFERENCES IN LEARNING POETRY WRITING IN HIGH SCHOOL</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Rudi Adi Nugroho, </a:t>
            </a:r>
            <a:r>
              <a:rPr lang="en-US" sz="1600" b="1" dirty="0" err="1">
                <a:solidFill>
                  <a:schemeClr val="bg1"/>
                </a:solidFill>
              </a:rPr>
              <a:t>Ma’mur</a:t>
            </a:r>
            <a:r>
              <a:rPr lang="en-US" sz="1600" b="1" dirty="0">
                <a:solidFill>
                  <a:schemeClr val="bg1"/>
                </a:solidFill>
              </a:rPr>
              <a:t> </a:t>
            </a:r>
            <a:r>
              <a:rPr lang="en-US" sz="1600" b="1" dirty="0" err="1">
                <a:solidFill>
                  <a:schemeClr val="bg1"/>
                </a:solidFill>
              </a:rPr>
              <a:t>Saadie</a:t>
            </a:r>
            <a:r>
              <a:rPr lang="en-US" sz="1600" b="1" dirty="0">
                <a:solidFill>
                  <a:schemeClr val="bg1"/>
                </a:solidFill>
              </a:rPr>
              <a:t>, </a:t>
            </a:r>
            <a:r>
              <a:rPr lang="en-US" sz="1600" b="1" dirty="0" err="1">
                <a:solidFill>
                  <a:schemeClr val="bg1"/>
                </a:solidFill>
              </a:rPr>
              <a:t>Adytia</a:t>
            </a:r>
            <a:r>
              <a:rPr lang="en-US" sz="1600" b="1" dirty="0">
                <a:solidFill>
                  <a:schemeClr val="bg1"/>
                </a:solidFill>
              </a:rPr>
              <a:t> </a:t>
            </a:r>
            <a:r>
              <a:rPr lang="en-US" sz="1600" b="1" dirty="0" err="1">
                <a:solidFill>
                  <a:schemeClr val="bg1"/>
                </a:solidFill>
              </a:rPr>
              <a:t>Nugraha</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ABS-ICOLLITE-23174</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r>
              <a:rPr lang="en-US" sz="3200" dirty="0">
                <a:solidFill>
                  <a:schemeClr val="bg1"/>
                </a:solidFill>
              </a:rPr>
              <a:t>Literature learning is currently required to be able to accommodate various differences in student learning needs. </a:t>
            </a:r>
          </a:p>
          <a:p>
            <a:r>
              <a:rPr lang="en-US" sz="3200" dirty="0">
                <a:solidFill>
                  <a:schemeClr val="bg1"/>
                </a:solidFill>
              </a:rPr>
              <a:t>The condition of each student in a study group is not the same as one another. Each student is very likely to have different characteristics of how to learn. </a:t>
            </a:r>
          </a:p>
          <a:p>
            <a:r>
              <a:rPr lang="en-US" sz="3200" dirty="0">
                <a:solidFill>
                  <a:schemeClr val="bg1"/>
                </a:solidFill>
              </a:rPr>
              <a:t>To achieve effective learning, it is very necessary to pay attention to the aspects of these differences.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marL="0" indent="0">
              <a:buNone/>
            </a:pPr>
            <a:r>
              <a:rPr lang="en-US" sz="2000" dirty="0">
                <a:solidFill>
                  <a:schemeClr val="bg1"/>
                </a:solidFill>
              </a:rPr>
              <a:t>Kids of the same age aren’t all alike when it comes to learning, any more than they are alike in terms of size, hobbies, personality, or likes and dislikes. Kids do have many things in common because they are human beings and because they are all children, but they also have important differences. (</a:t>
            </a:r>
            <a:r>
              <a:rPr lang="en-US" sz="2000" dirty="0" err="1">
                <a:solidFill>
                  <a:schemeClr val="bg1"/>
                </a:solidFill>
              </a:rPr>
              <a:t>Tomlison</a:t>
            </a:r>
            <a:r>
              <a:rPr lang="en-US" sz="2000" dirty="0">
                <a:solidFill>
                  <a:schemeClr val="bg1"/>
                </a:solidFill>
              </a:rPr>
              <a:t>, …)</a:t>
            </a:r>
          </a:p>
          <a:p>
            <a:pPr marL="0" indent="0">
              <a:buNone/>
            </a:pPr>
            <a:r>
              <a:rPr lang="en-US" sz="2000" dirty="0">
                <a:solidFill>
                  <a:schemeClr val="bg1"/>
                </a:solidFill>
              </a:rPr>
              <a:t>What Differentiated Instruction Is:</a:t>
            </a:r>
          </a:p>
          <a:p>
            <a:pPr>
              <a:buFont typeface="Wingdings" panose="05000000000000000000" pitchFamily="2" charset="2"/>
              <a:buChar char="Ø"/>
            </a:pPr>
            <a:r>
              <a:rPr lang="en-US" sz="2000" dirty="0">
                <a:solidFill>
                  <a:schemeClr val="bg1"/>
                </a:solidFill>
              </a:rPr>
              <a:t>Differentiated instruction is PROACTIVE;</a:t>
            </a:r>
          </a:p>
          <a:p>
            <a:pPr>
              <a:buFont typeface="Wingdings" panose="05000000000000000000" pitchFamily="2" charset="2"/>
              <a:buChar char="Ø"/>
            </a:pPr>
            <a:r>
              <a:rPr lang="en-US" sz="2000" dirty="0">
                <a:solidFill>
                  <a:schemeClr val="bg1"/>
                </a:solidFill>
              </a:rPr>
              <a:t>Differentiated instruction is more QUALITATIVE than quantitative;</a:t>
            </a:r>
          </a:p>
          <a:p>
            <a:pPr>
              <a:buFont typeface="Wingdings" panose="05000000000000000000" pitchFamily="2" charset="2"/>
              <a:buChar char="Ø"/>
            </a:pPr>
            <a:r>
              <a:rPr lang="en-US" sz="2000" dirty="0">
                <a:solidFill>
                  <a:schemeClr val="bg1"/>
                </a:solidFill>
              </a:rPr>
              <a:t>Differentiated Instruction is ROOTED IN ASSESSMENT;</a:t>
            </a:r>
          </a:p>
          <a:p>
            <a:pPr>
              <a:buFont typeface="Wingdings" panose="05000000000000000000" pitchFamily="2" charset="2"/>
              <a:buChar char="Ø"/>
            </a:pPr>
            <a:r>
              <a:rPr lang="en-US" sz="2000" dirty="0">
                <a:solidFill>
                  <a:schemeClr val="bg1"/>
                </a:solidFill>
              </a:rPr>
              <a:t>Differentiated instruction provides MULTIPLE APPROACHES to content, process, and product;</a:t>
            </a:r>
          </a:p>
          <a:p>
            <a:pPr>
              <a:buFont typeface="Wingdings" panose="05000000000000000000" pitchFamily="2" charset="2"/>
              <a:buChar char="Ø"/>
            </a:pPr>
            <a:r>
              <a:rPr lang="en-US" sz="2000" dirty="0">
                <a:solidFill>
                  <a:schemeClr val="bg1"/>
                </a:solidFill>
              </a:rPr>
              <a:t>Differentiated instruction is STUDENT CENTERED;</a:t>
            </a:r>
          </a:p>
          <a:p>
            <a:pPr>
              <a:buFont typeface="Wingdings" panose="05000000000000000000" pitchFamily="2" charset="2"/>
              <a:buChar char="Ø"/>
            </a:pPr>
            <a:r>
              <a:rPr lang="en-US" sz="2000" dirty="0">
                <a:solidFill>
                  <a:schemeClr val="bg1"/>
                </a:solidFill>
              </a:rPr>
              <a:t>Differentiated instruction is “ORGANIC.”;</a:t>
            </a:r>
          </a:p>
          <a:p>
            <a:pPr>
              <a:buFont typeface="Wingdings" panose="05000000000000000000" pitchFamily="2" charset="2"/>
              <a:buChar char="Ø"/>
            </a:pPr>
            <a:r>
              <a:rPr lang="en-US" sz="2000" dirty="0">
                <a:solidFill>
                  <a:schemeClr val="bg1"/>
                </a:solidFill>
              </a:rPr>
              <a:t>Differentiated instruction is A BLEND of whole-class, group, and individual instruction.</a:t>
            </a:r>
          </a:p>
          <a:p>
            <a:pPr>
              <a:buFont typeface="Wingdings" panose="05000000000000000000" pitchFamily="2" charset="2"/>
              <a:buChar char="Ø"/>
            </a:pPr>
            <a:endParaRPr lang="en-US" sz="2000" dirty="0">
              <a:solidFill>
                <a:schemeClr val="bg1"/>
              </a:solidFill>
            </a:endParaRPr>
          </a:p>
          <a:p>
            <a:pPr>
              <a:buFont typeface="Wingdings" panose="05000000000000000000" pitchFamily="2" charset="2"/>
              <a:buChar char="Ø"/>
            </a:pPr>
            <a:endParaRPr lang="en-US" sz="2000" dirty="0">
              <a:solidFill>
                <a:schemeClr val="bg1"/>
              </a:solidFill>
            </a:endParaRPr>
          </a:p>
          <a:p>
            <a:pPr>
              <a:buFont typeface="Wingdings" panose="05000000000000000000" pitchFamily="2" charset="2"/>
              <a:buChar char="Ø"/>
            </a:pPr>
            <a:endParaRPr lang="en-US" sz="2000" dirty="0">
              <a:solidFill>
                <a:schemeClr val="bg1"/>
              </a:solidFill>
            </a:endParaRPr>
          </a:p>
          <a:p>
            <a:pPr>
              <a:buFont typeface="Wingdings" panose="05000000000000000000" pitchFamily="2" charset="2"/>
              <a:buChar char="Ø"/>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dirty="0">
                <a:solidFill>
                  <a:schemeClr val="bg1"/>
                </a:solidFill>
              </a:rPr>
              <a:t>This study uses a research and development (R&amp;D) design. </a:t>
            </a:r>
          </a:p>
          <a:p>
            <a:pPr marL="0" indent="0">
              <a:buNone/>
            </a:pPr>
            <a:r>
              <a:rPr lang="en-US" dirty="0">
                <a:solidFill>
                  <a:schemeClr val="bg1"/>
                </a:solidFill>
              </a:rPr>
              <a:t>The data analysis technique used is descriptive analysis.</a:t>
            </a:r>
          </a:p>
          <a:p>
            <a:pPr marL="0" indent="0">
              <a:buNone/>
            </a:pPr>
            <a:endParaRPr lang="en-US" dirty="0">
              <a:solidFill>
                <a:schemeClr val="bg1"/>
              </a:solidFill>
            </a:endParaRPr>
          </a:p>
        </p:txBody>
      </p:sp>
      <p:pic>
        <p:nvPicPr>
          <p:cNvPr id="2" name="Picture 1">
            <a:extLst>
              <a:ext uri="{FF2B5EF4-FFF2-40B4-BE49-F238E27FC236}">
                <a16:creationId xmlns:a16="http://schemas.microsoft.com/office/drawing/2014/main" id="{A912A2FA-7A19-F8E4-50D4-934A76163E1D}"/>
              </a:ext>
            </a:extLst>
          </p:cNvPr>
          <p:cNvPicPr>
            <a:picLocks noChangeAspect="1"/>
          </p:cNvPicPr>
          <p:nvPr/>
        </p:nvPicPr>
        <p:blipFill>
          <a:blip r:embed="rId2"/>
          <a:stretch>
            <a:fillRect/>
          </a:stretch>
        </p:blipFill>
        <p:spPr>
          <a:xfrm>
            <a:off x="1549681" y="2636450"/>
            <a:ext cx="8042306" cy="2844897"/>
          </a:xfrm>
          <a:prstGeom prst="rect">
            <a:avLst/>
          </a:prstGeom>
        </p:spPr>
      </p:pic>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Pada </a:t>
            </a:r>
            <a:r>
              <a:rPr lang="en-US" sz="2000" dirty="0" err="1">
                <a:solidFill>
                  <a:schemeClr val="bg1"/>
                </a:solidFill>
              </a:rPr>
              <a:t>tahap</a:t>
            </a:r>
            <a:r>
              <a:rPr lang="en-US" sz="2000" dirty="0">
                <a:solidFill>
                  <a:schemeClr val="bg1"/>
                </a:solidFill>
              </a:rPr>
              <a:t> </a:t>
            </a:r>
            <a:r>
              <a:rPr lang="en-US" sz="2000" dirty="0" err="1">
                <a:solidFill>
                  <a:schemeClr val="bg1"/>
                </a:solidFill>
              </a:rPr>
              <a:t>perancangan</a:t>
            </a:r>
            <a:r>
              <a:rPr lang="en-US" sz="2000" dirty="0">
                <a:solidFill>
                  <a:schemeClr val="bg1"/>
                </a:solidFill>
              </a:rPr>
              <a:t>, </a:t>
            </a:r>
            <a:r>
              <a:rPr lang="en-US" sz="2000" dirty="0" err="1">
                <a:solidFill>
                  <a:schemeClr val="bg1"/>
                </a:solidFill>
              </a:rPr>
              <a:t>pemilihan</a:t>
            </a:r>
            <a:r>
              <a:rPr lang="en-US" sz="2000" dirty="0">
                <a:solidFill>
                  <a:schemeClr val="bg1"/>
                </a:solidFill>
              </a:rPr>
              <a:t> media </a:t>
            </a:r>
            <a:r>
              <a:rPr lang="en-US" sz="2000" dirty="0" err="1">
                <a:solidFill>
                  <a:schemeClr val="bg1"/>
                </a:solidFill>
              </a:rPr>
              <a:t>yakni</a:t>
            </a:r>
            <a:r>
              <a:rPr lang="en-US" sz="2000" dirty="0">
                <a:solidFill>
                  <a:schemeClr val="bg1"/>
                </a:solidFill>
              </a:rPr>
              <a:t> video </a:t>
            </a:r>
            <a:r>
              <a:rPr lang="en-US" sz="2000" dirty="0" err="1">
                <a:solidFill>
                  <a:schemeClr val="bg1"/>
                </a:solidFill>
              </a:rPr>
              <a:t>inspiratif</a:t>
            </a:r>
            <a:r>
              <a:rPr lang="en-US" sz="2000" dirty="0">
                <a:solidFill>
                  <a:schemeClr val="bg1"/>
                </a:solidFill>
              </a:rPr>
              <a:t> </a:t>
            </a:r>
            <a:r>
              <a:rPr lang="en-US" sz="2000" dirty="0" err="1">
                <a:solidFill>
                  <a:schemeClr val="bg1"/>
                </a:solidFill>
              </a:rPr>
              <a:t>dilakukan</a:t>
            </a:r>
            <a:r>
              <a:rPr lang="en-US" sz="2000" dirty="0">
                <a:solidFill>
                  <a:schemeClr val="bg1"/>
                </a:solidFill>
              </a:rPr>
              <a:t>. </a:t>
            </a:r>
            <a:r>
              <a:rPr lang="en-US" sz="2000" dirty="0" err="1">
                <a:solidFill>
                  <a:schemeClr val="bg1"/>
                </a:solidFill>
              </a:rPr>
              <a:t>Pemilihan</a:t>
            </a:r>
            <a:r>
              <a:rPr lang="en-US" sz="2000" dirty="0">
                <a:solidFill>
                  <a:schemeClr val="bg1"/>
                </a:solidFill>
              </a:rPr>
              <a:t> </a:t>
            </a:r>
            <a:r>
              <a:rPr lang="en-US" sz="2000" dirty="0" err="1">
                <a:solidFill>
                  <a:schemeClr val="bg1"/>
                </a:solidFill>
              </a:rPr>
              <a:t>bahan</a:t>
            </a:r>
            <a:r>
              <a:rPr lang="en-US" sz="2000" dirty="0">
                <a:solidFill>
                  <a:schemeClr val="bg1"/>
                </a:solidFill>
              </a:rPr>
              <a:t> ajar </a:t>
            </a:r>
            <a:r>
              <a:rPr lang="en-US" sz="2000" dirty="0" err="1">
                <a:solidFill>
                  <a:schemeClr val="bg1"/>
                </a:solidFill>
              </a:rPr>
              <a:t>disesuaikan</a:t>
            </a:r>
            <a:r>
              <a:rPr lang="en-US" sz="2000" dirty="0">
                <a:solidFill>
                  <a:schemeClr val="bg1"/>
                </a:solidFill>
              </a:rPr>
              <a:t> dengan </a:t>
            </a:r>
            <a:r>
              <a:rPr lang="en-US" sz="2000" dirty="0" err="1">
                <a:solidFill>
                  <a:schemeClr val="bg1"/>
                </a:solidFill>
              </a:rPr>
              <a:t>tujuan</a:t>
            </a:r>
            <a:r>
              <a:rPr lang="en-US" sz="2000" dirty="0">
                <a:solidFill>
                  <a:schemeClr val="bg1"/>
                </a:solidFill>
              </a:rPr>
              <a:t> </a:t>
            </a:r>
            <a:r>
              <a:rPr lang="en-US" sz="2000" dirty="0" err="1">
                <a:solidFill>
                  <a:schemeClr val="bg1"/>
                </a:solidFill>
              </a:rPr>
              <a:t>pembelajaran</a:t>
            </a:r>
            <a:r>
              <a:rPr lang="en-US" sz="2000" dirty="0">
                <a:solidFill>
                  <a:schemeClr val="bg1"/>
                </a:solidFill>
              </a:rPr>
              <a:t> dan </a:t>
            </a:r>
            <a:r>
              <a:rPr lang="en-US" sz="2000" dirty="0" err="1">
                <a:solidFill>
                  <a:schemeClr val="bg1"/>
                </a:solidFill>
              </a:rPr>
              <a:t>kontennya</a:t>
            </a:r>
            <a:r>
              <a:rPr lang="en-US" sz="2000" dirty="0">
                <a:solidFill>
                  <a:schemeClr val="bg1"/>
                </a:solidFill>
              </a:rPr>
              <a:t> </a:t>
            </a:r>
            <a:r>
              <a:rPr lang="en-US" sz="2000" dirty="0" err="1">
                <a:solidFill>
                  <a:schemeClr val="bg1"/>
                </a:solidFill>
              </a:rPr>
              <a:t>disesuaikan</a:t>
            </a:r>
            <a:r>
              <a:rPr lang="en-US" sz="2000" dirty="0">
                <a:solidFill>
                  <a:schemeClr val="bg1"/>
                </a:solidFill>
              </a:rPr>
              <a:t> dengan </a:t>
            </a:r>
            <a:r>
              <a:rPr lang="en-US" sz="2000" dirty="0" err="1">
                <a:solidFill>
                  <a:schemeClr val="bg1"/>
                </a:solidFill>
              </a:rPr>
              <a:t>karakteristik</a:t>
            </a:r>
            <a:r>
              <a:rPr lang="en-US" sz="2000" dirty="0">
                <a:solidFill>
                  <a:schemeClr val="bg1"/>
                </a:solidFill>
              </a:rPr>
              <a:t> peserta </a:t>
            </a:r>
            <a:r>
              <a:rPr lang="en-US" sz="2000" dirty="0" err="1">
                <a:solidFill>
                  <a:schemeClr val="bg1"/>
                </a:solidFill>
              </a:rPr>
              <a:t>didik</a:t>
            </a:r>
            <a:r>
              <a:rPr lang="en-US" sz="2000" dirty="0">
                <a:solidFill>
                  <a:schemeClr val="bg1"/>
                </a:solidFill>
              </a:rPr>
              <a:t>. Pada </a:t>
            </a:r>
            <a:r>
              <a:rPr lang="en-US" sz="2000" dirty="0" err="1">
                <a:solidFill>
                  <a:schemeClr val="bg1"/>
                </a:solidFill>
              </a:rPr>
              <a:t>tahap</a:t>
            </a:r>
            <a:r>
              <a:rPr lang="en-US" sz="2000" dirty="0">
                <a:solidFill>
                  <a:schemeClr val="bg1"/>
                </a:solidFill>
              </a:rPr>
              <a:t> </a:t>
            </a:r>
            <a:r>
              <a:rPr lang="en-US" sz="2000" dirty="0" err="1">
                <a:solidFill>
                  <a:schemeClr val="bg1"/>
                </a:solidFill>
              </a:rPr>
              <a:t>pengembangan</a:t>
            </a:r>
            <a:r>
              <a:rPr lang="en-US" sz="2000" dirty="0">
                <a:solidFill>
                  <a:schemeClr val="bg1"/>
                </a:solidFill>
              </a:rPr>
              <a:t>, </a:t>
            </a:r>
            <a:r>
              <a:rPr lang="en-US" sz="2000" dirty="0" err="1">
                <a:solidFill>
                  <a:schemeClr val="bg1"/>
                </a:solidFill>
              </a:rPr>
              <a:t>penelitian</a:t>
            </a:r>
            <a:r>
              <a:rPr lang="en-US" sz="2000" dirty="0">
                <a:solidFill>
                  <a:schemeClr val="bg1"/>
                </a:solidFill>
              </a:rPr>
              <a:t> </a:t>
            </a:r>
            <a:r>
              <a:rPr lang="en-US" sz="2000" dirty="0" err="1">
                <a:solidFill>
                  <a:schemeClr val="bg1"/>
                </a:solidFill>
              </a:rPr>
              <a:t>ini</a:t>
            </a:r>
            <a:r>
              <a:rPr lang="en-US" sz="2000" dirty="0">
                <a:solidFill>
                  <a:schemeClr val="bg1"/>
                </a:solidFill>
              </a:rPr>
              <a:t> </a:t>
            </a:r>
            <a:r>
              <a:rPr lang="en-US" sz="2000" dirty="0" err="1">
                <a:solidFill>
                  <a:schemeClr val="bg1"/>
                </a:solidFill>
              </a:rPr>
              <a:t>melalui</a:t>
            </a:r>
            <a:r>
              <a:rPr lang="en-US" sz="2000" dirty="0">
                <a:solidFill>
                  <a:schemeClr val="bg1"/>
                </a:solidFill>
              </a:rPr>
              <a:t> beberapa </a:t>
            </a:r>
            <a:r>
              <a:rPr lang="en-US" sz="2000" dirty="0" err="1">
                <a:solidFill>
                  <a:schemeClr val="bg1"/>
                </a:solidFill>
              </a:rPr>
              <a:t>tahapan</a:t>
            </a:r>
            <a:r>
              <a:rPr lang="en-US" sz="2000" dirty="0">
                <a:solidFill>
                  <a:schemeClr val="bg1"/>
                </a:solidFill>
              </a:rPr>
              <a:t> yang </a:t>
            </a:r>
            <a:r>
              <a:rPr lang="en-US" sz="2000" dirty="0" err="1">
                <a:solidFill>
                  <a:schemeClr val="bg1"/>
                </a:solidFill>
              </a:rPr>
              <a:t>terdiri</a:t>
            </a:r>
            <a:r>
              <a:rPr lang="en-US" sz="2000" dirty="0">
                <a:solidFill>
                  <a:schemeClr val="bg1"/>
                </a:solidFill>
              </a:rPr>
              <a:t> </a:t>
            </a:r>
            <a:r>
              <a:rPr lang="en-US" sz="2000" dirty="0" err="1">
                <a:solidFill>
                  <a:schemeClr val="bg1"/>
                </a:solidFill>
              </a:rPr>
              <a:t>atas</a:t>
            </a:r>
            <a:r>
              <a:rPr lang="en-US" sz="2000" dirty="0">
                <a:solidFill>
                  <a:schemeClr val="bg1"/>
                </a:solidFill>
              </a:rPr>
              <a:t> </a:t>
            </a:r>
            <a:r>
              <a:rPr lang="en-US" sz="2000" dirty="0" err="1">
                <a:solidFill>
                  <a:schemeClr val="bg1"/>
                </a:solidFill>
              </a:rPr>
              <a:t>validasi</a:t>
            </a:r>
            <a:r>
              <a:rPr lang="en-US" sz="2000" dirty="0">
                <a:solidFill>
                  <a:schemeClr val="bg1"/>
                </a:solidFill>
              </a:rPr>
              <a:t> </a:t>
            </a:r>
            <a:r>
              <a:rPr lang="en-US" sz="2000" dirty="0" err="1">
                <a:solidFill>
                  <a:schemeClr val="bg1"/>
                </a:solidFill>
              </a:rPr>
              <a:t>ahli</a:t>
            </a:r>
            <a:r>
              <a:rPr lang="en-US" sz="2000" dirty="0">
                <a:solidFill>
                  <a:schemeClr val="bg1"/>
                </a:solidFill>
              </a:rPr>
              <a:t>, uji </a:t>
            </a:r>
            <a:r>
              <a:rPr lang="en-US" sz="2000" dirty="0" err="1">
                <a:solidFill>
                  <a:schemeClr val="bg1"/>
                </a:solidFill>
              </a:rPr>
              <a:t>coba</a:t>
            </a:r>
            <a:r>
              <a:rPr lang="en-US" sz="2000" dirty="0">
                <a:solidFill>
                  <a:schemeClr val="bg1"/>
                </a:solidFill>
              </a:rPr>
              <a:t> </a:t>
            </a:r>
            <a:r>
              <a:rPr lang="en-US" sz="2000" dirty="0" err="1">
                <a:solidFill>
                  <a:schemeClr val="bg1"/>
                </a:solidFill>
              </a:rPr>
              <a:t>pengembangan</a:t>
            </a:r>
            <a:r>
              <a:rPr lang="en-US" sz="2000" dirty="0">
                <a:solidFill>
                  <a:schemeClr val="bg1"/>
                </a:solidFill>
              </a:rPr>
              <a:t>, dan uji </a:t>
            </a:r>
            <a:r>
              <a:rPr lang="en-US" sz="2000" dirty="0" err="1">
                <a:solidFill>
                  <a:schemeClr val="bg1"/>
                </a:solidFill>
              </a:rPr>
              <a:t>efektivitas</a:t>
            </a:r>
            <a:r>
              <a:rPr lang="en-US" sz="2000" dirty="0">
                <a:solidFill>
                  <a:schemeClr val="bg1"/>
                </a:solidFill>
              </a:rPr>
              <a:t>. Para validator </a:t>
            </a:r>
            <a:r>
              <a:rPr lang="en-US" sz="2000" dirty="0" err="1">
                <a:solidFill>
                  <a:schemeClr val="bg1"/>
                </a:solidFill>
              </a:rPr>
              <a:t>memberikan</a:t>
            </a:r>
            <a:r>
              <a:rPr lang="en-US" sz="2000" dirty="0">
                <a:solidFill>
                  <a:schemeClr val="bg1"/>
                </a:solidFill>
              </a:rPr>
              <a:t> </a:t>
            </a:r>
            <a:r>
              <a:rPr lang="en-US" sz="2000" dirty="0" err="1">
                <a:solidFill>
                  <a:schemeClr val="bg1"/>
                </a:solidFill>
              </a:rPr>
              <a:t>sejumlah</a:t>
            </a:r>
            <a:r>
              <a:rPr lang="en-US" sz="2000" dirty="0">
                <a:solidFill>
                  <a:schemeClr val="bg1"/>
                </a:solidFill>
              </a:rPr>
              <a:t> </a:t>
            </a:r>
            <a:r>
              <a:rPr lang="en-US" sz="2000" dirty="0" err="1">
                <a:solidFill>
                  <a:schemeClr val="bg1"/>
                </a:solidFill>
              </a:rPr>
              <a:t>masukan</a:t>
            </a:r>
            <a:r>
              <a:rPr lang="en-US" sz="2000" dirty="0">
                <a:solidFill>
                  <a:schemeClr val="bg1"/>
                </a:solidFill>
              </a:rPr>
              <a:t> yang </a:t>
            </a:r>
            <a:r>
              <a:rPr lang="en-US" sz="2000" dirty="0" err="1">
                <a:solidFill>
                  <a:schemeClr val="bg1"/>
                </a:solidFill>
              </a:rPr>
              <a:t>meliputi</a:t>
            </a:r>
            <a:r>
              <a:rPr lang="en-US" sz="2000" dirty="0">
                <a:solidFill>
                  <a:schemeClr val="bg1"/>
                </a:solidFill>
              </a:rPr>
              <a:t> media, </a:t>
            </a:r>
            <a:r>
              <a:rPr lang="en-US" sz="2000" dirty="0" err="1">
                <a:solidFill>
                  <a:schemeClr val="bg1"/>
                </a:solidFill>
              </a:rPr>
              <a:t>rubrik</a:t>
            </a:r>
            <a:r>
              <a:rPr lang="en-US" sz="2000" dirty="0">
                <a:solidFill>
                  <a:schemeClr val="bg1"/>
                </a:solidFill>
              </a:rPr>
              <a:t> </a:t>
            </a:r>
            <a:r>
              <a:rPr lang="en-US" sz="2000" dirty="0" err="1">
                <a:solidFill>
                  <a:schemeClr val="bg1"/>
                </a:solidFill>
              </a:rPr>
              <a:t>penilaian</a:t>
            </a:r>
            <a:r>
              <a:rPr lang="en-US" sz="2000" dirty="0">
                <a:solidFill>
                  <a:schemeClr val="bg1"/>
                </a:solidFill>
              </a:rPr>
              <a:t>, dan </a:t>
            </a:r>
            <a:r>
              <a:rPr lang="en-US" sz="2000" dirty="0" err="1">
                <a:solidFill>
                  <a:schemeClr val="bg1"/>
                </a:solidFill>
              </a:rPr>
              <a:t>sintaks</a:t>
            </a:r>
            <a:r>
              <a:rPr lang="en-US" sz="2000" dirty="0">
                <a:solidFill>
                  <a:schemeClr val="bg1"/>
                </a:solidFill>
              </a:rPr>
              <a:t>. Hasil </a:t>
            </a:r>
            <a:r>
              <a:rPr lang="en-US" sz="2000" dirty="0" err="1">
                <a:solidFill>
                  <a:schemeClr val="bg1"/>
                </a:solidFill>
              </a:rPr>
              <a:t>masukan</a:t>
            </a:r>
            <a:r>
              <a:rPr lang="en-US" sz="2000" dirty="0">
                <a:solidFill>
                  <a:schemeClr val="bg1"/>
                </a:solidFill>
              </a:rPr>
              <a:t> dan saran </a:t>
            </a:r>
            <a:r>
              <a:rPr lang="en-US" sz="2000" dirty="0" err="1">
                <a:solidFill>
                  <a:schemeClr val="bg1"/>
                </a:solidFill>
              </a:rPr>
              <a:t>diperbaiki</a:t>
            </a:r>
            <a:r>
              <a:rPr lang="en-US" sz="2000" dirty="0">
                <a:solidFill>
                  <a:schemeClr val="bg1"/>
                </a:solidFill>
              </a:rPr>
              <a:t> </a:t>
            </a:r>
            <a:r>
              <a:rPr lang="en-US" sz="2000" dirty="0" err="1">
                <a:solidFill>
                  <a:schemeClr val="bg1"/>
                </a:solidFill>
              </a:rPr>
              <a:t>sehingga</a:t>
            </a:r>
            <a:r>
              <a:rPr lang="en-US" sz="2000" dirty="0">
                <a:solidFill>
                  <a:schemeClr val="bg1"/>
                </a:solidFill>
              </a:rPr>
              <a:t> </a:t>
            </a:r>
            <a:r>
              <a:rPr lang="en-US" sz="2000" dirty="0" err="1">
                <a:solidFill>
                  <a:schemeClr val="bg1"/>
                </a:solidFill>
              </a:rPr>
              <a:t>menjadi</a:t>
            </a:r>
            <a:r>
              <a:rPr lang="en-US" sz="2000" dirty="0">
                <a:solidFill>
                  <a:schemeClr val="bg1"/>
                </a:solidFill>
              </a:rPr>
              <a:t> model </a:t>
            </a:r>
            <a:r>
              <a:rPr lang="en-US" sz="2000" dirty="0" err="1">
                <a:solidFill>
                  <a:schemeClr val="bg1"/>
                </a:solidFill>
              </a:rPr>
              <a:t>akhir</a:t>
            </a:r>
            <a:r>
              <a:rPr lang="en-US" sz="2000" dirty="0">
                <a:solidFill>
                  <a:schemeClr val="bg1"/>
                </a:solidFill>
              </a:rPr>
              <a:t> yang </a:t>
            </a:r>
            <a:r>
              <a:rPr lang="en-US" sz="2000" dirty="0" err="1">
                <a:solidFill>
                  <a:schemeClr val="bg1"/>
                </a:solidFill>
              </a:rPr>
              <a:t>dapat</a:t>
            </a:r>
            <a:r>
              <a:rPr lang="en-US" sz="2000" dirty="0">
                <a:solidFill>
                  <a:schemeClr val="bg1"/>
                </a:solidFill>
              </a:rPr>
              <a:t> </a:t>
            </a:r>
            <a:r>
              <a:rPr lang="en-US" sz="2000" dirty="0" err="1">
                <a:solidFill>
                  <a:schemeClr val="bg1"/>
                </a:solidFill>
              </a:rPr>
              <a:t>diujicobakan</a:t>
            </a:r>
            <a:r>
              <a:rPr lang="en-US" sz="2000" dirty="0">
                <a:solidFill>
                  <a:schemeClr val="bg1"/>
                </a:solidFill>
              </a:rPr>
              <a:t> </a:t>
            </a:r>
            <a:r>
              <a:rPr lang="en-US" sz="2000" dirty="0" err="1">
                <a:solidFill>
                  <a:schemeClr val="bg1"/>
                </a:solidFill>
              </a:rPr>
              <a:t>kepada</a:t>
            </a:r>
            <a:r>
              <a:rPr lang="en-US" sz="2000" dirty="0">
                <a:solidFill>
                  <a:schemeClr val="bg1"/>
                </a:solidFill>
              </a:rPr>
              <a:t> peserta </a:t>
            </a:r>
            <a:r>
              <a:rPr lang="en-US" sz="2000" dirty="0" err="1">
                <a:solidFill>
                  <a:schemeClr val="bg1"/>
                </a:solidFill>
              </a:rPr>
              <a:t>didik</a:t>
            </a:r>
            <a:r>
              <a:rPr lang="en-US" sz="2000" dirty="0">
                <a:solidFill>
                  <a:schemeClr val="bg1"/>
                </a:solidFill>
              </a:rPr>
              <a:t> di SMA Alfa Centauri Bandung. Hasil </a:t>
            </a:r>
            <a:r>
              <a:rPr lang="en-US" sz="2000" dirty="0" err="1">
                <a:solidFill>
                  <a:schemeClr val="bg1"/>
                </a:solidFill>
              </a:rPr>
              <a:t>belajar</a:t>
            </a:r>
            <a:r>
              <a:rPr lang="en-US" sz="2000" dirty="0">
                <a:solidFill>
                  <a:schemeClr val="bg1"/>
                </a:solidFill>
              </a:rPr>
              <a:t> peserta </a:t>
            </a:r>
            <a:r>
              <a:rPr lang="en-US" sz="2000" dirty="0" err="1">
                <a:solidFill>
                  <a:schemeClr val="bg1"/>
                </a:solidFill>
              </a:rPr>
              <a:t>didik</a:t>
            </a:r>
            <a:r>
              <a:rPr lang="en-US" sz="2000" dirty="0">
                <a:solidFill>
                  <a:schemeClr val="bg1"/>
                </a:solidFill>
              </a:rPr>
              <a:t> </a:t>
            </a:r>
            <a:r>
              <a:rPr lang="en-US" sz="2000" dirty="0" err="1">
                <a:solidFill>
                  <a:schemeClr val="bg1"/>
                </a:solidFill>
              </a:rPr>
              <a:t>diuji</a:t>
            </a:r>
            <a:r>
              <a:rPr lang="en-US" sz="2000" dirty="0">
                <a:solidFill>
                  <a:schemeClr val="bg1"/>
                </a:solidFill>
              </a:rPr>
              <a:t> </a:t>
            </a:r>
            <a:r>
              <a:rPr lang="en-US" sz="2000" dirty="0" err="1">
                <a:solidFill>
                  <a:schemeClr val="bg1"/>
                </a:solidFill>
              </a:rPr>
              <a:t>coba</a:t>
            </a:r>
            <a:r>
              <a:rPr lang="en-US" sz="2000" dirty="0">
                <a:solidFill>
                  <a:schemeClr val="bg1"/>
                </a:solidFill>
              </a:rPr>
              <a:t> </a:t>
            </a:r>
            <a:r>
              <a:rPr lang="en-US" sz="2000" dirty="0" err="1">
                <a:solidFill>
                  <a:schemeClr val="bg1"/>
                </a:solidFill>
              </a:rPr>
              <a:t>efektivitasnya</a:t>
            </a:r>
            <a:r>
              <a:rPr lang="en-US" sz="2000" dirty="0">
                <a:solidFill>
                  <a:schemeClr val="bg1"/>
                </a:solidFill>
              </a:rPr>
              <a:t>. Hasil uji </a:t>
            </a:r>
            <a:r>
              <a:rPr lang="en-US" sz="2000" dirty="0" err="1">
                <a:solidFill>
                  <a:schemeClr val="bg1"/>
                </a:solidFill>
              </a:rPr>
              <a:t>efektivitas</a:t>
            </a:r>
            <a:r>
              <a:rPr lang="en-US" sz="2000" dirty="0">
                <a:solidFill>
                  <a:schemeClr val="bg1"/>
                </a:solidFill>
              </a:rPr>
              <a:t> </a:t>
            </a:r>
            <a:r>
              <a:rPr lang="en-US" sz="2000" dirty="0" err="1">
                <a:solidFill>
                  <a:schemeClr val="bg1"/>
                </a:solidFill>
              </a:rPr>
              <a:t>menunjukkan</a:t>
            </a:r>
            <a:r>
              <a:rPr lang="en-US" sz="2000" dirty="0">
                <a:solidFill>
                  <a:schemeClr val="bg1"/>
                </a:solidFill>
              </a:rPr>
              <a:t> </a:t>
            </a:r>
            <a:r>
              <a:rPr lang="en-US" sz="2000" dirty="0" err="1">
                <a:solidFill>
                  <a:schemeClr val="bg1"/>
                </a:solidFill>
              </a:rPr>
              <a:t>bahwa</a:t>
            </a:r>
            <a:r>
              <a:rPr lang="en-US" sz="2000" dirty="0">
                <a:solidFill>
                  <a:schemeClr val="bg1"/>
                </a:solidFill>
              </a:rPr>
              <a:t> </a:t>
            </a:r>
            <a:r>
              <a:rPr lang="en-US" sz="2000" dirty="0" err="1">
                <a:solidFill>
                  <a:schemeClr val="bg1"/>
                </a:solidFill>
              </a:rPr>
              <a:t>pengembangan</a:t>
            </a:r>
            <a:r>
              <a:rPr lang="en-US" sz="2000" dirty="0">
                <a:solidFill>
                  <a:schemeClr val="bg1"/>
                </a:solidFill>
              </a:rPr>
              <a:t> model </a:t>
            </a:r>
            <a:r>
              <a:rPr lang="en-US" sz="2000" dirty="0" err="1">
                <a:solidFill>
                  <a:schemeClr val="bg1"/>
                </a:solidFill>
              </a:rPr>
              <a:t>sinektik</a:t>
            </a:r>
            <a:r>
              <a:rPr lang="en-US" sz="2000" dirty="0">
                <a:solidFill>
                  <a:schemeClr val="bg1"/>
                </a:solidFill>
              </a:rPr>
              <a:t> </a:t>
            </a:r>
            <a:r>
              <a:rPr lang="en-US" sz="2000" dirty="0" err="1">
                <a:solidFill>
                  <a:schemeClr val="bg1"/>
                </a:solidFill>
              </a:rPr>
              <a:t>berbasis</a:t>
            </a:r>
            <a:r>
              <a:rPr lang="en-US" sz="2000" dirty="0">
                <a:solidFill>
                  <a:schemeClr val="bg1"/>
                </a:solidFill>
              </a:rPr>
              <a:t> </a:t>
            </a:r>
            <a:r>
              <a:rPr lang="en-US" sz="2000" dirty="0" err="1">
                <a:solidFill>
                  <a:schemeClr val="bg1"/>
                </a:solidFill>
              </a:rPr>
              <a:t>pembelajaran</a:t>
            </a:r>
            <a:r>
              <a:rPr lang="en-US" sz="2000" dirty="0">
                <a:solidFill>
                  <a:schemeClr val="bg1"/>
                </a:solidFill>
              </a:rPr>
              <a:t> </a:t>
            </a:r>
            <a:r>
              <a:rPr lang="en-US" sz="2000" dirty="0" err="1">
                <a:solidFill>
                  <a:schemeClr val="bg1"/>
                </a:solidFill>
              </a:rPr>
              <a:t>berdiferensiasi</a:t>
            </a:r>
            <a:r>
              <a:rPr lang="en-US" sz="2000" dirty="0">
                <a:solidFill>
                  <a:schemeClr val="bg1"/>
                </a:solidFill>
              </a:rPr>
              <a:t> </a:t>
            </a:r>
            <a:r>
              <a:rPr lang="en-US" sz="2000" dirty="0" err="1">
                <a:solidFill>
                  <a:schemeClr val="bg1"/>
                </a:solidFill>
              </a:rPr>
              <a:t>berbantuan</a:t>
            </a:r>
            <a:r>
              <a:rPr lang="en-US" sz="2000" dirty="0">
                <a:solidFill>
                  <a:schemeClr val="bg1"/>
                </a:solidFill>
              </a:rPr>
              <a:t> video </a:t>
            </a:r>
            <a:r>
              <a:rPr lang="en-US" sz="2000" dirty="0" err="1">
                <a:solidFill>
                  <a:schemeClr val="bg1"/>
                </a:solidFill>
              </a:rPr>
              <a:t>inspiratif</a:t>
            </a:r>
            <a:r>
              <a:rPr lang="en-US" sz="2000" dirty="0">
                <a:solidFill>
                  <a:schemeClr val="bg1"/>
                </a:solidFill>
              </a:rPr>
              <a:t> dalam </a:t>
            </a:r>
            <a:r>
              <a:rPr lang="en-US" sz="2000" dirty="0" err="1">
                <a:solidFill>
                  <a:schemeClr val="bg1"/>
                </a:solidFill>
              </a:rPr>
              <a:t>pembelajaran</a:t>
            </a:r>
            <a:r>
              <a:rPr lang="en-US" sz="2000" dirty="0">
                <a:solidFill>
                  <a:schemeClr val="bg1"/>
                </a:solidFill>
              </a:rPr>
              <a:t> </a:t>
            </a:r>
            <a:r>
              <a:rPr lang="en-US" sz="2000" dirty="0" err="1">
                <a:solidFill>
                  <a:schemeClr val="bg1"/>
                </a:solidFill>
              </a:rPr>
              <a:t>menulis</a:t>
            </a:r>
            <a:r>
              <a:rPr lang="en-US" sz="2000" dirty="0">
                <a:solidFill>
                  <a:schemeClr val="bg1"/>
                </a:solidFill>
              </a:rPr>
              <a:t> </a:t>
            </a:r>
            <a:r>
              <a:rPr lang="en-US" sz="2000" dirty="0" err="1">
                <a:solidFill>
                  <a:schemeClr val="bg1"/>
                </a:solidFill>
              </a:rPr>
              <a:t>puisi</a:t>
            </a:r>
            <a:r>
              <a:rPr lang="en-US" sz="2000" dirty="0">
                <a:solidFill>
                  <a:schemeClr val="bg1"/>
                </a:solidFill>
              </a:rPr>
              <a:t> memiliki </a:t>
            </a:r>
            <a:r>
              <a:rPr lang="en-US" sz="2000" dirty="0" err="1">
                <a:solidFill>
                  <a:schemeClr val="bg1"/>
                </a:solidFill>
              </a:rPr>
              <a:t>pengaruh</a:t>
            </a:r>
            <a:r>
              <a:rPr lang="en-US" sz="2000" dirty="0">
                <a:solidFill>
                  <a:schemeClr val="bg1"/>
                </a:solidFill>
              </a:rPr>
              <a:t> pada </a:t>
            </a:r>
            <a:r>
              <a:rPr lang="en-US" sz="2000" dirty="0" err="1">
                <a:solidFill>
                  <a:schemeClr val="bg1"/>
                </a:solidFill>
              </a:rPr>
              <a:t>hasil</a:t>
            </a:r>
            <a:r>
              <a:rPr lang="en-US" sz="2000" dirty="0">
                <a:solidFill>
                  <a:schemeClr val="bg1"/>
                </a:solidFill>
              </a:rPr>
              <a:t> </a:t>
            </a:r>
            <a:r>
              <a:rPr lang="en-US" sz="2000" dirty="0" err="1">
                <a:solidFill>
                  <a:schemeClr val="bg1"/>
                </a:solidFill>
              </a:rPr>
              <a:t>belajar</a:t>
            </a:r>
            <a:r>
              <a:rPr lang="en-US" sz="2000" dirty="0">
                <a:solidFill>
                  <a:schemeClr val="bg1"/>
                </a:solidFill>
              </a:rPr>
              <a:t> peserta </a:t>
            </a:r>
            <a:r>
              <a:rPr lang="en-US" sz="2000" dirty="0" err="1">
                <a:solidFill>
                  <a:schemeClr val="bg1"/>
                </a:solidFill>
              </a:rPr>
              <a:t>didik</a:t>
            </a:r>
            <a:r>
              <a:rPr lang="en-US" sz="2000" dirty="0">
                <a:solidFill>
                  <a:schemeClr val="bg1"/>
                </a:solidFill>
              </a:rPr>
              <a:t> di </a:t>
            </a:r>
            <a:r>
              <a:rPr lang="en-US" sz="2000" dirty="0" err="1">
                <a:solidFill>
                  <a:schemeClr val="bg1"/>
                </a:solidFill>
              </a:rPr>
              <a:t>kelas</a:t>
            </a:r>
            <a:r>
              <a:rPr lang="en-US" sz="2000" dirty="0">
                <a:solidFill>
                  <a:schemeClr val="bg1"/>
                </a:solidFill>
              </a:rPr>
              <a:t> X SMA.</a:t>
            </a:r>
          </a:p>
          <a:p>
            <a:pPr marL="0" indent="0">
              <a:buNone/>
            </a:pPr>
            <a:r>
              <a:rPr lang="en-US" sz="2000" dirty="0" err="1">
                <a:solidFill>
                  <a:schemeClr val="bg1"/>
                </a:solidFill>
              </a:rPr>
              <a:t>Respons</a:t>
            </a:r>
            <a:r>
              <a:rPr lang="en-US" sz="2000" dirty="0">
                <a:solidFill>
                  <a:schemeClr val="bg1"/>
                </a:solidFill>
              </a:rPr>
              <a:t> guru </a:t>
            </a:r>
            <a:r>
              <a:rPr lang="en-US" sz="2000" dirty="0" err="1">
                <a:solidFill>
                  <a:schemeClr val="bg1"/>
                </a:solidFill>
              </a:rPr>
              <a:t>sebanyak</a:t>
            </a:r>
            <a:r>
              <a:rPr lang="en-US" sz="2000" dirty="0">
                <a:solidFill>
                  <a:schemeClr val="bg1"/>
                </a:solidFill>
              </a:rPr>
              <a:t> 75% </a:t>
            </a:r>
            <a:r>
              <a:rPr lang="en-US" sz="2000" dirty="0" err="1">
                <a:solidFill>
                  <a:schemeClr val="bg1"/>
                </a:solidFill>
              </a:rPr>
              <a:t>menyatakan</a:t>
            </a:r>
            <a:r>
              <a:rPr lang="en-US" sz="2000" dirty="0">
                <a:solidFill>
                  <a:schemeClr val="bg1"/>
                </a:solidFill>
              </a:rPr>
              <a:t> </a:t>
            </a:r>
            <a:r>
              <a:rPr lang="en-US" sz="2000" dirty="0" err="1">
                <a:solidFill>
                  <a:schemeClr val="bg1"/>
                </a:solidFill>
              </a:rPr>
              <a:t>setuju</a:t>
            </a:r>
            <a:r>
              <a:rPr lang="en-US" sz="2000" dirty="0">
                <a:solidFill>
                  <a:schemeClr val="bg1"/>
                </a:solidFill>
              </a:rPr>
              <a:t>. </a:t>
            </a:r>
            <a:r>
              <a:rPr lang="en-US" sz="2000" dirty="0" err="1">
                <a:solidFill>
                  <a:schemeClr val="bg1"/>
                </a:solidFill>
              </a:rPr>
              <a:t>Sementara</a:t>
            </a:r>
            <a:r>
              <a:rPr lang="en-US" sz="2000" dirty="0">
                <a:solidFill>
                  <a:schemeClr val="bg1"/>
                </a:solidFill>
              </a:rPr>
              <a:t> </a:t>
            </a:r>
            <a:r>
              <a:rPr lang="en-US" sz="2000" dirty="0" err="1">
                <a:solidFill>
                  <a:schemeClr val="bg1"/>
                </a:solidFill>
              </a:rPr>
              <a:t>itu</a:t>
            </a:r>
            <a:r>
              <a:rPr lang="en-US" sz="2000" dirty="0">
                <a:solidFill>
                  <a:schemeClr val="bg1"/>
                </a:solidFill>
              </a:rPr>
              <a:t>, </a:t>
            </a:r>
            <a:r>
              <a:rPr lang="en-US" sz="2000" dirty="0" err="1">
                <a:solidFill>
                  <a:schemeClr val="bg1"/>
                </a:solidFill>
              </a:rPr>
              <a:t>respons</a:t>
            </a:r>
            <a:r>
              <a:rPr lang="en-US" sz="2000" dirty="0">
                <a:solidFill>
                  <a:schemeClr val="bg1"/>
                </a:solidFill>
              </a:rPr>
              <a:t> peserta </a:t>
            </a:r>
            <a:r>
              <a:rPr lang="en-US" sz="2000" dirty="0" err="1">
                <a:solidFill>
                  <a:schemeClr val="bg1"/>
                </a:solidFill>
              </a:rPr>
              <a:t>didik</a:t>
            </a:r>
            <a:r>
              <a:rPr lang="en-US" sz="2000" dirty="0">
                <a:solidFill>
                  <a:schemeClr val="bg1"/>
                </a:solidFill>
              </a:rPr>
              <a:t> </a:t>
            </a:r>
            <a:r>
              <a:rPr lang="en-US" sz="2000" dirty="0" err="1">
                <a:solidFill>
                  <a:schemeClr val="bg1"/>
                </a:solidFill>
              </a:rPr>
              <a:t>sebanyak</a:t>
            </a:r>
            <a:r>
              <a:rPr lang="en-US" sz="2000" dirty="0">
                <a:solidFill>
                  <a:schemeClr val="bg1"/>
                </a:solidFill>
              </a:rPr>
              <a:t> 52% </a:t>
            </a:r>
            <a:r>
              <a:rPr lang="en-US" sz="2000" dirty="0" err="1">
                <a:solidFill>
                  <a:schemeClr val="bg1"/>
                </a:solidFill>
              </a:rPr>
              <a:t>menyatakan</a:t>
            </a:r>
            <a:r>
              <a:rPr lang="en-US" sz="2000" dirty="0">
                <a:solidFill>
                  <a:schemeClr val="bg1"/>
                </a:solidFill>
              </a:rPr>
              <a:t> </a:t>
            </a:r>
            <a:r>
              <a:rPr lang="en-US" sz="2000" dirty="0" err="1">
                <a:solidFill>
                  <a:schemeClr val="bg1"/>
                </a:solidFill>
              </a:rPr>
              <a:t>setuju</a:t>
            </a:r>
            <a:r>
              <a:rPr lang="en-US" sz="2000" dirty="0">
                <a:solidFill>
                  <a:schemeClr val="bg1"/>
                </a:solidFill>
              </a:rPr>
              <a:t> dan 28% </a:t>
            </a:r>
            <a:r>
              <a:rPr lang="en-US" sz="2000" dirty="0" err="1">
                <a:solidFill>
                  <a:schemeClr val="bg1"/>
                </a:solidFill>
              </a:rPr>
              <a:t>menyatakan</a:t>
            </a:r>
            <a:r>
              <a:rPr lang="en-US" sz="2000" dirty="0">
                <a:solidFill>
                  <a:schemeClr val="bg1"/>
                </a:solidFill>
              </a:rPr>
              <a:t> sangat </a:t>
            </a:r>
            <a:r>
              <a:rPr lang="en-US" sz="2000" dirty="0" err="1">
                <a:solidFill>
                  <a:schemeClr val="bg1"/>
                </a:solidFill>
              </a:rPr>
              <a:t>setuju</a:t>
            </a:r>
            <a:r>
              <a:rPr lang="en-US" sz="2000" dirty="0">
                <a:solidFill>
                  <a:schemeClr val="bg1"/>
                </a:solidFill>
              </a:rPr>
              <a:t>. Hal </a:t>
            </a:r>
            <a:r>
              <a:rPr lang="en-US" sz="2000" dirty="0" err="1">
                <a:solidFill>
                  <a:schemeClr val="bg1"/>
                </a:solidFill>
              </a:rPr>
              <a:t>ini</a:t>
            </a:r>
            <a:r>
              <a:rPr lang="en-US" sz="2000" dirty="0">
                <a:solidFill>
                  <a:schemeClr val="bg1"/>
                </a:solidFill>
              </a:rPr>
              <a:t> </a:t>
            </a:r>
            <a:r>
              <a:rPr lang="en-US" sz="2000" dirty="0" err="1">
                <a:solidFill>
                  <a:schemeClr val="bg1"/>
                </a:solidFill>
              </a:rPr>
              <a:t>menunjukkan</a:t>
            </a:r>
            <a:r>
              <a:rPr lang="en-US" sz="2000" dirty="0">
                <a:solidFill>
                  <a:schemeClr val="bg1"/>
                </a:solidFill>
              </a:rPr>
              <a:t> </a:t>
            </a:r>
            <a:r>
              <a:rPr lang="en-US" sz="2000" dirty="0" err="1">
                <a:solidFill>
                  <a:schemeClr val="bg1"/>
                </a:solidFill>
              </a:rPr>
              <a:t>bahwa</a:t>
            </a:r>
            <a:r>
              <a:rPr lang="en-US" sz="2000" dirty="0">
                <a:solidFill>
                  <a:schemeClr val="bg1"/>
                </a:solidFill>
              </a:rPr>
              <a:t> </a:t>
            </a:r>
            <a:r>
              <a:rPr lang="en-US" sz="2000" dirty="0" err="1">
                <a:solidFill>
                  <a:schemeClr val="bg1"/>
                </a:solidFill>
              </a:rPr>
              <a:t>pengembangan</a:t>
            </a:r>
            <a:r>
              <a:rPr lang="en-US" sz="2000" dirty="0">
                <a:solidFill>
                  <a:schemeClr val="bg1"/>
                </a:solidFill>
              </a:rPr>
              <a:t> model </a:t>
            </a:r>
            <a:r>
              <a:rPr lang="en-US" sz="2000" dirty="0" err="1">
                <a:solidFill>
                  <a:schemeClr val="bg1"/>
                </a:solidFill>
              </a:rPr>
              <a:t>sinektik</a:t>
            </a:r>
            <a:r>
              <a:rPr lang="en-US" sz="2000" dirty="0">
                <a:solidFill>
                  <a:schemeClr val="bg1"/>
                </a:solidFill>
              </a:rPr>
              <a:t> </a:t>
            </a:r>
            <a:r>
              <a:rPr lang="en-US" sz="2000" dirty="0" err="1">
                <a:solidFill>
                  <a:schemeClr val="bg1"/>
                </a:solidFill>
              </a:rPr>
              <a:t>berbasis</a:t>
            </a:r>
            <a:r>
              <a:rPr lang="en-US" sz="2000" dirty="0">
                <a:solidFill>
                  <a:schemeClr val="bg1"/>
                </a:solidFill>
              </a:rPr>
              <a:t> </a:t>
            </a:r>
            <a:r>
              <a:rPr lang="en-US" sz="2000" dirty="0" err="1">
                <a:solidFill>
                  <a:schemeClr val="bg1"/>
                </a:solidFill>
              </a:rPr>
              <a:t>pembelajaran</a:t>
            </a:r>
            <a:r>
              <a:rPr lang="en-US" sz="2000" dirty="0">
                <a:solidFill>
                  <a:schemeClr val="bg1"/>
                </a:solidFill>
              </a:rPr>
              <a:t> </a:t>
            </a:r>
            <a:r>
              <a:rPr lang="en-US" sz="2000" dirty="0" err="1">
                <a:solidFill>
                  <a:schemeClr val="bg1"/>
                </a:solidFill>
              </a:rPr>
              <a:t>berdiferensiasi</a:t>
            </a:r>
            <a:r>
              <a:rPr lang="en-US" sz="2000" dirty="0">
                <a:solidFill>
                  <a:schemeClr val="bg1"/>
                </a:solidFill>
              </a:rPr>
              <a:t> </a:t>
            </a:r>
            <a:r>
              <a:rPr lang="en-US" sz="2000" dirty="0" err="1">
                <a:solidFill>
                  <a:schemeClr val="bg1"/>
                </a:solidFill>
              </a:rPr>
              <a:t>berbantuan</a:t>
            </a:r>
            <a:r>
              <a:rPr lang="en-US" sz="2000" dirty="0">
                <a:solidFill>
                  <a:schemeClr val="bg1"/>
                </a:solidFill>
              </a:rPr>
              <a:t> video </a:t>
            </a:r>
            <a:r>
              <a:rPr lang="en-US" sz="2000" dirty="0" err="1">
                <a:solidFill>
                  <a:schemeClr val="bg1"/>
                </a:solidFill>
              </a:rPr>
              <a:t>inspiratif</a:t>
            </a:r>
            <a:r>
              <a:rPr lang="en-US" sz="2000" dirty="0">
                <a:solidFill>
                  <a:schemeClr val="bg1"/>
                </a:solidFill>
              </a:rPr>
              <a:t> dalam </a:t>
            </a:r>
            <a:r>
              <a:rPr lang="en-US" sz="2000" dirty="0" err="1">
                <a:solidFill>
                  <a:schemeClr val="bg1"/>
                </a:solidFill>
              </a:rPr>
              <a:t>pembelajaran</a:t>
            </a:r>
            <a:r>
              <a:rPr lang="en-US" sz="2000" dirty="0">
                <a:solidFill>
                  <a:schemeClr val="bg1"/>
                </a:solidFill>
              </a:rPr>
              <a:t> </a:t>
            </a:r>
            <a:r>
              <a:rPr lang="en-US" sz="2000" dirty="0" err="1">
                <a:solidFill>
                  <a:schemeClr val="bg1"/>
                </a:solidFill>
              </a:rPr>
              <a:t>menulis</a:t>
            </a:r>
            <a:r>
              <a:rPr lang="en-US" sz="2000" dirty="0">
                <a:solidFill>
                  <a:schemeClr val="bg1"/>
                </a:solidFill>
              </a:rPr>
              <a:t> </a:t>
            </a:r>
            <a:r>
              <a:rPr lang="en-US" sz="2000" dirty="0" err="1">
                <a:solidFill>
                  <a:schemeClr val="bg1"/>
                </a:solidFill>
              </a:rPr>
              <a:t>puisi</a:t>
            </a:r>
            <a:r>
              <a:rPr lang="en-US" sz="2000" dirty="0">
                <a:solidFill>
                  <a:schemeClr val="bg1"/>
                </a:solidFill>
              </a:rPr>
              <a:t> </a:t>
            </a:r>
            <a:r>
              <a:rPr lang="en-US" sz="2000" dirty="0" err="1">
                <a:solidFill>
                  <a:schemeClr val="bg1"/>
                </a:solidFill>
              </a:rPr>
              <a:t>efektif</a:t>
            </a:r>
            <a:r>
              <a:rPr lang="en-US" sz="2000" dirty="0">
                <a:solidFill>
                  <a:schemeClr val="bg1"/>
                </a:solidFill>
              </a:rPr>
              <a:t> </a:t>
            </a:r>
            <a:r>
              <a:rPr lang="en-US" sz="2000" dirty="0" err="1">
                <a:solidFill>
                  <a:schemeClr val="bg1"/>
                </a:solidFill>
              </a:rPr>
              <a:t>diterapkan</a:t>
            </a:r>
            <a:r>
              <a:rPr lang="en-US" sz="2000" dirty="0">
                <a:solidFill>
                  <a:schemeClr val="bg1"/>
                </a:solidFill>
              </a:rPr>
              <a:t> dan </a:t>
            </a:r>
            <a:r>
              <a:rPr lang="en-US" sz="2000" dirty="0" err="1">
                <a:solidFill>
                  <a:schemeClr val="bg1"/>
                </a:solidFill>
              </a:rPr>
              <a:t>membuat</a:t>
            </a:r>
            <a:r>
              <a:rPr lang="en-US" sz="2000" dirty="0">
                <a:solidFill>
                  <a:schemeClr val="bg1"/>
                </a:solidFill>
              </a:rPr>
              <a:t> guru </a:t>
            </a:r>
            <a:r>
              <a:rPr lang="en-US" sz="2000" dirty="0" err="1">
                <a:solidFill>
                  <a:schemeClr val="bg1"/>
                </a:solidFill>
              </a:rPr>
              <a:t>serta</a:t>
            </a:r>
            <a:r>
              <a:rPr lang="en-US" sz="2000" dirty="0">
                <a:solidFill>
                  <a:schemeClr val="bg1"/>
                </a:solidFill>
              </a:rPr>
              <a:t> peserta </a:t>
            </a:r>
            <a:r>
              <a:rPr lang="en-US" sz="2000" dirty="0" err="1">
                <a:solidFill>
                  <a:schemeClr val="bg1"/>
                </a:solidFill>
              </a:rPr>
              <a:t>didik</a:t>
            </a:r>
            <a:r>
              <a:rPr lang="en-US" sz="2000" dirty="0">
                <a:solidFill>
                  <a:schemeClr val="bg1"/>
                </a:solidFill>
              </a:rPr>
              <a:t> </a:t>
            </a:r>
            <a:r>
              <a:rPr lang="en-US" sz="2000" dirty="0" err="1">
                <a:solidFill>
                  <a:schemeClr val="bg1"/>
                </a:solidFill>
              </a:rPr>
              <a:t>aktif</a:t>
            </a:r>
            <a:r>
              <a:rPr lang="en-US" sz="2000" dirty="0">
                <a:solidFill>
                  <a:schemeClr val="bg1"/>
                </a:solidFill>
              </a:rPr>
              <a:t> dalam </a:t>
            </a:r>
            <a:r>
              <a:rPr lang="en-US" sz="2000" dirty="0" err="1">
                <a:solidFill>
                  <a:schemeClr val="bg1"/>
                </a:solidFill>
              </a:rPr>
              <a:t>pembelajaran</a:t>
            </a:r>
            <a:r>
              <a:rPr lang="en-US" sz="2000" dirty="0">
                <a:solidFill>
                  <a:schemeClr val="bg1"/>
                </a:solidFill>
              </a:rPr>
              <a:t>. </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dirty="0">
                <a:solidFill>
                  <a:schemeClr val="bg1"/>
                </a:solidFill>
              </a:rPr>
              <a:t>Based on the results of the analysis that has been carried out, it is found that teaching materials with differentiation content have distinctive characteristics, namely presenting various alternative materials and ways of learning. The teaching materials that have been arranged have been validated by experts. In the trial, students gave positive responses to the diversity of teaching materials used in learning to write poetry.</a:t>
            </a:r>
          </a:p>
        </p:txBody>
      </p:sp>
    </p:spTree>
    <p:extLst>
      <p:ext uri="{BB962C8B-B14F-4D97-AF65-F5344CB8AC3E}">
        <p14:creationId xmlns:p14="http://schemas.microsoft.com/office/powerpoint/2010/main" val="296520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Hockett, J A. (2018). Differentiation Strategies and Examples: Grades 6 – 12. TN Department of Education.  </a:t>
            </a:r>
          </a:p>
          <a:p>
            <a:pPr marL="0" indent="0">
              <a:buNone/>
            </a:pPr>
            <a:r>
              <a:rPr lang="en-US" sz="2000" dirty="0" err="1">
                <a:solidFill>
                  <a:schemeClr val="bg1"/>
                </a:solidFill>
              </a:rPr>
              <a:t>Indriyana</a:t>
            </a:r>
            <a:r>
              <a:rPr lang="en-US" sz="2000" dirty="0">
                <a:solidFill>
                  <a:schemeClr val="bg1"/>
                </a:solidFill>
              </a:rPr>
              <a:t>, Hasta. (2015). Seni </a:t>
            </a:r>
            <a:r>
              <a:rPr lang="en-US" sz="2000" dirty="0" err="1">
                <a:solidFill>
                  <a:schemeClr val="bg1"/>
                </a:solidFill>
              </a:rPr>
              <a:t>Menulis</a:t>
            </a:r>
            <a:r>
              <a:rPr lang="en-US" sz="2000" dirty="0">
                <a:solidFill>
                  <a:schemeClr val="bg1"/>
                </a:solidFill>
              </a:rPr>
              <a:t> </a:t>
            </a:r>
            <a:r>
              <a:rPr lang="en-US" sz="2000" dirty="0" err="1">
                <a:solidFill>
                  <a:schemeClr val="bg1"/>
                </a:solidFill>
              </a:rPr>
              <a:t>Puisi</a:t>
            </a:r>
            <a:r>
              <a:rPr lang="en-US" sz="2000" dirty="0">
                <a:solidFill>
                  <a:schemeClr val="bg1"/>
                </a:solidFill>
              </a:rPr>
              <a:t>. Yogyakarta: </a:t>
            </a:r>
            <a:r>
              <a:rPr lang="en-US" sz="2000" dirty="0" err="1">
                <a:solidFill>
                  <a:schemeClr val="bg1"/>
                </a:solidFill>
              </a:rPr>
              <a:t>Gambang</a:t>
            </a:r>
            <a:r>
              <a:rPr lang="en-US" sz="2000" dirty="0">
                <a:solidFill>
                  <a:schemeClr val="bg1"/>
                </a:solidFill>
              </a:rPr>
              <a:t>. </a:t>
            </a:r>
          </a:p>
          <a:p>
            <a:pPr marL="0" indent="0">
              <a:buNone/>
            </a:pPr>
            <a:r>
              <a:rPr lang="en-US" sz="2000" dirty="0">
                <a:solidFill>
                  <a:schemeClr val="bg1"/>
                </a:solidFill>
              </a:rPr>
              <a:t>Joyce, B. and Marsha W. (2003). Models of Teaching (fifth edition). New Delhi: Prentice Hall.</a:t>
            </a:r>
          </a:p>
          <a:p>
            <a:pPr marL="0" indent="0">
              <a:buNone/>
            </a:pPr>
            <a:r>
              <a:rPr lang="en-US" sz="2000" dirty="0" err="1">
                <a:solidFill>
                  <a:schemeClr val="bg1"/>
                </a:solidFill>
              </a:rPr>
              <a:t>Komaidi</a:t>
            </a:r>
            <a:r>
              <a:rPr lang="en-US" sz="2000" dirty="0">
                <a:solidFill>
                  <a:schemeClr val="bg1"/>
                </a:solidFill>
              </a:rPr>
              <a:t>, D. (2007). Aku Bisa </a:t>
            </a:r>
            <a:r>
              <a:rPr lang="en-US" sz="2000" dirty="0" err="1">
                <a:solidFill>
                  <a:schemeClr val="bg1"/>
                </a:solidFill>
              </a:rPr>
              <a:t>Menulis</a:t>
            </a:r>
            <a:r>
              <a:rPr lang="en-US" sz="2000" dirty="0">
                <a:solidFill>
                  <a:schemeClr val="bg1"/>
                </a:solidFill>
              </a:rPr>
              <a:t> (Panduan </a:t>
            </a:r>
            <a:r>
              <a:rPr lang="en-US" sz="2000" dirty="0" err="1">
                <a:solidFill>
                  <a:schemeClr val="bg1"/>
                </a:solidFill>
              </a:rPr>
              <a:t>praktis</a:t>
            </a:r>
            <a:r>
              <a:rPr lang="en-US" sz="2000" dirty="0">
                <a:solidFill>
                  <a:schemeClr val="bg1"/>
                </a:solidFill>
              </a:rPr>
              <a:t> </a:t>
            </a:r>
            <a:r>
              <a:rPr lang="en-US" sz="2000" dirty="0" err="1">
                <a:solidFill>
                  <a:schemeClr val="bg1"/>
                </a:solidFill>
              </a:rPr>
              <a:t>menulis</a:t>
            </a:r>
            <a:r>
              <a:rPr lang="en-US" sz="2000" dirty="0">
                <a:solidFill>
                  <a:schemeClr val="bg1"/>
                </a:solidFill>
              </a:rPr>
              <a:t> </a:t>
            </a:r>
            <a:r>
              <a:rPr lang="en-US" sz="2000" dirty="0" err="1">
                <a:solidFill>
                  <a:schemeClr val="bg1"/>
                </a:solidFill>
              </a:rPr>
              <a:t>kreatif</a:t>
            </a:r>
            <a:r>
              <a:rPr lang="en-US" sz="2000" dirty="0">
                <a:solidFill>
                  <a:schemeClr val="bg1"/>
                </a:solidFill>
              </a:rPr>
              <a:t> </a:t>
            </a:r>
            <a:r>
              <a:rPr lang="en-US" sz="2000" dirty="0" err="1">
                <a:solidFill>
                  <a:schemeClr val="bg1"/>
                </a:solidFill>
              </a:rPr>
              <a:t>lengkap</a:t>
            </a:r>
            <a:r>
              <a:rPr lang="en-US" sz="2000" dirty="0">
                <a:solidFill>
                  <a:schemeClr val="bg1"/>
                </a:solidFill>
              </a:rPr>
              <a:t>). Yogyakarta: </a:t>
            </a:r>
            <a:r>
              <a:rPr lang="en-US" sz="2000" dirty="0" err="1">
                <a:solidFill>
                  <a:schemeClr val="bg1"/>
                </a:solidFill>
              </a:rPr>
              <a:t>Sabda</a:t>
            </a:r>
            <a:r>
              <a:rPr lang="en-US" sz="2000" dirty="0">
                <a:solidFill>
                  <a:schemeClr val="bg1"/>
                </a:solidFill>
              </a:rPr>
              <a:t> Media.</a:t>
            </a:r>
          </a:p>
          <a:p>
            <a:pPr marL="0" indent="0">
              <a:buNone/>
            </a:pPr>
            <a:r>
              <a:rPr lang="en-US" sz="2000" dirty="0" err="1">
                <a:solidFill>
                  <a:schemeClr val="bg1"/>
                </a:solidFill>
              </a:rPr>
              <a:t>Smaldino</a:t>
            </a:r>
            <a:r>
              <a:rPr lang="en-US" sz="2000" dirty="0">
                <a:solidFill>
                  <a:schemeClr val="bg1"/>
                </a:solidFill>
              </a:rPr>
              <a:t>, S.E. (2011). Instructional Technology &amp; Media For Learning: </a:t>
            </a:r>
            <a:r>
              <a:rPr lang="en-US" sz="2000" dirty="0" err="1">
                <a:solidFill>
                  <a:schemeClr val="bg1"/>
                </a:solidFill>
              </a:rPr>
              <a:t>Teknologi</a:t>
            </a:r>
            <a:r>
              <a:rPr lang="en-US" sz="2000" dirty="0">
                <a:solidFill>
                  <a:schemeClr val="bg1"/>
                </a:solidFill>
              </a:rPr>
              <a:t> Pembelajaran dan Media untuk </a:t>
            </a:r>
            <a:r>
              <a:rPr lang="en-US" sz="2000" dirty="0" err="1">
                <a:solidFill>
                  <a:schemeClr val="bg1"/>
                </a:solidFill>
              </a:rPr>
              <a:t>Belajar</a:t>
            </a:r>
            <a:r>
              <a:rPr lang="en-US" sz="2000" dirty="0">
                <a:solidFill>
                  <a:schemeClr val="bg1"/>
                </a:solidFill>
              </a:rPr>
              <a:t>. Jakarta: </a:t>
            </a:r>
            <a:r>
              <a:rPr lang="en-US" sz="2000" dirty="0" err="1">
                <a:solidFill>
                  <a:schemeClr val="bg1"/>
                </a:solidFill>
              </a:rPr>
              <a:t>Kencana</a:t>
            </a:r>
            <a:r>
              <a:rPr lang="en-US" sz="2000" dirty="0">
                <a:solidFill>
                  <a:schemeClr val="bg1"/>
                </a:solidFill>
              </a:rPr>
              <a:t>.</a:t>
            </a:r>
          </a:p>
          <a:p>
            <a:pPr marL="0" indent="0">
              <a:buNone/>
            </a:pPr>
            <a:r>
              <a:rPr lang="en-US" sz="2000" dirty="0">
                <a:solidFill>
                  <a:schemeClr val="bg1"/>
                </a:solidFill>
              </a:rPr>
              <a:t>Thiagarajan, S. </a:t>
            </a:r>
            <a:r>
              <a:rPr lang="en-US" sz="2000" dirty="0" err="1">
                <a:solidFill>
                  <a:schemeClr val="bg1"/>
                </a:solidFill>
              </a:rPr>
              <a:t>dkk</a:t>
            </a:r>
            <a:r>
              <a:rPr lang="en-US" sz="2000" dirty="0">
                <a:solidFill>
                  <a:schemeClr val="bg1"/>
                </a:solidFill>
              </a:rPr>
              <a:t>. (1974). Instructional Development for Training Teachers of Exceptional Children. Washington DC: National Center for Improvement of Educational Systems.</a:t>
            </a:r>
          </a:p>
          <a:p>
            <a:pPr marL="0" indent="0">
              <a:buNone/>
            </a:pPr>
            <a:r>
              <a:rPr lang="en-US" sz="2000" dirty="0">
                <a:solidFill>
                  <a:schemeClr val="bg1"/>
                </a:solidFill>
              </a:rPr>
              <a:t>Tomlinson, C. A. (2001). How to Differentiate Instruction in Mixed-Ability Classrooms. Alexandria: Association for Supervision and Curriculum </a:t>
            </a:r>
            <a:r>
              <a:rPr lang="en-US" sz="2000" dirty="0" err="1">
                <a:solidFill>
                  <a:schemeClr val="bg1"/>
                </a:solidFill>
              </a:rPr>
              <a:t>Depelopment</a:t>
            </a:r>
            <a:r>
              <a:rPr lang="en-US" sz="2000" dirty="0">
                <a:solidFill>
                  <a:schemeClr val="bg1"/>
                </a:solidFill>
              </a:rPr>
              <a:t>.</a:t>
            </a:r>
          </a:p>
          <a:p>
            <a:pPr marL="0" indent="0">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675</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TEACHING MATERIALS CONTAIN DIFFERENCES IN LEARNING POETRY WRITING IN HIGH SCHOOL</vt:lpstr>
      <vt:lpstr>INTRODUCTION</vt:lpstr>
      <vt:lpstr>LITERATURE REVIEW</vt:lpstr>
      <vt:lpstr>METHOD</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rudi adi nugroho</cp:lastModifiedBy>
  <cp:revision>5</cp:revision>
  <dcterms:created xsi:type="dcterms:W3CDTF">2023-04-14T06:04:15Z</dcterms:created>
  <dcterms:modified xsi:type="dcterms:W3CDTF">2023-07-30T15:46:35Z</dcterms:modified>
</cp:coreProperties>
</file>