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9" r:id="rId5"/>
    <p:sldId id="265" r:id="rId6"/>
    <p:sldId id="258" r:id="rId7"/>
    <p:sldId id="260" r:id="rId8"/>
    <p:sldId id="261" r:id="rId9"/>
    <p:sldId id="268" r:id="rId10"/>
    <p:sldId id="269" r:id="rId11"/>
    <p:sldId id="267" r:id="rId12"/>
    <p:sldId id="262" r:id="rId13"/>
    <p:sldId id="270"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5" d="100"/>
          <a:sy n="65"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1142489"/>
            <a:ext cx="11812385" cy="879475"/>
          </a:xfrm>
        </p:spPr>
        <p:txBody>
          <a:bodyPr>
            <a:noAutofit/>
          </a:bodyPr>
          <a:lstStyle/>
          <a:p>
            <a:r>
              <a:rPr lang="en-US" sz="2400" b="1" kern="1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Investigating Teachers Belief and Practice in Teaching Arabic as a Foreign Language: </a:t>
            </a:r>
            <a:r>
              <a:rPr lang="en-US" sz="2400" b="1" kern="100" dirty="0">
                <a:solidFill>
                  <a:schemeClr val="bg1"/>
                </a:solidFill>
                <a:latin typeface="Times New Roman" panose="02020603050405020304" pitchFamily="18" charset="0"/>
                <a:ea typeface="Calibri" panose="020F0502020204030204" pitchFamily="34" charset="0"/>
                <a:cs typeface="Arial" panose="020B0604020202020204" pitchFamily="34" charset="0"/>
              </a:rPr>
              <a:t>A Case Study of Arabic Teachers in </a:t>
            </a:r>
            <a:r>
              <a:rPr lang="en-US" sz="2400" b="1" kern="100" dirty="0" err="1">
                <a:solidFill>
                  <a:schemeClr val="bg1"/>
                </a:solidFill>
                <a:latin typeface="Times New Roman" panose="02020603050405020304" pitchFamily="18" charset="0"/>
                <a:ea typeface="Calibri" panose="020F0502020204030204" pitchFamily="34" charset="0"/>
                <a:cs typeface="Arial" panose="020B0604020202020204" pitchFamily="34" charset="0"/>
              </a:rPr>
              <a:t>Cimahi</a:t>
            </a:r>
            <a:r>
              <a:rPr lang="en-US" sz="2400" b="1" kern="100">
                <a:solidFill>
                  <a:schemeClr val="bg1"/>
                </a:solidFill>
                <a:latin typeface="Times New Roman" panose="02020603050405020304" pitchFamily="18" charset="0"/>
                <a:ea typeface="Calibri" panose="020F0502020204030204" pitchFamily="34" charset="0"/>
                <a:cs typeface="Arial" panose="020B0604020202020204" pitchFamily="34" charset="0"/>
              </a:rPr>
              <a:t> City</a:t>
            </a:r>
            <a:br>
              <a:rPr lang="en-US" sz="24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br>
            <a:endParaRPr lang="en-US" sz="36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2" y="1648672"/>
            <a:ext cx="11812385" cy="1044065"/>
          </a:xfrm>
        </p:spPr>
        <p:txBody>
          <a:bodyPr>
            <a:noAutofit/>
          </a:bodyPr>
          <a:lstStyle/>
          <a:p>
            <a:pPr>
              <a:lnSpc>
                <a:spcPct val="100000"/>
              </a:lnSpc>
            </a:pPr>
            <a:r>
              <a:rPr lang="en-US" sz="1600" b="1" dirty="0" err="1">
                <a:solidFill>
                  <a:schemeClr val="bg1"/>
                </a:solidFill>
              </a:rPr>
              <a:t>Yayan</a:t>
            </a:r>
            <a:r>
              <a:rPr lang="en-US" sz="1600" b="1" dirty="0">
                <a:solidFill>
                  <a:schemeClr val="bg1"/>
                </a:solidFill>
              </a:rPr>
              <a:t> </a:t>
            </a:r>
            <a:r>
              <a:rPr lang="en-US" sz="1600" b="1" dirty="0" err="1">
                <a:solidFill>
                  <a:schemeClr val="bg1"/>
                </a:solidFill>
              </a:rPr>
              <a:t>Nurbayan</a:t>
            </a:r>
            <a:r>
              <a:rPr lang="en-US" sz="1600" b="1" dirty="0">
                <a:solidFill>
                  <a:schemeClr val="bg1"/>
                </a:solidFill>
              </a:rPr>
              <a:t>, Anwar Sanusi</a:t>
            </a:r>
          </a:p>
          <a:p>
            <a:pPr>
              <a:lnSpc>
                <a:spcPct val="100000"/>
              </a:lnSpc>
            </a:pPr>
            <a:r>
              <a:rPr lang="en-US" sz="1600" b="1" dirty="0">
                <a:solidFill>
                  <a:schemeClr val="bg1"/>
                </a:solidFill>
              </a:rPr>
              <a:t>Universitas Pendidikan Indonesia</a:t>
            </a:r>
          </a:p>
          <a:p>
            <a:pPr>
              <a:lnSpc>
                <a:spcPct val="100000"/>
              </a:lnSpc>
            </a:pPr>
            <a:r>
              <a:rPr lang="en-US" sz="1600" b="1" dirty="0">
                <a:solidFill>
                  <a:schemeClr val="bg1"/>
                </a:solidFill>
              </a:rPr>
              <a:t>Universitas Jambi</a:t>
            </a:r>
          </a:p>
        </p:txBody>
      </p:sp>
      <p:sp>
        <p:nvSpPr>
          <p:cNvPr id="7" name="Title 4"/>
          <p:cNvSpPr txBox="1">
            <a:spLocks/>
          </p:cNvSpPr>
          <p:nvPr/>
        </p:nvSpPr>
        <p:spPr>
          <a:xfrm>
            <a:off x="1629159" y="3040357"/>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400" dirty="0">
                <a:solidFill>
                  <a:schemeClr val="bg1"/>
                </a:solidFill>
                <a:latin typeface="Times New Roman" panose="02020603050405020304" pitchFamily="18" charset="0"/>
                <a:cs typeface="Times New Roman" panose="02020603050405020304" pitchFamily="18" charset="0"/>
              </a:rPr>
              <a:t>No. Abstract: </a:t>
            </a:r>
            <a:r>
              <a:rPr lang="en-US" sz="1400" dirty="0">
                <a:solidFill>
                  <a:schemeClr val="bg1"/>
                </a:solidFill>
                <a:latin typeface="Times New Roman" panose="02020603050405020304" pitchFamily="18" charset="0"/>
                <a:cs typeface="Times New Roman" panose="02020603050405020304" pitchFamily="18" charset="0"/>
              </a:rPr>
              <a:t>ABS-ICOLLITE-23149</a:t>
            </a: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25CD10E-03F3-DC29-ECC8-31D89E3D28A2}"/>
              </a:ext>
            </a:extLst>
          </p:cNvPr>
          <p:cNvSpPr txBox="1"/>
          <p:nvPr/>
        </p:nvSpPr>
        <p:spPr>
          <a:xfrm>
            <a:off x="722671" y="1720840"/>
            <a:ext cx="10589342" cy="3416320"/>
          </a:xfrm>
          <a:prstGeom prst="rect">
            <a:avLst/>
          </a:prstGeom>
          <a:noFill/>
        </p:spPr>
        <p:txBody>
          <a:bodyPr wrap="square">
            <a:spAutoFit/>
          </a:bodyPr>
          <a:lstStyle/>
          <a:p>
            <a:pPr algn="just"/>
            <a:r>
              <a:rPr lang="en-US" sz="2400" b="1" dirty="0">
                <a:solidFill>
                  <a:schemeClr val="bg1"/>
                </a:solidFill>
              </a:rPr>
              <a:t>C. The teacher practices the beliefs he has in teaching in the classroom </a:t>
            </a:r>
          </a:p>
          <a:p>
            <a:pPr marL="342900" indent="-342900" algn="just">
              <a:buFont typeface="Arial" panose="020B0604020202020204" pitchFamily="34" charset="0"/>
              <a:buChar char="•"/>
            </a:pPr>
            <a:r>
              <a:rPr lang="en-US" sz="2400" dirty="0">
                <a:solidFill>
                  <a:schemeClr val="bg1"/>
                </a:solidFill>
              </a:rPr>
              <a:t>Teachers 1, 3 and 4 use a lot of Arabic and a little mother tongue (Indonesian) in the initial, core, and closing activities.</a:t>
            </a:r>
          </a:p>
          <a:p>
            <a:pPr marL="342900" indent="-342900" algn="just">
              <a:buFont typeface="Arial" panose="020B0604020202020204" pitchFamily="34" charset="0"/>
              <a:buChar char="•"/>
            </a:pPr>
            <a:r>
              <a:rPr lang="en-US" sz="2400" dirty="0">
                <a:solidFill>
                  <a:schemeClr val="bg1"/>
                </a:solidFill>
              </a:rPr>
              <a:t>Teachers 1, 2, 3, and 4 use the </a:t>
            </a:r>
            <a:r>
              <a:rPr lang="en-US" sz="2400" dirty="0" err="1">
                <a:solidFill>
                  <a:schemeClr val="bg1"/>
                </a:solidFill>
              </a:rPr>
              <a:t>istiqraiyah</a:t>
            </a:r>
            <a:r>
              <a:rPr lang="en-US" sz="2400" dirty="0">
                <a:solidFill>
                  <a:schemeClr val="bg1"/>
                </a:solidFill>
              </a:rPr>
              <a:t> method, the grammatical translation method, the direct method, the reading method, the audiolingual method, and the eclectic method.</a:t>
            </a:r>
          </a:p>
          <a:p>
            <a:pPr marL="342900" indent="-342900" algn="just">
              <a:buFont typeface="Arial" panose="020B0604020202020204" pitchFamily="34" charset="0"/>
              <a:buChar char="•"/>
            </a:pPr>
            <a:r>
              <a:rPr lang="en-US" sz="2400" dirty="0">
                <a:solidFill>
                  <a:schemeClr val="bg1"/>
                </a:solidFill>
              </a:rPr>
              <a:t>Teachers 1, 2, 3, and 4 use textbooks from the Ministry of Religion.</a:t>
            </a:r>
          </a:p>
          <a:p>
            <a:pPr marL="342900" indent="-342900" algn="just">
              <a:buFont typeface="Arial" panose="020B0604020202020204" pitchFamily="34" charset="0"/>
              <a:buChar char="•"/>
            </a:pPr>
            <a:r>
              <a:rPr lang="en-US" sz="2400" dirty="0">
                <a:solidFill>
                  <a:schemeClr val="bg1"/>
                </a:solidFill>
              </a:rPr>
              <a:t>Teacher 1, 2, 3 uses learning technology media, namely Adobe Animate CC, digital games, and others.</a:t>
            </a:r>
          </a:p>
        </p:txBody>
      </p:sp>
    </p:spTree>
    <p:extLst>
      <p:ext uri="{BB962C8B-B14F-4D97-AF65-F5344CB8AC3E}">
        <p14:creationId xmlns:p14="http://schemas.microsoft.com/office/powerpoint/2010/main" val="863721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algn="just"/>
            <a:r>
              <a:rPr lang="en-US" sz="2000" dirty="0">
                <a:solidFill>
                  <a:schemeClr val="bg1"/>
                </a:solidFill>
              </a:rPr>
              <a:t>From this study, teacher beliefs have a significant impact on teaching Arabic, such as using Arabic as the language of instruction, learning methods, textbooks, and technological media. Reflections on beliefs can be translated into different implementations in the classroom based on the contexts teachers face in their real classrooms. However, some teachers need to be more dominant in using Arabic as the language of instruction and need to improve technology use. This is partly due to the need for teacher motivation in teaching, so they do not carry out continuous improvement to improve teaching competence.</a:t>
            </a:r>
          </a:p>
          <a:p>
            <a:pPr algn="just"/>
            <a:r>
              <a:rPr lang="en-US" sz="2000" dirty="0">
                <a:solidFill>
                  <a:schemeClr val="bg1"/>
                </a:solidFill>
              </a:rPr>
              <a:t>Then, this research is only on teacher beliefs and practices in teaching Arabic in class, so further research is needed regarding efforts to form stronger teacher beliefs and teaching practices in class to produce more effective and quality learning.</a:t>
            </a:r>
          </a:p>
          <a:p>
            <a:pPr algn="just"/>
            <a:endParaRPr lang="en-US" sz="2000" dirty="0">
              <a:solidFill>
                <a:schemeClr val="bg1"/>
              </a:solidFill>
            </a:endParaRPr>
          </a:p>
          <a:p>
            <a:pPr algn="just"/>
            <a:endParaRPr lang="en-US" sz="2000" dirty="0">
              <a:solidFill>
                <a:schemeClr val="bg1"/>
              </a:solidFill>
            </a:endParaRPr>
          </a:p>
        </p:txBody>
      </p:sp>
    </p:spTree>
    <p:extLst>
      <p:ext uri="{BB962C8B-B14F-4D97-AF65-F5344CB8AC3E}">
        <p14:creationId xmlns:p14="http://schemas.microsoft.com/office/powerpoint/2010/main" val="115486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Autofit/>
          </a:bodyPr>
          <a:lstStyle/>
          <a:p>
            <a:pPr algn="just">
              <a:lnSpc>
                <a:spcPct val="107000"/>
              </a:lnSpc>
              <a:spcAft>
                <a:spcPts val="800"/>
              </a:spcAft>
            </a:pPr>
            <a:r>
              <a:rPr lang="en-US" sz="1600" kern="0" dirty="0">
                <a:solidFill>
                  <a:schemeClr val="bg1"/>
                </a:solidFill>
                <a:effectLst/>
                <a:ea typeface="Calibri" panose="020F0502020204030204" pitchFamily="34" charset="0"/>
                <a:cs typeface="Arial" panose="020B0604020202020204" pitchFamily="34" charset="0"/>
              </a:rPr>
              <a:t>Calderhead, J., &amp; </a:t>
            </a:r>
            <a:r>
              <a:rPr lang="en-US" sz="1600" kern="0" dirty="0" err="1">
                <a:solidFill>
                  <a:schemeClr val="bg1"/>
                </a:solidFill>
                <a:effectLst/>
                <a:ea typeface="Calibri" panose="020F0502020204030204" pitchFamily="34" charset="0"/>
                <a:cs typeface="Arial" panose="020B0604020202020204" pitchFamily="34" charset="0"/>
              </a:rPr>
              <a:t>Shorrock</a:t>
            </a:r>
            <a:r>
              <a:rPr lang="en-US" sz="1600" kern="0" dirty="0">
                <a:solidFill>
                  <a:schemeClr val="bg1"/>
                </a:solidFill>
                <a:effectLst/>
                <a:ea typeface="Calibri" panose="020F0502020204030204" pitchFamily="34" charset="0"/>
                <a:cs typeface="Arial" panose="020B0604020202020204" pitchFamily="34" charset="0"/>
              </a:rPr>
              <a:t>, S. B. (1997). </a:t>
            </a:r>
            <a:r>
              <a:rPr lang="en-US" sz="1600" i="1" kern="0" dirty="0">
                <a:solidFill>
                  <a:schemeClr val="bg1"/>
                </a:solidFill>
                <a:effectLst/>
                <a:ea typeface="Calibri" panose="020F0502020204030204" pitchFamily="34" charset="0"/>
                <a:cs typeface="Arial" panose="020B0604020202020204" pitchFamily="34" charset="0"/>
              </a:rPr>
              <a:t>Understanding teacher education: Case</a:t>
            </a:r>
            <a:r>
              <a:rPr lang="en-US" sz="1600" kern="0" dirty="0">
                <a:solidFill>
                  <a:schemeClr val="bg1"/>
                </a:solidFill>
                <a:effectLst/>
                <a:ea typeface="Times New Roman" panose="02020603050405020304" pitchFamily="18" charset="0"/>
                <a:cs typeface="Arial" panose="020B0604020202020204" pitchFamily="34" charset="0"/>
              </a:rPr>
              <a:t> </a:t>
            </a:r>
            <a:r>
              <a:rPr lang="en-US" sz="1600" i="1" kern="0" dirty="0">
                <a:solidFill>
                  <a:schemeClr val="bg1"/>
                </a:solidFill>
                <a:effectLst/>
                <a:ea typeface="Calibri" panose="020F0502020204030204" pitchFamily="34" charset="0"/>
                <a:cs typeface="Arial" panose="020B0604020202020204" pitchFamily="34" charset="0"/>
              </a:rPr>
              <a:t>studies in the professional development of beginning teachers</a:t>
            </a:r>
            <a:r>
              <a:rPr lang="en-US" sz="1600" kern="0" dirty="0">
                <a:solidFill>
                  <a:schemeClr val="bg1"/>
                </a:solidFill>
                <a:effectLst/>
                <a:ea typeface="Calibri" panose="020F0502020204030204" pitchFamily="34" charset="0"/>
                <a:cs typeface="Arial" panose="020B0604020202020204" pitchFamily="34" charset="0"/>
              </a:rPr>
              <a:t>. Bristol, PA:</a:t>
            </a:r>
            <a:r>
              <a:rPr lang="en-US" sz="1600" kern="0" dirty="0">
                <a:solidFill>
                  <a:schemeClr val="bg1"/>
                </a:solidFill>
                <a:effectLst/>
                <a:ea typeface="Times New Roman" panose="02020603050405020304" pitchFamily="18" charset="0"/>
                <a:cs typeface="Arial" panose="020B0604020202020204" pitchFamily="34" charset="0"/>
              </a:rPr>
              <a:t> </a:t>
            </a:r>
            <a:r>
              <a:rPr lang="en-US" sz="1600" kern="0" dirty="0">
                <a:solidFill>
                  <a:schemeClr val="bg1"/>
                </a:solidFill>
                <a:effectLst/>
                <a:ea typeface="Calibri" panose="020F0502020204030204" pitchFamily="34" charset="0"/>
                <a:cs typeface="Arial" panose="020B0604020202020204" pitchFamily="34" charset="0"/>
              </a:rPr>
              <a:t>The Falmer Press.</a:t>
            </a:r>
            <a:endParaRPr lang="en-US" sz="1600" kern="100" dirty="0">
              <a:solidFill>
                <a:schemeClr val="bg1"/>
              </a:solidFill>
              <a:effectLst/>
              <a:ea typeface="Calibri" panose="020F0502020204030204" pitchFamily="34" charset="0"/>
              <a:cs typeface="Arial" panose="020B0604020202020204" pitchFamily="34" charset="0"/>
            </a:endParaRPr>
          </a:p>
          <a:p>
            <a:pPr algn="just">
              <a:lnSpc>
                <a:spcPct val="107000"/>
              </a:lnSpc>
              <a:spcAft>
                <a:spcPts val="800"/>
              </a:spcAft>
            </a:pPr>
            <a:r>
              <a:rPr lang="en-US" sz="1600" kern="0" dirty="0">
                <a:solidFill>
                  <a:schemeClr val="bg1"/>
                </a:solidFill>
                <a:effectLst/>
                <a:ea typeface="Calibri" panose="020F0502020204030204" pitchFamily="34" charset="0"/>
                <a:cs typeface="Arial" panose="020B0604020202020204" pitchFamily="34" charset="0"/>
              </a:rPr>
              <a:t>Chan, K. W. (2004). Preservice Teachers' Epistemological Beliefs and Conceptions about Teaching and Learning: Cultural Implications for Research in Teacher Education. </a:t>
            </a:r>
            <a:r>
              <a:rPr lang="en-US" sz="1600" i="1" kern="0" dirty="0">
                <a:solidFill>
                  <a:schemeClr val="bg1"/>
                </a:solidFill>
                <a:effectLst/>
                <a:ea typeface="Calibri" panose="020F0502020204030204" pitchFamily="34" charset="0"/>
                <a:cs typeface="Arial" panose="020B0604020202020204" pitchFamily="34" charset="0"/>
              </a:rPr>
              <a:t>Australian Journal of Teacher Education,</a:t>
            </a:r>
            <a:r>
              <a:rPr lang="en-US" sz="1600" kern="0" dirty="0">
                <a:solidFill>
                  <a:schemeClr val="bg1"/>
                </a:solidFill>
                <a:effectLst/>
                <a:ea typeface="Calibri" panose="020F0502020204030204" pitchFamily="34" charset="0"/>
                <a:cs typeface="Arial" panose="020B0604020202020204" pitchFamily="34" charset="0"/>
              </a:rPr>
              <a:t> </a:t>
            </a:r>
            <a:r>
              <a:rPr lang="en-US" sz="1600" i="1" kern="0" dirty="0">
                <a:solidFill>
                  <a:schemeClr val="bg1"/>
                </a:solidFill>
                <a:effectLst/>
                <a:ea typeface="Calibri" panose="020F0502020204030204" pitchFamily="34" charset="0"/>
                <a:cs typeface="Arial" panose="020B0604020202020204" pitchFamily="34" charset="0"/>
              </a:rPr>
              <a:t>29</a:t>
            </a:r>
            <a:r>
              <a:rPr lang="en-US" sz="1600" kern="0" dirty="0">
                <a:solidFill>
                  <a:schemeClr val="bg1"/>
                </a:solidFill>
                <a:effectLst/>
                <a:ea typeface="Calibri" panose="020F0502020204030204" pitchFamily="34" charset="0"/>
                <a:cs typeface="Arial" panose="020B0604020202020204" pitchFamily="34" charset="0"/>
              </a:rPr>
              <a:t>(1), 1-13. </a:t>
            </a:r>
            <a:r>
              <a:rPr lang="en-US" sz="1600" kern="0" dirty="0" err="1">
                <a:solidFill>
                  <a:schemeClr val="bg1"/>
                </a:solidFill>
                <a:effectLst/>
                <a:ea typeface="Calibri" panose="020F0502020204030204" pitchFamily="34" charset="0"/>
                <a:cs typeface="Arial" panose="020B0604020202020204" pitchFamily="34" charset="0"/>
              </a:rPr>
              <a:t>doi</a:t>
            </a:r>
            <a:r>
              <a:rPr lang="en-US" sz="1600" kern="0" dirty="0">
                <a:solidFill>
                  <a:schemeClr val="bg1"/>
                </a:solidFill>
                <a:effectLst/>
                <a:ea typeface="Calibri" panose="020F0502020204030204" pitchFamily="34" charset="0"/>
                <a:cs typeface="Arial" panose="020B0604020202020204" pitchFamily="34" charset="0"/>
              </a:rPr>
              <a:t>: 10.14221/ajte.2004v29n1.1</a:t>
            </a:r>
            <a:endParaRPr lang="en-US" sz="1600" kern="100" dirty="0">
              <a:solidFill>
                <a:schemeClr val="bg1"/>
              </a:solidFill>
              <a:effectLst/>
              <a:ea typeface="Calibri" panose="020F0502020204030204" pitchFamily="34" charset="0"/>
              <a:cs typeface="Arial" panose="020B0604020202020204" pitchFamily="34" charset="0"/>
            </a:endParaRPr>
          </a:p>
          <a:p>
            <a:pPr algn="just">
              <a:lnSpc>
                <a:spcPct val="107000"/>
              </a:lnSpc>
              <a:spcAft>
                <a:spcPts val="800"/>
              </a:spcAft>
            </a:pPr>
            <a:r>
              <a:rPr lang="en-US" sz="1600" kern="0" dirty="0" err="1">
                <a:solidFill>
                  <a:schemeClr val="bg1"/>
                </a:solidFill>
                <a:effectLst/>
                <a:ea typeface="Times New Roman" panose="02020603050405020304" pitchFamily="18" charset="0"/>
                <a:cs typeface="Arial" panose="020B0604020202020204" pitchFamily="34" charset="0"/>
              </a:rPr>
              <a:t>Gilakjani</a:t>
            </a:r>
            <a:r>
              <a:rPr lang="en-US" sz="1600" kern="0" dirty="0">
                <a:solidFill>
                  <a:schemeClr val="bg1"/>
                </a:solidFill>
                <a:effectLst/>
                <a:ea typeface="Times New Roman" panose="02020603050405020304" pitchFamily="18" charset="0"/>
                <a:cs typeface="Arial" panose="020B0604020202020204" pitchFamily="34" charset="0"/>
              </a:rPr>
              <a:t>, A. P., &amp; </a:t>
            </a:r>
            <a:r>
              <a:rPr lang="en-US" sz="1600" kern="0" dirty="0" err="1">
                <a:solidFill>
                  <a:schemeClr val="bg1"/>
                </a:solidFill>
                <a:effectLst/>
                <a:ea typeface="Times New Roman" panose="02020603050405020304" pitchFamily="18" charset="0"/>
                <a:cs typeface="Arial" panose="020B0604020202020204" pitchFamily="34" charset="0"/>
              </a:rPr>
              <a:t>Sabouri</a:t>
            </a:r>
            <a:r>
              <a:rPr lang="en-US" sz="1600" kern="0" dirty="0">
                <a:solidFill>
                  <a:schemeClr val="bg1"/>
                </a:solidFill>
                <a:effectLst/>
                <a:ea typeface="Times New Roman" panose="02020603050405020304" pitchFamily="18" charset="0"/>
                <a:cs typeface="Arial" panose="020B0604020202020204" pitchFamily="34" charset="0"/>
              </a:rPr>
              <a:t>, N. B. (2016). Learners' Listening Comprehension Difficulties in English Language Learning: A Literature Review. </a:t>
            </a:r>
            <a:r>
              <a:rPr lang="en-US" sz="1600" i="1" kern="0" dirty="0">
                <a:solidFill>
                  <a:schemeClr val="bg1"/>
                </a:solidFill>
                <a:effectLst/>
                <a:ea typeface="Times New Roman" panose="02020603050405020304" pitchFamily="18" charset="0"/>
                <a:cs typeface="Arial" panose="020B0604020202020204" pitchFamily="34" charset="0"/>
              </a:rPr>
              <a:t>English language teaching</a:t>
            </a:r>
            <a:r>
              <a:rPr lang="en-US" sz="1600" kern="0" dirty="0">
                <a:solidFill>
                  <a:schemeClr val="bg1"/>
                </a:solidFill>
                <a:effectLst/>
                <a:ea typeface="Times New Roman" panose="02020603050405020304" pitchFamily="18" charset="0"/>
                <a:cs typeface="Arial" panose="020B0604020202020204" pitchFamily="34" charset="0"/>
              </a:rPr>
              <a:t>, </a:t>
            </a:r>
            <a:r>
              <a:rPr lang="en-US" sz="1600" i="1" kern="0" dirty="0">
                <a:solidFill>
                  <a:schemeClr val="bg1"/>
                </a:solidFill>
                <a:effectLst/>
                <a:ea typeface="Times New Roman" panose="02020603050405020304" pitchFamily="18" charset="0"/>
                <a:cs typeface="Arial" panose="020B0604020202020204" pitchFamily="34" charset="0"/>
              </a:rPr>
              <a:t>9</a:t>
            </a:r>
            <a:r>
              <a:rPr lang="en-US" sz="1600" kern="0" dirty="0">
                <a:solidFill>
                  <a:schemeClr val="bg1"/>
                </a:solidFill>
                <a:effectLst/>
                <a:ea typeface="Times New Roman" panose="02020603050405020304" pitchFamily="18" charset="0"/>
                <a:cs typeface="Arial" panose="020B0604020202020204" pitchFamily="34" charset="0"/>
              </a:rPr>
              <a:t>(6), 123-133.</a:t>
            </a:r>
            <a:endParaRPr lang="en-US" sz="1600" kern="100" dirty="0">
              <a:solidFill>
                <a:schemeClr val="bg1"/>
              </a:solidFill>
              <a:effectLst/>
              <a:ea typeface="Calibri" panose="020F0502020204030204" pitchFamily="34" charset="0"/>
              <a:cs typeface="Arial" panose="020B0604020202020204" pitchFamily="34" charset="0"/>
            </a:endParaRPr>
          </a:p>
          <a:p>
            <a:pPr algn="just">
              <a:lnSpc>
                <a:spcPct val="107000"/>
              </a:lnSpc>
              <a:spcAft>
                <a:spcPts val="800"/>
              </a:spcAft>
            </a:pPr>
            <a:r>
              <a:rPr lang="en-US" sz="1600" kern="100" dirty="0">
                <a:solidFill>
                  <a:schemeClr val="bg1"/>
                </a:solidFill>
                <a:effectLst/>
                <a:ea typeface="Calibri" panose="020F0502020204030204" pitchFamily="34" charset="0"/>
                <a:cs typeface="Arial" panose="020B0604020202020204" pitchFamily="34" charset="0"/>
              </a:rPr>
              <a:t>Johnson. (2010). </a:t>
            </a:r>
            <a:r>
              <a:rPr lang="en-US" sz="1600" i="1" kern="100" dirty="0">
                <a:solidFill>
                  <a:schemeClr val="bg1"/>
                </a:solidFill>
                <a:effectLst/>
                <a:ea typeface="Calibri" panose="020F0502020204030204" pitchFamily="34" charset="0"/>
                <a:cs typeface="Arial" panose="020B0604020202020204" pitchFamily="34" charset="0"/>
              </a:rPr>
              <a:t>Making Connection in Elementary and Middle School Social</a:t>
            </a:r>
            <a:r>
              <a:rPr lang="en-US" sz="1600" i="1" kern="0" dirty="0">
                <a:solidFill>
                  <a:schemeClr val="bg1"/>
                </a:solidFill>
                <a:effectLst/>
                <a:ea typeface="Calibri" panose="020F0502020204030204" pitchFamily="34" charset="0"/>
                <a:cs typeface="Arial" panose="020B0604020202020204" pitchFamily="34" charset="0"/>
              </a:rPr>
              <a:t> Studies (2nd ed)</a:t>
            </a:r>
            <a:r>
              <a:rPr lang="en-US" sz="1600" kern="100" dirty="0">
                <a:solidFill>
                  <a:schemeClr val="bg1"/>
                </a:solidFill>
                <a:effectLst/>
                <a:ea typeface="Calibri" panose="020F0502020204030204" pitchFamily="34" charset="0"/>
                <a:cs typeface="Arial" panose="020B0604020202020204" pitchFamily="34" charset="0"/>
              </a:rPr>
              <a:t>. New York: Macmillan Publishing Company.</a:t>
            </a:r>
          </a:p>
          <a:p>
            <a:pPr algn="just">
              <a:lnSpc>
                <a:spcPct val="107000"/>
              </a:lnSpc>
              <a:spcAft>
                <a:spcPts val="800"/>
              </a:spcAft>
            </a:pPr>
            <a:r>
              <a:rPr lang="en-US" sz="1600" kern="0" dirty="0" err="1">
                <a:solidFill>
                  <a:schemeClr val="bg1"/>
                </a:solidFill>
                <a:effectLst/>
                <a:ea typeface="Times New Roman" panose="02020603050405020304" pitchFamily="18" charset="0"/>
                <a:cs typeface="Arial" panose="020B0604020202020204" pitchFamily="34" charset="0"/>
              </a:rPr>
              <a:t>Oktaviani</a:t>
            </a:r>
            <a:r>
              <a:rPr lang="en-US" sz="1600" kern="0" dirty="0">
                <a:solidFill>
                  <a:schemeClr val="bg1"/>
                </a:solidFill>
                <a:effectLst/>
                <a:ea typeface="Times New Roman" panose="02020603050405020304" pitchFamily="18" charset="0"/>
                <a:cs typeface="Arial" panose="020B0604020202020204" pitchFamily="34" charset="0"/>
              </a:rPr>
              <a:t>, U., </a:t>
            </a:r>
            <a:r>
              <a:rPr lang="en-US" sz="1600" kern="0" dirty="0" err="1">
                <a:solidFill>
                  <a:schemeClr val="bg1"/>
                </a:solidFill>
                <a:effectLst/>
                <a:ea typeface="Times New Roman" panose="02020603050405020304" pitchFamily="18" charset="0"/>
                <a:cs typeface="Arial" panose="020B0604020202020204" pitchFamily="34" charset="0"/>
              </a:rPr>
              <a:t>Mirizon</a:t>
            </a:r>
            <a:r>
              <a:rPr lang="en-US" sz="1600" kern="0" dirty="0">
                <a:solidFill>
                  <a:schemeClr val="bg1"/>
                </a:solidFill>
                <a:effectLst/>
                <a:ea typeface="Times New Roman" panose="02020603050405020304" pitchFamily="18" charset="0"/>
                <a:cs typeface="Arial" panose="020B0604020202020204" pitchFamily="34" charset="0"/>
              </a:rPr>
              <a:t>, S., &amp; </a:t>
            </a:r>
            <a:r>
              <a:rPr lang="en-US" sz="1600" kern="0" dirty="0" err="1">
                <a:solidFill>
                  <a:schemeClr val="bg1"/>
                </a:solidFill>
                <a:effectLst/>
                <a:ea typeface="Times New Roman" panose="02020603050405020304" pitchFamily="18" charset="0"/>
                <a:cs typeface="Arial" panose="020B0604020202020204" pitchFamily="34" charset="0"/>
              </a:rPr>
              <a:t>Vianty</a:t>
            </a:r>
            <a:r>
              <a:rPr lang="en-US" sz="1600" kern="0" dirty="0">
                <a:solidFill>
                  <a:schemeClr val="bg1"/>
                </a:solidFill>
                <a:effectLst/>
                <a:ea typeface="Times New Roman" panose="02020603050405020304" pitchFamily="18" charset="0"/>
                <a:cs typeface="Arial" panose="020B0604020202020204" pitchFamily="34" charset="0"/>
              </a:rPr>
              <a:t>, M. (2021). TEACHERS’BELIEFS AND CLASSROOM PRACTICES IN TEACHING CONTENT SUBJECTS THROUGH EMI. </a:t>
            </a:r>
            <a:r>
              <a:rPr lang="en-US" sz="1600" i="1" kern="0" dirty="0">
                <a:solidFill>
                  <a:schemeClr val="bg1"/>
                </a:solidFill>
                <a:effectLst/>
                <a:ea typeface="Times New Roman" panose="02020603050405020304" pitchFamily="18" charset="0"/>
                <a:cs typeface="Arial" panose="020B0604020202020204" pitchFamily="34" charset="0"/>
              </a:rPr>
              <a:t>English Review: Journal of English Education</a:t>
            </a:r>
            <a:r>
              <a:rPr lang="en-US" sz="1600" kern="0" dirty="0">
                <a:solidFill>
                  <a:schemeClr val="bg1"/>
                </a:solidFill>
                <a:effectLst/>
                <a:ea typeface="Times New Roman" panose="02020603050405020304" pitchFamily="18" charset="0"/>
                <a:cs typeface="Arial" panose="020B0604020202020204" pitchFamily="34" charset="0"/>
              </a:rPr>
              <a:t>, </a:t>
            </a:r>
            <a:r>
              <a:rPr lang="en-US" sz="1600" i="1" kern="0" dirty="0">
                <a:solidFill>
                  <a:schemeClr val="bg1"/>
                </a:solidFill>
                <a:effectLst/>
                <a:ea typeface="Times New Roman" panose="02020603050405020304" pitchFamily="18" charset="0"/>
                <a:cs typeface="Arial" panose="020B0604020202020204" pitchFamily="34" charset="0"/>
              </a:rPr>
              <a:t>10</a:t>
            </a:r>
            <a:r>
              <a:rPr lang="en-US" sz="1600" kern="0" dirty="0">
                <a:solidFill>
                  <a:schemeClr val="bg1"/>
                </a:solidFill>
                <a:effectLst/>
                <a:ea typeface="Times New Roman" panose="02020603050405020304" pitchFamily="18" charset="0"/>
                <a:cs typeface="Arial" panose="020B0604020202020204" pitchFamily="34" charset="0"/>
              </a:rPr>
              <a:t>(1), 287-296.</a:t>
            </a:r>
            <a:r>
              <a:rPr lang="en-US" sz="1600" kern="0" dirty="0">
                <a:solidFill>
                  <a:schemeClr val="bg1"/>
                </a:solidFill>
                <a:effectLst/>
                <a:ea typeface="Calibri" panose="020F0502020204030204" pitchFamily="34" charset="0"/>
                <a:cs typeface="Arial" panose="020B0604020202020204" pitchFamily="34" charset="0"/>
              </a:rPr>
              <a:t> </a:t>
            </a:r>
            <a:r>
              <a:rPr lang="en-US" sz="1600" kern="0" dirty="0">
                <a:solidFill>
                  <a:schemeClr val="bg1"/>
                </a:solidFill>
                <a:ea typeface="Calibri" panose="020F0502020204030204" pitchFamily="34" charset="0"/>
                <a:cs typeface="Arial" panose="020B0604020202020204" pitchFamily="34" charset="0"/>
              </a:rPr>
              <a:t>https://doi.org/10.25134/erjee.v10i1.5399</a:t>
            </a:r>
            <a:endParaRPr lang="en-US" sz="1600" kern="100" dirty="0">
              <a:solidFill>
                <a:schemeClr val="bg1"/>
              </a:solidFill>
              <a:effectLst/>
              <a:ea typeface="Calibri" panose="020F0502020204030204" pitchFamily="34" charset="0"/>
              <a:cs typeface="Arial" panose="020B0604020202020204" pitchFamily="34" charset="0"/>
            </a:endParaRPr>
          </a:p>
          <a:p>
            <a:pPr algn="just">
              <a:lnSpc>
                <a:spcPct val="107000"/>
              </a:lnSpc>
              <a:spcAft>
                <a:spcPts val="800"/>
              </a:spcAft>
            </a:pPr>
            <a:r>
              <a:rPr lang="en-US" sz="1600" kern="0" dirty="0">
                <a:solidFill>
                  <a:schemeClr val="bg1"/>
                </a:solidFill>
                <a:effectLst/>
                <a:ea typeface="Calibri" panose="020F0502020204030204" pitchFamily="34" charset="0"/>
                <a:cs typeface="Arial" panose="020B0604020202020204" pitchFamily="34" charset="0"/>
              </a:rPr>
              <a:t>Pajares, M. F. (1992). Teachers’ Beliefs and Educational Research: Cleaning Up a Messy Construct. </a:t>
            </a:r>
            <a:r>
              <a:rPr lang="en-US" sz="1600" i="1" kern="0" dirty="0">
                <a:solidFill>
                  <a:schemeClr val="bg1"/>
                </a:solidFill>
                <a:effectLst/>
                <a:ea typeface="Calibri" panose="020F0502020204030204" pitchFamily="34" charset="0"/>
                <a:cs typeface="Arial" panose="020B0604020202020204" pitchFamily="34" charset="0"/>
              </a:rPr>
              <a:t>Review of Educational Research</a:t>
            </a:r>
            <a:r>
              <a:rPr lang="en-US" sz="1600" kern="0" dirty="0">
                <a:solidFill>
                  <a:schemeClr val="bg1"/>
                </a:solidFill>
                <a:effectLst/>
                <a:ea typeface="Calibri" panose="020F0502020204030204" pitchFamily="34" charset="0"/>
                <a:cs typeface="Arial" panose="020B0604020202020204" pitchFamily="34" charset="0"/>
              </a:rPr>
              <a:t>, </a:t>
            </a:r>
            <a:r>
              <a:rPr lang="en-US" sz="1600" i="1" kern="0" dirty="0">
                <a:solidFill>
                  <a:schemeClr val="bg1"/>
                </a:solidFill>
                <a:effectLst/>
                <a:ea typeface="Calibri" panose="020F0502020204030204" pitchFamily="34" charset="0"/>
                <a:cs typeface="Arial" panose="020B0604020202020204" pitchFamily="34" charset="0"/>
              </a:rPr>
              <a:t>62</a:t>
            </a:r>
            <a:r>
              <a:rPr lang="en-US" sz="1600" kern="0" dirty="0">
                <a:solidFill>
                  <a:schemeClr val="bg1"/>
                </a:solidFill>
                <a:effectLst/>
                <a:ea typeface="Calibri" panose="020F0502020204030204" pitchFamily="34" charset="0"/>
                <a:cs typeface="Arial" panose="020B0604020202020204" pitchFamily="34" charset="0"/>
              </a:rPr>
              <a:t>(3), 307–332. </a:t>
            </a:r>
            <a:r>
              <a:rPr lang="en-US" sz="1600" kern="0" dirty="0">
                <a:solidFill>
                  <a:schemeClr val="bg1"/>
                </a:solidFill>
                <a:ea typeface="Calibri" panose="020F0502020204030204" pitchFamily="34" charset="0"/>
                <a:cs typeface="Arial" panose="020B0604020202020204" pitchFamily="34" charset="0"/>
              </a:rPr>
              <a:t>https://doi.org/10.3102/00346543062003307</a:t>
            </a:r>
            <a:endParaRPr lang="en-US" sz="1600" kern="100" dirty="0">
              <a:solidFill>
                <a:schemeClr val="bg1"/>
              </a:solidFill>
              <a:effectLst/>
              <a:ea typeface="Calibri" panose="020F0502020204030204" pitchFamily="34" charset="0"/>
              <a:cs typeface="Arial" panose="020B0604020202020204" pitchFamily="34" charset="0"/>
            </a:endParaRPr>
          </a:p>
          <a:p>
            <a:pPr marL="0" indent="0">
              <a:buNone/>
            </a:pPr>
            <a:endParaRPr lang="en-US" sz="16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Autofit/>
          </a:bodyPr>
          <a:lstStyle/>
          <a:p>
            <a:pPr algn="just">
              <a:lnSpc>
                <a:spcPct val="107000"/>
              </a:lnSpc>
              <a:spcAft>
                <a:spcPts val="800"/>
              </a:spcAft>
            </a:pPr>
            <a:r>
              <a:rPr lang="en-US" sz="1600" kern="0" dirty="0">
                <a:solidFill>
                  <a:schemeClr val="bg1"/>
                </a:solidFill>
                <a:effectLst/>
                <a:latin typeface="+mj-lt"/>
                <a:ea typeface="Calibri" panose="020F0502020204030204" pitchFamily="34" charset="0"/>
                <a:cs typeface="Arial" panose="020B0604020202020204" pitchFamily="34" charset="0"/>
              </a:rPr>
              <a:t>Richard, J., &amp; Lockhart, C. (1995). </a:t>
            </a:r>
            <a:r>
              <a:rPr lang="en-US" sz="1600" i="1" kern="0" dirty="0">
                <a:solidFill>
                  <a:schemeClr val="bg1"/>
                </a:solidFill>
                <a:effectLst/>
                <a:latin typeface="+mj-lt"/>
                <a:ea typeface="Calibri" panose="020F0502020204030204" pitchFamily="34" charset="0"/>
                <a:cs typeface="Arial" panose="020B0604020202020204" pitchFamily="34" charset="0"/>
              </a:rPr>
              <a:t>Reflective Teaching in Second Language Classroom</a:t>
            </a:r>
            <a:r>
              <a:rPr lang="en-US" sz="1600" kern="0" dirty="0">
                <a:solidFill>
                  <a:schemeClr val="bg1"/>
                </a:solidFill>
                <a:effectLst/>
                <a:latin typeface="+mj-lt"/>
                <a:ea typeface="Calibri" panose="020F0502020204030204" pitchFamily="34" charset="0"/>
                <a:cs typeface="Arial" panose="020B0604020202020204" pitchFamily="34" charset="0"/>
              </a:rPr>
              <a:t>. USA: Cambridge University press.</a:t>
            </a:r>
            <a:endParaRPr lang="en-US" sz="1600" kern="100" dirty="0">
              <a:solidFill>
                <a:schemeClr val="bg1"/>
              </a:solidFill>
              <a:effectLst/>
              <a:latin typeface="+mj-lt"/>
              <a:ea typeface="Calibri" panose="020F0502020204030204" pitchFamily="34" charset="0"/>
              <a:cs typeface="Arial" panose="020B0604020202020204" pitchFamily="34" charset="0"/>
            </a:endParaRPr>
          </a:p>
          <a:p>
            <a:pPr algn="just">
              <a:lnSpc>
                <a:spcPct val="107000"/>
              </a:lnSpc>
              <a:spcAft>
                <a:spcPts val="800"/>
              </a:spcAft>
            </a:pPr>
            <a:r>
              <a:rPr lang="en-US" sz="1600" kern="0" dirty="0" err="1">
                <a:solidFill>
                  <a:schemeClr val="bg1"/>
                </a:solidFill>
                <a:effectLst/>
                <a:latin typeface="+mj-lt"/>
                <a:ea typeface="Calibri" panose="020F0502020204030204" pitchFamily="34" charset="0"/>
                <a:cs typeface="Arial" panose="020B0604020202020204" pitchFamily="34" charset="0"/>
              </a:rPr>
              <a:t>Tillema</a:t>
            </a:r>
            <a:r>
              <a:rPr lang="en-US" sz="1600" kern="0" dirty="0">
                <a:solidFill>
                  <a:schemeClr val="bg1"/>
                </a:solidFill>
                <a:effectLst/>
                <a:latin typeface="+mj-lt"/>
                <a:ea typeface="Calibri" panose="020F0502020204030204" pitchFamily="34" charset="0"/>
                <a:cs typeface="Arial" panose="020B0604020202020204" pitchFamily="34" charset="0"/>
              </a:rPr>
              <a:t>, H. H. (2000). Belief change towards self-directed learning in student teachers: Immersion in practice or reflection on action. </a:t>
            </a:r>
            <a:r>
              <a:rPr lang="en-US" sz="1600" i="1" kern="0" dirty="0">
                <a:solidFill>
                  <a:schemeClr val="bg1"/>
                </a:solidFill>
                <a:effectLst/>
                <a:latin typeface="+mj-lt"/>
                <a:ea typeface="Calibri" panose="020F0502020204030204" pitchFamily="34" charset="0"/>
                <a:cs typeface="Arial" panose="020B0604020202020204" pitchFamily="34" charset="0"/>
              </a:rPr>
              <a:t>Teaching and</a:t>
            </a:r>
            <a:r>
              <a:rPr lang="en-US" sz="1600" kern="0" dirty="0">
                <a:solidFill>
                  <a:schemeClr val="bg1"/>
                </a:solidFill>
                <a:effectLst/>
                <a:latin typeface="+mj-lt"/>
                <a:ea typeface="Calibri" panose="020F0502020204030204" pitchFamily="34" charset="0"/>
                <a:cs typeface="Arial" panose="020B0604020202020204" pitchFamily="34" charset="0"/>
              </a:rPr>
              <a:t> </a:t>
            </a:r>
            <a:r>
              <a:rPr lang="en-US" sz="1600" i="1" kern="0" dirty="0">
                <a:solidFill>
                  <a:schemeClr val="bg1"/>
                </a:solidFill>
                <a:effectLst/>
                <a:latin typeface="+mj-lt"/>
                <a:ea typeface="Calibri" panose="020F0502020204030204" pitchFamily="34" charset="0"/>
                <a:cs typeface="Arial" panose="020B0604020202020204" pitchFamily="34" charset="0"/>
              </a:rPr>
              <a:t>Teacher Education</a:t>
            </a:r>
            <a:r>
              <a:rPr lang="en-US" sz="1600" kern="0" dirty="0">
                <a:solidFill>
                  <a:schemeClr val="bg1"/>
                </a:solidFill>
                <a:effectLst/>
                <a:latin typeface="+mj-lt"/>
                <a:ea typeface="Calibri" panose="020F0502020204030204" pitchFamily="34" charset="0"/>
                <a:cs typeface="Arial" panose="020B0604020202020204" pitchFamily="34" charset="0"/>
              </a:rPr>
              <a:t>, </a:t>
            </a:r>
            <a:r>
              <a:rPr lang="en-US" sz="1600" i="1" kern="0" dirty="0">
                <a:solidFill>
                  <a:schemeClr val="bg1"/>
                </a:solidFill>
                <a:effectLst/>
                <a:latin typeface="+mj-lt"/>
                <a:ea typeface="Calibri" panose="020F0502020204030204" pitchFamily="34" charset="0"/>
                <a:cs typeface="Arial" panose="020B0604020202020204" pitchFamily="34" charset="0"/>
              </a:rPr>
              <a:t>16</a:t>
            </a:r>
            <a:r>
              <a:rPr lang="en-US" sz="1600" kern="0" dirty="0">
                <a:solidFill>
                  <a:schemeClr val="bg1"/>
                </a:solidFill>
                <a:effectLst/>
                <a:latin typeface="+mj-lt"/>
                <a:ea typeface="Calibri" panose="020F0502020204030204" pitchFamily="34" charset="0"/>
                <a:cs typeface="Arial" panose="020B0604020202020204" pitchFamily="34" charset="0"/>
              </a:rPr>
              <a:t>(5), 575–591. </a:t>
            </a:r>
            <a:r>
              <a:rPr lang="en-US" sz="1600" kern="0" dirty="0">
                <a:solidFill>
                  <a:schemeClr val="bg1"/>
                </a:solidFill>
                <a:latin typeface="+mj-lt"/>
                <a:ea typeface="Calibri" panose="020F0502020204030204" pitchFamily="34" charset="0"/>
                <a:cs typeface="Arial" panose="020B0604020202020204" pitchFamily="34" charset="0"/>
              </a:rPr>
              <a:t>https://doi.org/10.1016/S0742051X(00)00016-0</a:t>
            </a:r>
            <a:endParaRPr lang="en-US" sz="1600" kern="100" dirty="0">
              <a:solidFill>
                <a:schemeClr val="bg1"/>
              </a:solidFill>
              <a:effectLst/>
              <a:latin typeface="+mj-lt"/>
              <a:ea typeface="Calibri" panose="020F0502020204030204" pitchFamily="34" charset="0"/>
              <a:cs typeface="Arial" panose="020B0604020202020204" pitchFamily="34" charset="0"/>
            </a:endParaRPr>
          </a:p>
          <a:p>
            <a:pPr algn="just">
              <a:lnSpc>
                <a:spcPct val="107000"/>
              </a:lnSpc>
              <a:spcAft>
                <a:spcPts val="800"/>
              </a:spcAft>
            </a:pPr>
            <a:r>
              <a:rPr lang="en-US" sz="1600" kern="0" dirty="0">
                <a:solidFill>
                  <a:schemeClr val="bg1"/>
                </a:solidFill>
                <a:effectLst/>
                <a:latin typeface="+mj-lt"/>
                <a:ea typeface="Calibri" panose="020F0502020204030204" pitchFamily="34" charset="0"/>
                <a:cs typeface="Arial" panose="020B0604020202020204" pitchFamily="34" charset="0"/>
              </a:rPr>
              <a:t>Wibowo (2014) “</a:t>
            </a:r>
            <a:r>
              <a:rPr lang="en-US" sz="1600" i="1" kern="0" dirty="0">
                <a:solidFill>
                  <a:schemeClr val="bg1"/>
                </a:solidFill>
                <a:effectLst/>
                <a:latin typeface="+mj-lt"/>
                <a:ea typeface="Calibri" panose="020F0502020204030204" pitchFamily="34" charset="0"/>
                <a:cs typeface="Arial" panose="020B0604020202020204" pitchFamily="34" charset="0"/>
              </a:rPr>
              <a:t>The students’ perceptions on characteristics of effective English</a:t>
            </a:r>
            <a:r>
              <a:rPr lang="en-US" sz="1600" kern="0" dirty="0">
                <a:solidFill>
                  <a:schemeClr val="bg1"/>
                </a:solidFill>
                <a:effectLst/>
                <a:latin typeface="+mj-lt"/>
                <a:ea typeface="Calibri" panose="020F0502020204030204" pitchFamily="34" charset="0"/>
                <a:cs typeface="Arial" panose="020B0604020202020204" pitchFamily="34" charset="0"/>
              </a:rPr>
              <a:t> </a:t>
            </a:r>
            <a:r>
              <a:rPr lang="en-US" sz="1600" i="1" kern="0" dirty="0">
                <a:solidFill>
                  <a:schemeClr val="bg1"/>
                </a:solidFill>
                <a:effectLst/>
                <a:latin typeface="+mj-lt"/>
                <a:ea typeface="Calibri" panose="020F0502020204030204" pitchFamily="34" charset="0"/>
                <a:cs typeface="Arial" panose="020B0604020202020204" pitchFamily="34" charset="0"/>
              </a:rPr>
              <a:t>teacher: a study at sixth semester students of English department of Muhammadiyah</a:t>
            </a:r>
            <a:r>
              <a:rPr lang="en-US" sz="1600" kern="0" dirty="0">
                <a:solidFill>
                  <a:schemeClr val="bg1"/>
                </a:solidFill>
                <a:effectLst/>
                <a:latin typeface="+mj-lt"/>
                <a:ea typeface="Calibri" panose="020F0502020204030204" pitchFamily="34" charset="0"/>
                <a:cs typeface="Arial" panose="020B0604020202020204" pitchFamily="34" charset="0"/>
              </a:rPr>
              <a:t> </a:t>
            </a:r>
            <a:r>
              <a:rPr lang="en-US" sz="1600" i="1" kern="0" dirty="0">
                <a:solidFill>
                  <a:schemeClr val="bg1"/>
                </a:solidFill>
                <a:effectLst/>
                <a:latin typeface="+mj-lt"/>
                <a:ea typeface="Calibri" panose="020F0502020204030204" pitchFamily="34" charset="0"/>
                <a:cs typeface="Arial" panose="020B0604020202020204" pitchFamily="34" charset="0"/>
              </a:rPr>
              <a:t>University of Surakarta”. </a:t>
            </a:r>
            <a:r>
              <a:rPr lang="en-US" sz="1600" kern="0" dirty="0">
                <a:solidFill>
                  <a:schemeClr val="bg1"/>
                </a:solidFill>
                <a:effectLst/>
                <a:latin typeface="+mj-lt"/>
                <a:ea typeface="Calibri" panose="020F0502020204030204" pitchFamily="34" charset="0"/>
                <a:cs typeface="Arial" panose="020B0604020202020204" pitchFamily="34" charset="0"/>
              </a:rPr>
              <a:t>Published e-print UMS.</a:t>
            </a:r>
            <a:endParaRPr lang="en-US" sz="1600" kern="100" dirty="0">
              <a:solidFill>
                <a:schemeClr val="bg1"/>
              </a:solidFill>
              <a:effectLst/>
              <a:latin typeface="+mj-lt"/>
              <a:ea typeface="Calibri" panose="020F0502020204030204" pitchFamily="34" charset="0"/>
              <a:cs typeface="Arial" panose="020B0604020202020204" pitchFamily="34" charset="0"/>
            </a:endParaRPr>
          </a:p>
          <a:p>
            <a:pPr algn="just">
              <a:lnSpc>
                <a:spcPct val="107000"/>
              </a:lnSpc>
              <a:spcAft>
                <a:spcPts val="800"/>
              </a:spcAft>
            </a:pPr>
            <a:r>
              <a:rPr lang="en-US" sz="1600" i="0" kern="100" dirty="0">
                <a:solidFill>
                  <a:schemeClr val="bg1"/>
                </a:solidFill>
                <a:effectLst/>
                <a:latin typeface="+mj-lt"/>
                <a:ea typeface="Calibri" panose="020F0502020204030204" pitchFamily="34" charset="0"/>
                <a:cs typeface="Arial" panose="020B0604020202020204" pitchFamily="34" charset="0"/>
              </a:rPr>
              <a:t>Woods</a:t>
            </a:r>
            <a:r>
              <a:rPr lang="en-US" sz="1600" i="1" kern="100" dirty="0">
                <a:solidFill>
                  <a:schemeClr val="bg1"/>
                </a:solidFill>
                <a:effectLst/>
                <a:latin typeface="+mj-lt"/>
                <a:ea typeface="Calibri" panose="020F0502020204030204" pitchFamily="34" charset="0"/>
                <a:cs typeface="Arial" panose="020B0604020202020204" pitchFamily="34" charset="0"/>
              </a:rPr>
              <a:t>, D. (</a:t>
            </a:r>
            <a:r>
              <a:rPr lang="en-US" sz="1600" i="0" kern="100" dirty="0">
                <a:solidFill>
                  <a:schemeClr val="bg1"/>
                </a:solidFill>
                <a:effectLst/>
                <a:latin typeface="+mj-lt"/>
                <a:ea typeface="Calibri" panose="020F0502020204030204" pitchFamily="34" charset="0"/>
                <a:cs typeface="Arial" panose="020B0604020202020204" pitchFamily="34" charset="0"/>
              </a:rPr>
              <a:t>1996</a:t>
            </a:r>
            <a:r>
              <a:rPr lang="en-US" sz="1600" i="1" kern="100" dirty="0">
                <a:solidFill>
                  <a:schemeClr val="bg1"/>
                </a:solidFill>
                <a:effectLst/>
                <a:latin typeface="+mj-lt"/>
                <a:ea typeface="Calibri" panose="020F0502020204030204" pitchFamily="34" charset="0"/>
                <a:cs typeface="Arial" panose="020B0604020202020204" pitchFamily="34" charset="0"/>
              </a:rPr>
              <a:t>).</a:t>
            </a:r>
            <a:r>
              <a:rPr lang="en-US" sz="1600" kern="100" dirty="0">
                <a:solidFill>
                  <a:schemeClr val="bg1"/>
                </a:solidFill>
                <a:effectLst/>
                <a:latin typeface="+mj-lt"/>
                <a:ea typeface="Calibri" panose="020F0502020204030204" pitchFamily="34" charset="0"/>
                <a:cs typeface="Arial" panose="020B0604020202020204" pitchFamily="34" charset="0"/>
              </a:rPr>
              <a:t> </a:t>
            </a:r>
            <a:r>
              <a:rPr lang="en-US" sz="1600" i="1" kern="100" dirty="0">
                <a:solidFill>
                  <a:schemeClr val="bg1"/>
                </a:solidFill>
                <a:effectLst/>
                <a:latin typeface="+mj-lt"/>
                <a:ea typeface="Calibri" panose="020F0502020204030204" pitchFamily="34" charset="0"/>
                <a:cs typeface="Arial" panose="020B0604020202020204" pitchFamily="34" charset="0"/>
              </a:rPr>
              <a:t>Teacher</a:t>
            </a:r>
            <a:r>
              <a:rPr lang="en-US" sz="1600" kern="100" dirty="0">
                <a:solidFill>
                  <a:schemeClr val="bg1"/>
                </a:solidFill>
                <a:effectLst/>
                <a:latin typeface="+mj-lt"/>
                <a:ea typeface="Calibri" panose="020F0502020204030204" pitchFamily="34" charset="0"/>
                <a:cs typeface="Arial" panose="020B0604020202020204" pitchFamily="34" charset="0"/>
              </a:rPr>
              <a:t> Cognition in Language </a:t>
            </a:r>
            <a:r>
              <a:rPr lang="en-US" sz="1600" i="1" kern="100" dirty="0">
                <a:solidFill>
                  <a:schemeClr val="bg1"/>
                </a:solidFill>
                <a:effectLst/>
                <a:latin typeface="+mj-lt"/>
                <a:ea typeface="Calibri" panose="020F0502020204030204" pitchFamily="34" charset="0"/>
                <a:cs typeface="Arial" panose="020B0604020202020204" pitchFamily="34" charset="0"/>
              </a:rPr>
              <a:t>Teaching</a:t>
            </a:r>
            <a:r>
              <a:rPr lang="en-US" sz="1600" kern="100" dirty="0">
                <a:solidFill>
                  <a:schemeClr val="bg1"/>
                </a:solidFill>
                <a:effectLst/>
                <a:latin typeface="+mj-lt"/>
                <a:ea typeface="Calibri" panose="020F0502020204030204" pitchFamily="34" charset="0"/>
                <a:cs typeface="Arial" panose="020B0604020202020204" pitchFamily="34" charset="0"/>
              </a:rPr>
              <a:t>: </a:t>
            </a:r>
            <a:r>
              <a:rPr lang="en-US" sz="1600" i="0" kern="100" dirty="0">
                <a:solidFill>
                  <a:schemeClr val="bg1"/>
                </a:solidFill>
                <a:effectLst/>
                <a:latin typeface="+mj-lt"/>
                <a:ea typeface="Calibri" panose="020F0502020204030204" pitchFamily="34" charset="0"/>
                <a:cs typeface="Arial" panose="020B0604020202020204" pitchFamily="34" charset="0"/>
              </a:rPr>
              <a:t>Beliefs</a:t>
            </a:r>
            <a:r>
              <a:rPr lang="en-US" sz="1600" i="1" kern="100" dirty="0">
                <a:solidFill>
                  <a:schemeClr val="bg1"/>
                </a:solidFill>
                <a:effectLst/>
                <a:latin typeface="+mj-lt"/>
                <a:ea typeface="Calibri" panose="020F0502020204030204" pitchFamily="34" charset="0"/>
                <a:cs typeface="Arial" panose="020B0604020202020204" pitchFamily="34" charset="0"/>
              </a:rPr>
              <a:t>, Decision, Making, and Classroom Practice</a:t>
            </a:r>
            <a:r>
              <a:rPr lang="en-US" sz="1600" kern="100" dirty="0">
                <a:solidFill>
                  <a:schemeClr val="bg1"/>
                </a:solidFill>
                <a:effectLst/>
                <a:latin typeface="+mj-lt"/>
                <a:ea typeface="Calibri" panose="020F0502020204030204" pitchFamily="34" charset="0"/>
                <a:cs typeface="Arial" panose="020B0604020202020204" pitchFamily="34" charset="0"/>
              </a:rPr>
              <a:t>. Cambridge: Cambridge University Press.</a:t>
            </a:r>
          </a:p>
          <a:p>
            <a:pPr algn="just">
              <a:lnSpc>
                <a:spcPct val="107000"/>
              </a:lnSpc>
              <a:spcAft>
                <a:spcPts val="800"/>
              </a:spcAft>
            </a:pPr>
            <a:r>
              <a:rPr lang="en-US" sz="1600" kern="0" dirty="0">
                <a:solidFill>
                  <a:schemeClr val="bg1"/>
                </a:solidFill>
                <a:effectLst/>
                <a:latin typeface="+mj-lt"/>
                <a:ea typeface="Calibri" panose="020F0502020204030204" pitchFamily="34" charset="0"/>
                <a:cs typeface="Arial" panose="020B0604020202020204" pitchFamily="34" charset="0"/>
              </a:rPr>
              <a:t>Wu, C., Wan, S., &amp; Wong, Y. (2015). Exploring Hong Kong secondary school teachers' teaching beliefs on differentiated instruction. In D. Garbett, &amp; Ovens (Eds</a:t>
            </a:r>
            <a:r>
              <a:rPr lang="en-US" sz="1600" i="1" kern="0" dirty="0">
                <a:solidFill>
                  <a:schemeClr val="bg1"/>
                </a:solidFill>
                <a:effectLst/>
                <a:latin typeface="+mj-lt"/>
                <a:ea typeface="Calibri" panose="020F0502020204030204" pitchFamily="34" charset="0"/>
                <a:cs typeface="Arial" panose="020B0604020202020204" pitchFamily="34" charset="0"/>
              </a:rPr>
              <a:t>.), </a:t>
            </a:r>
            <a:r>
              <a:rPr lang="en-US" sz="1600" i="1" kern="0" dirty="0" err="1">
                <a:solidFill>
                  <a:schemeClr val="bg1"/>
                </a:solidFill>
                <a:effectLst/>
                <a:latin typeface="+mj-lt"/>
                <a:ea typeface="Calibri" panose="020F0502020204030204" pitchFamily="34" charset="0"/>
                <a:cs typeface="Arial" panose="020B0604020202020204" pitchFamily="34" charset="0"/>
              </a:rPr>
              <a:t>ISATT:Teaching</a:t>
            </a:r>
            <a:r>
              <a:rPr lang="en-US" sz="1600" i="1" kern="0" dirty="0">
                <a:solidFill>
                  <a:schemeClr val="bg1"/>
                </a:solidFill>
                <a:effectLst/>
                <a:latin typeface="+mj-lt"/>
                <a:ea typeface="Calibri" panose="020F0502020204030204" pitchFamily="34" charset="0"/>
                <a:cs typeface="Arial" panose="020B0604020202020204" pitchFamily="34" charset="0"/>
              </a:rPr>
              <a:t> for tomorrow</a:t>
            </a:r>
            <a:r>
              <a:rPr lang="en-US" sz="1600" kern="0" dirty="0">
                <a:solidFill>
                  <a:schemeClr val="bg1"/>
                </a:solidFill>
                <a:effectLst/>
                <a:latin typeface="+mj-lt"/>
                <a:ea typeface="Calibri" panose="020F0502020204030204" pitchFamily="34" charset="0"/>
                <a:cs typeface="Arial" panose="020B0604020202020204" pitchFamily="34" charset="0"/>
              </a:rPr>
              <a:t> </a:t>
            </a:r>
            <a:r>
              <a:rPr lang="en-US" sz="1600" i="1" kern="0" dirty="0">
                <a:solidFill>
                  <a:schemeClr val="bg1"/>
                </a:solidFill>
                <a:effectLst/>
                <a:latin typeface="+mj-lt"/>
                <a:ea typeface="Calibri" panose="020F0502020204030204" pitchFamily="34" charset="0"/>
                <a:cs typeface="Arial" panose="020B0604020202020204" pitchFamily="34" charset="0"/>
              </a:rPr>
              <a:t>today</a:t>
            </a:r>
            <a:r>
              <a:rPr lang="en-US" sz="1600" kern="0" dirty="0">
                <a:solidFill>
                  <a:schemeClr val="bg1"/>
                </a:solidFill>
                <a:effectLst/>
                <a:latin typeface="+mj-lt"/>
                <a:ea typeface="Calibri" panose="020F0502020204030204" pitchFamily="34" charset="0"/>
                <a:cs typeface="Arial" panose="020B0604020202020204" pitchFamily="34" charset="0"/>
              </a:rPr>
              <a:t> (pp.158-167). Auckland, New Zealand: Edify LTD.</a:t>
            </a:r>
            <a:endParaRPr lang="en-US" sz="1600" kern="100" dirty="0">
              <a:solidFill>
                <a:schemeClr val="bg1"/>
              </a:solidFill>
              <a:effectLst/>
              <a:latin typeface="+mj-lt"/>
              <a:ea typeface="Calibri" panose="020F0502020204030204" pitchFamily="34" charset="0"/>
              <a:cs typeface="Arial" panose="020B0604020202020204" pitchFamily="34" charset="0"/>
            </a:endParaRPr>
          </a:p>
          <a:p>
            <a:pPr algn="just">
              <a:lnSpc>
                <a:spcPct val="107000"/>
              </a:lnSpc>
              <a:spcAft>
                <a:spcPts val="800"/>
              </a:spcAft>
            </a:pPr>
            <a:r>
              <a:rPr lang="en-US" sz="1600" kern="0" dirty="0">
                <a:solidFill>
                  <a:schemeClr val="bg1"/>
                </a:solidFill>
                <a:effectLst/>
                <a:latin typeface="+mj-lt"/>
                <a:ea typeface="Calibri" panose="020F0502020204030204" pitchFamily="34" charset="0"/>
                <a:cs typeface="Arial" panose="020B0604020202020204" pitchFamily="34" charset="0"/>
              </a:rPr>
              <a:t>Yuan, R., Chen, Y., &amp; Peng, J. (2020). Understanding university teachers’ beliefs and practice in using English as a medium of instruction. </a:t>
            </a:r>
            <a:r>
              <a:rPr lang="en-US" sz="1600" i="1" kern="0" dirty="0">
                <a:solidFill>
                  <a:schemeClr val="bg1"/>
                </a:solidFill>
                <a:effectLst/>
                <a:latin typeface="+mj-lt"/>
                <a:ea typeface="Calibri" panose="020F0502020204030204" pitchFamily="34" charset="0"/>
                <a:cs typeface="Arial" panose="020B0604020202020204" pitchFamily="34" charset="0"/>
              </a:rPr>
              <a:t>Teaching in</a:t>
            </a:r>
            <a:r>
              <a:rPr lang="en-US" sz="1600" kern="0" dirty="0">
                <a:solidFill>
                  <a:schemeClr val="bg1"/>
                </a:solidFill>
                <a:effectLst/>
                <a:latin typeface="+mj-lt"/>
                <a:ea typeface="Calibri" panose="020F0502020204030204" pitchFamily="34" charset="0"/>
                <a:cs typeface="Arial" panose="020B0604020202020204" pitchFamily="34" charset="0"/>
              </a:rPr>
              <a:t> </a:t>
            </a:r>
            <a:r>
              <a:rPr lang="en-US" sz="1600" i="1" kern="0" dirty="0">
                <a:solidFill>
                  <a:schemeClr val="bg1"/>
                </a:solidFill>
                <a:effectLst/>
                <a:latin typeface="+mj-lt"/>
                <a:ea typeface="Calibri" panose="020F0502020204030204" pitchFamily="34" charset="0"/>
                <a:cs typeface="Arial" panose="020B0604020202020204" pitchFamily="34" charset="0"/>
              </a:rPr>
              <a:t>Higher Education</a:t>
            </a:r>
            <a:r>
              <a:rPr lang="en-US" sz="1600" kern="0" dirty="0">
                <a:solidFill>
                  <a:schemeClr val="bg1"/>
                </a:solidFill>
                <a:effectLst/>
                <a:latin typeface="+mj-lt"/>
                <a:ea typeface="Calibri" panose="020F0502020204030204" pitchFamily="34" charset="0"/>
                <a:cs typeface="Arial" panose="020B0604020202020204" pitchFamily="34" charset="0"/>
              </a:rPr>
              <a:t>, 1470-1294. </a:t>
            </a:r>
            <a:r>
              <a:rPr lang="en-US" sz="1600" kern="0" dirty="0" err="1">
                <a:solidFill>
                  <a:schemeClr val="bg1"/>
                </a:solidFill>
                <a:effectLst/>
                <a:latin typeface="+mj-lt"/>
                <a:ea typeface="Calibri" panose="020F0502020204030204" pitchFamily="34" charset="0"/>
                <a:cs typeface="Arial" panose="020B0604020202020204" pitchFamily="34" charset="0"/>
              </a:rPr>
              <a:t>doi</a:t>
            </a:r>
            <a:r>
              <a:rPr lang="en-US" sz="1600" kern="0" dirty="0">
                <a:solidFill>
                  <a:schemeClr val="bg1"/>
                </a:solidFill>
                <a:effectLst/>
                <a:latin typeface="+mj-lt"/>
                <a:ea typeface="Calibri" panose="020F0502020204030204" pitchFamily="34" charset="0"/>
                <a:cs typeface="Arial" panose="020B0604020202020204" pitchFamily="34" charset="0"/>
              </a:rPr>
              <a:t>: 10.1080/13562517.2020.1715936</a:t>
            </a:r>
            <a:endParaRPr lang="en-US" sz="1600" kern="100" dirty="0">
              <a:solidFill>
                <a:schemeClr val="bg1"/>
              </a:solidFill>
              <a:effectLst/>
              <a:latin typeface="+mj-lt"/>
              <a:ea typeface="Calibri" panose="020F0502020204030204" pitchFamily="34" charset="0"/>
              <a:cs typeface="Arial" panose="020B0604020202020204" pitchFamily="34" charset="0"/>
            </a:endParaRPr>
          </a:p>
          <a:p>
            <a:pPr marL="0" indent="0">
              <a:buNone/>
            </a:pPr>
            <a:endParaRPr lang="en-US" sz="1600" dirty="0">
              <a:solidFill>
                <a:schemeClr val="bg1"/>
              </a:solidFill>
              <a:latin typeface="+mj-lt"/>
            </a:endParaRPr>
          </a:p>
        </p:txBody>
      </p:sp>
    </p:spTree>
    <p:extLst>
      <p:ext uri="{BB962C8B-B14F-4D97-AF65-F5344CB8AC3E}">
        <p14:creationId xmlns:p14="http://schemas.microsoft.com/office/powerpoint/2010/main" val="447403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597878"/>
            <a:ext cx="11145386" cy="4351338"/>
          </a:xfrm>
        </p:spPr>
        <p:txBody>
          <a:bodyPr>
            <a:normAutofit lnSpcReduction="10000"/>
          </a:bodyPr>
          <a:lstStyle/>
          <a:p>
            <a:pPr algn="just"/>
            <a:r>
              <a:rPr lang="en-US" sz="2000" dirty="0">
                <a:solidFill>
                  <a:schemeClr val="bg1"/>
                </a:solidFill>
                <a:latin typeface="+mj-lt"/>
                <a:cs typeface="Times New Roman" panose="02020603050405020304" pitchFamily="18" charset="0"/>
              </a:rPr>
              <a:t>Teacher beliefs have been the main subject of study for several years. Researchers in education agree with the proposition that teacher beliefs are an integral part of education.</a:t>
            </a:r>
          </a:p>
          <a:p>
            <a:pPr algn="just"/>
            <a:r>
              <a:rPr lang="en-US" sz="2000" dirty="0">
                <a:solidFill>
                  <a:schemeClr val="bg1"/>
                </a:solidFill>
                <a:latin typeface="+mj-lt"/>
                <a:cs typeface="Times New Roman" panose="02020603050405020304" pitchFamily="18" charset="0"/>
              </a:rPr>
              <a:t>Yuan et al. (2015) remarks that the most crucial single case of a person's success or failure educationally is the question of his beliefs about himself.</a:t>
            </a:r>
          </a:p>
          <a:p>
            <a:pPr algn="just"/>
            <a:r>
              <a:rPr lang="en-US" sz="2000" dirty="0">
                <a:solidFill>
                  <a:schemeClr val="bg1"/>
                </a:solidFill>
                <a:latin typeface="+mj-lt"/>
                <a:cs typeface="Times New Roman" panose="02020603050405020304" pitchFamily="18" charset="0"/>
              </a:rPr>
              <a:t>In line with the research results of </a:t>
            </a:r>
            <a:r>
              <a:rPr lang="en-US" sz="2000" dirty="0" err="1">
                <a:solidFill>
                  <a:schemeClr val="bg1"/>
                </a:solidFill>
                <a:latin typeface="+mj-lt"/>
                <a:cs typeface="Times New Roman" panose="02020603050405020304" pitchFamily="18" charset="0"/>
              </a:rPr>
              <a:t>Oktaviani</a:t>
            </a:r>
            <a:r>
              <a:rPr lang="en-US" sz="2000" dirty="0">
                <a:solidFill>
                  <a:schemeClr val="bg1"/>
                </a:solidFill>
                <a:latin typeface="+mj-lt"/>
                <a:cs typeface="Times New Roman" panose="02020603050405020304" pitchFamily="18" charset="0"/>
              </a:rPr>
              <a:t> et al. (2021) that there are still many teachers who need to realize the urgency of having confidence in teaching foreign languages. One of the effects of not having faith in teaching is that many teachers do not use foreign languages as an introduction to their teaching.</a:t>
            </a:r>
          </a:p>
          <a:p>
            <a:pPr algn="just"/>
            <a:r>
              <a:rPr lang="en-US" sz="2000" dirty="0">
                <a:solidFill>
                  <a:schemeClr val="bg1"/>
                </a:solidFill>
                <a:latin typeface="+mj-lt"/>
                <a:cs typeface="Times New Roman" panose="02020603050405020304" pitchFamily="18" charset="0"/>
              </a:rPr>
              <a:t>Therefore, In teaching and learning activity, teacher belief is an influential factor to operate teaching and learning activity successfully, </a:t>
            </a:r>
            <a:r>
              <a:rPr lang="en-US" sz="2000" dirty="0">
                <a:solidFill>
                  <a:schemeClr val="bg1"/>
                </a:solidFill>
                <a:latin typeface="+mj-lt"/>
              </a:rPr>
              <a:t>Also, Wu et al. (2015) argue that teaching beliefs are crucial in influencing classroom behaviors that affect teachers' efforts, persistence, and resilience when faced with difficulties with students. </a:t>
            </a:r>
            <a:endParaRPr lang="en-US" sz="2000" dirty="0">
              <a:solidFill>
                <a:schemeClr val="bg1"/>
              </a:solidFill>
              <a:latin typeface="+mj-lt"/>
              <a:cs typeface="Times New Roman" panose="02020603050405020304" pitchFamily="18" charset="0"/>
            </a:endParaRPr>
          </a:p>
          <a:p>
            <a:pPr algn="just"/>
            <a:r>
              <a:rPr lang="en-US" sz="2000" dirty="0">
                <a:solidFill>
                  <a:schemeClr val="bg1"/>
                </a:solidFill>
                <a:latin typeface="+mj-lt"/>
                <a:cs typeface="Times New Roman" panose="02020603050405020304" pitchFamily="18" charset="0"/>
              </a:rPr>
              <a:t>A good teacher and actions to be taken on his part in the classroom play a vital role in provoking effective and efficient learning on the part of the students. Teachers also have a fundamental role in their learners’ academic achievement and their quality can highly influence student outcomes (Wibowo, 2014). </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597878"/>
            <a:ext cx="11145386" cy="4351338"/>
          </a:xfrm>
        </p:spPr>
        <p:txBody>
          <a:bodyPr>
            <a:normAutofit/>
          </a:bodyPr>
          <a:lstStyle/>
          <a:p>
            <a:pPr algn="just"/>
            <a:r>
              <a:rPr lang="en-US" sz="2000" dirty="0">
                <a:solidFill>
                  <a:schemeClr val="bg1"/>
                </a:solidFill>
                <a:latin typeface="+mj-lt"/>
                <a:cs typeface="Times New Roman" panose="02020603050405020304" pitchFamily="18" charset="0"/>
              </a:rPr>
              <a:t>In the context of teaching Arabic, the teacher's beliefs are an influential factor in carrying out successful teaching and learning activities. For teachers to believe in teaching that students will understand the subject matter is very necessary because this will affect the quality of delivering the material.</a:t>
            </a:r>
          </a:p>
          <a:p>
            <a:pPr algn="just"/>
            <a:r>
              <a:rPr lang="en-US" sz="2000" dirty="0">
                <a:solidFill>
                  <a:schemeClr val="bg1"/>
                </a:solidFill>
                <a:latin typeface="+mj-lt"/>
                <a:cs typeface="Times New Roman" panose="02020603050405020304" pitchFamily="18" charset="0"/>
              </a:rPr>
              <a:t>Therefore, in this study, it is vital to study teachers' underlying beliefs about teaching Arabic and how they influence their attitudes towards teaching.</a:t>
            </a:r>
          </a:p>
          <a:p>
            <a:pPr algn="just"/>
            <a:r>
              <a:rPr lang="en-US" sz="2000" dirty="0">
                <a:solidFill>
                  <a:schemeClr val="bg1"/>
                </a:solidFill>
                <a:latin typeface="+mj-lt"/>
                <a:cs typeface="Times New Roman" panose="02020603050405020304" pitchFamily="18" charset="0"/>
              </a:rPr>
              <a:t>To investigate teacher beliefs, Richards and Lockhart (1995) provide guidelines for teachers and researchers, including assumptions about foreign languages, beliefs about learning, teaching, and ideas about programs and curriculum.</a:t>
            </a:r>
          </a:p>
          <a:p>
            <a:pPr algn="just"/>
            <a:r>
              <a:rPr lang="en-US" sz="2000" dirty="0">
                <a:solidFill>
                  <a:schemeClr val="bg1"/>
                </a:solidFill>
                <a:latin typeface="+mj-lt"/>
              </a:rPr>
              <a:t>However, the focus of this study is </a:t>
            </a:r>
            <a:r>
              <a:rPr lang="en-US" sz="2000" b="1" dirty="0">
                <a:solidFill>
                  <a:schemeClr val="bg1"/>
                </a:solidFill>
                <a:latin typeface="+mj-lt"/>
              </a:rPr>
              <a:t>to investigate the types of teacher beliefs in Arabic teaching, such as the urgency of using Arabic as the language of instruction, Arabic teaching methods, the use of teaching materials, and the use of technological media. In addition, it examines the differences between the teacher's beliefs and their practice in teaching Arabic, then how the teacher practices the beliefs he has in teaching in the classroom.</a:t>
            </a:r>
          </a:p>
        </p:txBody>
      </p:sp>
    </p:spTree>
    <p:extLst>
      <p:ext uri="{BB962C8B-B14F-4D97-AF65-F5344CB8AC3E}">
        <p14:creationId xmlns:p14="http://schemas.microsoft.com/office/powerpoint/2010/main" val="135968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442191" y="1610527"/>
            <a:ext cx="11307618" cy="4375219"/>
          </a:xfrm>
        </p:spPr>
        <p:txBody>
          <a:bodyPr>
            <a:normAutofit/>
          </a:bodyPr>
          <a:lstStyle/>
          <a:p>
            <a:pPr algn="just"/>
            <a:r>
              <a:rPr lang="en-US" sz="1800" dirty="0">
                <a:solidFill>
                  <a:schemeClr val="bg1"/>
                </a:solidFill>
              </a:rPr>
              <a:t>Beliefs are personal views, conceptions, or theories (</a:t>
            </a:r>
            <a:r>
              <a:rPr lang="en-US" sz="1800" dirty="0" err="1">
                <a:solidFill>
                  <a:schemeClr val="bg1"/>
                </a:solidFill>
              </a:rPr>
              <a:t>Gilakjani</a:t>
            </a:r>
            <a:r>
              <a:rPr lang="en-US" sz="1800" dirty="0">
                <a:solidFill>
                  <a:schemeClr val="bg1"/>
                </a:solidFill>
              </a:rPr>
              <a:t> &amp; </a:t>
            </a:r>
            <a:r>
              <a:rPr lang="en-US" sz="1800" dirty="0" err="1">
                <a:solidFill>
                  <a:schemeClr val="bg1"/>
                </a:solidFill>
              </a:rPr>
              <a:t>Sabouri</a:t>
            </a:r>
            <a:r>
              <a:rPr lang="en-US" sz="1800" dirty="0">
                <a:solidFill>
                  <a:schemeClr val="bg1"/>
                </a:solidFill>
              </a:rPr>
              <a:t>, 2017). In the context of teaching, according to Richard &amp; Lockhart (1996), a teacher's actions reflect what they believe.</a:t>
            </a:r>
          </a:p>
          <a:p>
            <a:pPr algn="just"/>
            <a:r>
              <a:rPr lang="en-US" sz="1800" dirty="0">
                <a:solidFill>
                  <a:schemeClr val="bg1"/>
                </a:solidFill>
              </a:rPr>
              <a:t>Calderhead &amp; </a:t>
            </a:r>
            <a:r>
              <a:rPr lang="en-US" sz="1800" dirty="0" err="1">
                <a:solidFill>
                  <a:schemeClr val="bg1"/>
                </a:solidFill>
              </a:rPr>
              <a:t>Shorrock</a:t>
            </a:r>
            <a:r>
              <a:rPr lang="en-US" sz="1800" dirty="0">
                <a:solidFill>
                  <a:schemeClr val="bg1"/>
                </a:solidFill>
              </a:rPr>
              <a:t> (1995) asserts that teacher beliefs refer to the teacher's pedagogical beliefs or beliefs relevant to individual teaching. </a:t>
            </a:r>
          </a:p>
          <a:p>
            <a:pPr algn="just"/>
            <a:r>
              <a:rPr lang="en-US" sz="1800" dirty="0">
                <a:solidFill>
                  <a:schemeClr val="bg1"/>
                </a:solidFill>
              </a:rPr>
              <a:t>It is generally recognized that teachers have theoretical beliefs about language learning and teaching and that such beliefs and theories are likely to shape the nature of their teaching practice (Woods, 1996).</a:t>
            </a:r>
          </a:p>
          <a:p>
            <a:pPr algn="just"/>
            <a:r>
              <a:rPr lang="en-US" sz="1800" dirty="0">
                <a:solidFill>
                  <a:schemeClr val="bg1"/>
                </a:solidFill>
              </a:rPr>
              <a:t>The results of research conducted by </a:t>
            </a:r>
            <a:r>
              <a:rPr lang="en-US" sz="1800" dirty="0" err="1">
                <a:solidFill>
                  <a:schemeClr val="bg1"/>
                </a:solidFill>
              </a:rPr>
              <a:t>Tillema</a:t>
            </a:r>
            <a:r>
              <a:rPr lang="en-US" sz="1800" dirty="0">
                <a:solidFill>
                  <a:schemeClr val="bg1"/>
                </a:solidFill>
              </a:rPr>
              <a:t> (2000) have shown that teachers' beliefs are closely related to what they will do when teaching in class. Pajares (1992) added that teachers rely more on their beliefs than research-based theory.</a:t>
            </a:r>
          </a:p>
          <a:p>
            <a:pPr algn="just"/>
            <a:r>
              <a:rPr lang="en-US" sz="1800" dirty="0">
                <a:solidFill>
                  <a:schemeClr val="bg1"/>
                </a:solidFill>
              </a:rPr>
              <a:t>Thus teachers' beliefs play a significant role in defining teaching tasks and organizing knowledge and information relevant to those tasks.</a:t>
            </a:r>
          </a:p>
        </p:txBody>
      </p:sp>
    </p:spTree>
    <p:extLst>
      <p:ext uri="{BB962C8B-B14F-4D97-AF65-F5344CB8AC3E}">
        <p14:creationId xmlns:p14="http://schemas.microsoft.com/office/powerpoint/2010/main" val="2324887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440698"/>
            <a:ext cx="11307618" cy="4375219"/>
          </a:xfrm>
        </p:spPr>
        <p:txBody>
          <a:bodyPr>
            <a:normAutofit/>
          </a:bodyPr>
          <a:lstStyle/>
          <a:p>
            <a:pPr algn="just"/>
            <a:r>
              <a:rPr lang="en-US" sz="1800" dirty="0">
                <a:solidFill>
                  <a:schemeClr val="bg1"/>
                </a:solidFill>
                <a:latin typeface="+mj-lt"/>
              </a:rPr>
              <a:t>The teachers’ beliefs can help teachers’ strategies for coping with challenges in their teaching process and how they shape students’ learning environment. Johnson (2010) conveyed that understanding the importance of teachers’ beliefs and practices are: </a:t>
            </a:r>
          </a:p>
          <a:p>
            <a:pPr marL="398463" indent="-161925" algn="just">
              <a:buAutoNum type="alphaLcPeriod"/>
            </a:pPr>
            <a:r>
              <a:rPr lang="en-US" sz="1800" dirty="0">
                <a:solidFill>
                  <a:schemeClr val="bg1"/>
                </a:solidFill>
                <a:latin typeface="+mj-lt"/>
              </a:rPr>
              <a:t> To inform researchers and teacher trainers about how teachers implement </a:t>
            </a:r>
          </a:p>
          <a:p>
            <a:pPr marL="398463" indent="-161925" algn="just">
              <a:buAutoNum type="alphaLcPeriod"/>
            </a:pPr>
            <a:r>
              <a:rPr lang="en-US" sz="1800" dirty="0">
                <a:solidFill>
                  <a:schemeClr val="bg1"/>
                </a:solidFill>
                <a:latin typeface="+mj-lt"/>
              </a:rPr>
              <a:t> Their teaching in the classroom</a:t>
            </a:r>
          </a:p>
          <a:p>
            <a:pPr marL="398463" indent="-161925" algn="just">
              <a:buAutoNum type="alphaLcPeriod"/>
            </a:pPr>
            <a:r>
              <a:rPr lang="en-US" sz="1800" dirty="0">
                <a:solidFill>
                  <a:schemeClr val="bg1"/>
                </a:solidFill>
                <a:latin typeface="+mj-lt"/>
              </a:rPr>
              <a:t> To understand how teachers conceptualize their approach and work</a:t>
            </a:r>
          </a:p>
          <a:p>
            <a:pPr marL="398463" indent="-161925" algn="just">
              <a:buAutoNum type="alphaLcPeriod"/>
            </a:pPr>
            <a:r>
              <a:rPr lang="en-US" sz="1800" dirty="0">
                <a:solidFill>
                  <a:schemeClr val="bg1"/>
                </a:solidFill>
                <a:latin typeface="+mj-lt"/>
              </a:rPr>
              <a:t> To understand teacher professional development</a:t>
            </a:r>
          </a:p>
          <a:p>
            <a:pPr marL="398463" indent="-161925" algn="just">
              <a:buAutoNum type="alphaLcPeriod"/>
            </a:pPr>
            <a:r>
              <a:rPr lang="en-US" sz="1800" dirty="0">
                <a:solidFill>
                  <a:schemeClr val="bg1"/>
                </a:solidFill>
                <a:latin typeface="+mj-lt"/>
              </a:rPr>
              <a:t> To look at the quality education served by the teachers</a:t>
            </a:r>
          </a:p>
          <a:p>
            <a:pPr algn="just"/>
            <a:r>
              <a:rPr lang="en-US" sz="1800" dirty="0">
                <a:solidFill>
                  <a:schemeClr val="bg1"/>
                </a:solidFill>
                <a:latin typeface="+mj-lt"/>
              </a:rPr>
              <a:t>Recent studies related to teachers’ beliefs have explored various aspects of beliefs  such as belief about teaching, belief about learning, belief about subject matter etc. Chan (2004) added that there are five aspects of teachers' beliefs: (1) practical (2) personal practical (3) subject matter content (4) pedagogical content, and (5) curricular.</a:t>
            </a:r>
          </a:p>
          <a:p>
            <a:pPr marL="342900" indent="-342900">
              <a:buAutoNum type="alphaLcPeriod"/>
            </a:pPr>
            <a:endParaRPr lang="en-US" sz="1800" dirty="0">
              <a:solidFill>
                <a:schemeClr val="bg1"/>
              </a:solidFill>
              <a:latin typeface="+mj-lt"/>
            </a:endParaRPr>
          </a:p>
        </p:txBody>
      </p:sp>
    </p:spTree>
    <p:extLst>
      <p:ext uri="{BB962C8B-B14F-4D97-AF65-F5344CB8AC3E}">
        <p14:creationId xmlns:p14="http://schemas.microsoft.com/office/powerpoint/2010/main" val="129346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791424" cy="4351338"/>
          </a:xfrm>
        </p:spPr>
        <p:txBody>
          <a:bodyPr>
            <a:normAutofit/>
          </a:bodyPr>
          <a:lstStyle/>
          <a:p>
            <a:pPr algn="just"/>
            <a:r>
              <a:rPr lang="en-US" sz="2000" dirty="0">
                <a:solidFill>
                  <a:schemeClr val="bg1"/>
                </a:solidFill>
              </a:rPr>
              <a:t>The type of the research is qualitative with the case study approach. The  design type of case study employed is descriptive case study.</a:t>
            </a:r>
          </a:p>
          <a:p>
            <a:pPr algn="just"/>
            <a:r>
              <a:rPr lang="en-US" sz="2000" dirty="0">
                <a:solidFill>
                  <a:schemeClr val="bg1"/>
                </a:solidFill>
              </a:rPr>
              <a:t>The participants in this study consisted of three Arabic teachers who teach at an Islamic senior high school. The profile of the Arabic teachers in detail is presented in the table below.</a:t>
            </a:r>
          </a:p>
          <a:p>
            <a:endParaRPr lang="en-US" sz="2000" dirty="0">
              <a:solidFill>
                <a:schemeClr val="bg1"/>
              </a:solidFill>
            </a:endParaRPr>
          </a:p>
          <a:p>
            <a:pPr marL="0" indent="0">
              <a:buNone/>
            </a:pPr>
            <a:endParaRPr lang="en-US" sz="2000" dirty="0">
              <a:solidFill>
                <a:schemeClr val="bg1"/>
              </a:solidFill>
            </a:endParaRPr>
          </a:p>
        </p:txBody>
      </p:sp>
      <p:sp>
        <p:nvSpPr>
          <p:cNvPr id="6" name="TextBox 5">
            <a:extLst>
              <a:ext uri="{FF2B5EF4-FFF2-40B4-BE49-F238E27FC236}">
                <a16:creationId xmlns:a16="http://schemas.microsoft.com/office/drawing/2014/main" id="{A57DCB22-D1EC-5835-B27C-B6F6ADE184B1}"/>
              </a:ext>
            </a:extLst>
          </p:cNvPr>
          <p:cNvSpPr txBox="1"/>
          <p:nvPr/>
        </p:nvSpPr>
        <p:spPr>
          <a:xfrm>
            <a:off x="701106" y="4527661"/>
            <a:ext cx="11238271" cy="1200329"/>
          </a:xfrm>
          <a:prstGeom prst="rect">
            <a:avLst/>
          </a:prstGeom>
          <a:noFill/>
        </p:spPr>
        <p:txBody>
          <a:bodyPr wrap="square">
            <a:spAutoFit/>
          </a:bodyPr>
          <a:lstStyle/>
          <a:p>
            <a:pPr marL="285750" indent="-285750">
              <a:buFont typeface="Arial" panose="020B0604020202020204" pitchFamily="34" charset="0"/>
              <a:buChar char="•"/>
            </a:pPr>
            <a:r>
              <a:rPr lang="en-US" dirty="0">
                <a:solidFill>
                  <a:schemeClr val="bg1"/>
                </a:solidFill>
              </a:rPr>
              <a:t>This study was conducted in one of the Islamic senior high schools in </a:t>
            </a:r>
            <a:r>
              <a:rPr lang="en-US" dirty="0" err="1">
                <a:solidFill>
                  <a:schemeClr val="bg1"/>
                </a:solidFill>
              </a:rPr>
              <a:t>Cimahi</a:t>
            </a:r>
            <a:r>
              <a:rPr lang="en-US" dirty="0">
                <a:solidFill>
                  <a:schemeClr val="bg1"/>
                </a:solidFill>
              </a:rPr>
              <a:t> city, West Java province, Indonesia.</a:t>
            </a:r>
          </a:p>
          <a:p>
            <a:pPr marL="285750" indent="-285750">
              <a:buFont typeface="Arial" panose="020B0604020202020204" pitchFamily="34" charset="0"/>
              <a:buChar char="•"/>
            </a:pPr>
            <a:r>
              <a:rPr lang="en-US" dirty="0">
                <a:solidFill>
                  <a:schemeClr val="bg1"/>
                </a:solidFill>
              </a:rPr>
              <a:t>Observation, interviews, questionnaire  documentation studies were used as data collection techniques. </a:t>
            </a:r>
          </a:p>
          <a:p>
            <a:pPr marL="285750" indent="-285750">
              <a:buFont typeface="Arial" panose="020B0604020202020204" pitchFamily="34" charset="0"/>
              <a:buChar char="•"/>
            </a:pPr>
            <a:r>
              <a:rPr lang="en-US" dirty="0">
                <a:solidFill>
                  <a:schemeClr val="bg1"/>
                </a:solidFill>
              </a:rPr>
              <a:t>The data analysis process is carried out through three experimental stages: reducing data, presenting data, and drawing conclusions.</a:t>
            </a:r>
          </a:p>
        </p:txBody>
      </p:sp>
      <p:graphicFrame>
        <p:nvGraphicFramePr>
          <p:cNvPr id="7" name="Table 6">
            <a:extLst>
              <a:ext uri="{FF2B5EF4-FFF2-40B4-BE49-F238E27FC236}">
                <a16:creationId xmlns:a16="http://schemas.microsoft.com/office/drawing/2014/main" id="{497EA152-C2C5-CE4E-1406-92D9920CB534}"/>
              </a:ext>
            </a:extLst>
          </p:cNvPr>
          <p:cNvGraphicFramePr>
            <a:graphicFrameLocks noGrp="1"/>
          </p:cNvGraphicFramePr>
          <p:nvPr>
            <p:extLst>
              <p:ext uri="{D42A27DB-BD31-4B8C-83A1-F6EECF244321}">
                <p14:modId xmlns:p14="http://schemas.microsoft.com/office/powerpoint/2010/main" val="3190250163"/>
              </p:ext>
            </p:extLst>
          </p:nvPr>
        </p:nvGraphicFramePr>
        <p:xfrm>
          <a:off x="1519083" y="2787445"/>
          <a:ext cx="8731044" cy="1740217"/>
        </p:xfrm>
        <a:graphic>
          <a:graphicData uri="http://schemas.openxmlformats.org/drawingml/2006/table">
            <a:tbl>
              <a:tblPr firstRow="1" bandRow="1">
                <a:tableStyleId>{5C22544A-7EE6-4342-B048-85BDC9FD1C3A}</a:tableStyleId>
              </a:tblPr>
              <a:tblGrid>
                <a:gridCol w="936669">
                  <a:extLst>
                    <a:ext uri="{9D8B030D-6E8A-4147-A177-3AD203B41FA5}">
                      <a16:colId xmlns:a16="http://schemas.microsoft.com/office/drawing/2014/main" val="988067228"/>
                    </a:ext>
                  </a:extLst>
                </a:gridCol>
                <a:gridCol w="2599587">
                  <a:extLst>
                    <a:ext uri="{9D8B030D-6E8A-4147-A177-3AD203B41FA5}">
                      <a16:colId xmlns:a16="http://schemas.microsoft.com/office/drawing/2014/main" val="2263962180"/>
                    </a:ext>
                  </a:extLst>
                </a:gridCol>
                <a:gridCol w="2586435">
                  <a:extLst>
                    <a:ext uri="{9D8B030D-6E8A-4147-A177-3AD203B41FA5}">
                      <a16:colId xmlns:a16="http://schemas.microsoft.com/office/drawing/2014/main" val="3523498982"/>
                    </a:ext>
                  </a:extLst>
                </a:gridCol>
                <a:gridCol w="2608353">
                  <a:extLst>
                    <a:ext uri="{9D8B030D-6E8A-4147-A177-3AD203B41FA5}">
                      <a16:colId xmlns:a16="http://schemas.microsoft.com/office/drawing/2014/main" val="1184759632"/>
                    </a:ext>
                  </a:extLst>
                </a:gridCol>
              </a:tblGrid>
              <a:tr h="450161">
                <a:tc>
                  <a:txBody>
                    <a:bodyPr/>
                    <a:lstStyle/>
                    <a:p>
                      <a:pPr algn="ctr">
                        <a:lnSpc>
                          <a:spcPct val="107000"/>
                        </a:lnSpc>
                        <a:spcAft>
                          <a:spcPts val="800"/>
                        </a:spcAft>
                      </a:pPr>
                      <a:r>
                        <a:rPr lang="en-US" sz="1200" kern="100" dirty="0">
                          <a:effectLst/>
                        </a:rPr>
                        <a:t>Participant</a:t>
                      </a:r>
                      <a:endParaRPr lang="en-US" sz="1200" kern="100" dirty="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Class being taught</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Age</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Status</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362659535"/>
                  </a:ext>
                </a:extLst>
              </a:tr>
              <a:tr h="322514">
                <a:tc>
                  <a:txBody>
                    <a:bodyPr/>
                    <a:lstStyle/>
                    <a:p>
                      <a:pPr algn="ctr">
                        <a:lnSpc>
                          <a:spcPct val="107000"/>
                        </a:lnSpc>
                        <a:spcAft>
                          <a:spcPts val="800"/>
                        </a:spcAft>
                      </a:pPr>
                      <a:r>
                        <a:rPr lang="en-US" sz="1200" kern="100">
                          <a:effectLst/>
                        </a:rPr>
                        <a:t>Teacher 1</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10th Grade</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25-30</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Not yet certified</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556429297"/>
                  </a:ext>
                </a:extLst>
              </a:tr>
              <a:tr h="322514">
                <a:tc>
                  <a:txBody>
                    <a:bodyPr/>
                    <a:lstStyle/>
                    <a:p>
                      <a:pPr algn="ctr">
                        <a:lnSpc>
                          <a:spcPct val="107000"/>
                        </a:lnSpc>
                        <a:spcAft>
                          <a:spcPts val="800"/>
                        </a:spcAft>
                      </a:pPr>
                      <a:r>
                        <a:rPr lang="en-US" sz="1200" kern="100">
                          <a:effectLst/>
                        </a:rPr>
                        <a:t>Teacher 2</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10th Grade</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30-45</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Certified</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092361336"/>
                  </a:ext>
                </a:extLst>
              </a:tr>
              <a:tr h="322514">
                <a:tc>
                  <a:txBody>
                    <a:bodyPr/>
                    <a:lstStyle/>
                    <a:p>
                      <a:pPr algn="ctr">
                        <a:lnSpc>
                          <a:spcPct val="107000"/>
                        </a:lnSpc>
                        <a:spcAft>
                          <a:spcPts val="800"/>
                        </a:spcAft>
                      </a:pPr>
                      <a:r>
                        <a:rPr lang="en-US" sz="1200" kern="100">
                          <a:effectLst/>
                        </a:rPr>
                        <a:t>Teacher 3</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11th Grade</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30-45</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Certified</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705089797"/>
                  </a:ext>
                </a:extLst>
              </a:tr>
              <a:tr h="322514">
                <a:tc>
                  <a:txBody>
                    <a:bodyPr/>
                    <a:lstStyle/>
                    <a:p>
                      <a:pPr algn="ctr">
                        <a:lnSpc>
                          <a:spcPct val="107000"/>
                        </a:lnSpc>
                        <a:spcAft>
                          <a:spcPts val="800"/>
                        </a:spcAft>
                      </a:pPr>
                      <a:r>
                        <a:rPr lang="en-US" sz="1200" kern="100">
                          <a:effectLst/>
                        </a:rPr>
                        <a:t>Teacher 4</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12th Grade</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a:effectLst/>
                        </a:rPr>
                        <a:t>45-50</a:t>
                      </a:r>
                      <a:endParaRPr lang="en-US" sz="1200" kern="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800"/>
                        </a:spcAft>
                      </a:pPr>
                      <a:r>
                        <a:rPr lang="en-US" sz="1200" kern="100" dirty="0">
                          <a:effectLst/>
                        </a:rPr>
                        <a:t>Certified</a:t>
                      </a:r>
                      <a:endParaRPr lang="en-US" sz="1200" kern="100" dirty="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385789969"/>
                  </a:ext>
                </a:extLst>
              </a:tr>
            </a:tbl>
          </a:graphicData>
        </a:graphic>
      </p:graphicFrame>
    </p:spTree>
    <p:extLst>
      <p:ext uri="{BB962C8B-B14F-4D97-AF65-F5344CB8AC3E}">
        <p14:creationId xmlns:p14="http://schemas.microsoft.com/office/powerpoint/2010/main" val="915989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marL="457200" indent="-457200">
              <a:buAutoNum type="alphaUcPeriod"/>
            </a:pPr>
            <a:r>
              <a:rPr lang="en-US" sz="2000" b="1" dirty="0">
                <a:solidFill>
                  <a:schemeClr val="bg1"/>
                </a:solidFill>
                <a:latin typeface="+mj-lt"/>
              </a:rPr>
              <a:t>Teacher beliefs in Arabic teaching </a:t>
            </a:r>
          </a:p>
          <a:p>
            <a:pPr marL="0" indent="398463">
              <a:buNone/>
            </a:pPr>
            <a:r>
              <a:rPr lang="en-US" sz="2000" dirty="0">
                <a:solidFill>
                  <a:schemeClr val="bg1"/>
                </a:solidFill>
                <a:latin typeface="+mj-lt"/>
              </a:rPr>
              <a:t>1. The urgency of using Arabic as the language of instruction</a:t>
            </a:r>
          </a:p>
          <a:p>
            <a:pPr marL="0" indent="0" algn="ctr">
              <a:buNone/>
            </a:pPr>
            <a:endParaRPr lang="en-US" sz="1400" dirty="0">
              <a:solidFill>
                <a:schemeClr val="bg1"/>
              </a:solidFill>
            </a:endParaRPr>
          </a:p>
          <a:p>
            <a:pPr marL="0" indent="0" algn="ctr">
              <a:buNone/>
            </a:pPr>
            <a:r>
              <a:rPr lang="en-US" sz="1400" dirty="0">
                <a:solidFill>
                  <a:schemeClr val="bg1"/>
                </a:solidFill>
              </a:rPr>
              <a:t>Table 1. </a:t>
            </a:r>
            <a:r>
              <a:rPr lang="en-US" sz="1400" i="1" dirty="0">
                <a:solidFill>
                  <a:schemeClr val="bg1"/>
                </a:solidFill>
              </a:rPr>
              <a:t>Result of teachers’ questionnaire about t</a:t>
            </a:r>
            <a:r>
              <a:rPr lang="en-US" sz="1400" dirty="0">
                <a:solidFill>
                  <a:schemeClr val="bg1"/>
                </a:solidFill>
              </a:rPr>
              <a:t>he urgency of using Arabic as the language of instruction</a:t>
            </a:r>
          </a:p>
          <a:p>
            <a:pPr marL="0" indent="0" algn="ctr">
              <a:buNone/>
            </a:pPr>
            <a:endParaRPr lang="en-US" sz="2000" dirty="0">
              <a:solidFill>
                <a:schemeClr val="bg1"/>
              </a:solidFill>
              <a:latin typeface="+mj-lt"/>
            </a:endParaRPr>
          </a:p>
          <a:p>
            <a:pPr marL="0" indent="0">
              <a:buNone/>
            </a:pPr>
            <a:endParaRPr lang="en-US" sz="2000" dirty="0">
              <a:solidFill>
                <a:schemeClr val="bg1"/>
              </a:solidFill>
              <a:latin typeface="+mj-lt"/>
            </a:endParaRPr>
          </a:p>
          <a:p>
            <a:endParaRPr lang="en-US" sz="2000" dirty="0">
              <a:solidFill>
                <a:schemeClr val="bg1"/>
              </a:solidFill>
            </a:endParaRPr>
          </a:p>
        </p:txBody>
      </p:sp>
      <p:graphicFrame>
        <p:nvGraphicFramePr>
          <p:cNvPr id="2" name="Table 2">
            <a:extLst>
              <a:ext uri="{FF2B5EF4-FFF2-40B4-BE49-F238E27FC236}">
                <a16:creationId xmlns:a16="http://schemas.microsoft.com/office/drawing/2014/main" id="{189A18D4-8ECE-AB1F-AB82-8C441BC6C129}"/>
              </a:ext>
            </a:extLst>
          </p:cNvPr>
          <p:cNvGraphicFramePr>
            <a:graphicFrameLocks noGrp="1"/>
          </p:cNvGraphicFramePr>
          <p:nvPr>
            <p:extLst>
              <p:ext uri="{D42A27DB-BD31-4B8C-83A1-F6EECF244321}">
                <p14:modId xmlns:p14="http://schemas.microsoft.com/office/powerpoint/2010/main" val="2541406822"/>
              </p:ext>
            </p:extLst>
          </p:nvPr>
        </p:nvGraphicFramePr>
        <p:xfrm>
          <a:off x="1293240" y="2898468"/>
          <a:ext cx="9088284" cy="2103120"/>
        </p:xfrm>
        <a:graphic>
          <a:graphicData uri="http://schemas.openxmlformats.org/drawingml/2006/table">
            <a:tbl>
              <a:tblPr firstRow="1" bandRow="1">
                <a:tableStyleId>{073A0DAA-6AF3-43AB-8588-CEC1D06C72B9}</a:tableStyleId>
              </a:tblPr>
              <a:tblGrid>
                <a:gridCol w="1980902">
                  <a:extLst>
                    <a:ext uri="{9D8B030D-6E8A-4147-A177-3AD203B41FA5}">
                      <a16:colId xmlns:a16="http://schemas.microsoft.com/office/drawing/2014/main" val="334574565"/>
                    </a:ext>
                  </a:extLst>
                </a:gridCol>
                <a:gridCol w="2563240">
                  <a:extLst>
                    <a:ext uri="{9D8B030D-6E8A-4147-A177-3AD203B41FA5}">
                      <a16:colId xmlns:a16="http://schemas.microsoft.com/office/drawing/2014/main" val="1334255473"/>
                    </a:ext>
                  </a:extLst>
                </a:gridCol>
                <a:gridCol w="2272071">
                  <a:extLst>
                    <a:ext uri="{9D8B030D-6E8A-4147-A177-3AD203B41FA5}">
                      <a16:colId xmlns:a16="http://schemas.microsoft.com/office/drawing/2014/main" val="2947666455"/>
                    </a:ext>
                  </a:extLst>
                </a:gridCol>
                <a:gridCol w="2272071">
                  <a:extLst>
                    <a:ext uri="{9D8B030D-6E8A-4147-A177-3AD203B41FA5}">
                      <a16:colId xmlns:a16="http://schemas.microsoft.com/office/drawing/2014/main" val="1142832255"/>
                    </a:ext>
                  </a:extLst>
                </a:gridCol>
              </a:tblGrid>
              <a:tr h="396896">
                <a:tc>
                  <a:txBody>
                    <a:bodyPr/>
                    <a:lstStyle/>
                    <a:p>
                      <a:pPr algn="ctr"/>
                      <a:r>
                        <a:rPr lang="en-US" dirty="0"/>
                        <a:t>Scores interval</a:t>
                      </a:r>
                    </a:p>
                  </a:txBody>
                  <a:tcPr/>
                </a:tc>
                <a:tc>
                  <a:txBody>
                    <a:bodyPr/>
                    <a:lstStyle/>
                    <a:p>
                      <a:pPr algn="ctr"/>
                      <a:r>
                        <a:rPr lang="en-US" dirty="0"/>
                        <a:t>Category</a:t>
                      </a:r>
                    </a:p>
                  </a:txBody>
                  <a:tcPr/>
                </a:tc>
                <a:tc>
                  <a:txBody>
                    <a:bodyPr/>
                    <a:lstStyle/>
                    <a:p>
                      <a:pPr algn="ctr"/>
                      <a:r>
                        <a:rPr lang="en-US" dirty="0"/>
                        <a:t>Total Number of Teachers</a:t>
                      </a:r>
                    </a:p>
                  </a:txBody>
                  <a:tcPr/>
                </a:tc>
                <a:tc>
                  <a:txBody>
                    <a:bodyPr/>
                    <a:lstStyle/>
                    <a:p>
                      <a:pPr algn="ctr"/>
                      <a:r>
                        <a:rPr lang="en-US" dirty="0"/>
                        <a:t>Percentage</a:t>
                      </a:r>
                    </a:p>
                  </a:txBody>
                  <a:tcPr/>
                </a:tc>
                <a:extLst>
                  <a:ext uri="{0D108BD9-81ED-4DB2-BD59-A6C34878D82A}">
                    <a16:rowId xmlns:a16="http://schemas.microsoft.com/office/drawing/2014/main" val="3332981169"/>
                  </a:ext>
                </a:extLst>
              </a:tr>
              <a:tr h="357976">
                <a:tc>
                  <a:txBody>
                    <a:bodyPr/>
                    <a:lstStyle/>
                    <a:p>
                      <a:pPr algn="ctr"/>
                      <a:r>
                        <a:rPr lang="en-US" dirty="0"/>
                        <a:t>1-20</a:t>
                      </a:r>
                    </a:p>
                  </a:txBody>
                  <a:tcPr/>
                </a:tc>
                <a:tc>
                  <a:txBody>
                    <a:bodyPr/>
                    <a:lstStyle/>
                    <a:p>
                      <a:pPr algn="ctr"/>
                      <a:r>
                        <a:rPr lang="en-US" dirty="0"/>
                        <a:t>Strongly Not Believe</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453266689"/>
                  </a:ext>
                </a:extLst>
              </a:tr>
              <a:tr h="357976">
                <a:tc>
                  <a:txBody>
                    <a:bodyPr/>
                    <a:lstStyle/>
                    <a:p>
                      <a:pPr algn="ctr"/>
                      <a:r>
                        <a:rPr lang="en-US" dirty="0"/>
                        <a:t>21-40</a:t>
                      </a:r>
                    </a:p>
                  </a:txBody>
                  <a:tcPr/>
                </a:tc>
                <a:tc>
                  <a:txBody>
                    <a:bodyPr/>
                    <a:lstStyle/>
                    <a:p>
                      <a:pPr algn="ctr"/>
                      <a:r>
                        <a:rPr lang="en-US" dirty="0"/>
                        <a:t>Not Believe</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883311356"/>
                  </a:ext>
                </a:extLst>
              </a:tr>
              <a:tr h="357976">
                <a:tc>
                  <a:txBody>
                    <a:bodyPr/>
                    <a:lstStyle/>
                    <a:p>
                      <a:pPr algn="ctr"/>
                      <a:r>
                        <a:rPr lang="en-US" dirty="0"/>
                        <a:t>41-60</a:t>
                      </a:r>
                    </a:p>
                  </a:txBody>
                  <a:tcPr/>
                </a:tc>
                <a:tc>
                  <a:txBody>
                    <a:bodyPr/>
                    <a:lstStyle/>
                    <a:p>
                      <a:pPr algn="ctr"/>
                      <a:r>
                        <a:rPr lang="en-US" dirty="0"/>
                        <a:t>Believe</a:t>
                      </a:r>
                    </a:p>
                  </a:txBody>
                  <a:tcPr/>
                </a:tc>
                <a:tc>
                  <a:txBody>
                    <a:bodyPr/>
                    <a:lstStyle/>
                    <a:p>
                      <a:pPr algn="ctr"/>
                      <a:r>
                        <a:rPr lang="en-US" dirty="0"/>
                        <a:t>1</a:t>
                      </a:r>
                    </a:p>
                  </a:txBody>
                  <a:tcPr/>
                </a:tc>
                <a:tc>
                  <a:txBody>
                    <a:bodyPr/>
                    <a:lstStyle/>
                    <a:p>
                      <a:pPr algn="ctr"/>
                      <a:r>
                        <a:rPr lang="en-US" dirty="0"/>
                        <a:t>20%</a:t>
                      </a:r>
                    </a:p>
                  </a:txBody>
                  <a:tcPr/>
                </a:tc>
                <a:extLst>
                  <a:ext uri="{0D108BD9-81ED-4DB2-BD59-A6C34878D82A}">
                    <a16:rowId xmlns:a16="http://schemas.microsoft.com/office/drawing/2014/main" val="1396038367"/>
                  </a:ext>
                </a:extLst>
              </a:tr>
              <a:tr h="357976">
                <a:tc>
                  <a:txBody>
                    <a:bodyPr/>
                    <a:lstStyle/>
                    <a:p>
                      <a:pPr algn="ctr"/>
                      <a:r>
                        <a:rPr lang="en-US" dirty="0"/>
                        <a:t>61-80</a:t>
                      </a:r>
                    </a:p>
                  </a:txBody>
                  <a:tcPr/>
                </a:tc>
                <a:tc>
                  <a:txBody>
                    <a:bodyPr/>
                    <a:lstStyle/>
                    <a:p>
                      <a:pPr algn="ctr"/>
                      <a:r>
                        <a:rPr lang="en-US" dirty="0"/>
                        <a:t>Strongly Believe</a:t>
                      </a:r>
                    </a:p>
                  </a:txBody>
                  <a:tcPr/>
                </a:tc>
                <a:tc>
                  <a:txBody>
                    <a:bodyPr/>
                    <a:lstStyle/>
                    <a:p>
                      <a:pPr algn="ctr"/>
                      <a:r>
                        <a:rPr lang="en-US" dirty="0"/>
                        <a:t>4</a:t>
                      </a:r>
                    </a:p>
                  </a:txBody>
                  <a:tcPr/>
                </a:tc>
                <a:tc>
                  <a:txBody>
                    <a:bodyPr/>
                    <a:lstStyle/>
                    <a:p>
                      <a:pPr algn="ctr"/>
                      <a:r>
                        <a:rPr lang="en-US" dirty="0"/>
                        <a:t>100%</a:t>
                      </a:r>
                    </a:p>
                  </a:txBody>
                  <a:tcPr/>
                </a:tc>
                <a:extLst>
                  <a:ext uri="{0D108BD9-81ED-4DB2-BD59-A6C34878D82A}">
                    <a16:rowId xmlns:a16="http://schemas.microsoft.com/office/drawing/2014/main" val="439178013"/>
                  </a:ext>
                </a:extLst>
              </a:tr>
            </a:tbl>
          </a:graphicData>
        </a:graphic>
      </p:graphicFrame>
    </p:spTree>
    <p:extLst>
      <p:ext uri="{BB962C8B-B14F-4D97-AF65-F5344CB8AC3E}">
        <p14:creationId xmlns:p14="http://schemas.microsoft.com/office/powerpoint/2010/main" val="599952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79582" y="742471"/>
            <a:ext cx="10515600" cy="4351338"/>
          </a:xfrm>
        </p:spPr>
        <p:txBody>
          <a:bodyPr>
            <a:normAutofit/>
          </a:bodyPr>
          <a:lstStyle/>
          <a:p>
            <a:pPr marL="0" indent="0">
              <a:buNone/>
            </a:pPr>
            <a:r>
              <a:rPr lang="en-US" sz="2000" dirty="0">
                <a:solidFill>
                  <a:schemeClr val="bg1"/>
                </a:solidFill>
              </a:rPr>
              <a:t>2. </a:t>
            </a:r>
            <a:r>
              <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rPr>
              <a:t>Arabic teaching methods</a:t>
            </a:r>
            <a:endParaRPr lang="en-US" sz="2000" dirty="0">
              <a:solidFill>
                <a:schemeClr val="bg1"/>
              </a:solidFill>
            </a:endParaRPr>
          </a:p>
          <a:p>
            <a:pPr marL="0" indent="0" algn="ctr">
              <a:buNone/>
            </a:pPr>
            <a:r>
              <a:rPr lang="en-US" sz="2000" dirty="0">
                <a:solidFill>
                  <a:schemeClr val="bg1"/>
                </a:solidFill>
              </a:rPr>
              <a:t> Table 2. </a:t>
            </a:r>
            <a:r>
              <a:rPr lang="en-US" sz="2000" i="1" dirty="0">
                <a:solidFill>
                  <a:schemeClr val="bg1"/>
                </a:solidFill>
              </a:rPr>
              <a:t>Result of teachers’ questionnaire about </a:t>
            </a:r>
            <a:r>
              <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Arabic teaching methods</a:t>
            </a:r>
            <a:endParaRPr lang="en-US" sz="2400" dirty="0">
              <a:solidFill>
                <a:schemeClr val="bg1"/>
              </a:solidFill>
            </a:endParaRPr>
          </a:p>
        </p:txBody>
      </p:sp>
      <p:graphicFrame>
        <p:nvGraphicFramePr>
          <p:cNvPr id="2" name="Table 2">
            <a:extLst>
              <a:ext uri="{FF2B5EF4-FFF2-40B4-BE49-F238E27FC236}">
                <a16:creationId xmlns:a16="http://schemas.microsoft.com/office/drawing/2014/main" id="{F1B5134B-3387-7E5A-3D3D-7280212F93C7}"/>
              </a:ext>
            </a:extLst>
          </p:cNvPr>
          <p:cNvGraphicFramePr>
            <a:graphicFrameLocks noGrp="1"/>
          </p:cNvGraphicFramePr>
          <p:nvPr>
            <p:extLst>
              <p:ext uri="{D42A27DB-BD31-4B8C-83A1-F6EECF244321}">
                <p14:modId xmlns:p14="http://schemas.microsoft.com/office/powerpoint/2010/main" val="2482835876"/>
              </p:ext>
            </p:extLst>
          </p:nvPr>
        </p:nvGraphicFramePr>
        <p:xfrm>
          <a:off x="787102" y="1593335"/>
          <a:ext cx="10937867" cy="1859936"/>
        </p:xfrm>
        <a:graphic>
          <a:graphicData uri="http://schemas.openxmlformats.org/drawingml/2006/table">
            <a:tbl>
              <a:tblPr firstRow="1" bandRow="1">
                <a:tableStyleId>{073A0DAA-6AF3-43AB-8588-CEC1D06C72B9}</a:tableStyleId>
              </a:tblPr>
              <a:tblGrid>
                <a:gridCol w="2351811">
                  <a:extLst>
                    <a:ext uri="{9D8B030D-6E8A-4147-A177-3AD203B41FA5}">
                      <a16:colId xmlns:a16="http://schemas.microsoft.com/office/drawing/2014/main" val="334574565"/>
                    </a:ext>
                  </a:extLst>
                </a:gridCol>
                <a:gridCol w="3096516">
                  <a:extLst>
                    <a:ext uri="{9D8B030D-6E8A-4147-A177-3AD203B41FA5}">
                      <a16:colId xmlns:a16="http://schemas.microsoft.com/office/drawing/2014/main" val="1334255473"/>
                    </a:ext>
                  </a:extLst>
                </a:gridCol>
                <a:gridCol w="2744770">
                  <a:extLst>
                    <a:ext uri="{9D8B030D-6E8A-4147-A177-3AD203B41FA5}">
                      <a16:colId xmlns:a16="http://schemas.microsoft.com/office/drawing/2014/main" val="2947666455"/>
                    </a:ext>
                  </a:extLst>
                </a:gridCol>
                <a:gridCol w="2744770">
                  <a:extLst>
                    <a:ext uri="{9D8B030D-6E8A-4147-A177-3AD203B41FA5}">
                      <a16:colId xmlns:a16="http://schemas.microsoft.com/office/drawing/2014/main" val="1142832255"/>
                    </a:ext>
                  </a:extLst>
                </a:gridCol>
              </a:tblGrid>
              <a:tr h="396896">
                <a:tc>
                  <a:txBody>
                    <a:bodyPr/>
                    <a:lstStyle/>
                    <a:p>
                      <a:pPr algn="ctr"/>
                      <a:r>
                        <a:rPr lang="en-US" dirty="0"/>
                        <a:t>Scores interval</a:t>
                      </a:r>
                    </a:p>
                  </a:txBody>
                  <a:tcPr/>
                </a:tc>
                <a:tc>
                  <a:txBody>
                    <a:bodyPr/>
                    <a:lstStyle/>
                    <a:p>
                      <a:pPr algn="ctr"/>
                      <a:r>
                        <a:rPr lang="en-US" dirty="0"/>
                        <a:t>Category</a:t>
                      </a:r>
                    </a:p>
                  </a:txBody>
                  <a:tcPr/>
                </a:tc>
                <a:tc>
                  <a:txBody>
                    <a:bodyPr/>
                    <a:lstStyle/>
                    <a:p>
                      <a:pPr algn="ctr"/>
                      <a:r>
                        <a:rPr lang="en-US" dirty="0"/>
                        <a:t>Total Number of Teachers</a:t>
                      </a:r>
                    </a:p>
                  </a:txBody>
                  <a:tcPr/>
                </a:tc>
                <a:tc>
                  <a:txBody>
                    <a:bodyPr/>
                    <a:lstStyle/>
                    <a:p>
                      <a:pPr algn="ctr"/>
                      <a:r>
                        <a:rPr lang="en-US" dirty="0"/>
                        <a:t>Percentage</a:t>
                      </a:r>
                    </a:p>
                  </a:txBody>
                  <a:tcPr/>
                </a:tc>
                <a:extLst>
                  <a:ext uri="{0D108BD9-81ED-4DB2-BD59-A6C34878D82A}">
                    <a16:rowId xmlns:a16="http://schemas.microsoft.com/office/drawing/2014/main" val="3332981169"/>
                  </a:ext>
                </a:extLst>
              </a:tr>
              <a:tr h="357976">
                <a:tc>
                  <a:txBody>
                    <a:bodyPr/>
                    <a:lstStyle/>
                    <a:p>
                      <a:pPr algn="ctr"/>
                      <a:r>
                        <a:rPr lang="en-US" dirty="0"/>
                        <a:t>1-20</a:t>
                      </a:r>
                    </a:p>
                  </a:txBody>
                  <a:tcPr/>
                </a:tc>
                <a:tc>
                  <a:txBody>
                    <a:bodyPr/>
                    <a:lstStyle/>
                    <a:p>
                      <a:pPr algn="ctr"/>
                      <a:r>
                        <a:rPr lang="en-US" dirty="0"/>
                        <a:t>Strongly Not Believe</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453266689"/>
                  </a:ext>
                </a:extLst>
              </a:tr>
              <a:tr h="357976">
                <a:tc>
                  <a:txBody>
                    <a:bodyPr/>
                    <a:lstStyle/>
                    <a:p>
                      <a:pPr algn="ctr"/>
                      <a:r>
                        <a:rPr lang="en-US" dirty="0"/>
                        <a:t>21-40</a:t>
                      </a:r>
                    </a:p>
                  </a:txBody>
                  <a:tcPr/>
                </a:tc>
                <a:tc>
                  <a:txBody>
                    <a:bodyPr/>
                    <a:lstStyle/>
                    <a:p>
                      <a:pPr algn="ctr"/>
                      <a:r>
                        <a:rPr lang="en-US" dirty="0"/>
                        <a:t>Not Believe</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883311356"/>
                  </a:ext>
                </a:extLst>
              </a:tr>
              <a:tr h="357976">
                <a:tc>
                  <a:txBody>
                    <a:bodyPr/>
                    <a:lstStyle/>
                    <a:p>
                      <a:pPr algn="ctr"/>
                      <a:r>
                        <a:rPr lang="en-US" dirty="0"/>
                        <a:t>41-60</a:t>
                      </a:r>
                    </a:p>
                  </a:txBody>
                  <a:tcPr/>
                </a:tc>
                <a:tc>
                  <a:txBody>
                    <a:bodyPr/>
                    <a:lstStyle/>
                    <a:p>
                      <a:pPr algn="ctr"/>
                      <a:r>
                        <a:rPr lang="en-US" dirty="0"/>
                        <a:t>Believe</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396038367"/>
                  </a:ext>
                </a:extLst>
              </a:tr>
              <a:tr h="357976">
                <a:tc>
                  <a:txBody>
                    <a:bodyPr/>
                    <a:lstStyle/>
                    <a:p>
                      <a:pPr algn="ctr"/>
                      <a:r>
                        <a:rPr lang="en-US" dirty="0"/>
                        <a:t>61-80</a:t>
                      </a:r>
                    </a:p>
                  </a:txBody>
                  <a:tcPr/>
                </a:tc>
                <a:tc>
                  <a:txBody>
                    <a:bodyPr/>
                    <a:lstStyle/>
                    <a:p>
                      <a:pPr algn="ctr"/>
                      <a:r>
                        <a:rPr lang="en-US" dirty="0"/>
                        <a:t>Strongly Believe</a:t>
                      </a:r>
                    </a:p>
                  </a:txBody>
                  <a:tcPr/>
                </a:tc>
                <a:tc>
                  <a:txBody>
                    <a:bodyPr/>
                    <a:lstStyle/>
                    <a:p>
                      <a:pPr algn="ctr"/>
                      <a:r>
                        <a:rPr lang="en-US" dirty="0"/>
                        <a:t>4</a:t>
                      </a:r>
                    </a:p>
                  </a:txBody>
                  <a:tcPr/>
                </a:tc>
                <a:tc>
                  <a:txBody>
                    <a:bodyPr/>
                    <a:lstStyle/>
                    <a:p>
                      <a:pPr algn="ctr"/>
                      <a:r>
                        <a:rPr lang="en-US" dirty="0"/>
                        <a:t>100%</a:t>
                      </a:r>
                    </a:p>
                  </a:txBody>
                  <a:tcPr/>
                </a:tc>
                <a:extLst>
                  <a:ext uri="{0D108BD9-81ED-4DB2-BD59-A6C34878D82A}">
                    <a16:rowId xmlns:a16="http://schemas.microsoft.com/office/drawing/2014/main" val="439178013"/>
                  </a:ext>
                </a:extLst>
              </a:tr>
            </a:tbl>
          </a:graphicData>
        </a:graphic>
      </p:graphicFrame>
      <p:sp>
        <p:nvSpPr>
          <p:cNvPr id="6" name="TextBox 5">
            <a:extLst>
              <a:ext uri="{FF2B5EF4-FFF2-40B4-BE49-F238E27FC236}">
                <a16:creationId xmlns:a16="http://schemas.microsoft.com/office/drawing/2014/main" id="{618472D4-36E3-A668-1A88-8B8AAAD5CFCB}"/>
              </a:ext>
            </a:extLst>
          </p:cNvPr>
          <p:cNvSpPr txBox="1"/>
          <p:nvPr/>
        </p:nvSpPr>
        <p:spPr>
          <a:xfrm>
            <a:off x="579582" y="3608501"/>
            <a:ext cx="6098458" cy="400110"/>
          </a:xfrm>
          <a:prstGeom prst="rect">
            <a:avLst/>
          </a:prstGeom>
          <a:noFill/>
        </p:spPr>
        <p:txBody>
          <a:bodyPr wrap="square">
            <a:spAutoFit/>
          </a:bodyPr>
          <a:lstStyle/>
          <a:p>
            <a:pPr marL="0" indent="0">
              <a:buNone/>
            </a:pPr>
            <a:r>
              <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3. </a:t>
            </a:r>
            <a:r>
              <a:rPr lang="en-US" dirty="0">
                <a:solidFill>
                  <a:schemeClr val="bg1"/>
                </a:solidFill>
                <a:effectLst/>
                <a:latin typeface="+mj-lt"/>
                <a:ea typeface="Calibri" panose="020F0502020204030204" pitchFamily="34" charset="0"/>
                <a:cs typeface="Arial" panose="020B0604020202020204" pitchFamily="34" charset="0"/>
              </a:rPr>
              <a:t>T</a:t>
            </a:r>
            <a:r>
              <a:rPr lang="en-US" sz="1800" dirty="0">
                <a:solidFill>
                  <a:schemeClr val="bg1"/>
                </a:solidFill>
                <a:latin typeface="+mj-lt"/>
              </a:rPr>
              <a:t>he use of teaching materials</a:t>
            </a:r>
            <a:endParaRPr lang="en-US" sz="2000" dirty="0">
              <a:solidFill>
                <a:schemeClr val="bg1"/>
              </a:solidFill>
            </a:endParaRPr>
          </a:p>
        </p:txBody>
      </p:sp>
      <p:graphicFrame>
        <p:nvGraphicFramePr>
          <p:cNvPr id="9" name="Table 2">
            <a:extLst>
              <a:ext uri="{FF2B5EF4-FFF2-40B4-BE49-F238E27FC236}">
                <a16:creationId xmlns:a16="http://schemas.microsoft.com/office/drawing/2014/main" id="{60309FF1-94CD-3E5A-A807-1FCA6243E6AC}"/>
              </a:ext>
            </a:extLst>
          </p:cNvPr>
          <p:cNvGraphicFramePr>
            <a:graphicFrameLocks noGrp="1"/>
          </p:cNvGraphicFramePr>
          <p:nvPr>
            <p:extLst>
              <p:ext uri="{D42A27DB-BD31-4B8C-83A1-F6EECF244321}">
                <p14:modId xmlns:p14="http://schemas.microsoft.com/office/powerpoint/2010/main" val="1333398188"/>
              </p:ext>
            </p:extLst>
          </p:nvPr>
        </p:nvGraphicFramePr>
        <p:xfrm>
          <a:off x="579582" y="4334913"/>
          <a:ext cx="11145387" cy="2103120"/>
        </p:xfrm>
        <a:graphic>
          <a:graphicData uri="http://schemas.openxmlformats.org/drawingml/2006/table">
            <a:tbl>
              <a:tblPr firstRow="1" bandRow="1">
                <a:tableStyleId>{073A0DAA-6AF3-43AB-8588-CEC1D06C72B9}</a:tableStyleId>
              </a:tblPr>
              <a:tblGrid>
                <a:gridCol w="2650050">
                  <a:extLst>
                    <a:ext uri="{9D8B030D-6E8A-4147-A177-3AD203B41FA5}">
                      <a16:colId xmlns:a16="http://schemas.microsoft.com/office/drawing/2014/main" val="334574565"/>
                    </a:ext>
                  </a:extLst>
                </a:gridCol>
                <a:gridCol w="3062324">
                  <a:extLst>
                    <a:ext uri="{9D8B030D-6E8A-4147-A177-3AD203B41FA5}">
                      <a16:colId xmlns:a16="http://schemas.microsoft.com/office/drawing/2014/main" val="1334255473"/>
                    </a:ext>
                  </a:extLst>
                </a:gridCol>
                <a:gridCol w="2484173">
                  <a:extLst>
                    <a:ext uri="{9D8B030D-6E8A-4147-A177-3AD203B41FA5}">
                      <a16:colId xmlns:a16="http://schemas.microsoft.com/office/drawing/2014/main" val="2947666455"/>
                    </a:ext>
                  </a:extLst>
                </a:gridCol>
                <a:gridCol w="2948840">
                  <a:extLst>
                    <a:ext uri="{9D8B030D-6E8A-4147-A177-3AD203B41FA5}">
                      <a16:colId xmlns:a16="http://schemas.microsoft.com/office/drawing/2014/main" val="1142832255"/>
                    </a:ext>
                  </a:extLst>
                </a:gridCol>
              </a:tblGrid>
              <a:tr h="566007">
                <a:tc>
                  <a:txBody>
                    <a:bodyPr/>
                    <a:lstStyle/>
                    <a:p>
                      <a:pPr algn="ctr"/>
                      <a:r>
                        <a:rPr lang="en-US" dirty="0"/>
                        <a:t>Scores interval</a:t>
                      </a:r>
                    </a:p>
                  </a:txBody>
                  <a:tcPr/>
                </a:tc>
                <a:tc>
                  <a:txBody>
                    <a:bodyPr/>
                    <a:lstStyle/>
                    <a:p>
                      <a:pPr algn="ctr"/>
                      <a:r>
                        <a:rPr lang="en-US" dirty="0"/>
                        <a:t>Category</a:t>
                      </a:r>
                    </a:p>
                  </a:txBody>
                  <a:tcPr/>
                </a:tc>
                <a:tc>
                  <a:txBody>
                    <a:bodyPr/>
                    <a:lstStyle/>
                    <a:p>
                      <a:pPr algn="ctr"/>
                      <a:r>
                        <a:rPr lang="en-US" dirty="0"/>
                        <a:t>Total Number of Teachers</a:t>
                      </a:r>
                    </a:p>
                  </a:txBody>
                  <a:tcPr/>
                </a:tc>
                <a:tc>
                  <a:txBody>
                    <a:bodyPr/>
                    <a:lstStyle/>
                    <a:p>
                      <a:pPr algn="ctr"/>
                      <a:r>
                        <a:rPr lang="en-US" dirty="0"/>
                        <a:t>Percentage</a:t>
                      </a:r>
                    </a:p>
                  </a:txBody>
                  <a:tcPr/>
                </a:tc>
                <a:extLst>
                  <a:ext uri="{0D108BD9-81ED-4DB2-BD59-A6C34878D82A}">
                    <a16:rowId xmlns:a16="http://schemas.microsoft.com/office/drawing/2014/main" val="3332981169"/>
                  </a:ext>
                </a:extLst>
              </a:tr>
              <a:tr h="323482">
                <a:tc>
                  <a:txBody>
                    <a:bodyPr/>
                    <a:lstStyle/>
                    <a:p>
                      <a:pPr algn="ctr"/>
                      <a:r>
                        <a:rPr lang="en-US" dirty="0"/>
                        <a:t>1-20</a:t>
                      </a:r>
                    </a:p>
                  </a:txBody>
                  <a:tcPr/>
                </a:tc>
                <a:tc>
                  <a:txBody>
                    <a:bodyPr/>
                    <a:lstStyle/>
                    <a:p>
                      <a:pPr algn="ctr"/>
                      <a:r>
                        <a:rPr lang="en-US" dirty="0"/>
                        <a:t>Strongly Not Believe</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453266689"/>
                  </a:ext>
                </a:extLst>
              </a:tr>
              <a:tr h="323482">
                <a:tc>
                  <a:txBody>
                    <a:bodyPr/>
                    <a:lstStyle/>
                    <a:p>
                      <a:pPr algn="ctr"/>
                      <a:r>
                        <a:rPr lang="en-US" dirty="0"/>
                        <a:t>21-40</a:t>
                      </a:r>
                    </a:p>
                  </a:txBody>
                  <a:tcPr/>
                </a:tc>
                <a:tc>
                  <a:txBody>
                    <a:bodyPr/>
                    <a:lstStyle/>
                    <a:p>
                      <a:pPr algn="ctr"/>
                      <a:r>
                        <a:rPr lang="en-US" dirty="0"/>
                        <a:t>Not Believe</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883311356"/>
                  </a:ext>
                </a:extLst>
              </a:tr>
              <a:tr h="323482">
                <a:tc>
                  <a:txBody>
                    <a:bodyPr/>
                    <a:lstStyle/>
                    <a:p>
                      <a:pPr algn="ctr"/>
                      <a:r>
                        <a:rPr lang="en-US" dirty="0"/>
                        <a:t>41-60</a:t>
                      </a:r>
                    </a:p>
                  </a:txBody>
                  <a:tcPr/>
                </a:tc>
                <a:tc>
                  <a:txBody>
                    <a:bodyPr/>
                    <a:lstStyle/>
                    <a:p>
                      <a:pPr algn="ctr"/>
                      <a:r>
                        <a:rPr lang="en-US" dirty="0"/>
                        <a:t>Believe</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396038367"/>
                  </a:ext>
                </a:extLst>
              </a:tr>
              <a:tr h="323482">
                <a:tc>
                  <a:txBody>
                    <a:bodyPr/>
                    <a:lstStyle/>
                    <a:p>
                      <a:pPr algn="ctr"/>
                      <a:r>
                        <a:rPr lang="en-US" dirty="0"/>
                        <a:t>61-80</a:t>
                      </a:r>
                    </a:p>
                  </a:txBody>
                  <a:tcPr/>
                </a:tc>
                <a:tc>
                  <a:txBody>
                    <a:bodyPr/>
                    <a:lstStyle/>
                    <a:p>
                      <a:pPr algn="ctr"/>
                      <a:r>
                        <a:rPr lang="en-US" dirty="0"/>
                        <a:t>Strongly Believe</a:t>
                      </a:r>
                    </a:p>
                  </a:txBody>
                  <a:tcPr/>
                </a:tc>
                <a:tc>
                  <a:txBody>
                    <a:bodyPr/>
                    <a:lstStyle/>
                    <a:p>
                      <a:pPr algn="ctr"/>
                      <a:r>
                        <a:rPr lang="en-US" dirty="0"/>
                        <a:t>4</a:t>
                      </a:r>
                    </a:p>
                  </a:txBody>
                  <a:tcPr/>
                </a:tc>
                <a:tc>
                  <a:txBody>
                    <a:bodyPr/>
                    <a:lstStyle/>
                    <a:p>
                      <a:pPr algn="ctr"/>
                      <a:r>
                        <a:rPr lang="en-US" dirty="0"/>
                        <a:t>100%</a:t>
                      </a:r>
                    </a:p>
                  </a:txBody>
                  <a:tcPr/>
                </a:tc>
                <a:extLst>
                  <a:ext uri="{0D108BD9-81ED-4DB2-BD59-A6C34878D82A}">
                    <a16:rowId xmlns:a16="http://schemas.microsoft.com/office/drawing/2014/main" val="439178013"/>
                  </a:ext>
                </a:extLst>
              </a:tr>
            </a:tbl>
          </a:graphicData>
        </a:graphic>
      </p:graphicFrame>
      <p:sp>
        <p:nvSpPr>
          <p:cNvPr id="11" name="TextBox 10">
            <a:extLst>
              <a:ext uri="{FF2B5EF4-FFF2-40B4-BE49-F238E27FC236}">
                <a16:creationId xmlns:a16="http://schemas.microsoft.com/office/drawing/2014/main" id="{DF2F6B58-D898-F73D-73A8-6F437CA3598D}"/>
              </a:ext>
            </a:extLst>
          </p:cNvPr>
          <p:cNvSpPr txBox="1"/>
          <p:nvPr/>
        </p:nvSpPr>
        <p:spPr>
          <a:xfrm>
            <a:off x="2331493" y="3934803"/>
            <a:ext cx="8693094" cy="369332"/>
          </a:xfrm>
          <a:prstGeom prst="rect">
            <a:avLst/>
          </a:prstGeom>
          <a:noFill/>
        </p:spPr>
        <p:txBody>
          <a:bodyPr wrap="square">
            <a:spAutoFit/>
          </a:bodyPr>
          <a:lstStyle/>
          <a:p>
            <a:r>
              <a:rPr lang="en-US" sz="1800" dirty="0">
                <a:solidFill>
                  <a:schemeClr val="bg1"/>
                </a:solidFill>
              </a:rPr>
              <a:t>Table 3. </a:t>
            </a:r>
            <a:r>
              <a:rPr lang="en-US" sz="1800" i="1" dirty="0">
                <a:solidFill>
                  <a:schemeClr val="bg1"/>
                </a:solidFill>
              </a:rPr>
              <a:t>Result of teachers’ questionnaire about </a:t>
            </a:r>
            <a:r>
              <a:rPr lang="en-US" dirty="0">
                <a:solidFill>
                  <a:schemeClr val="bg1"/>
                </a:solidFill>
                <a:effectLst/>
                <a:latin typeface="+mj-lt"/>
                <a:ea typeface="Calibri" panose="020F0502020204030204" pitchFamily="34" charset="0"/>
                <a:cs typeface="Arial" panose="020B0604020202020204" pitchFamily="34" charset="0"/>
              </a:rPr>
              <a:t>T</a:t>
            </a:r>
            <a:r>
              <a:rPr lang="en-US" sz="1800" dirty="0">
                <a:solidFill>
                  <a:schemeClr val="bg1"/>
                </a:solidFill>
                <a:latin typeface="+mj-lt"/>
              </a:rPr>
              <a:t>he use of teaching materials</a:t>
            </a:r>
            <a:endParaRPr lang="en-US" dirty="0"/>
          </a:p>
        </p:txBody>
      </p:sp>
    </p:spTree>
    <p:extLst>
      <p:ext uri="{BB962C8B-B14F-4D97-AF65-F5344CB8AC3E}">
        <p14:creationId xmlns:p14="http://schemas.microsoft.com/office/powerpoint/2010/main" val="296520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3827" y="712974"/>
            <a:ext cx="10515600" cy="4351338"/>
          </a:xfrm>
        </p:spPr>
        <p:txBody>
          <a:bodyPr>
            <a:normAutofit/>
          </a:bodyPr>
          <a:lstStyle/>
          <a:p>
            <a:pPr marL="0" indent="0">
              <a:buNone/>
            </a:pPr>
            <a:r>
              <a:rPr lang="en-US" sz="2000" dirty="0">
                <a:solidFill>
                  <a:schemeClr val="bg1"/>
                </a:solidFill>
                <a:latin typeface="+mj-lt"/>
              </a:rPr>
              <a:t>4. the use of technological media</a:t>
            </a:r>
            <a:endParaRPr lang="en-US" sz="2000" dirty="0">
              <a:solidFill>
                <a:schemeClr val="bg1"/>
              </a:solidFill>
            </a:endParaRPr>
          </a:p>
        </p:txBody>
      </p:sp>
      <p:graphicFrame>
        <p:nvGraphicFramePr>
          <p:cNvPr id="2" name="Table 2">
            <a:extLst>
              <a:ext uri="{FF2B5EF4-FFF2-40B4-BE49-F238E27FC236}">
                <a16:creationId xmlns:a16="http://schemas.microsoft.com/office/drawing/2014/main" id="{F1B5134B-3387-7E5A-3D3D-7280212F93C7}"/>
              </a:ext>
            </a:extLst>
          </p:cNvPr>
          <p:cNvGraphicFramePr>
            <a:graphicFrameLocks noGrp="1"/>
          </p:cNvGraphicFramePr>
          <p:nvPr>
            <p:extLst>
              <p:ext uri="{D42A27DB-BD31-4B8C-83A1-F6EECF244321}">
                <p14:modId xmlns:p14="http://schemas.microsoft.com/office/powerpoint/2010/main" val="17051674"/>
              </p:ext>
            </p:extLst>
          </p:nvPr>
        </p:nvGraphicFramePr>
        <p:xfrm>
          <a:off x="761740" y="1265501"/>
          <a:ext cx="10515600" cy="1859936"/>
        </p:xfrm>
        <a:graphic>
          <a:graphicData uri="http://schemas.openxmlformats.org/drawingml/2006/table">
            <a:tbl>
              <a:tblPr firstRow="1" bandRow="1">
                <a:tableStyleId>{073A0DAA-6AF3-43AB-8588-CEC1D06C72B9}</a:tableStyleId>
              </a:tblPr>
              <a:tblGrid>
                <a:gridCol w="2292003">
                  <a:extLst>
                    <a:ext uri="{9D8B030D-6E8A-4147-A177-3AD203B41FA5}">
                      <a16:colId xmlns:a16="http://schemas.microsoft.com/office/drawing/2014/main" val="334574565"/>
                    </a:ext>
                  </a:extLst>
                </a:gridCol>
                <a:gridCol w="2965797">
                  <a:extLst>
                    <a:ext uri="{9D8B030D-6E8A-4147-A177-3AD203B41FA5}">
                      <a16:colId xmlns:a16="http://schemas.microsoft.com/office/drawing/2014/main" val="1334255473"/>
                    </a:ext>
                  </a:extLst>
                </a:gridCol>
                <a:gridCol w="2628900">
                  <a:extLst>
                    <a:ext uri="{9D8B030D-6E8A-4147-A177-3AD203B41FA5}">
                      <a16:colId xmlns:a16="http://schemas.microsoft.com/office/drawing/2014/main" val="2947666455"/>
                    </a:ext>
                  </a:extLst>
                </a:gridCol>
                <a:gridCol w="2628900">
                  <a:extLst>
                    <a:ext uri="{9D8B030D-6E8A-4147-A177-3AD203B41FA5}">
                      <a16:colId xmlns:a16="http://schemas.microsoft.com/office/drawing/2014/main" val="1142832255"/>
                    </a:ext>
                  </a:extLst>
                </a:gridCol>
              </a:tblGrid>
              <a:tr h="396896">
                <a:tc>
                  <a:txBody>
                    <a:bodyPr/>
                    <a:lstStyle/>
                    <a:p>
                      <a:pPr algn="ctr"/>
                      <a:r>
                        <a:rPr lang="en-US" dirty="0"/>
                        <a:t>Scores interval</a:t>
                      </a:r>
                    </a:p>
                  </a:txBody>
                  <a:tcPr/>
                </a:tc>
                <a:tc>
                  <a:txBody>
                    <a:bodyPr/>
                    <a:lstStyle/>
                    <a:p>
                      <a:pPr algn="ctr"/>
                      <a:r>
                        <a:rPr lang="en-US" dirty="0"/>
                        <a:t>Category</a:t>
                      </a:r>
                    </a:p>
                  </a:txBody>
                  <a:tcPr/>
                </a:tc>
                <a:tc>
                  <a:txBody>
                    <a:bodyPr/>
                    <a:lstStyle/>
                    <a:p>
                      <a:pPr algn="ctr"/>
                      <a:r>
                        <a:rPr lang="en-US" dirty="0"/>
                        <a:t>Total Number of Teachers</a:t>
                      </a:r>
                    </a:p>
                  </a:txBody>
                  <a:tcPr/>
                </a:tc>
                <a:tc>
                  <a:txBody>
                    <a:bodyPr/>
                    <a:lstStyle/>
                    <a:p>
                      <a:pPr algn="ctr"/>
                      <a:r>
                        <a:rPr lang="en-US" dirty="0"/>
                        <a:t>Percentage</a:t>
                      </a:r>
                    </a:p>
                  </a:txBody>
                  <a:tcPr/>
                </a:tc>
                <a:extLst>
                  <a:ext uri="{0D108BD9-81ED-4DB2-BD59-A6C34878D82A}">
                    <a16:rowId xmlns:a16="http://schemas.microsoft.com/office/drawing/2014/main" val="3332981169"/>
                  </a:ext>
                </a:extLst>
              </a:tr>
              <a:tr h="357976">
                <a:tc>
                  <a:txBody>
                    <a:bodyPr/>
                    <a:lstStyle/>
                    <a:p>
                      <a:pPr algn="ctr"/>
                      <a:r>
                        <a:rPr lang="en-US" dirty="0"/>
                        <a:t>1-20</a:t>
                      </a:r>
                    </a:p>
                  </a:txBody>
                  <a:tcPr/>
                </a:tc>
                <a:tc>
                  <a:txBody>
                    <a:bodyPr/>
                    <a:lstStyle/>
                    <a:p>
                      <a:pPr algn="ctr"/>
                      <a:r>
                        <a:rPr lang="en-US" dirty="0"/>
                        <a:t>Strongly Not Believe</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453266689"/>
                  </a:ext>
                </a:extLst>
              </a:tr>
              <a:tr h="357976">
                <a:tc>
                  <a:txBody>
                    <a:bodyPr/>
                    <a:lstStyle/>
                    <a:p>
                      <a:pPr algn="ctr"/>
                      <a:r>
                        <a:rPr lang="en-US" dirty="0"/>
                        <a:t>21-40</a:t>
                      </a:r>
                    </a:p>
                  </a:txBody>
                  <a:tcPr/>
                </a:tc>
                <a:tc>
                  <a:txBody>
                    <a:bodyPr/>
                    <a:lstStyle/>
                    <a:p>
                      <a:pPr algn="ctr"/>
                      <a:r>
                        <a:rPr lang="en-US" dirty="0"/>
                        <a:t>Not Believe</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883311356"/>
                  </a:ext>
                </a:extLst>
              </a:tr>
              <a:tr h="357976">
                <a:tc>
                  <a:txBody>
                    <a:bodyPr/>
                    <a:lstStyle/>
                    <a:p>
                      <a:pPr algn="ctr"/>
                      <a:r>
                        <a:rPr lang="en-US" dirty="0"/>
                        <a:t>41-60</a:t>
                      </a:r>
                    </a:p>
                  </a:txBody>
                  <a:tcPr/>
                </a:tc>
                <a:tc>
                  <a:txBody>
                    <a:bodyPr/>
                    <a:lstStyle/>
                    <a:p>
                      <a:pPr algn="ctr"/>
                      <a:r>
                        <a:rPr lang="en-US" dirty="0"/>
                        <a:t>Believe</a:t>
                      </a:r>
                    </a:p>
                  </a:txBody>
                  <a:tcPr/>
                </a:tc>
                <a:tc>
                  <a:txBody>
                    <a:bodyPr/>
                    <a:lstStyle/>
                    <a:p>
                      <a:pPr algn="ctr"/>
                      <a:r>
                        <a:rPr lang="en-US" dirty="0"/>
                        <a:t>1</a:t>
                      </a:r>
                    </a:p>
                  </a:txBody>
                  <a:tcPr/>
                </a:tc>
                <a:tc>
                  <a:txBody>
                    <a:bodyPr/>
                    <a:lstStyle/>
                    <a:p>
                      <a:pPr algn="ctr"/>
                      <a:r>
                        <a:rPr lang="en-US" dirty="0"/>
                        <a:t>20%</a:t>
                      </a:r>
                    </a:p>
                  </a:txBody>
                  <a:tcPr/>
                </a:tc>
                <a:extLst>
                  <a:ext uri="{0D108BD9-81ED-4DB2-BD59-A6C34878D82A}">
                    <a16:rowId xmlns:a16="http://schemas.microsoft.com/office/drawing/2014/main" val="1396038367"/>
                  </a:ext>
                </a:extLst>
              </a:tr>
              <a:tr h="357976">
                <a:tc>
                  <a:txBody>
                    <a:bodyPr/>
                    <a:lstStyle/>
                    <a:p>
                      <a:pPr algn="ctr"/>
                      <a:r>
                        <a:rPr lang="en-US" dirty="0"/>
                        <a:t>61-80</a:t>
                      </a:r>
                    </a:p>
                  </a:txBody>
                  <a:tcPr/>
                </a:tc>
                <a:tc>
                  <a:txBody>
                    <a:bodyPr/>
                    <a:lstStyle/>
                    <a:p>
                      <a:pPr algn="ctr"/>
                      <a:r>
                        <a:rPr lang="en-US" dirty="0"/>
                        <a:t>Strongly Believe</a:t>
                      </a:r>
                    </a:p>
                  </a:txBody>
                  <a:tcPr/>
                </a:tc>
                <a:tc>
                  <a:txBody>
                    <a:bodyPr/>
                    <a:lstStyle/>
                    <a:p>
                      <a:pPr algn="ctr"/>
                      <a:r>
                        <a:rPr lang="en-US" dirty="0"/>
                        <a:t>4</a:t>
                      </a:r>
                    </a:p>
                  </a:txBody>
                  <a:tcPr/>
                </a:tc>
                <a:tc>
                  <a:txBody>
                    <a:bodyPr/>
                    <a:lstStyle/>
                    <a:p>
                      <a:pPr algn="ctr"/>
                      <a:r>
                        <a:rPr lang="en-US" dirty="0"/>
                        <a:t>100%</a:t>
                      </a:r>
                    </a:p>
                  </a:txBody>
                  <a:tcPr/>
                </a:tc>
                <a:extLst>
                  <a:ext uri="{0D108BD9-81ED-4DB2-BD59-A6C34878D82A}">
                    <a16:rowId xmlns:a16="http://schemas.microsoft.com/office/drawing/2014/main" val="439178013"/>
                  </a:ext>
                </a:extLst>
              </a:tr>
            </a:tbl>
          </a:graphicData>
        </a:graphic>
      </p:graphicFrame>
      <p:sp>
        <p:nvSpPr>
          <p:cNvPr id="8" name="TextBox 7">
            <a:extLst>
              <a:ext uri="{FF2B5EF4-FFF2-40B4-BE49-F238E27FC236}">
                <a16:creationId xmlns:a16="http://schemas.microsoft.com/office/drawing/2014/main" id="{001F6A9C-D334-DC91-0268-19C5D8DBCEDB}"/>
              </a:ext>
            </a:extLst>
          </p:cNvPr>
          <p:cNvSpPr txBox="1"/>
          <p:nvPr/>
        </p:nvSpPr>
        <p:spPr>
          <a:xfrm>
            <a:off x="485914" y="3429000"/>
            <a:ext cx="10791425" cy="1477328"/>
          </a:xfrm>
          <a:prstGeom prst="rect">
            <a:avLst/>
          </a:prstGeom>
          <a:noFill/>
        </p:spPr>
        <p:txBody>
          <a:bodyPr wrap="square">
            <a:spAutoFit/>
          </a:bodyPr>
          <a:lstStyle/>
          <a:p>
            <a:r>
              <a:rPr lang="en-US" sz="1800" b="1" dirty="0">
                <a:solidFill>
                  <a:schemeClr val="bg1"/>
                </a:solidFill>
                <a:latin typeface="+mj-lt"/>
              </a:rPr>
              <a:t>B. The differences between the teacher's beliefs and their practice in teaching Arabic</a:t>
            </a:r>
          </a:p>
          <a:p>
            <a:pPr algn="just"/>
            <a:r>
              <a:rPr lang="en-US" sz="1800" dirty="0">
                <a:solidFill>
                  <a:schemeClr val="bg1"/>
                </a:solidFill>
                <a:latin typeface="+mj-lt"/>
              </a:rPr>
              <a:t>From the beliefs shown in teaching Arabic by T1, T2, T3 and T4, it can be concluded that there are differences between teachers' beliefs and their practices, especially in the urgency of using Arabic as the language of instruction and the use of technological media. </a:t>
            </a:r>
          </a:p>
          <a:p>
            <a:pPr algn="just"/>
            <a:endParaRPr lang="en-US" dirty="0">
              <a:solidFill>
                <a:schemeClr val="bg1"/>
              </a:solidFill>
              <a:latin typeface="+mj-lt"/>
            </a:endParaRPr>
          </a:p>
        </p:txBody>
      </p:sp>
    </p:spTree>
    <p:extLst>
      <p:ext uri="{BB962C8B-B14F-4D97-AF65-F5344CB8AC3E}">
        <p14:creationId xmlns:p14="http://schemas.microsoft.com/office/powerpoint/2010/main" val="3398490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4234</TotalTime>
  <Words>1963</Words>
  <Application>Microsoft Office PowerPoint</Application>
  <PresentationFormat>Widescreen</PresentationFormat>
  <Paragraphs>172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Investigating Teachers Belief and Practice in Teaching Arabic as a Foreign Language: A Case Study of Arabic Teachers in Cimahi City </vt:lpstr>
      <vt:lpstr>INTRODUCTION</vt:lpstr>
      <vt:lpstr>INTRODUCTION</vt:lpstr>
      <vt:lpstr>LITERATURE REVIEW</vt:lpstr>
      <vt:lpstr>LITERATURE REVIEW</vt:lpstr>
      <vt:lpstr>METHOD</vt:lpstr>
      <vt:lpstr>FINDING AND DISCUSSION</vt:lpstr>
      <vt:lpstr>PowerPoint Presentation</vt:lpstr>
      <vt:lpstr>PowerPoint Presentation</vt:lpstr>
      <vt:lpstr>PowerPoint Presentation</vt:lpstr>
      <vt:lpstr>CONCLUSION</vt:lpstr>
      <vt:lpstr>REFERENCES</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House</cp:lastModifiedBy>
  <cp:revision>10</cp:revision>
  <dcterms:created xsi:type="dcterms:W3CDTF">2023-04-14T06:04:15Z</dcterms:created>
  <dcterms:modified xsi:type="dcterms:W3CDTF">2023-07-27T15:37:00Z</dcterms:modified>
</cp:coreProperties>
</file>