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rPr>
              <a:t>THE CULTURAL LEXICON IN STRUCTURAL TERMS OF KAMPUNG ADAT SINAR RESMI LEADERSHIP CISOLOK DISTRICT, SUKABUMI DISTRICT</a:t>
            </a:r>
            <a:endParaRPr lang="en-US" sz="2800" dirty="0">
              <a:solidFill>
                <a:schemeClr val="bg1"/>
              </a:solidFill>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smtClean="0">
                <a:solidFill>
                  <a:schemeClr val="bg1"/>
                </a:solidFill>
              </a:rPr>
              <a:t>Rinaldi </a:t>
            </a:r>
            <a:r>
              <a:rPr lang="en-US" sz="1600" b="1" dirty="0" err="1" smtClean="0">
                <a:solidFill>
                  <a:schemeClr val="bg1"/>
                </a:solidFill>
              </a:rPr>
              <a:t>Supriadi</a:t>
            </a:r>
            <a:r>
              <a:rPr lang="en-US" sz="1600" b="1" dirty="0" smtClean="0">
                <a:solidFill>
                  <a:schemeClr val="bg1"/>
                </a:solidFill>
              </a:rPr>
              <a:t>, </a:t>
            </a:r>
            <a:r>
              <a:rPr lang="en-US" sz="1600" b="1" dirty="0" err="1" smtClean="0">
                <a:solidFill>
                  <a:schemeClr val="bg1"/>
                </a:solidFill>
              </a:rPr>
              <a:t>Nur</a:t>
            </a:r>
            <a:r>
              <a:rPr lang="en-US" sz="1600" b="1" dirty="0" smtClean="0">
                <a:solidFill>
                  <a:schemeClr val="bg1"/>
                </a:solidFill>
              </a:rPr>
              <a:t> </a:t>
            </a:r>
            <a:r>
              <a:rPr lang="en-US" sz="1600" b="1" dirty="0" err="1" smtClean="0">
                <a:solidFill>
                  <a:schemeClr val="bg1"/>
                </a:solidFill>
              </a:rPr>
              <a:t>Fitriyani</a:t>
            </a:r>
            <a:r>
              <a:rPr lang="en-US" sz="1600" b="1" dirty="0" smtClean="0">
                <a:solidFill>
                  <a:schemeClr val="bg1"/>
                </a:solidFill>
              </a:rPr>
              <a:t>, Mia </a:t>
            </a:r>
            <a:r>
              <a:rPr lang="en-US" sz="1600" b="1" dirty="0" err="1" smtClean="0">
                <a:solidFill>
                  <a:schemeClr val="bg1"/>
                </a:solidFill>
              </a:rPr>
              <a:t>Nurmala</a:t>
            </a:r>
            <a:endParaRPr lang="en-US" sz="1600" b="1" dirty="0" smtClean="0">
              <a:solidFill>
                <a:schemeClr val="bg1"/>
              </a:solidFill>
            </a:endParaRPr>
          </a:p>
          <a:p>
            <a:pPr>
              <a:lnSpc>
                <a:spcPct val="100000"/>
              </a:lnSpc>
            </a:pPr>
            <a:r>
              <a:rPr lang="en-US" sz="1600" b="1" dirty="0" err="1" smtClean="0">
                <a:solidFill>
                  <a:schemeClr val="bg1"/>
                </a:solidFill>
              </a:rPr>
              <a:t>Universitas</a:t>
            </a:r>
            <a:r>
              <a:rPr lang="en-US" sz="1600" b="1" dirty="0" smtClean="0">
                <a:solidFill>
                  <a:schemeClr val="bg1"/>
                </a:solidFill>
              </a:rPr>
              <a:t> </a:t>
            </a:r>
            <a:r>
              <a:rPr lang="en-US" sz="1600" b="1" dirty="0" err="1" smtClean="0">
                <a:solidFill>
                  <a:schemeClr val="bg1"/>
                </a:solidFill>
              </a:rPr>
              <a:t>Pendidikan</a:t>
            </a:r>
            <a:r>
              <a:rPr lang="en-US" sz="1600" b="1" dirty="0" smtClean="0">
                <a:solidFill>
                  <a:schemeClr val="bg1"/>
                </a:solidFill>
              </a:rPr>
              <a:t> Indonesia</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ABS-XXX</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1376198" cy="5184168"/>
          </a:xfrm>
        </p:spPr>
        <p:txBody>
          <a:bodyPr>
            <a:normAutofit fontScale="92500" lnSpcReduction="10000"/>
          </a:bodyPr>
          <a:lstStyle/>
          <a:p>
            <a:pPr marL="0" indent="0">
              <a:buNone/>
            </a:pPr>
            <a:r>
              <a:rPr lang="en-US" sz="2000" dirty="0" err="1">
                <a:solidFill>
                  <a:schemeClr val="bg1"/>
                </a:solidFill>
              </a:rPr>
              <a:t>Alwi</a:t>
            </a:r>
            <a:r>
              <a:rPr lang="en-US" sz="2000" dirty="0">
                <a:solidFill>
                  <a:schemeClr val="bg1"/>
                </a:solidFill>
              </a:rPr>
              <a:t>, H.(2010). Tata Bahasa Baku Bahasa Indonesia. Jakarta: </a:t>
            </a:r>
            <a:r>
              <a:rPr lang="en-US" sz="2000" dirty="0" err="1">
                <a:solidFill>
                  <a:schemeClr val="bg1"/>
                </a:solidFill>
              </a:rPr>
              <a:t>Balai</a:t>
            </a:r>
            <a:r>
              <a:rPr lang="en-US" sz="2000" dirty="0">
                <a:solidFill>
                  <a:schemeClr val="bg1"/>
                </a:solidFill>
              </a:rPr>
              <a:t> </a:t>
            </a:r>
            <a:r>
              <a:rPr lang="en-US" sz="2000" dirty="0" err="1">
                <a:solidFill>
                  <a:schemeClr val="bg1"/>
                </a:solidFill>
              </a:rPr>
              <a:t>Pustaka</a:t>
            </a:r>
            <a:r>
              <a:rPr lang="en-US" sz="2000" dirty="0">
                <a:solidFill>
                  <a:schemeClr val="bg1"/>
                </a:solidFill>
              </a:rPr>
              <a:t>. </a:t>
            </a:r>
          </a:p>
          <a:p>
            <a:pPr marL="0" indent="0">
              <a:buNone/>
            </a:pPr>
            <a:r>
              <a:rPr lang="en-US" sz="2000" dirty="0" err="1">
                <a:solidFill>
                  <a:schemeClr val="bg1"/>
                </a:solidFill>
              </a:rPr>
              <a:t>Chaer</a:t>
            </a:r>
            <a:r>
              <a:rPr lang="en-US" sz="2000" dirty="0">
                <a:solidFill>
                  <a:schemeClr val="bg1"/>
                </a:solidFill>
              </a:rPr>
              <a:t>. A. (2007). </a:t>
            </a:r>
            <a:r>
              <a:rPr lang="en-US" sz="2000" dirty="0" err="1">
                <a:solidFill>
                  <a:schemeClr val="bg1"/>
                </a:solidFill>
              </a:rPr>
              <a:t>Kajian</a:t>
            </a:r>
            <a:r>
              <a:rPr lang="en-US" sz="2000" dirty="0">
                <a:solidFill>
                  <a:schemeClr val="bg1"/>
                </a:solidFill>
              </a:rPr>
              <a:t> Bahasa. Jakarta: </a:t>
            </a:r>
            <a:r>
              <a:rPr lang="en-US" sz="2000" dirty="0" err="1">
                <a:solidFill>
                  <a:schemeClr val="bg1"/>
                </a:solidFill>
              </a:rPr>
              <a:t>Rineka</a:t>
            </a:r>
            <a:r>
              <a:rPr lang="en-US" sz="2000" dirty="0">
                <a:solidFill>
                  <a:schemeClr val="bg1"/>
                </a:solidFill>
              </a:rPr>
              <a:t> </a:t>
            </a:r>
            <a:r>
              <a:rPr lang="en-US" sz="2000" dirty="0" err="1">
                <a:solidFill>
                  <a:schemeClr val="bg1"/>
                </a:solidFill>
              </a:rPr>
              <a:t>Cipta</a:t>
            </a:r>
            <a:r>
              <a:rPr lang="en-US" sz="2000" dirty="0">
                <a:solidFill>
                  <a:schemeClr val="bg1"/>
                </a:solidFill>
              </a:rPr>
              <a:t>.</a:t>
            </a:r>
          </a:p>
          <a:p>
            <a:pPr marL="0" indent="0">
              <a:buNone/>
            </a:pPr>
            <a:r>
              <a:rPr lang="en-US" sz="2000" dirty="0" err="1">
                <a:solidFill>
                  <a:schemeClr val="bg1"/>
                </a:solidFill>
              </a:rPr>
              <a:t>Chaer</a:t>
            </a:r>
            <a:r>
              <a:rPr lang="en-US" sz="2000" dirty="0">
                <a:solidFill>
                  <a:schemeClr val="bg1"/>
                </a:solidFill>
              </a:rPr>
              <a:t>. A. (2009). </a:t>
            </a:r>
            <a:r>
              <a:rPr lang="en-US" sz="2000" dirty="0" err="1">
                <a:solidFill>
                  <a:schemeClr val="bg1"/>
                </a:solidFill>
              </a:rPr>
              <a:t>Linguistik</a:t>
            </a:r>
            <a:r>
              <a:rPr lang="en-US" sz="2000" dirty="0">
                <a:solidFill>
                  <a:schemeClr val="bg1"/>
                </a:solidFill>
              </a:rPr>
              <a:t> </a:t>
            </a:r>
            <a:r>
              <a:rPr lang="en-US" sz="2000" dirty="0" err="1">
                <a:solidFill>
                  <a:schemeClr val="bg1"/>
                </a:solidFill>
              </a:rPr>
              <a:t>Umum</a:t>
            </a:r>
            <a:r>
              <a:rPr lang="en-US" sz="2000" dirty="0">
                <a:solidFill>
                  <a:schemeClr val="bg1"/>
                </a:solidFill>
              </a:rPr>
              <a:t>. Jakarta: </a:t>
            </a:r>
            <a:r>
              <a:rPr lang="en-US" sz="2000" dirty="0" err="1">
                <a:solidFill>
                  <a:schemeClr val="bg1"/>
                </a:solidFill>
              </a:rPr>
              <a:t>Rineka</a:t>
            </a:r>
            <a:r>
              <a:rPr lang="en-US" sz="2000" dirty="0">
                <a:solidFill>
                  <a:schemeClr val="bg1"/>
                </a:solidFill>
              </a:rPr>
              <a:t> </a:t>
            </a:r>
            <a:r>
              <a:rPr lang="en-US" sz="2000" dirty="0" err="1">
                <a:solidFill>
                  <a:schemeClr val="bg1"/>
                </a:solidFill>
              </a:rPr>
              <a:t>Cipta</a:t>
            </a:r>
            <a:r>
              <a:rPr lang="en-US" sz="2000" dirty="0">
                <a:solidFill>
                  <a:schemeClr val="bg1"/>
                </a:solidFill>
              </a:rPr>
              <a:t>. </a:t>
            </a:r>
          </a:p>
          <a:p>
            <a:pPr marL="0" indent="0">
              <a:buNone/>
            </a:pPr>
            <a:r>
              <a:rPr lang="en-US" sz="2000" dirty="0" err="1">
                <a:solidFill>
                  <a:schemeClr val="bg1"/>
                </a:solidFill>
              </a:rPr>
              <a:t>Hadi</a:t>
            </a:r>
            <a:r>
              <a:rPr lang="en-US" sz="2000" dirty="0">
                <a:solidFill>
                  <a:schemeClr val="bg1"/>
                </a:solidFill>
              </a:rPr>
              <a:t>, S. (2007). </a:t>
            </a:r>
            <a:r>
              <a:rPr lang="en-US" sz="2000" dirty="0" err="1">
                <a:solidFill>
                  <a:schemeClr val="bg1"/>
                </a:solidFill>
              </a:rPr>
              <a:t>Statistik</a:t>
            </a:r>
            <a:r>
              <a:rPr lang="en-US" sz="2000" dirty="0">
                <a:solidFill>
                  <a:schemeClr val="bg1"/>
                </a:solidFill>
              </a:rPr>
              <a:t> 2. Yogyakarta: Andi Offset.</a:t>
            </a:r>
          </a:p>
          <a:p>
            <a:pPr marL="0" indent="0">
              <a:buNone/>
            </a:pPr>
            <a:r>
              <a:rPr lang="en-US" sz="2000" dirty="0" err="1">
                <a:solidFill>
                  <a:schemeClr val="bg1"/>
                </a:solidFill>
              </a:rPr>
              <a:t>Koentjaraningrat</a:t>
            </a:r>
            <a:r>
              <a:rPr lang="en-US" sz="2000" dirty="0">
                <a:solidFill>
                  <a:schemeClr val="bg1"/>
                </a:solidFill>
              </a:rPr>
              <a:t>. (1984). </a:t>
            </a:r>
            <a:r>
              <a:rPr lang="en-US" sz="2000" dirty="0" err="1">
                <a:solidFill>
                  <a:schemeClr val="bg1"/>
                </a:solidFill>
              </a:rPr>
              <a:t>Kebudayaan</a:t>
            </a:r>
            <a:r>
              <a:rPr lang="en-US" sz="2000" dirty="0">
                <a:solidFill>
                  <a:schemeClr val="bg1"/>
                </a:solidFill>
              </a:rPr>
              <a:t> </a:t>
            </a:r>
            <a:r>
              <a:rPr lang="en-US" sz="2000" dirty="0" err="1">
                <a:solidFill>
                  <a:schemeClr val="bg1"/>
                </a:solidFill>
              </a:rPr>
              <a:t>Jawa</a:t>
            </a:r>
            <a:r>
              <a:rPr lang="en-US" sz="2000" dirty="0">
                <a:solidFill>
                  <a:schemeClr val="bg1"/>
                </a:solidFill>
              </a:rPr>
              <a:t>. Jakarta : PN. </a:t>
            </a:r>
            <a:r>
              <a:rPr lang="en-US" sz="2000" dirty="0" err="1">
                <a:solidFill>
                  <a:schemeClr val="bg1"/>
                </a:solidFill>
              </a:rPr>
              <a:t>Balai</a:t>
            </a:r>
            <a:r>
              <a:rPr lang="en-US" sz="2000" dirty="0">
                <a:solidFill>
                  <a:schemeClr val="bg1"/>
                </a:solidFill>
              </a:rPr>
              <a:t> </a:t>
            </a:r>
            <a:r>
              <a:rPr lang="en-US" sz="2000" dirty="0" err="1">
                <a:solidFill>
                  <a:schemeClr val="bg1"/>
                </a:solidFill>
              </a:rPr>
              <a:t>Pustaka</a:t>
            </a:r>
            <a:endParaRPr lang="en-US" sz="2000" dirty="0">
              <a:solidFill>
                <a:schemeClr val="bg1"/>
              </a:solidFill>
            </a:endParaRPr>
          </a:p>
          <a:p>
            <a:pPr marL="0" indent="0">
              <a:buNone/>
            </a:pPr>
            <a:r>
              <a:rPr lang="en-US" sz="2000" dirty="0" err="1">
                <a:solidFill>
                  <a:schemeClr val="bg1"/>
                </a:solidFill>
              </a:rPr>
              <a:t>Kolopaking</a:t>
            </a:r>
            <a:r>
              <a:rPr lang="en-US" sz="2000" dirty="0">
                <a:solidFill>
                  <a:schemeClr val="bg1"/>
                </a:solidFill>
              </a:rPr>
              <a:t>, </a:t>
            </a:r>
            <a:r>
              <a:rPr lang="en-US" sz="2000" dirty="0" err="1">
                <a:solidFill>
                  <a:schemeClr val="bg1"/>
                </a:solidFill>
              </a:rPr>
              <a:t>dkk</a:t>
            </a:r>
            <a:r>
              <a:rPr lang="en-US" sz="2000" dirty="0">
                <a:solidFill>
                  <a:schemeClr val="bg1"/>
                </a:solidFill>
              </a:rPr>
              <a:t>. (2011). Maternal self-efficacy in the home food environment: a qualitative study among low-income mothers of nutritionally at-risk children in an urban area of Jakarta, Indonesia. Journal of Nutrition Education and Behavior, 43(3), 180–8.</a:t>
            </a:r>
          </a:p>
          <a:p>
            <a:pPr marL="0" indent="0">
              <a:buNone/>
            </a:pPr>
            <a:r>
              <a:rPr lang="en-US" sz="2000" dirty="0" err="1">
                <a:solidFill>
                  <a:schemeClr val="bg1"/>
                </a:solidFill>
              </a:rPr>
              <a:t>Kridalaksana</a:t>
            </a:r>
            <a:r>
              <a:rPr lang="en-US" sz="2000" dirty="0">
                <a:solidFill>
                  <a:schemeClr val="bg1"/>
                </a:solidFill>
              </a:rPr>
              <a:t>, H. (1982). </a:t>
            </a:r>
            <a:r>
              <a:rPr lang="en-US" sz="2000" dirty="0" err="1">
                <a:solidFill>
                  <a:schemeClr val="bg1"/>
                </a:solidFill>
              </a:rPr>
              <a:t>Fungsi</a:t>
            </a:r>
            <a:r>
              <a:rPr lang="en-US" sz="2000" dirty="0">
                <a:solidFill>
                  <a:schemeClr val="bg1"/>
                </a:solidFill>
              </a:rPr>
              <a:t> </a:t>
            </a:r>
            <a:r>
              <a:rPr lang="en-US" sz="2000" dirty="0" err="1">
                <a:solidFill>
                  <a:schemeClr val="bg1"/>
                </a:solidFill>
              </a:rPr>
              <a:t>dan</a:t>
            </a:r>
            <a:r>
              <a:rPr lang="en-US" sz="2000" dirty="0">
                <a:solidFill>
                  <a:schemeClr val="bg1"/>
                </a:solidFill>
              </a:rPr>
              <a:t> </a:t>
            </a:r>
            <a:r>
              <a:rPr lang="en-US" sz="2000" dirty="0" err="1">
                <a:solidFill>
                  <a:schemeClr val="bg1"/>
                </a:solidFill>
              </a:rPr>
              <a:t>Sikap</a:t>
            </a:r>
            <a:r>
              <a:rPr lang="en-US" sz="2000" dirty="0">
                <a:solidFill>
                  <a:schemeClr val="bg1"/>
                </a:solidFill>
              </a:rPr>
              <a:t> Bahasa. Jakarta: </a:t>
            </a:r>
            <a:r>
              <a:rPr lang="en-US" sz="2000" dirty="0" err="1">
                <a:solidFill>
                  <a:schemeClr val="bg1"/>
                </a:solidFill>
              </a:rPr>
              <a:t>Penerbit</a:t>
            </a:r>
            <a:r>
              <a:rPr lang="en-US" sz="2000" dirty="0">
                <a:solidFill>
                  <a:schemeClr val="bg1"/>
                </a:solidFill>
              </a:rPr>
              <a:t> Nusa Indah.</a:t>
            </a:r>
          </a:p>
          <a:p>
            <a:pPr marL="0" indent="0">
              <a:buNone/>
            </a:pPr>
            <a:r>
              <a:rPr lang="en-US" sz="2000" dirty="0" err="1">
                <a:solidFill>
                  <a:schemeClr val="bg1"/>
                </a:solidFill>
              </a:rPr>
              <a:t>Kridalaksana</a:t>
            </a:r>
            <a:r>
              <a:rPr lang="en-US" sz="2000" dirty="0">
                <a:solidFill>
                  <a:schemeClr val="bg1"/>
                </a:solidFill>
              </a:rPr>
              <a:t>, H. (1982). </a:t>
            </a:r>
            <a:r>
              <a:rPr lang="en-US" sz="2000" dirty="0" err="1">
                <a:solidFill>
                  <a:schemeClr val="bg1"/>
                </a:solidFill>
              </a:rPr>
              <a:t>Kamus</a:t>
            </a:r>
            <a:r>
              <a:rPr lang="en-US" sz="2000" dirty="0">
                <a:solidFill>
                  <a:schemeClr val="bg1"/>
                </a:solidFill>
              </a:rPr>
              <a:t> </a:t>
            </a:r>
            <a:r>
              <a:rPr lang="en-US" sz="2000" dirty="0" err="1">
                <a:solidFill>
                  <a:schemeClr val="bg1"/>
                </a:solidFill>
              </a:rPr>
              <a:t>Linguistik</a:t>
            </a:r>
            <a:r>
              <a:rPr lang="en-US" sz="2000" dirty="0">
                <a:solidFill>
                  <a:schemeClr val="bg1"/>
                </a:solidFill>
              </a:rPr>
              <a:t>. Jakarta: </a:t>
            </a:r>
            <a:r>
              <a:rPr lang="en-US" sz="2000" dirty="0" err="1">
                <a:solidFill>
                  <a:schemeClr val="bg1"/>
                </a:solidFill>
              </a:rPr>
              <a:t>Gramedia</a:t>
            </a:r>
            <a:r>
              <a:rPr lang="en-US" sz="2000" dirty="0">
                <a:solidFill>
                  <a:schemeClr val="bg1"/>
                </a:solidFill>
              </a:rPr>
              <a:t>.</a:t>
            </a:r>
          </a:p>
          <a:p>
            <a:pPr marL="0" indent="0">
              <a:buNone/>
            </a:pPr>
            <a:r>
              <a:rPr lang="en-US" sz="2000" dirty="0" err="1">
                <a:solidFill>
                  <a:schemeClr val="bg1"/>
                </a:solidFill>
              </a:rPr>
              <a:t>Mahsun</a:t>
            </a:r>
            <a:r>
              <a:rPr lang="en-US" sz="2000" dirty="0">
                <a:solidFill>
                  <a:schemeClr val="bg1"/>
                </a:solidFill>
              </a:rPr>
              <a:t>. (2012). </a:t>
            </a:r>
            <a:r>
              <a:rPr lang="en-US" sz="2000" dirty="0" err="1">
                <a:solidFill>
                  <a:schemeClr val="bg1"/>
                </a:solidFill>
              </a:rPr>
              <a:t>Metode</a:t>
            </a:r>
            <a:r>
              <a:rPr lang="en-US" sz="2000" dirty="0">
                <a:solidFill>
                  <a:schemeClr val="bg1"/>
                </a:solidFill>
              </a:rPr>
              <a:t> </a:t>
            </a:r>
            <a:r>
              <a:rPr lang="en-US" sz="2000" dirty="0" err="1">
                <a:solidFill>
                  <a:schemeClr val="bg1"/>
                </a:solidFill>
              </a:rPr>
              <a:t>Penelitian</a:t>
            </a:r>
            <a:r>
              <a:rPr lang="en-US" sz="2000" dirty="0">
                <a:solidFill>
                  <a:schemeClr val="bg1"/>
                </a:solidFill>
              </a:rPr>
              <a:t> Bahasa: </a:t>
            </a:r>
            <a:r>
              <a:rPr lang="en-US" sz="2000" dirty="0" err="1">
                <a:solidFill>
                  <a:schemeClr val="bg1"/>
                </a:solidFill>
              </a:rPr>
              <a:t>Tahapan</a:t>
            </a:r>
            <a:r>
              <a:rPr lang="en-US" sz="2000" dirty="0">
                <a:solidFill>
                  <a:schemeClr val="bg1"/>
                </a:solidFill>
              </a:rPr>
              <a:t> </a:t>
            </a:r>
            <a:r>
              <a:rPr lang="en-US" sz="2000" dirty="0" err="1">
                <a:solidFill>
                  <a:schemeClr val="bg1"/>
                </a:solidFill>
              </a:rPr>
              <a:t>Strategi</a:t>
            </a:r>
            <a:r>
              <a:rPr lang="en-US" sz="2000" dirty="0">
                <a:solidFill>
                  <a:schemeClr val="bg1"/>
                </a:solidFill>
              </a:rPr>
              <a:t>, </a:t>
            </a:r>
            <a:r>
              <a:rPr lang="en-US" sz="2000" dirty="0" err="1">
                <a:solidFill>
                  <a:schemeClr val="bg1"/>
                </a:solidFill>
              </a:rPr>
              <a:t>Metode</a:t>
            </a:r>
            <a:r>
              <a:rPr lang="en-US" sz="2000" dirty="0">
                <a:solidFill>
                  <a:schemeClr val="bg1"/>
                </a:solidFill>
              </a:rPr>
              <a:t>, </a:t>
            </a:r>
            <a:r>
              <a:rPr lang="en-US" sz="2000" dirty="0" err="1">
                <a:solidFill>
                  <a:schemeClr val="bg1"/>
                </a:solidFill>
              </a:rPr>
              <a:t>dan</a:t>
            </a:r>
            <a:r>
              <a:rPr lang="en-US" sz="2000" dirty="0">
                <a:solidFill>
                  <a:schemeClr val="bg1"/>
                </a:solidFill>
              </a:rPr>
              <a:t> </a:t>
            </a:r>
            <a:r>
              <a:rPr lang="en-US" sz="2000" dirty="0" err="1">
                <a:solidFill>
                  <a:schemeClr val="bg1"/>
                </a:solidFill>
              </a:rPr>
              <a:t>Tekniknya</a:t>
            </a:r>
            <a:r>
              <a:rPr lang="en-US" sz="2000" dirty="0">
                <a:solidFill>
                  <a:schemeClr val="bg1"/>
                </a:solidFill>
              </a:rPr>
              <a:t>. Jakarta: </a:t>
            </a:r>
            <a:r>
              <a:rPr lang="en-US" sz="2000" dirty="0" err="1">
                <a:solidFill>
                  <a:schemeClr val="bg1"/>
                </a:solidFill>
              </a:rPr>
              <a:t>Rajawali</a:t>
            </a:r>
            <a:r>
              <a:rPr lang="en-US" sz="2000" dirty="0">
                <a:solidFill>
                  <a:schemeClr val="bg1"/>
                </a:solidFill>
              </a:rPr>
              <a:t> Pers.</a:t>
            </a:r>
          </a:p>
          <a:p>
            <a:pPr marL="0" indent="0">
              <a:buNone/>
            </a:pPr>
            <a:r>
              <a:rPr lang="en-US" sz="2000" dirty="0" err="1">
                <a:solidFill>
                  <a:schemeClr val="bg1"/>
                </a:solidFill>
              </a:rPr>
              <a:t>Moleong</a:t>
            </a:r>
            <a:r>
              <a:rPr lang="en-US" sz="2000" dirty="0">
                <a:solidFill>
                  <a:schemeClr val="bg1"/>
                </a:solidFill>
              </a:rPr>
              <a:t>, L.(1989). </a:t>
            </a:r>
            <a:r>
              <a:rPr lang="en-US" sz="2000" dirty="0" err="1">
                <a:solidFill>
                  <a:schemeClr val="bg1"/>
                </a:solidFill>
              </a:rPr>
              <a:t>Metode</a:t>
            </a:r>
            <a:r>
              <a:rPr lang="en-US" sz="2000" dirty="0">
                <a:solidFill>
                  <a:schemeClr val="bg1"/>
                </a:solidFill>
              </a:rPr>
              <a:t> </a:t>
            </a:r>
            <a:r>
              <a:rPr lang="en-US" sz="2000" dirty="0" err="1">
                <a:solidFill>
                  <a:schemeClr val="bg1"/>
                </a:solidFill>
              </a:rPr>
              <a:t>Penelitian</a:t>
            </a:r>
            <a:r>
              <a:rPr lang="en-US" sz="2000" dirty="0">
                <a:solidFill>
                  <a:schemeClr val="bg1"/>
                </a:solidFill>
              </a:rPr>
              <a:t> </a:t>
            </a:r>
            <a:r>
              <a:rPr lang="en-US" sz="2000" dirty="0" err="1">
                <a:solidFill>
                  <a:schemeClr val="bg1"/>
                </a:solidFill>
              </a:rPr>
              <a:t>Kualitatif</a:t>
            </a:r>
            <a:r>
              <a:rPr lang="en-US" sz="2000" dirty="0">
                <a:solidFill>
                  <a:schemeClr val="bg1"/>
                </a:solidFill>
              </a:rPr>
              <a:t>. </a:t>
            </a:r>
            <a:r>
              <a:rPr lang="en-US" sz="2000" dirty="0" err="1">
                <a:solidFill>
                  <a:schemeClr val="bg1"/>
                </a:solidFill>
              </a:rPr>
              <a:t>Bandung.Remaja</a:t>
            </a:r>
            <a:r>
              <a:rPr lang="en-US" sz="2000" dirty="0">
                <a:solidFill>
                  <a:schemeClr val="bg1"/>
                </a:solidFill>
              </a:rPr>
              <a:t> </a:t>
            </a:r>
            <a:r>
              <a:rPr lang="en-US" sz="2000" dirty="0" err="1">
                <a:solidFill>
                  <a:schemeClr val="bg1"/>
                </a:solidFill>
              </a:rPr>
              <a:t>Rosda</a:t>
            </a:r>
            <a:endParaRPr lang="en-US" sz="2000" dirty="0">
              <a:solidFill>
                <a:schemeClr val="bg1"/>
              </a:solidFill>
            </a:endParaRPr>
          </a:p>
          <a:p>
            <a:pPr marL="0" indent="0">
              <a:buNone/>
            </a:pPr>
            <a:r>
              <a:rPr lang="en-US" sz="2000" dirty="0" err="1">
                <a:solidFill>
                  <a:schemeClr val="bg1"/>
                </a:solidFill>
              </a:rPr>
              <a:t>Soekanto</a:t>
            </a:r>
            <a:r>
              <a:rPr lang="en-US" sz="2000" dirty="0">
                <a:solidFill>
                  <a:schemeClr val="bg1"/>
                </a:solidFill>
              </a:rPr>
              <a:t>, S.(1990). </a:t>
            </a:r>
            <a:r>
              <a:rPr lang="en-US" sz="2000" dirty="0" err="1">
                <a:solidFill>
                  <a:schemeClr val="bg1"/>
                </a:solidFill>
              </a:rPr>
              <a:t>Sosiologi</a:t>
            </a:r>
            <a:r>
              <a:rPr lang="en-US" sz="2000" dirty="0">
                <a:solidFill>
                  <a:schemeClr val="bg1"/>
                </a:solidFill>
              </a:rPr>
              <a:t> </a:t>
            </a:r>
            <a:r>
              <a:rPr lang="en-US" sz="2000" dirty="0" err="1">
                <a:solidFill>
                  <a:schemeClr val="bg1"/>
                </a:solidFill>
              </a:rPr>
              <a:t>Suatu</a:t>
            </a:r>
            <a:r>
              <a:rPr lang="en-US" sz="2000" dirty="0">
                <a:solidFill>
                  <a:schemeClr val="bg1"/>
                </a:solidFill>
              </a:rPr>
              <a:t> Pengantar.Jakarta.PT Raja </a:t>
            </a:r>
            <a:r>
              <a:rPr lang="en-US" sz="2000" dirty="0" err="1">
                <a:solidFill>
                  <a:schemeClr val="bg1"/>
                </a:solidFill>
              </a:rPr>
              <a:t>Grafindo</a:t>
            </a:r>
            <a:r>
              <a:rPr lang="en-US" sz="2000" dirty="0">
                <a:solidFill>
                  <a:schemeClr val="bg1"/>
                </a:solidFill>
              </a:rPr>
              <a:t> </a:t>
            </a:r>
            <a:r>
              <a:rPr lang="en-US" sz="2000" dirty="0" err="1">
                <a:solidFill>
                  <a:schemeClr val="bg1"/>
                </a:solidFill>
              </a:rPr>
              <a:t>Persada</a:t>
            </a:r>
            <a:r>
              <a:rPr lang="en-US" sz="2000" dirty="0">
                <a:solidFill>
                  <a:schemeClr val="bg1"/>
                </a:solidFill>
              </a:rPr>
              <a:t>.</a:t>
            </a:r>
          </a:p>
          <a:p>
            <a:pPr marL="0" indent="0">
              <a:buNone/>
            </a:pPr>
            <a:r>
              <a:rPr lang="en-US" sz="2000" dirty="0" err="1">
                <a:solidFill>
                  <a:schemeClr val="bg1"/>
                </a:solidFill>
              </a:rPr>
              <a:t>Tarigan</a:t>
            </a:r>
            <a:r>
              <a:rPr lang="en-US" sz="2000" dirty="0">
                <a:solidFill>
                  <a:schemeClr val="bg1"/>
                </a:solidFill>
              </a:rPr>
              <a:t>, H. G. (2009). </a:t>
            </a:r>
            <a:r>
              <a:rPr lang="en-US" sz="2000" dirty="0" err="1">
                <a:solidFill>
                  <a:schemeClr val="bg1"/>
                </a:solidFill>
              </a:rPr>
              <a:t>Pengajaran</a:t>
            </a:r>
            <a:r>
              <a:rPr lang="en-US" sz="2000" dirty="0">
                <a:solidFill>
                  <a:schemeClr val="bg1"/>
                </a:solidFill>
              </a:rPr>
              <a:t> Bahasa. Bandung: </a:t>
            </a:r>
            <a:r>
              <a:rPr lang="en-US" sz="2000" dirty="0" err="1">
                <a:solidFill>
                  <a:schemeClr val="bg1"/>
                </a:solidFill>
              </a:rPr>
              <a:t>Angkasa</a:t>
            </a:r>
            <a:r>
              <a:rPr lang="en-US" sz="2000" dirty="0">
                <a:solidFill>
                  <a:schemeClr val="bg1"/>
                </a:solidFill>
              </a:rPr>
              <a:t>.</a:t>
            </a:r>
          </a:p>
          <a:p>
            <a:pPr marL="0" indent="0">
              <a:buNone/>
            </a:pPr>
            <a:r>
              <a:rPr lang="en-US" sz="2000" dirty="0">
                <a:solidFill>
                  <a:schemeClr val="bg1"/>
                </a:solidFill>
              </a:rPr>
              <a:t>Weber, M. (1957). The Theory of Social and Economics, </a:t>
            </a:r>
            <a:r>
              <a:rPr lang="en-US" sz="2000" dirty="0" err="1">
                <a:solidFill>
                  <a:schemeClr val="bg1"/>
                </a:solidFill>
              </a:rPr>
              <a:t>Glencoe:The</a:t>
            </a:r>
            <a:r>
              <a:rPr lang="en-US" sz="2000" dirty="0">
                <a:solidFill>
                  <a:schemeClr val="bg1"/>
                </a:solidFill>
              </a:rPr>
              <a:t> Free Press.</a:t>
            </a: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1399058" cy="4841268"/>
          </a:xfrm>
        </p:spPr>
        <p:txBody>
          <a:bodyPr>
            <a:normAutofit/>
          </a:bodyPr>
          <a:lstStyle/>
          <a:p>
            <a:pPr algn="just"/>
            <a:r>
              <a:rPr lang="en-US" sz="2000" dirty="0">
                <a:solidFill>
                  <a:schemeClr val="bg1"/>
                </a:solidFill>
              </a:rPr>
              <a:t>Indonesia as an archipelagic country has a diversity of customs, religions, cultures and languages, which is its own wealth for this country.</a:t>
            </a:r>
          </a:p>
          <a:p>
            <a:pPr algn="just"/>
            <a:r>
              <a:rPr lang="en-US" sz="2000" dirty="0">
                <a:solidFill>
                  <a:schemeClr val="bg1"/>
                </a:solidFill>
              </a:rPr>
              <a:t>One of the areas that reflects this diversity is </a:t>
            </a:r>
            <a:r>
              <a:rPr lang="en-US" sz="2000" dirty="0" err="1">
                <a:solidFill>
                  <a:schemeClr val="bg1"/>
                </a:solidFill>
              </a:rPr>
              <a:t>Sukabumi</a:t>
            </a:r>
            <a:r>
              <a:rPr lang="en-US" sz="2000" dirty="0">
                <a:solidFill>
                  <a:schemeClr val="bg1"/>
                </a:solidFill>
              </a:rPr>
              <a:t> Regency, especially in </a:t>
            </a:r>
            <a:r>
              <a:rPr lang="en-US" sz="2000" dirty="0" err="1">
                <a:solidFill>
                  <a:schemeClr val="bg1"/>
                </a:solidFill>
              </a:rPr>
              <a:t>Cisolok</a:t>
            </a:r>
            <a:r>
              <a:rPr lang="en-US" sz="2000" dirty="0">
                <a:solidFill>
                  <a:schemeClr val="bg1"/>
                </a:solidFill>
              </a:rPr>
              <a:t> </a:t>
            </a:r>
            <a:r>
              <a:rPr lang="en-US" sz="2000" dirty="0" err="1">
                <a:solidFill>
                  <a:schemeClr val="bg1"/>
                </a:solidFill>
              </a:rPr>
              <a:t>Subdistrict</a:t>
            </a:r>
            <a:r>
              <a:rPr lang="en-US" sz="2000" dirty="0">
                <a:solidFill>
                  <a:schemeClr val="bg1"/>
                </a:solidFill>
              </a:rPr>
              <a:t>, </a:t>
            </a:r>
            <a:r>
              <a:rPr lang="en-US" sz="2000" dirty="0" err="1" smtClean="0">
                <a:solidFill>
                  <a:schemeClr val="bg1"/>
                </a:solidFill>
              </a:rPr>
              <a:t>Sinar</a:t>
            </a:r>
            <a:r>
              <a:rPr lang="en-US" sz="2000" dirty="0" smtClean="0">
                <a:solidFill>
                  <a:schemeClr val="bg1"/>
                </a:solidFill>
              </a:rPr>
              <a:t> </a:t>
            </a:r>
            <a:r>
              <a:rPr lang="en-US" sz="2000" dirty="0" err="1" smtClean="0">
                <a:solidFill>
                  <a:schemeClr val="bg1"/>
                </a:solidFill>
              </a:rPr>
              <a:t>Resmi</a:t>
            </a:r>
            <a:r>
              <a:rPr lang="en-US" sz="2000" dirty="0" smtClean="0">
                <a:solidFill>
                  <a:schemeClr val="bg1"/>
                </a:solidFill>
              </a:rPr>
              <a:t> </a:t>
            </a:r>
            <a:r>
              <a:rPr lang="en-US" sz="2000" dirty="0">
                <a:solidFill>
                  <a:schemeClr val="bg1"/>
                </a:solidFill>
              </a:rPr>
              <a:t>Village, with the largest population of the </a:t>
            </a:r>
            <a:r>
              <a:rPr lang="en-US" sz="2000" dirty="0" err="1">
                <a:solidFill>
                  <a:schemeClr val="bg1"/>
                </a:solidFill>
              </a:rPr>
              <a:t>Sinar</a:t>
            </a:r>
            <a:r>
              <a:rPr lang="en-US" sz="2000" dirty="0">
                <a:solidFill>
                  <a:schemeClr val="bg1"/>
                </a:solidFill>
              </a:rPr>
              <a:t> </a:t>
            </a:r>
            <a:r>
              <a:rPr lang="en-US" sz="2000" dirty="0" err="1" smtClean="0">
                <a:solidFill>
                  <a:schemeClr val="bg1"/>
                </a:solidFill>
              </a:rPr>
              <a:t>Resmi</a:t>
            </a:r>
            <a:r>
              <a:rPr lang="en-US" sz="2000" dirty="0" smtClean="0">
                <a:solidFill>
                  <a:schemeClr val="bg1"/>
                </a:solidFill>
              </a:rPr>
              <a:t>, </a:t>
            </a:r>
            <a:r>
              <a:rPr lang="en-US" sz="2000" dirty="0">
                <a:solidFill>
                  <a:schemeClr val="bg1"/>
                </a:solidFill>
              </a:rPr>
              <a:t>traditional village in the area.</a:t>
            </a:r>
          </a:p>
          <a:p>
            <a:pPr algn="just"/>
            <a:r>
              <a:rPr lang="en-US" sz="2000" dirty="0">
                <a:solidFill>
                  <a:schemeClr val="bg1"/>
                </a:solidFill>
              </a:rPr>
              <a:t>The people of the </a:t>
            </a:r>
            <a:r>
              <a:rPr lang="en-US" sz="2000" dirty="0" err="1">
                <a:solidFill>
                  <a:schemeClr val="bg1"/>
                </a:solidFill>
              </a:rPr>
              <a:t>Sinar</a:t>
            </a:r>
            <a:r>
              <a:rPr lang="en-US" sz="2000" dirty="0">
                <a:solidFill>
                  <a:schemeClr val="bg1"/>
                </a:solidFill>
              </a:rPr>
              <a:t> </a:t>
            </a:r>
            <a:r>
              <a:rPr lang="en-US" sz="2000" dirty="0" err="1">
                <a:solidFill>
                  <a:schemeClr val="bg1"/>
                </a:solidFill>
              </a:rPr>
              <a:t>Resmi</a:t>
            </a:r>
            <a:r>
              <a:rPr lang="en-US" sz="2000" dirty="0" smtClean="0">
                <a:solidFill>
                  <a:schemeClr val="bg1"/>
                </a:solidFill>
              </a:rPr>
              <a:t> </a:t>
            </a:r>
            <a:r>
              <a:rPr lang="en-US" sz="2000" dirty="0">
                <a:solidFill>
                  <a:schemeClr val="bg1"/>
                </a:solidFill>
              </a:rPr>
              <a:t>traditional village use Sundanese and maintain customary laws written in the regional language, which contain structural terms and greetings that are rarely used in everyday language.</a:t>
            </a:r>
          </a:p>
          <a:p>
            <a:pPr algn="just"/>
            <a:r>
              <a:rPr lang="en-US" sz="2000" dirty="0">
                <a:solidFill>
                  <a:schemeClr val="bg1"/>
                </a:solidFill>
              </a:rPr>
              <a:t>This cultural lexicon research aims to preserve regional languages, especially Sundanese, introduce cultural terms to the community, and understand </a:t>
            </a:r>
            <a:r>
              <a:rPr lang="en-US" sz="2000" dirty="0" smtClean="0">
                <a:solidFill>
                  <a:schemeClr val="bg1"/>
                </a:solidFill>
              </a:rPr>
              <a:t>customary </a:t>
            </a:r>
            <a:r>
              <a:rPr lang="en-US" sz="2000" dirty="0">
                <a:solidFill>
                  <a:schemeClr val="bg1"/>
                </a:solidFill>
              </a:rPr>
              <a:t>law and related social systems.</a:t>
            </a:r>
          </a:p>
          <a:p>
            <a:pPr algn="just"/>
            <a:r>
              <a:rPr lang="en-US" sz="2000" dirty="0">
                <a:solidFill>
                  <a:schemeClr val="bg1"/>
                </a:solidFill>
              </a:rPr>
              <a:t>The research method uses interviews with elders or traditional heads to gain an in-depth understanding of the cultural lexicon and the cultural meanings contained therein. This research is expected to provide benefits in the preservation of cultural and linguistic wealth in the traditional village of </a:t>
            </a:r>
            <a:r>
              <a:rPr lang="en-US" sz="2000" dirty="0" err="1">
                <a:solidFill>
                  <a:schemeClr val="bg1"/>
                </a:solidFill>
              </a:rPr>
              <a:t>Sinar</a:t>
            </a:r>
            <a:r>
              <a:rPr lang="en-US" sz="2000" dirty="0">
                <a:solidFill>
                  <a:schemeClr val="bg1"/>
                </a:solidFill>
              </a:rPr>
              <a:t> </a:t>
            </a:r>
            <a:r>
              <a:rPr lang="en-US" sz="2000" dirty="0" err="1">
                <a:solidFill>
                  <a:schemeClr val="bg1"/>
                </a:solidFill>
              </a:rPr>
              <a:t>Resmi</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The lexicon is a language component that contains all the information about the meaning and use of words in the language. The wealth of words owned by a speaker, writer or a language, vocabulary, </a:t>
            </a:r>
            <a:r>
              <a:rPr lang="en-US" sz="2000" dirty="0" smtClean="0">
                <a:solidFill>
                  <a:schemeClr val="bg1"/>
                </a:solidFill>
              </a:rPr>
              <a:t>vocabulary. (</a:t>
            </a:r>
            <a:r>
              <a:rPr lang="en-US" sz="2000" dirty="0" err="1" smtClean="0">
                <a:solidFill>
                  <a:schemeClr val="bg1"/>
                </a:solidFill>
              </a:rPr>
              <a:t>Kridalaksana</a:t>
            </a:r>
            <a:r>
              <a:rPr lang="en-US" sz="2000" dirty="0" smtClean="0">
                <a:solidFill>
                  <a:schemeClr val="bg1"/>
                </a:solidFill>
              </a:rPr>
              <a:t>, 1982</a:t>
            </a:r>
            <a:r>
              <a:rPr lang="en-US" sz="2000" dirty="0">
                <a:solidFill>
                  <a:schemeClr val="bg1"/>
                </a:solidFill>
              </a:rPr>
              <a:t>).</a:t>
            </a:r>
          </a:p>
          <a:p>
            <a:r>
              <a:rPr lang="en-US" sz="2000" dirty="0">
                <a:solidFill>
                  <a:schemeClr val="bg1"/>
                </a:solidFill>
              </a:rPr>
              <a:t>A collection of lexemes of a language is called a lexicon, while a collection of words from a language is called a lexicon or vocabulary (</a:t>
            </a:r>
            <a:r>
              <a:rPr lang="en-US" sz="2000" dirty="0" err="1">
                <a:solidFill>
                  <a:schemeClr val="bg1"/>
                </a:solidFill>
              </a:rPr>
              <a:t>Chaer</a:t>
            </a:r>
            <a:r>
              <a:rPr lang="en-US" sz="2000" dirty="0">
                <a:solidFill>
                  <a:schemeClr val="bg1"/>
                </a:solidFill>
              </a:rPr>
              <a:t>, 2009, p. 8).</a:t>
            </a:r>
          </a:p>
          <a:p>
            <a:r>
              <a:rPr lang="en-US" sz="2000" dirty="0">
                <a:solidFill>
                  <a:schemeClr val="bg1"/>
                </a:solidFill>
              </a:rPr>
              <a:t>Semantics examines symbols or signs that express meaning, the relationship of meaning to one another, and their influence on humans and society. Therefore, semantics includes words, their development and changes (</a:t>
            </a:r>
            <a:r>
              <a:rPr lang="en-US" sz="2000" dirty="0" err="1">
                <a:solidFill>
                  <a:schemeClr val="bg1"/>
                </a:solidFill>
              </a:rPr>
              <a:t>Tarigan</a:t>
            </a:r>
            <a:r>
              <a:rPr lang="en-US" sz="2000" dirty="0">
                <a:solidFill>
                  <a:schemeClr val="bg1"/>
                </a:solidFill>
              </a:rPr>
              <a:t>, 2009: 7).</a:t>
            </a: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151378075"/>
              </p:ext>
            </p:extLst>
          </p:nvPr>
        </p:nvGraphicFramePr>
        <p:xfrm>
          <a:off x="579582" y="1505440"/>
          <a:ext cx="11033298" cy="4033520"/>
        </p:xfrm>
        <a:graphic>
          <a:graphicData uri="http://schemas.openxmlformats.org/drawingml/2006/table">
            <a:tbl>
              <a:tblPr firstRow="1" bandRow="1">
                <a:tableStyleId>{0505E3EF-67EA-436B-97B2-0124C06EBD24}</a:tableStyleId>
              </a:tblPr>
              <a:tblGrid>
                <a:gridCol w="4403898"/>
                <a:gridCol w="6629400"/>
              </a:tblGrid>
              <a:tr h="370840">
                <a:tc>
                  <a:txBody>
                    <a:bodyPr/>
                    <a:lstStyle/>
                    <a:p>
                      <a:r>
                        <a:rPr lang="en-US" dirty="0" smtClean="0"/>
                        <a:t>Types of research</a:t>
                      </a:r>
                      <a:endParaRPr lang="en-US" dirty="0"/>
                    </a:p>
                  </a:txBody>
                  <a:tcPr/>
                </a:tc>
                <a:tc>
                  <a:txBody>
                    <a:bodyPr/>
                    <a:lstStyle/>
                    <a:p>
                      <a:r>
                        <a:rPr lang="en-US" dirty="0" smtClean="0"/>
                        <a:t>Qualitative Research</a:t>
                      </a:r>
                      <a:endParaRPr lang="en-US" dirty="0"/>
                    </a:p>
                  </a:txBody>
                  <a:tcPr/>
                </a:tc>
              </a:tr>
              <a:tr h="370840">
                <a:tc>
                  <a:txBody>
                    <a:bodyPr/>
                    <a:lstStyle/>
                    <a:p>
                      <a:r>
                        <a:rPr lang="en-US" dirty="0" smtClean="0"/>
                        <a:t>Research methods</a:t>
                      </a:r>
                      <a:endParaRPr lang="en-US" dirty="0"/>
                    </a:p>
                  </a:txBody>
                  <a:tcPr/>
                </a:tc>
                <a:tc>
                  <a:txBody>
                    <a:bodyPr/>
                    <a:lstStyle/>
                    <a:p>
                      <a:r>
                        <a:rPr lang="en-US" dirty="0" smtClean="0"/>
                        <a:t>Descriptive</a:t>
                      </a:r>
                      <a:endParaRPr lang="en-US" dirty="0"/>
                    </a:p>
                  </a:txBody>
                  <a:tcPr/>
                </a:tc>
              </a:tr>
              <a:tr h="370840">
                <a:tc>
                  <a:txBody>
                    <a:bodyPr/>
                    <a:lstStyle/>
                    <a:p>
                      <a:r>
                        <a:rPr lang="en-US" dirty="0" smtClean="0"/>
                        <a:t>Data source</a:t>
                      </a:r>
                      <a:endParaRPr lang="en-US" dirty="0"/>
                    </a:p>
                  </a:txBody>
                  <a:tcPr/>
                </a:tc>
                <a:tc>
                  <a:txBody>
                    <a:bodyPr/>
                    <a:lstStyle/>
                    <a:p>
                      <a:pPr marL="342900" indent="-342900">
                        <a:buAutoNum type="arabicPeriod"/>
                      </a:pPr>
                      <a:r>
                        <a:rPr lang="en-US" dirty="0" smtClean="0"/>
                        <a:t>Traditional Leader</a:t>
                      </a:r>
                    </a:p>
                    <a:p>
                      <a:pPr marL="342900" indent="-342900">
                        <a:buAutoNum type="arabicPeriod"/>
                      </a:pPr>
                      <a:r>
                        <a:rPr lang="en-US" dirty="0" smtClean="0"/>
                        <a:t>Book of Customary Law Provisions</a:t>
                      </a:r>
                      <a:endParaRPr lang="en-US" dirty="0"/>
                    </a:p>
                  </a:txBody>
                  <a:tcPr/>
                </a:tc>
              </a:tr>
              <a:tr h="370840">
                <a:tc>
                  <a:txBody>
                    <a:bodyPr/>
                    <a:lstStyle/>
                    <a:p>
                      <a:r>
                        <a:rPr lang="en-US" dirty="0" smtClean="0"/>
                        <a:t>Data collection technique</a:t>
                      </a:r>
                      <a:endParaRPr lang="en-US" dirty="0"/>
                    </a:p>
                  </a:txBody>
                  <a:tcPr/>
                </a:tc>
                <a:tc>
                  <a:txBody>
                    <a:bodyPr/>
                    <a:lstStyle/>
                    <a:p>
                      <a:pPr marL="342900" indent="-342900">
                        <a:buAutoNum type="arabicPeriod"/>
                      </a:pPr>
                      <a:r>
                        <a:rPr lang="fr-FR" dirty="0" err="1" smtClean="0"/>
                        <a:t>Listen</a:t>
                      </a:r>
                      <a:r>
                        <a:rPr lang="fr-FR" dirty="0" smtClean="0"/>
                        <a:t> Technique</a:t>
                      </a:r>
                    </a:p>
                    <a:p>
                      <a:pPr marL="342900" indent="-342900">
                        <a:buAutoNum type="arabicPeriod"/>
                      </a:pPr>
                      <a:r>
                        <a:rPr lang="fr-FR" dirty="0" smtClean="0"/>
                        <a:t>Technique Note</a:t>
                      </a:r>
                    </a:p>
                    <a:p>
                      <a:pPr marL="342900" indent="-342900">
                        <a:buAutoNum type="arabicPeriod"/>
                      </a:pPr>
                      <a:r>
                        <a:rPr lang="fr-FR" dirty="0" err="1" smtClean="0"/>
                        <a:t>Surveying</a:t>
                      </a:r>
                      <a:r>
                        <a:rPr lang="fr-FR" dirty="0" smtClean="0"/>
                        <a:t> Technique</a:t>
                      </a:r>
                    </a:p>
                    <a:p>
                      <a:pPr marL="342900" indent="-342900">
                        <a:buAutoNum type="arabicPeriod"/>
                      </a:pPr>
                      <a:r>
                        <a:rPr lang="fr-FR" dirty="0" smtClean="0"/>
                        <a:t>Observation Techniques</a:t>
                      </a:r>
                    </a:p>
                    <a:p>
                      <a:pPr marL="342900" indent="-342900">
                        <a:buAutoNum type="arabicPeriod"/>
                      </a:pPr>
                      <a:r>
                        <a:rPr lang="fr-FR" dirty="0" smtClean="0"/>
                        <a:t>Interview Techniques</a:t>
                      </a:r>
                      <a:endParaRPr lang="en-US" dirty="0" smtClean="0"/>
                    </a:p>
                  </a:txBody>
                  <a:tcPr/>
                </a:tc>
              </a:tr>
              <a:tr h="370840">
                <a:tc>
                  <a:txBody>
                    <a:bodyPr/>
                    <a:lstStyle/>
                    <a:p>
                      <a:r>
                        <a:rPr lang="en-US" dirty="0" smtClean="0"/>
                        <a:t>Tools</a:t>
                      </a:r>
                      <a:endParaRPr lang="en-US" dirty="0"/>
                    </a:p>
                  </a:txBody>
                  <a:tcPr/>
                </a:tc>
                <a:tc>
                  <a:txBody>
                    <a:bodyPr/>
                    <a:lstStyle/>
                    <a:p>
                      <a:pPr marL="342900" indent="-342900">
                        <a:buAutoNum type="arabicPeriod"/>
                      </a:pPr>
                      <a:r>
                        <a:rPr lang="en-US" dirty="0" smtClean="0"/>
                        <a:t>A list of questions</a:t>
                      </a:r>
                    </a:p>
                    <a:p>
                      <a:pPr marL="342900" indent="-342900">
                        <a:buAutoNum type="arabicPeriod"/>
                      </a:pPr>
                      <a:r>
                        <a:rPr lang="en-US" dirty="0" smtClean="0"/>
                        <a:t>Record Tool</a:t>
                      </a:r>
                    </a:p>
                    <a:p>
                      <a:pPr marL="342900" indent="-342900">
                        <a:buAutoNum type="arabicPeriod"/>
                      </a:pPr>
                      <a:r>
                        <a:rPr lang="en-US" dirty="0" smtClean="0"/>
                        <a:t>Stationery</a:t>
                      </a:r>
                    </a:p>
                    <a:p>
                      <a:pPr marL="342900" indent="-342900">
                        <a:buAutoNum type="arabicPeriod"/>
                      </a:pPr>
                      <a:r>
                        <a:rPr lang="en-US" dirty="0" smtClean="0"/>
                        <a:t>Documentation</a:t>
                      </a:r>
                      <a:endParaRPr lang="en-US" dirty="0"/>
                    </a:p>
                  </a:txBody>
                  <a:tcPr/>
                </a:tc>
              </a:tr>
            </a:tbl>
          </a:graphicData>
        </a:graphic>
      </p:graphicFrame>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08072"/>
            <a:ext cx="10515600" cy="4351338"/>
          </a:xfrm>
        </p:spPr>
        <p:txBody>
          <a:bodyPr>
            <a:normAutofit/>
          </a:bodyPr>
          <a:lstStyle/>
          <a:p>
            <a:pPr marL="0" indent="0">
              <a:buNone/>
            </a:pPr>
            <a:r>
              <a:rPr lang="en-US" sz="2000" dirty="0">
                <a:solidFill>
                  <a:schemeClr val="bg1"/>
                </a:solidFill>
              </a:rPr>
              <a:t>Structural terms and greetings in the traditional village of </a:t>
            </a:r>
            <a:r>
              <a:rPr lang="en-US" sz="2000" dirty="0" err="1">
                <a:solidFill>
                  <a:schemeClr val="bg1"/>
                </a:solidFill>
              </a:rPr>
              <a:t>SinarOfficial</a:t>
            </a:r>
            <a:r>
              <a:rPr lang="en-US" sz="2000" dirty="0">
                <a:solidFill>
                  <a:schemeClr val="bg1"/>
                </a:solidFill>
              </a:rPr>
              <a:t>, </a:t>
            </a:r>
            <a:r>
              <a:rPr lang="en-US" sz="2000" dirty="0" err="1">
                <a:solidFill>
                  <a:schemeClr val="bg1"/>
                </a:solidFill>
              </a:rPr>
              <a:t>Desa</a:t>
            </a:r>
            <a:r>
              <a:rPr lang="en-US" sz="2000" dirty="0">
                <a:solidFill>
                  <a:schemeClr val="bg1"/>
                </a:solidFill>
              </a:rPr>
              <a:t> </a:t>
            </a:r>
            <a:r>
              <a:rPr lang="en-US" sz="2000" dirty="0" err="1">
                <a:solidFill>
                  <a:schemeClr val="bg1"/>
                </a:solidFill>
              </a:rPr>
              <a:t>SirnaOfficial</a:t>
            </a:r>
            <a:r>
              <a:rPr lang="en-US" sz="2000" dirty="0">
                <a:solidFill>
                  <a:schemeClr val="bg1"/>
                </a:solidFill>
              </a:rPr>
              <a:t>, </a:t>
            </a:r>
            <a:r>
              <a:rPr lang="en-US" sz="2000" dirty="0" err="1">
                <a:solidFill>
                  <a:schemeClr val="bg1"/>
                </a:solidFill>
              </a:rPr>
              <a:t>Cisolok</a:t>
            </a:r>
            <a:r>
              <a:rPr lang="en-US" sz="2000" dirty="0">
                <a:solidFill>
                  <a:schemeClr val="bg1"/>
                </a:solidFill>
              </a:rPr>
              <a:t> District, </a:t>
            </a:r>
            <a:r>
              <a:rPr lang="en-US" sz="2000" dirty="0" err="1">
                <a:solidFill>
                  <a:schemeClr val="bg1"/>
                </a:solidFill>
              </a:rPr>
              <a:t>Sukabumi</a:t>
            </a:r>
            <a:r>
              <a:rPr lang="en-US" sz="2000" dirty="0">
                <a:solidFill>
                  <a:schemeClr val="bg1"/>
                </a:solidFill>
              </a:rPr>
              <a:t> Regency.</a:t>
            </a:r>
          </a:p>
        </p:txBody>
      </p:sp>
      <p:graphicFrame>
        <p:nvGraphicFramePr>
          <p:cNvPr id="2" name="Table 1"/>
          <p:cNvGraphicFramePr>
            <a:graphicFrameLocks noGrp="1"/>
          </p:cNvGraphicFramePr>
          <p:nvPr>
            <p:extLst>
              <p:ext uri="{D42A27DB-BD31-4B8C-83A1-F6EECF244321}">
                <p14:modId xmlns:p14="http://schemas.microsoft.com/office/powerpoint/2010/main" val="973685478"/>
              </p:ext>
            </p:extLst>
          </p:nvPr>
        </p:nvGraphicFramePr>
        <p:xfrm>
          <a:off x="579582" y="1954661"/>
          <a:ext cx="10987578" cy="4348480"/>
        </p:xfrm>
        <a:graphic>
          <a:graphicData uri="http://schemas.openxmlformats.org/drawingml/2006/table">
            <a:tbl>
              <a:tblPr firstRow="1" bandRow="1">
                <a:tableStyleId>{073A0DAA-6AF3-43AB-8588-CEC1D06C72B9}</a:tableStyleId>
              </a:tblPr>
              <a:tblGrid>
                <a:gridCol w="517698"/>
                <a:gridCol w="2171700"/>
                <a:gridCol w="8298180"/>
              </a:tblGrid>
              <a:tr h="370840">
                <a:tc>
                  <a:txBody>
                    <a:bodyPr/>
                    <a:lstStyle/>
                    <a:p>
                      <a:r>
                        <a:rPr lang="en-US" dirty="0" smtClean="0"/>
                        <a:t>No.</a:t>
                      </a:r>
                      <a:endParaRPr lang="en-US" dirty="0"/>
                    </a:p>
                  </a:txBody>
                  <a:tcPr/>
                </a:tc>
                <a:tc>
                  <a:txBody>
                    <a:bodyPr/>
                    <a:lstStyle/>
                    <a:p>
                      <a:r>
                        <a:rPr lang="en-US" dirty="0" smtClean="0"/>
                        <a:t>Terms</a:t>
                      </a:r>
                      <a:endParaRPr lang="en-US" dirty="0"/>
                    </a:p>
                  </a:txBody>
                  <a:tcPr/>
                </a:tc>
                <a:tc>
                  <a:txBody>
                    <a:bodyPr/>
                    <a:lstStyle/>
                    <a:p>
                      <a:r>
                        <a:rPr lang="en-US" dirty="0" smtClean="0"/>
                        <a:t>Lexical Meaning</a:t>
                      </a:r>
                      <a:endParaRPr lang="en-US" dirty="0"/>
                    </a:p>
                  </a:txBody>
                  <a:tcPr/>
                </a:tc>
              </a:tr>
              <a:tr h="370840">
                <a:tc>
                  <a:txBody>
                    <a:bodyPr/>
                    <a:lstStyle/>
                    <a:p>
                      <a:r>
                        <a:rPr lang="en-US" dirty="0" smtClean="0"/>
                        <a:t>1.</a:t>
                      </a:r>
                      <a:endParaRPr lang="en-US" dirty="0"/>
                    </a:p>
                  </a:txBody>
                  <a:tcPr/>
                </a:tc>
                <a:tc>
                  <a:txBody>
                    <a:bodyPr/>
                    <a:lstStyle/>
                    <a:p>
                      <a:r>
                        <a:rPr lang="en-US" dirty="0" err="1" smtClean="0"/>
                        <a:t>Tutunggul</a:t>
                      </a:r>
                      <a:r>
                        <a:rPr lang="en-US" dirty="0" smtClean="0"/>
                        <a:t> (</a:t>
                      </a:r>
                      <a:r>
                        <a:rPr lang="en-US" dirty="0" err="1" smtClean="0"/>
                        <a:t>Abah</a:t>
                      </a:r>
                      <a:r>
                        <a:rPr lang="en-US" dirty="0" smtClean="0"/>
                        <a:t>)</a:t>
                      </a:r>
                      <a:endParaRPr lang="en-US" dirty="0"/>
                    </a:p>
                  </a:txBody>
                  <a:tcPr/>
                </a:tc>
                <a:tc>
                  <a:txBody>
                    <a:bodyPr/>
                    <a:lstStyle/>
                    <a:p>
                      <a:r>
                        <a:rPr lang="en-US" dirty="0" smtClean="0"/>
                        <a:t>The</a:t>
                      </a:r>
                      <a:r>
                        <a:rPr lang="en-US" baseline="0" dirty="0" smtClean="0"/>
                        <a:t> Leader</a:t>
                      </a:r>
                      <a:endParaRPr lang="en-US" dirty="0"/>
                    </a:p>
                  </a:txBody>
                  <a:tcPr/>
                </a:tc>
              </a:tr>
              <a:tr h="370840">
                <a:tc>
                  <a:txBody>
                    <a:bodyPr/>
                    <a:lstStyle/>
                    <a:p>
                      <a:r>
                        <a:rPr lang="en-US" dirty="0" smtClean="0"/>
                        <a:t>2.</a:t>
                      </a:r>
                      <a:endParaRPr lang="en-US" dirty="0"/>
                    </a:p>
                  </a:txBody>
                  <a:tcPr/>
                </a:tc>
                <a:tc>
                  <a:txBody>
                    <a:bodyPr/>
                    <a:lstStyle/>
                    <a:p>
                      <a:r>
                        <a:rPr lang="en-US" dirty="0" err="1" smtClean="0"/>
                        <a:t>Dukun</a:t>
                      </a:r>
                      <a:endParaRPr lang="en-US" dirty="0"/>
                    </a:p>
                  </a:txBody>
                  <a:tcPr/>
                </a:tc>
                <a:tc>
                  <a:txBody>
                    <a:bodyPr/>
                    <a:lstStyle/>
                    <a:p>
                      <a:r>
                        <a:rPr lang="id-ID" sz="1800" kern="1200" dirty="0" smtClean="0">
                          <a:solidFill>
                            <a:schemeClr val="dk1"/>
                          </a:solidFill>
                          <a:effectLst/>
                          <a:latin typeface="+mn-lt"/>
                          <a:ea typeface="+mn-ea"/>
                          <a:cs typeface="+mn-cs"/>
                        </a:rPr>
                        <a:t>Tabib or who treats the sick</a:t>
                      </a:r>
                      <a:endParaRPr lang="en-US" dirty="0"/>
                    </a:p>
                  </a:txBody>
                  <a:tcPr/>
                </a:tc>
              </a:tr>
              <a:tr h="370840">
                <a:tc>
                  <a:txBody>
                    <a:bodyPr/>
                    <a:lstStyle/>
                    <a:p>
                      <a:r>
                        <a:rPr lang="en-US" dirty="0" smtClean="0"/>
                        <a:t>3.</a:t>
                      </a:r>
                      <a:endParaRPr lang="en-US" dirty="0"/>
                    </a:p>
                  </a:txBody>
                  <a:tcPr/>
                </a:tc>
                <a:tc>
                  <a:txBody>
                    <a:bodyPr/>
                    <a:lstStyle/>
                    <a:p>
                      <a:r>
                        <a:rPr lang="en-US" dirty="0" err="1" smtClean="0"/>
                        <a:t>Penghulu</a:t>
                      </a:r>
                      <a:endParaRPr lang="en-US" dirty="0"/>
                    </a:p>
                  </a:txBody>
                  <a:tcPr/>
                </a:tc>
                <a:tc>
                  <a:txBody>
                    <a:bodyPr/>
                    <a:lstStyle/>
                    <a:p>
                      <a:r>
                        <a:rPr lang="id-ID" sz="1800" kern="1200" dirty="0" smtClean="0">
                          <a:solidFill>
                            <a:schemeClr val="dk1"/>
                          </a:solidFill>
                          <a:effectLst/>
                          <a:latin typeface="+mn-lt"/>
                          <a:ea typeface="+mn-ea"/>
                          <a:cs typeface="+mn-cs"/>
                        </a:rPr>
                        <a:t>The person who regulates religious matters</a:t>
                      </a:r>
                      <a:endParaRPr lang="en-US" dirty="0"/>
                    </a:p>
                  </a:txBody>
                  <a:tcPr/>
                </a:tc>
              </a:tr>
              <a:tr h="370840">
                <a:tc>
                  <a:txBody>
                    <a:bodyPr/>
                    <a:lstStyle/>
                    <a:p>
                      <a:r>
                        <a:rPr lang="en-US" dirty="0" smtClean="0"/>
                        <a:t>4.</a:t>
                      </a:r>
                      <a:endParaRPr lang="en-US" dirty="0"/>
                    </a:p>
                  </a:txBody>
                  <a:tcPr/>
                </a:tc>
                <a:tc>
                  <a:txBody>
                    <a:bodyPr/>
                    <a:lstStyle/>
                    <a:p>
                      <a:r>
                        <a:rPr lang="en-US" dirty="0" err="1" smtClean="0"/>
                        <a:t>Bengkong</a:t>
                      </a:r>
                      <a:endParaRPr lang="en-US" dirty="0"/>
                    </a:p>
                  </a:txBody>
                  <a:tcPr/>
                </a:tc>
                <a:tc>
                  <a:txBody>
                    <a:bodyPr/>
                    <a:lstStyle/>
                    <a:p>
                      <a:r>
                        <a:rPr lang="id-ID" sz="1800" kern="1200" dirty="0" smtClean="0">
                          <a:solidFill>
                            <a:schemeClr val="dk1"/>
                          </a:solidFill>
                          <a:effectLst/>
                          <a:latin typeface="+mn-lt"/>
                          <a:ea typeface="+mn-ea"/>
                          <a:cs typeface="+mn-cs"/>
                        </a:rPr>
                        <a:t>The person who arranges the circumcision</a:t>
                      </a:r>
                      <a:endParaRPr lang="en-US" dirty="0"/>
                    </a:p>
                  </a:txBody>
                  <a:tcPr/>
                </a:tc>
              </a:tr>
              <a:tr h="370840">
                <a:tc>
                  <a:txBody>
                    <a:bodyPr/>
                    <a:lstStyle/>
                    <a:p>
                      <a:r>
                        <a:rPr lang="en-US" dirty="0" smtClean="0"/>
                        <a:t>5.</a:t>
                      </a:r>
                      <a:endParaRPr lang="en-US" dirty="0"/>
                    </a:p>
                  </a:txBody>
                  <a:tcPr/>
                </a:tc>
                <a:tc>
                  <a:txBody>
                    <a:bodyPr/>
                    <a:lstStyle/>
                    <a:p>
                      <a:r>
                        <a:rPr lang="en-US" dirty="0" err="1" smtClean="0"/>
                        <a:t>Paraji</a:t>
                      </a:r>
                      <a:endParaRPr lang="en-US" dirty="0"/>
                    </a:p>
                  </a:txBody>
                  <a:tcPr/>
                </a:tc>
                <a:tc>
                  <a:txBody>
                    <a:bodyPr/>
                    <a:lstStyle/>
                    <a:p>
                      <a:r>
                        <a:rPr lang="id-ID" sz="1800" kern="1200" dirty="0" smtClean="0">
                          <a:solidFill>
                            <a:schemeClr val="dk1"/>
                          </a:solidFill>
                          <a:effectLst/>
                          <a:latin typeface="+mn-lt"/>
                          <a:ea typeface="+mn-ea"/>
                          <a:cs typeface="+mn-cs"/>
                        </a:rPr>
                        <a:t>People who help give birth</a:t>
                      </a:r>
                      <a:endParaRPr lang="en-US" dirty="0"/>
                    </a:p>
                  </a:txBody>
                  <a:tcPr/>
                </a:tc>
              </a:tr>
              <a:tr h="370840">
                <a:tc>
                  <a:txBody>
                    <a:bodyPr/>
                    <a:lstStyle/>
                    <a:p>
                      <a:r>
                        <a:rPr lang="en-US" dirty="0" smtClean="0"/>
                        <a:t>6.</a:t>
                      </a:r>
                      <a:endParaRPr lang="en-US" dirty="0"/>
                    </a:p>
                  </a:txBody>
                  <a:tcPr/>
                </a:tc>
                <a:tc>
                  <a:txBody>
                    <a:bodyPr/>
                    <a:lstStyle/>
                    <a:p>
                      <a:r>
                        <a:rPr lang="en-US" dirty="0" err="1" smtClean="0"/>
                        <a:t>Tukang</a:t>
                      </a:r>
                      <a:r>
                        <a:rPr lang="en-US" dirty="0" smtClean="0"/>
                        <a:t> </a:t>
                      </a:r>
                      <a:r>
                        <a:rPr lang="en-US" dirty="0" err="1" smtClean="0"/>
                        <a:t>Makaya</a:t>
                      </a:r>
                      <a:endParaRPr lang="en-US" dirty="0"/>
                    </a:p>
                  </a:txBody>
                  <a:tcPr/>
                </a:tc>
                <a:tc>
                  <a:txBody>
                    <a:bodyPr/>
                    <a:lstStyle/>
                    <a:p>
                      <a:r>
                        <a:rPr lang="id-ID" sz="1800" kern="1200" dirty="0" smtClean="0">
                          <a:solidFill>
                            <a:schemeClr val="dk1"/>
                          </a:solidFill>
                          <a:effectLst/>
                          <a:latin typeface="+mn-lt"/>
                          <a:ea typeface="+mn-ea"/>
                          <a:cs typeface="+mn-cs"/>
                        </a:rPr>
                        <a:t>People in agriculture</a:t>
                      </a:r>
                      <a:endParaRPr lang="en-US" dirty="0"/>
                    </a:p>
                  </a:txBody>
                  <a:tcPr/>
                </a:tc>
              </a:tr>
              <a:tr h="370840">
                <a:tc>
                  <a:txBody>
                    <a:bodyPr/>
                    <a:lstStyle/>
                    <a:p>
                      <a:r>
                        <a:rPr lang="en-US" dirty="0" smtClean="0"/>
                        <a:t>7.</a:t>
                      </a:r>
                      <a:endParaRPr lang="en-US" dirty="0"/>
                    </a:p>
                  </a:txBody>
                  <a:tcPr/>
                </a:tc>
                <a:tc>
                  <a:txBody>
                    <a:bodyPr/>
                    <a:lstStyle/>
                    <a:p>
                      <a:r>
                        <a:rPr lang="en-US" dirty="0" err="1" smtClean="0"/>
                        <a:t>Tukang</a:t>
                      </a:r>
                      <a:r>
                        <a:rPr lang="en-US" dirty="0" smtClean="0"/>
                        <a:t> Moro</a:t>
                      </a:r>
                      <a:endParaRPr lang="en-US" dirty="0"/>
                    </a:p>
                  </a:txBody>
                  <a:tcPr/>
                </a:tc>
                <a:tc>
                  <a:txBody>
                    <a:bodyPr/>
                    <a:lstStyle/>
                    <a:p>
                      <a:r>
                        <a:rPr lang="id-ID" sz="1800" kern="1200" dirty="0" smtClean="0">
                          <a:solidFill>
                            <a:schemeClr val="dk1"/>
                          </a:solidFill>
                          <a:effectLst/>
                          <a:latin typeface="+mn-lt"/>
                          <a:ea typeface="+mn-ea"/>
                          <a:cs typeface="+mn-cs"/>
                        </a:rPr>
                        <a:t>Animal hunter to jungle</a:t>
                      </a:r>
                      <a:endParaRPr lang="en-US" dirty="0"/>
                    </a:p>
                  </a:txBody>
                  <a:tcPr/>
                </a:tc>
              </a:tr>
              <a:tr h="370840">
                <a:tc>
                  <a:txBody>
                    <a:bodyPr/>
                    <a:lstStyle/>
                    <a:p>
                      <a:r>
                        <a:rPr lang="en-US" dirty="0" smtClean="0"/>
                        <a:t>8.</a:t>
                      </a:r>
                      <a:endParaRPr lang="en-US" dirty="0"/>
                    </a:p>
                  </a:txBody>
                  <a:tcPr/>
                </a:tc>
                <a:tc>
                  <a:txBody>
                    <a:bodyPr/>
                    <a:lstStyle/>
                    <a:p>
                      <a:r>
                        <a:rPr lang="en-US" dirty="0" err="1" smtClean="0"/>
                        <a:t>Tukang</a:t>
                      </a:r>
                      <a:r>
                        <a:rPr lang="en-US" dirty="0" smtClean="0"/>
                        <a:t> </a:t>
                      </a:r>
                      <a:r>
                        <a:rPr lang="en-US" dirty="0" err="1" smtClean="0"/>
                        <a:t>Kemit</a:t>
                      </a:r>
                      <a:endParaRPr lang="en-US" dirty="0"/>
                    </a:p>
                  </a:txBody>
                  <a:tcPr/>
                </a:tc>
                <a:tc>
                  <a:txBody>
                    <a:bodyPr/>
                    <a:lstStyle/>
                    <a:p>
                      <a:r>
                        <a:rPr lang="id-ID" sz="1800" kern="1200" dirty="0" smtClean="0">
                          <a:solidFill>
                            <a:schemeClr val="dk1"/>
                          </a:solidFill>
                          <a:effectLst/>
                          <a:latin typeface="+mn-lt"/>
                          <a:ea typeface="+mn-ea"/>
                          <a:cs typeface="+mn-cs"/>
                        </a:rPr>
                        <a:t>A trusted person who understands the construction and maintenance of traditional houses the most</a:t>
                      </a:r>
                      <a:endParaRPr lang="en-US" dirty="0"/>
                    </a:p>
                  </a:txBody>
                  <a:tcPr/>
                </a:tc>
              </a:tr>
              <a:tr h="370840">
                <a:tc>
                  <a:txBody>
                    <a:bodyPr/>
                    <a:lstStyle/>
                    <a:p>
                      <a:r>
                        <a:rPr lang="en-US" dirty="0" smtClean="0"/>
                        <a:t>9.</a:t>
                      </a:r>
                      <a:endParaRPr lang="en-US" dirty="0"/>
                    </a:p>
                  </a:txBody>
                  <a:tcPr/>
                </a:tc>
                <a:tc>
                  <a:txBody>
                    <a:bodyPr/>
                    <a:lstStyle/>
                    <a:p>
                      <a:r>
                        <a:rPr lang="en-US" dirty="0" err="1" smtClean="0"/>
                        <a:t>Tukang</a:t>
                      </a:r>
                      <a:r>
                        <a:rPr lang="en-US" dirty="0" smtClean="0"/>
                        <a:t> BAS</a:t>
                      </a:r>
                      <a:endParaRPr lang="en-US" dirty="0"/>
                    </a:p>
                  </a:txBody>
                  <a:tcPr/>
                </a:tc>
                <a:tc>
                  <a:txBody>
                    <a:bodyPr/>
                    <a:lstStyle/>
                    <a:p>
                      <a:r>
                        <a:rPr lang="en-US" dirty="0" smtClean="0"/>
                        <a:t>Carpenter or builder</a:t>
                      </a:r>
                      <a:endParaRPr lang="en-US" dirty="0"/>
                    </a:p>
                  </a:txBody>
                  <a:tcPr/>
                </a:tc>
              </a:tr>
              <a:tr h="370840">
                <a:tc>
                  <a:txBody>
                    <a:bodyPr/>
                    <a:lstStyle/>
                    <a:p>
                      <a:r>
                        <a:rPr lang="en-US" dirty="0" smtClean="0"/>
                        <a:t>10.</a:t>
                      </a:r>
                      <a:endParaRPr lang="en-US" dirty="0"/>
                    </a:p>
                  </a:txBody>
                  <a:tcPr/>
                </a:tc>
                <a:tc>
                  <a:txBody>
                    <a:bodyPr/>
                    <a:lstStyle/>
                    <a:p>
                      <a:r>
                        <a:rPr lang="en-US" dirty="0" err="1" smtClean="0"/>
                        <a:t>Tukang</a:t>
                      </a:r>
                      <a:r>
                        <a:rPr lang="en-US" dirty="0" smtClean="0"/>
                        <a:t> </a:t>
                      </a:r>
                      <a:r>
                        <a:rPr lang="en-US" dirty="0" err="1" smtClean="0"/>
                        <a:t>Ngurus</a:t>
                      </a:r>
                      <a:r>
                        <a:rPr lang="en-US" dirty="0" smtClean="0"/>
                        <a:t> </a:t>
                      </a:r>
                      <a:r>
                        <a:rPr lang="en-US" dirty="0" err="1" smtClean="0"/>
                        <a:t>Leuit</a:t>
                      </a:r>
                      <a:endParaRPr lang="en-US" dirty="0"/>
                    </a:p>
                  </a:txBody>
                  <a:tcPr/>
                </a:tc>
                <a:tc>
                  <a:txBody>
                    <a:bodyPr/>
                    <a:lstStyle/>
                    <a:p>
                      <a:r>
                        <a:rPr lang="id-ID" sz="1800" kern="1200" dirty="0" smtClean="0">
                          <a:solidFill>
                            <a:schemeClr val="dk1"/>
                          </a:solidFill>
                          <a:effectLst/>
                          <a:latin typeface="+mn-lt"/>
                          <a:ea typeface="+mn-ea"/>
                          <a:cs typeface="+mn-cs"/>
                        </a:rPr>
                        <a:t>The person who takes care of the warehouse where the rice is stored</a:t>
                      </a:r>
                      <a:endParaRPr lang="en-US" dirty="0"/>
                    </a:p>
                  </a:txBody>
                  <a:tcPr/>
                </a:tc>
              </a:tr>
            </a:tbl>
          </a:graphicData>
        </a:graphic>
      </p:graphicFrame>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0552571"/>
              </p:ext>
            </p:extLst>
          </p:nvPr>
        </p:nvGraphicFramePr>
        <p:xfrm>
          <a:off x="533862" y="1017401"/>
          <a:ext cx="10987578" cy="4079240"/>
        </p:xfrm>
        <a:graphic>
          <a:graphicData uri="http://schemas.openxmlformats.org/drawingml/2006/table">
            <a:tbl>
              <a:tblPr firstRow="1" bandRow="1">
                <a:tableStyleId>{073A0DAA-6AF3-43AB-8588-CEC1D06C72B9}</a:tableStyleId>
              </a:tblPr>
              <a:tblGrid>
                <a:gridCol w="517698"/>
                <a:gridCol w="2171700"/>
                <a:gridCol w="8298180"/>
              </a:tblGrid>
              <a:tr h="370840">
                <a:tc>
                  <a:txBody>
                    <a:bodyPr/>
                    <a:lstStyle/>
                    <a:p>
                      <a:r>
                        <a:rPr lang="en-US" dirty="0" smtClean="0"/>
                        <a:t>No.</a:t>
                      </a:r>
                      <a:endParaRPr lang="en-US" dirty="0"/>
                    </a:p>
                  </a:txBody>
                  <a:tcPr/>
                </a:tc>
                <a:tc>
                  <a:txBody>
                    <a:bodyPr/>
                    <a:lstStyle/>
                    <a:p>
                      <a:r>
                        <a:rPr lang="en-US" dirty="0" smtClean="0"/>
                        <a:t>Terms</a:t>
                      </a:r>
                      <a:endParaRPr lang="en-US" dirty="0"/>
                    </a:p>
                  </a:txBody>
                  <a:tcPr/>
                </a:tc>
                <a:tc>
                  <a:txBody>
                    <a:bodyPr/>
                    <a:lstStyle/>
                    <a:p>
                      <a:r>
                        <a:rPr lang="en-US" dirty="0" smtClean="0"/>
                        <a:t>Lexical Meaning</a:t>
                      </a:r>
                      <a:endParaRPr lang="en-US" dirty="0"/>
                    </a:p>
                  </a:txBody>
                  <a:tcPr/>
                </a:tc>
              </a:tr>
              <a:tr h="370840">
                <a:tc>
                  <a:txBody>
                    <a:bodyPr/>
                    <a:lstStyle/>
                    <a:p>
                      <a:r>
                        <a:rPr lang="en-US" dirty="0" smtClean="0"/>
                        <a:t>11.</a:t>
                      </a:r>
                      <a:endParaRPr lang="en-US" dirty="0"/>
                    </a:p>
                  </a:txBody>
                  <a:tcPr/>
                </a:tc>
                <a:tc>
                  <a:txBody>
                    <a:bodyPr/>
                    <a:lstStyle/>
                    <a:p>
                      <a:r>
                        <a:rPr lang="en-US" dirty="0" err="1" smtClean="0"/>
                        <a:t>Ema</a:t>
                      </a:r>
                      <a:r>
                        <a:rPr lang="en-US" dirty="0" smtClean="0"/>
                        <a:t> </a:t>
                      </a:r>
                      <a:r>
                        <a:rPr lang="en-US" dirty="0" err="1" smtClean="0"/>
                        <a:t>Beurang</a:t>
                      </a:r>
                      <a:endParaRPr lang="en-US" dirty="0"/>
                    </a:p>
                  </a:txBody>
                  <a:tcPr/>
                </a:tc>
                <a:tc>
                  <a:txBody>
                    <a:bodyPr/>
                    <a:lstStyle/>
                    <a:p>
                      <a:r>
                        <a:rPr lang="en-US" sz="1800" kern="1200" dirty="0" smtClean="0">
                          <a:solidFill>
                            <a:schemeClr val="dk1"/>
                          </a:solidFill>
                          <a:effectLst/>
                          <a:latin typeface="+mn-lt"/>
                          <a:ea typeface="+mn-ea"/>
                          <a:cs typeface="+mn-cs"/>
                        </a:rPr>
                        <a:t>People who help in the pre and postpartum period</a:t>
                      </a:r>
                      <a:endParaRPr lang="en-US" dirty="0"/>
                    </a:p>
                  </a:txBody>
                  <a:tcPr/>
                </a:tc>
              </a:tr>
              <a:tr h="370840">
                <a:tc>
                  <a:txBody>
                    <a:bodyPr/>
                    <a:lstStyle/>
                    <a:p>
                      <a:r>
                        <a:rPr lang="en-US" dirty="0" smtClean="0"/>
                        <a:t>12.</a:t>
                      </a:r>
                      <a:endParaRPr lang="en-US" dirty="0"/>
                    </a:p>
                  </a:txBody>
                  <a:tcPr/>
                </a:tc>
                <a:tc>
                  <a:txBody>
                    <a:bodyPr/>
                    <a:lstStyle/>
                    <a:p>
                      <a:r>
                        <a:rPr lang="en-US" dirty="0" err="1" smtClean="0"/>
                        <a:t>Tukang</a:t>
                      </a:r>
                      <a:r>
                        <a:rPr lang="en-US" dirty="0" smtClean="0"/>
                        <a:t> </a:t>
                      </a:r>
                      <a:r>
                        <a:rPr lang="en-US" dirty="0" err="1" smtClean="0"/>
                        <a:t>Bebersih</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People who like to clean their hometown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13.</a:t>
                      </a:r>
                      <a:endParaRPr lang="en-US" dirty="0"/>
                    </a:p>
                  </a:txBody>
                  <a:tcPr/>
                </a:tc>
                <a:tc>
                  <a:txBody>
                    <a:bodyPr/>
                    <a:lstStyle/>
                    <a:p>
                      <a:r>
                        <a:rPr lang="en-US" dirty="0" err="1" smtClean="0"/>
                        <a:t>Dukun</a:t>
                      </a:r>
                      <a:r>
                        <a:rPr lang="en-US" dirty="0" smtClean="0"/>
                        <a:t> Sato</a:t>
                      </a:r>
                      <a:endParaRPr lang="en-US" dirty="0"/>
                    </a:p>
                  </a:txBody>
                  <a:tcPr/>
                </a:tc>
                <a:tc>
                  <a:txBody>
                    <a:bodyPr/>
                    <a:lstStyle/>
                    <a:p>
                      <a:pPr>
                        <a:lnSpc>
                          <a:spcPct val="107000"/>
                        </a:lnSpc>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People take care of the health of people's pets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14.</a:t>
                      </a:r>
                      <a:endParaRPr lang="en-US" dirty="0"/>
                    </a:p>
                  </a:txBody>
                  <a:tcPr/>
                </a:tc>
                <a:tc>
                  <a:txBody>
                    <a:bodyPr/>
                    <a:lstStyle/>
                    <a:p>
                      <a:r>
                        <a:rPr lang="en-US" dirty="0" err="1" smtClean="0"/>
                        <a:t>Canoli</a:t>
                      </a:r>
                      <a:endParaRPr lang="en-US" dirty="0"/>
                    </a:p>
                  </a:txBody>
                  <a:tcPr/>
                </a:tc>
                <a:tc>
                  <a:txBody>
                    <a:bodyPr/>
                    <a:lstStyle/>
                    <a:p>
                      <a:pPr>
                        <a:lnSpc>
                          <a:spcPct val="107000"/>
                        </a:lnSpc>
                        <a:spcAft>
                          <a:spcPts val="0"/>
                        </a:spcAft>
                      </a:pPr>
                      <a:r>
                        <a:rPr lang="id-ID" sz="1800" dirty="0">
                          <a:effectLst/>
                          <a:latin typeface="Times New Roman" panose="02020603050405020304" pitchFamily="18" charset="0"/>
                          <a:ea typeface="Calibri" panose="020F0502020204030204" pitchFamily="34" charset="0"/>
                          <a:cs typeface="Arial" panose="020B0604020202020204" pitchFamily="34" charset="0"/>
                        </a:rPr>
                        <a:t>People who take rice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15.</a:t>
                      </a:r>
                      <a:endParaRPr lang="en-US" dirty="0"/>
                    </a:p>
                  </a:txBody>
                  <a:tcPr/>
                </a:tc>
                <a:tc>
                  <a:txBody>
                    <a:bodyPr/>
                    <a:lstStyle/>
                    <a:p>
                      <a:r>
                        <a:rPr lang="en-US" dirty="0" err="1" smtClean="0"/>
                        <a:t>Tukang</a:t>
                      </a:r>
                      <a:r>
                        <a:rPr lang="en-US" dirty="0" smtClean="0"/>
                        <a:t> Para</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person who arranges consumption when there is a hajat event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16.</a:t>
                      </a:r>
                      <a:endParaRPr lang="en-US" dirty="0"/>
                    </a:p>
                  </a:txBody>
                  <a:tcPr/>
                </a:tc>
                <a:tc>
                  <a:txBody>
                    <a:bodyPr/>
                    <a:lstStyle/>
                    <a:p>
                      <a:r>
                        <a:rPr lang="en-US" dirty="0" err="1" smtClean="0"/>
                        <a:t>Kasenian</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People who preserve the arts in the village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17. </a:t>
                      </a:r>
                      <a:endParaRPr lang="en-US" dirty="0"/>
                    </a:p>
                  </a:txBody>
                  <a:tcPr/>
                </a:tc>
                <a:tc>
                  <a:txBody>
                    <a:bodyPr/>
                    <a:lstStyle/>
                    <a:p>
                      <a:r>
                        <a:rPr lang="en-US" dirty="0" err="1" smtClean="0"/>
                        <a:t>Tukang</a:t>
                      </a:r>
                      <a:r>
                        <a:rPr lang="en-US" dirty="0" smtClean="0"/>
                        <a:t> </a:t>
                      </a:r>
                      <a:r>
                        <a:rPr lang="en-US" dirty="0" err="1" smtClean="0"/>
                        <a:t>Dapur</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person who takes care of the food in the kitchen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18.</a:t>
                      </a:r>
                      <a:endParaRPr lang="en-US" dirty="0"/>
                    </a:p>
                  </a:txBody>
                  <a:tcPr/>
                </a:tc>
                <a:tc>
                  <a:txBody>
                    <a:bodyPr/>
                    <a:lstStyle/>
                    <a:p>
                      <a:r>
                        <a:rPr lang="en-US" dirty="0" err="1" smtClean="0"/>
                        <a:t>Tukang</a:t>
                      </a:r>
                      <a:r>
                        <a:rPr lang="en-US" dirty="0" smtClean="0"/>
                        <a:t> </a:t>
                      </a:r>
                      <a:r>
                        <a:rPr lang="en-US" dirty="0" err="1" smtClean="0"/>
                        <a:t>Panday</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 person who makes tools from iron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19.</a:t>
                      </a:r>
                      <a:endParaRPr lang="en-US" dirty="0"/>
                    </a:p>
                  </a:txBody>
                  <a:tcPr/>
                </a:tc>
                <a:tc>
                  <a:txBody>
                    <a:bodyPr/>
                    <a:lstStyle/>
                    <a:p>
                      <a:r>
                        <a:rPr lang="en-US" dirty="0" err="1" smtClean="0"/>
                        <a:t>Kokolot</a:t>
                      </a:r>
                      <a:r>
                        <a:rPr lang="en-US" dirty="0" smtClean="0"/>
                        <a:t> </a:t>
                      </a:r>
                      <a:r>
                        <a:rPr lang="en-US" dirty="0" err="1" smtClean="0"/>
                        <a:t>Lembur</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Elders in the village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70840">
                <a:tc>
                  <a:txBody>
                    <a:bodyPr/>
                    <a:lstStyle/>
                    <a:p>
                      <a:r>
                        <a:rPr lang="en-US" dirty="0" smtClean="0"/>
                        <a:t>20.</a:t>
                      </a:r>
                      <a:endParaRPr lang="en-US" dirty="0"/>
                    </a:p>
                  </a:txBody>
                  <a:tcPr/>
                </a:tc>
                <a:tc>
                  <a:txBody>
                    <a:bodyPr/>
                    <a:lstStyle/>
                    <a:p>
                      <a:r>
                        <a:rPr lang="en-US" dirty="0" err="1" smtClean="0"/>
                        <a:t>Incu</a:t>
                      </a:r>
                      <a:r>
                        <a:rPr lang="en-US" dirty="0" smtClean="0"/>
                        <a:t> </a:t>
                      </a:r>
                      <a:r>
                        <a:rPr lang="en-US" dirty="0" err="1" smtClean="0"/>
                        <a:t>Putu</a:t>
                      </a:r>
                      <a:endParaRPr lang="en-US" dirty="0"/>
                    </a:p>
                  </a:txBody>
                  <a:tcPr/>
                </a:tc>
                <a:tc>
                  <a:txBody>
                    <a:bodyPr/>
                    <a:lstStyle/>
                    <a:p>
                      <a:pPr>
                        <a:lnSpc>
                          <a:spcPct val="107000"/>
                        </a:lnSpc>
                        <a:spcAft>
                          <a:spcPts val="0"/>
                        </a:spcAft>
                      </a:pPr>
                      <a:r>
                        <a:rPr lang="id-ID"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Village structural successor/village children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463481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DOC PERKULIAHAN\Kuliah\S3\Semester 2\Studi Budaya dalam Persfektif Linguistik\IMG-20190427-WA0055.jpg"/>
          <p:cNvPicPr/>
          <p:nvPr/>
        </p:nvPicPr>
        <p:blipFill>
          <a:blip r:embed="rId2">
            <a:extLst>
              <a:ext uri="{28A0092B-C50C-407E-A947-70E740481C1C}">
                <a14:useLocalDpi xmlns:a14="http://schemas.microsoft.com/office/drawing/2010/main" val="0"/>
              </a:ext>
            </a:extLst>
          </a:blip>
          <a:srcRect/>
          <a:stretch>
            <a:fillRect/>
          </a:stretch>
        </p:blipFill>
        <p:spPr bwMode="auto">
          <a:xfrm>
            <a:off x="3743325" y="1849755"/>
            <a:ext cx="4476750" cy="2152650"/>
          </a:xfrm>
          <a:prstGeom prst="rect">
            <a:avLst/>
          </a:prstGeom>
          <a:noFill/>
          <a:ln>
            <a:noFill/>
          </a:ln>
        </p:spPr>
      </p:pic>
      <p:sp>
        <p:nvSpPr>
          <p:cNvPr id="4" name="Content Placeholder 4"/>
          <p:cNvSpPr>
            <a:spLocks noGrp="1"/>
          </p:cNvSpPr>
          <p:nvPr>
            <p:ph idx="1"/>
          </p:nvPr>
        </p:nvSpPr>
        <p:spPr>
          <a:xfrm>
            <a:off x="419562" y="1125192"/>
            <a:ext cx="11399058" cy="4841268"/>
          </a:xfrm>
        </p:spPr>
        <p:txBody>
          <a:bodyPr>
            <a:normAutofit/>
          </a:bodyPr>
          <a:lstStyle/>
          <a:p>
            <a:pPr algn="just"/>
            <a:r>
              <a:rPr lang="en-US" sz="2000" dirty="0">
                <a:solidFill>
                  <a:schemeClr val="bg1"/>
                </a:solidFill>
              </a:rPr>
              <a:t>The highest leader in </a:t>
            </a:r>
            <a:r>
              <a:rPr lang="en-US" sz="2000" dirty="0" err="1">
                <a:solidFill>
                  <a:schemeClr val="bg1"/>
                </a:solidFill>
              </a:rPr>
              <a:t>Kasepuhan</a:t>
            </a:r>
            <a:r>
              <a:rPr lang="en-US" sz="2000" dirty="0">
                <a:solidFill>
                  <a:schemeClr val="bg1"/>
                </a:solidFill>
              </a:rPr>
              <a:t> SRI is </a:t>
            </a:r>
            <a:r>
              <a:rPr lang="en-US" sz="2000" dirty="0" err="1">
                <a:solidFill>
                  <a:schemeClr val="bg1"/>
                </a:solidFill>
              </a:rPr>
              <a:t>Abah</a:t>
            </a:r>
            <a:r>
              <a:rPr lang="en-US" sz="2000" dirty="0">
                <a:solidFill>
                  <a:schemeClr val="bg1"/>
                </a:solidFill>
              </a:rPr>
              <a:t> then the role (task) of </a:t>
            </a:r>
            <a:r>
              <a:rPr lang="en-US" sz="2000" dirty="0" err="1">
                <a:solidFill>
                  <a:schemeClr val="bg1"/>
                </a:solidFill>
              </a:rPr>
              <a:t>Abah</a:t>
            </a:r>
            <a:r>
              <a:rPr lang="en-US" sz="2000" dirty="0">
                <a:solidFill>
                  <a:schemeClr val="bg1"/>
                </a:solidFill>
              </a:rPr>
              <a:t> is assisted by several </a:t>
            </a:r>
            <a:r>
              <a:rPr lang="en-US" sz="2000" dirty="0" err="1">
                <a:solidFill>
                  <a:schemeClr val="bg1"/>
                </a:solidFill>
              </a:rPr>
              <a:t>Kasepuhan</a:t>
            </a:r>
            <a:r>
              <a:rPr lang="en-US" sz="2000" dirty="0">
                <a:solidFill>
                  <a:schemeClr val="bg1"/>
                </a:solidFill>
              </a:rPr>
              <a:t> institutions that have existed for a long time and are still there today.</a:t>
            </a:r>
          </a:p>
          <a:p>
            <a:pPr algn="just"/>
            <a:endParaRPr lang="en-US" sz="2000" dirty="0" smtClean="0">
              <a:solidFill>
                <a:schemeClr val="bg1"/>
              </a:solidFill>
            </a:endParaRPr>
          </a:p>
          <a:p>
            <a:pPr algn="just"/>
            <a:endParaRPr lang="en-US" sz="2000" dirty="0">
              <a:solidFill>
                <a:schemeClr val="bg1"/>
              </a:solidFill>
            </a:endParaRPr>
          </a:p>
          <a:p>
            <a:pPr algn="just"/>
            <a:endParaRPr lang="en-US" sz="2000" dirty="0" smtClean="0">
              <a:solidFill>
                <a:schemeClr val="bg1"/>
              </a:solidFill>
            </a:endParaRPr>
          </a:p>
          <a:p>
            <a:pPr algn="just"/>
            <a:endParaRPr lang="en-US" sz="2000" dirty="0">
              <a:solidFill>
                <a:schemeClr val="bg1"/>
              </a:solidFill>
            </a:endParaRPr>
          </a:p>
          <a:p>
            <a:pPr algn="just"/>
            <a:endParaRPr lang="en-US" sz="2000" dirty="0" smtClean="0">
              <a:solidFill>
                <a:schemeClr val="bg1"/>
              </a:solidFill>
            </a:endParaRPr>
          </a:p>
          <a:p>
            <a:pPr algn="just"/>
            <a:endParaRPr lang="en-US" sz="2000" dirty="0" smtClean="0">
              <a:solidFill>
                <a:schemeClr val="bg1"/>
              </a:solidFill>
            </a:endParaRPr>
          </a:p>
          <a:p>
            <a:pPr algn="just"/>
            <a:r>
              <a:rPr lang="en-US" sz="2000" dirty="0">
                <a:solidFill>
                  <a:schemeClr val="bg1"/>
                </a:solidFill>
              </a:rPr>
              <a:t>The meanings of the terms above are basic vocabulary, some of which are taken from other regional languages besides Sundanese. This is in line with what </a:t>
            </a:r>
            <a:r>
              <a:rPr lang="en-US" sz="2000" dirty="0" err="1">
                <a:solidFill>
                  <a:schemeClr val="bg1"/>
                </a:solidFill>
              </a:rPr>
              <a:t>Tarigan</a:t>
            </a:r>
            <a:r>
              <a:rPr lang="en-US" sz="2000" dirty="0">
                <a:solidFill>
                  <a:schemeClr val="bg1"/>
                </a:solidFill>
              </a:rPr>
              <a:t> (2009) said that basic vocabulary is words that do not change easily or have very little possibility of being collected from other languages.</a:t>
            </a:r>
          </a:p>
        </p:txBody>
      </p:sp>
    </p:spTree>
    <p:extLst>
      <p:ext uri="{BB962C8B-B14F-4D97-AF65-F5344CB8AC3E}">
        <p14:creationId xmlns:p14="http://schemas.microsoft.com/office/powerpoint/2010/main" val="1005554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419562" y="1148052"/>
            <a:ext cx="11399058" cy="5252748"/>
          </a:xfrm>
        </p:spPr>
        <p:txBody>
          <a:bodyPr>
            <a:normAutofit/>
          </a:bodyPr>
          <a:lstStyle/>
          <a:p>
            <a:pPr algn="just"/>
            <a:r>
              <a:rPr lang="en-US" sz="2000" dirty="0">
                <a:solidFill>
                  <a:schemeClr val="bg1"/>
                </a:solidFill>
              </a:rPr>
              <a:t>The pattern of leadership and the structure of power in the </a:t>
            </a:r>
            <a:r>
              <a:rPr lang="en-US" sz="2000" dirty="0" err="1">
                <a:solidFill>
                  <a:schemeClr val="bg1"/>
                </a:solidFill>
              </a:rPr>
              <a:t>Kasepuhan</a:t>
            </a:r>
            <a:r>
              <a:rPr lang="en-US" sz="2000" dirty="0">
                <a:solidFill>
                  <a:schemeClr val="bg1"/>
                </a:solidFill>
              </a:rPr>
              <a:t> SRI community can experience changes due to social dynamics. The historical approach is used to understand social change and how power structures have developed over time.</a:t>
            </a:r>
          </a:p>
          <a:p>
            <a:pPr algn="just"/>
            <a:r>
              <a:rPr lang="en-US" sz="2000" dirty="0">
                <a:solidFill>
                  <a:schemeClr val="bg1"/>
                </a:solidFill>
              </a:rPr>
              <a:t>Authority in Weber (1957) and the factors underlying the legitimacy of power, including people's economic dependence, are important keys in understanding the dynamics of the power structure in the SRI </a:t>
            </a:r>
            <a:r>
              <a:rPr lang="en-US" sz="2000" dirty="0" err="1">
                <a:solidFill>
                  <a:schemeClr val="bg1"/>
                </a:solidFill>
              </a:rPr>
              <a:t>Kasepuhan</a:t>
            </a:r>
            <a:r>
              <a:rPr lang="en-US" sz="2000" dirty="0">
                <a:solidFill>
                  <a:schemeClr val="bg1"/>
                </a:solidFill>
              </a:rPr>
              <a:t> community. Social analysis and historical approaches will reveal patterns of change and leadership in these societies.</a:t>
            </a:r>
          </a:p>
          <a:p>
            <a:pPr algn="just"/>
            <a:r>
              <a:rPr lang="en-US" sz="2000" dirty="0">
                <a:solidFill>
                  <a:schemeClr val="bg1"/>
                </a:solidFill>
              </a:rPr>
              <a:t>Social institutions in society are systems of behavior and relationships that meet special needs. Its main function is to provide guidelines for behavior, maintain the integrity of society, and provide a handle for social control.</a:t>
            </a:r>
          </a:p>
          <a:p>
            <a:pPr algn="just"/>
            <a:r>
              <a:rPr lang="en-US" sz="2000" dirty="0">
                <a:solidFill>
                  <a:schemeClr val="bg1"/>
                </a:solidFill>
              </a:rPr>
              <a:t>Social institutions differ from other conceptions such as groups, associations, and organizations in that they meet collective needs and have organizational characteristics, patterns of thought and behavior, certain immunities, and have goals, symbolic symbols, and means to achieve ends.</a:t>
            </a:r>
          </a:p>
          <a:p>
            <a:pPr algn="just"/>
            <a:r>
              <a:rPr lang="en-US" sz="2000" dirty="0">
                <a:solidFill>
                  <a:schemeClr val="bg1"/>
                </a:solidFill>
              </a:rPr>
              <a:t>The process of social institutionalization is a process of structuring and internalizing new norms in society to achieve system stability and universality. The level of norms is assessed based on moral ties and community sanctions for violating these norms.</a:t>
            </a:r>
            <a:endParaRPr lang="en-US" sz="2000" dirty="0" smtClean="0">
              <a:solidFill>
                <a:schemeClr val="bg1"/>
              </a:solidFill>
            </a:endParaRPr>
          </a:p>
        </p:txBody>
      </p:sp>
    </p:spTree>
    <p:extLst>
      <p:ext uri="{BB962C8B-B14F-4D97-AF65-F5344CB8AC3E}">
        <p14:creationId xmlns:p14="http://schemas.microsoft.com/office/powerpoint/2010/main" val="219930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Based on the discussion above, the researcher concludes that there are 20 structural lexicons in the traditional </a:t>
            </a:r>
            <a:r>
              <a:rPr lang="en-US" sz="2000" dirty="0" err="1">
                <a:solidFill>
                  <a:schemeClr val="bg1"/>
                </a:solidFill>
              </a:rPr>
              <a:t>Kasepuhan</a:t>
            </a:r>
            <a:r>
              <a:rPr lang="en-US" sz="2000" dirty="0">
                <a:solidFill>
                  <a:schemeClr val="bg1"/>
                </a:solidFill>
              </a:rPr>
              <a:t> </a:t>
            </a:r>
            <a:r>
              <a:rPr lang="en-US" sz="2000" dirty="0" err="1">
                <a:solidFill>
                  <a:schemeClr val="bg1"/>
                </a:solidFill>
              </a:rPr>
              <a:t>Sinar</a:t>
            </a:r>
            <a:r>
              <a:rPr lang="en-US" sz="2000" dirty="0">
                <a:solidFill>
                  <a:schemeClr val="bg1"/>
                </a:solidFill>
              </a:rPr>
              <a:t> Official </a:t>
            </a:r>
            <a:r>
              <a:rPr lang="en-US" sz="2000" dirty="0" err="1">
                <a:solidFill>
                  <a:schemeClr val="bg1"/>
                </a:solidFill>
              </a:rPr>
              <a:t>Sirna</a:t>
            </a:r>
            <a:r>
              <a:rPr lang="en-US" sz="2000" dirty="0">
                <a:solidFill>
                  <a:schemeClr val="bg1"/>
                </a:solidFill>
              </a:rPr>
              <a:t> </a:t>
            </a:r>
            <a:r>
              <a:rPr lang="en-US" sz="2000" dirty="0" err="1">
                <a:solidFill>
                  <a:schemeClr val="bg1"/>
                </a:solidFill>
              </a:rPr>
              <a:t>Resmi</a:t>
            </a:r>
            <a:r>
              <a:rPr lang="en-US" sz="2000" dirty="0">
                <a:solidFill>
                  <a:schemeClr val="bg1"/>
                </a:solidFill>
              </a:rPr>
              <a:t> Village, </a:t>
            </a:r>
            <a:r>
              <a:rPr lang="en-US" sz="2000" dirty="0" err="1">
                <a:solidFill>
                  <a:schemeClr val="bg1"/>
                </a:solidFill>
              </a:rPr>
              <a:t>Cisolok</a:t>
            </a:r>
            <a:r>
              <a:rPr lang="en-US" sz="2000" dirty="0">
                <a:solidFill>
                  <a:schemeClr val="bg1"/>
                </a:solidFill>
              </a:rPr>
              <a:t> District, </a:t>
            </a:r>
            <a:r>
              <a:rPr lang="en-US" sz="2000" dirty="0" err="1">
                <a:solidFill>
                  <a:schemeClr val="bg1"/>
                </a:solidFill>
              </a:rPr>
              <a:t>Sukabumi</a:t>
            </a:r>
            <a:r>
              <a:rPr lang="en-US" sz="2000" dirty="0">
                <a:solidFill>
                  <a:schemeClr val="bg1"/>
                </a:solidFill>
              </a:rPr>
              <a:t> Regency. The 20 structural lexicons are: </a:t>
            </a:r>
            <a:r>
              <a:rPr lang="en-US" sz="2000" dirty="0" err="1">
                <a:solidFill>
                  <a:schemeClr val="bg1"/>
                </a:solidFill>
              </a:rPr>
              <a:t>Tutunggal</a:t>
            </a:r>
            <a:r>
              <a:rPr lang="en-US" sz="2000" dirty="0">
                <a:solidFill>
                  <a:schemeClr val="bg1"/>
                </a:solidFill>
              </a:rPr>
              <a:t>, shaman, </a:t>
            </a:r>
            <a:r>
              <a:rPr lang="en-US" sz="2000" dirty="0" err="1">
                <a:solidFill>
                  <a:schemeClr val="bg1"/>
                </a:solidFill>
              </a:rPr>
              <a:t>penghulu</a:t>
            </a:r>
            <a:r>
              <a:rPr lang="en-US" sz="2000" dirty="0">
                <a:solidFill>
                  <a:schemeClr val="bg1"/>
                </a:solidFill>
              </a:rPr>
              <a:t>, </a:t>
            </a:r>
            <a:r>
              <a:rPr lang="en-US" sz="2000" dirty="0" err="1">
                <a:solidFill>
                  <a:schemeClr val="bg1"/>
                </a:solidFill>
              </a:rPr>
              <a:t>bengkong</a:t>
            </a:r>
            <a:r>
              <a:rPr lang="en-US" sz="2000" dirty="0">
                <a:solidFill>
                  <a:schemeClr val="bg1"/>
                </a:solidFill>
              </a:rPr>
              <a:t>, </a:t>
            </a:r>
            <a:r>
              <a:rPr lang="en-US" sz="2000" dirty="0" err="1">
                <a:solidFill>
                  <a:schemeClr val="bg1"/>
                </a:solidFill>
              </a:rPr>
              <a:t>paraji</a:t>
            </a:r>
            <a:r>
              <a:rPr lang="en-US" sz="2000" dirty="0">
                <a:solidFill>
                  <a:schemeClr val="bg1"/>
                </a:solidFill>
              </a:rPr>
              <a:t>, </a:t>
            </a:r>
            <a:r>
              <a:rPr lang="en-US" sz="2000" dirty="0" err="1">
                <a:solidFill>
                  <a:schemeClr val="bg1"/>
                </a:solidFill>
              </a:rPr>
              <a:t>tukang</a:t>
            </a:r>
            <a:r>
              <a:rPr lang="en-US" sz="2000" dirty="0">
                <a:solidFill>
                  <a:schemeClr val="bg1"/>
                </a:solidFill>
              </a:rPr>
              <a:t> </a:t>
            </a:r>
            <a:r>
              <a:rPr lang="en-US" sz="2000" dirty="0" err="1">
                <a:solidFill>
                  <a:schemeClr val="bg1"/>
                </a:solidFill>
              </a:rPr>
              <a:t>makarya</a:t>
            </a:r>
            <a:r>
              <a:rPr lang="en-US" sz="2000" dirty="0">
                <a:solidFill>
                  <a:schemeClr val="bg1"/>
                </a:solidFill>
              </a:rPr>
              <a:t>, </a:t>
            </a:r>
            <a:r>
              <a:rPr lang="en-US" sz="2000" dirty="0" err="1">
                <a:solidFill>
                  <a:schemeClr val="bg1"/>
                </a:solidFill>
              </a:rPr>
              <a:t>tukang</a:t>
            </a:r>
            <a:r>
              <a:rPr lang="en-US" sz="2000" dirty="0">
                <a:solidFill>
                  <a:schemeClr val="bg1"/>
                </a:solidFill>
              </a:rPr>
              <a:t> </a:t>
            </a:r>
            <a:r>
              <a:rPr lang="en-US" sz="2000" dirty="0" err="1">
                <a:solidFill>
                  <a:schemeClr val="bg1"/>
                </a:solidFill>
              </a:rPr>
              <a:t>moro</a:t>
            </a:r>
            <a:r>
              <a:rPr lang="en-US" sz="2000" dirty="0">
                <a:solidFill>
                  <a:schemeClr val="bg1"/>
                </a:solidFill>
              </a:rPr>
              <a:t>, </a:t>
            </a:r>
            <a:r>
              <a:rPr lang="en-US" sz="2000" dirty="0" err="1">
                <a:solidFill>
                  <a:schemeClr val="bg1"/>
                </a:solidFill>
              </a:rPr>
              <a:t>tukang</a:t>
            </a:r>
            <a:r>
              <a:rPr lang="en-US" sz="2000" dirty="0">
                <a:solidFill>
                  <a:schemeClr val="bg1"/>
                </a:solidFill>
              </a:rPr>
              <a:t> </a:t>
            </a:r>
            <a:r>
              <a:rPr lang="en-US" sz="2000" dirty="0" err="1">
                <a:solidFill>
                  <a:schemeClr val="bg1"/>
                </a:solidFill>
              </a:rPr>
              <a:t>kemit</a:t>
            </a:r>
            <a:r>
              <a:rPr lang="en-US" sz="2000" dirty="0">
                <a:solidFill>
                  <a:schemeClr val="bg1"/>
                </a:solidFill>
              </a:rPr>
              <a:t>, </a:t>
            </a:r>
            <a:r>
              <a:rPr lang="en-US" sz="2000" dirty="0" err="1">
                <a:solidFill>
                  <a:schemeClr val="bg1"/>
                </a:solidFill>
              </a:rPr>
              <a:t>tukang</a:t>
            </a:r>
            <a:r>
              <a:rPr lang="en-US" sz="2000" dirty="0">
                <a:solidFill>
                  <a:schemeClr val="bg1"/>
                </a:solidFill>
              </a:rPr>
              <a:t> BAS, </a:t>
            </a:r>
            <a:r>
              <a:rPr lang="en-US" sz="2000" dirty="0" err="1">
                <a:solidFill>
                  <a:schemeClr val="bg1"/>
                </a:solidFill>
              </a:rPr>
              <a:t>tukang</a:t>
            </a:r>
            <a:r>
              <a:rPr lang="en-US" sz="2000" dirty="0">
                <a:solidFill>
                  <a:schemeClr val="bg1"/>
                </a:solidFill>
              </a:rPr>
              <a:t> </a:t>
            </a:r>
            <a:r>
              <a:rPr lang="en-US" sz="2000" dirty="0" err="1">
                <a:solidFill>
                  <a:schemeClr val="bg1"/>
                </a:solidFill>
              </a:rPr>
              <a:t>leuit</a:t>
            </a:r>
            <a:r>
              <a:rPr lang="en-US" sz="2000" dirty="0">
                <a:solidFill>
                  <a:schemeClr val="bg1"/>
                </a:solidFill>
              </a:rPr>
              <a:t>, </a:t>
            </a:r>
            <a:r>
              <a:rPr lang="en-US" sz="2000" dirty="0" err="1">
                <a:solidFill>
                  <a:schemeClr val="bg1"/>
                </a:solidFill>
              </a:rPr>
              <a:t>ema</a:t>
            </a:r>
            <a:r>
              <a:rPr lang="en-US" sz="2000" dirty="0">
                <a:solidFill>
                  <a:schemeClr val="bg1"/>
                </a:solidFill>
              </a:rPr>
              <a:t> </a:t>
            </a:r>
            <a:r>
              <a:rPr lang="en-US" sz="2000" dirty="0" err="1">
                <a:solidFill>
                  <a:schemeClr val="bg1"/>
                </a:solidFill>
              </a:rPr>
              <a:t>beurang</a:t>
            </a:r>
            <a:r>
              <a:rPr lang="en-US" sz="2000" dirty="0">
                <a:solidFill>
                  <a:schemeClr val="bg1"/>
                </a:solidFill>
              </a:rPr>
              <a:t>, cleaner, </a:t>
            </a:r>
            <a:r>
              <a:rPr lang="en-US" sz="2000" dirty="0" err="1">
                <a:solidFill>
                  <a:schemeClr val="bg1"/>
                </a:solidFill>
              </a:rPr>
              <a:t>sato</a:t>
            </a:r>
            <a:r>
              <a:rPr lang="en-US" sz="2000" dirty="0">
                <a:solidFill>
                  <a:schemeClr val="bg1"/>
                </a:solidFill>
              </a:rPr>
              <a:t> shaman, </a:t>
            </a:r>
            <a:r>
              <a:rPr lang="en-US" sz="2000" dirty="0" err="1">
                <a:solidFill>
                  <a:schemeClr val="bg1"/>
                </a:solidFill>
              </a:rPr>
              <a:t>canoli</a:t>
            </a:r>
            <a:r>
              <a:rPr lang="en-US" sz="2000" dirty="0">
                <a:solidFill>
                  <a:schemeClr val="bg1"/>
                </a:solidFill>
              </a:rPr>
              <a:t>, </a:t>
            </a:r>
            <a:r>
              <a:rPr lang="en-US" sz="2000" dirty="0" err="1">
                <a:solidFill>
                  <a:schemeClr val="bg1"/>
                </a:solidFill>
              </a:rPr>
              <a:t>tukang</a:t>
            </a:r>
            <a:r>
              <a:rPr lang="en-US" sz="2000" dirty="0">
                <a:solidFill>
                  <a:schemeClr val="bg1"/>
                </a:solidFill>
              </a:rPr>
              <a:t> para, artist, craftsman kitchen, </a:t>
            </a:r>
            <a:r>
              <a:rPr lang="en-US" sz="2000" dirty="0" err="1">
                <a:solidFill>
                  <a:schemeClr val="bg1"/>
                </a:solidFill>
              </a:rPr>
              <a:t>panday</a:t>
            </a:r>
            <a:r>
              <a:rPr lang="en-US" sz="2000" dirty="0">
                <a:solidFill>
                  <a:schemeClr val="bg1"/>
                </a:solidFill>
              </a:rPr>
              <a:t> workers, </a:t>
            </a:r>
            <a:r>
              <a:rPr lang="en-US" sz="2000" dirty="0" err="1">
                <a:solidFill>
                  <a:schemeClr val="bg1"/>
                </a:solidFill>
              </a:rPr>
              <a:t>kokolot</a:t>
            </a:r>
            <a:r>
              <a:rPr lang="en-US" sz="2000" dirty="0">
                <a:solidFill>
                  <a:schemeClr val="bg1"/>
                </a:solidFill>
              </a:rPr>
              <a:t> </a:t>
            </a:r>
            <a:r>
              <a:rPr lang="en-US" sz="2000" dirty="0" err="1">
                <a:solidFill>
                  <a:schemeClr val="bg1"/>
                </a:solidFill>
              </a:rPr>
              <a:t>lembur</a:t>
            </a:r>
            <a:r>
              <a:rPr lang="en-US" sz="2000" dirty="0">
                <a:solidFill>
                  <a:schemeClr val="bg1"/>
                </a:solidFill>
              </a:rPr>
              <a:t> and </a:t>
            </a:r>
            <a:r>
              <a:rPr lang="en-US" sz="2000" dirty="0" err="1">
                <a:solidFill>
                  <a:schemeClr val="bg1"/>
                </a:solidFill>
              </a:rPr>
              <a:t>incu</a:t>
            </a:r>
            <a:r>
              <a:rPr lang="en-US" sz="2000" dirty="0">
                <a:solidFill>
                  <a:schemeClr val="bg1"/>
                </a:solidFill>
              </a:rPr>
              <a:t> </a:t>
            </a:r>
            <a:r>
              <a:rPr lang="en-US" sz="2000" dirty="0" err="1">
                <a:solidFill>
                  <a:schemeClr val="bg1"/>
                </a:solidFill>
              </a:rPr>
              <a:t>putu</a:t>
            </a:r>
            <a:r>
              <a:rPr lang="en-US" sz="2000" dirty="0">
                <a:solidFill>
                  <a:schemeClr val="bg1"/>
                </a:solidFill>
              </a:rPr>
              <a:t>. Everything has a semantic meaning according to the needs of the traditional village, and there are several terms taken from other regional languages.</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1283</Words>
  <Application>Microsoft Office PowerPoint</Application>
  <PresentationFormat>Widescreen</PresentationFormat>
  <Paragraphs>132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THE CULTURAL LEXICON IN STRUCTURAL TERMS OF KAMPUNG ADAT SINAR RESMI LEADERSHIP CISOLOK DISTRICT, SUKABUMI DISTRICT</vt:lpstr>
      <vt:lpstr>INTRODUCTION</vt:lpstr>
      <vt:lpstr>LITERATURE REVIEW</vt:lpstr>
      <vt:lpstr>METHOD</vt:lpstr>
      <vt:lpstr>FINDING AND DISCUSSION</vt:lpstr>
      <vt:lpstr>PowerPoint Presentation</vt:lpstr>
      <vt:lpstr>PowerPoint Presentation</vt:lpstr>
      <vt:lpstr>PowerPoint Presentation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ismail - [2010]</cp:lastModifiedBy>
  <cp:revision>11</cp:revision>
  <dcterms:created xsi:type="dcterms:W3CDTF">2023-04-14T06:04:15Z</dcterms:created>
  <dcterms:modified xsi:type="dcterms:W3CDTF">2023-08-01T04:31:34Z</dcterms:modified>
</cp:coreProperties>
</file>