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05/08/2025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8/5/2025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8/5/2025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8/5/2025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8/5/2025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i.org/10.29244/fagb.13.1.50-68" TargetMode="External"/><Relationship Id="rId2" Type="http://schemas.openxmlformats.org/officeDocument/2006/relationships/hyperlink" Target="https://doi.org/10.1088/1755-1315/472/1/01204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89808" y="2258379"/>
            <a:ext cx="11812385" cy="879475"/>
          </a:xfrm>
        </p:spPr>
        <p:txBody>
          <a:bodyPr>
            <a:noAutofit/>
          </a:bodyPr>
          <a:lstStyle/>
          <a:p>
            <a:r>
              <a:rPr lang="en-US" sz="4800" dirty="0"/>
              <a:t>Folklore, Nutmeg, and </a:t>
            </a:r>
            <a:r>
              <a:rPr lang="en-US" sz="4800" dirty="0" err="1"/>
              <a:t>Tapak</a:t>
            </a:r>
            <a:r>
              <a:rPr lang="en-US" sz="4800" dirty="0"/>
              <a:t> Tuan</a:t>
            </a:r>
            <a:endParaRPr lang="en-US" sz="4800" b="1" dirty="0">
              <a:solidFill>
                <a:schemeClr val="bg1"/>
              </a:solidFill>
              <a:latin typeface="+mn-lt"/>
              <a:cs typeface="Times New Roman" panose="02020603050405020304" pitchFamily="18" charset="0"/>
            </a:endParaRPr>
          </a:p>
        </p:txBody>
      </p:sp>
      <p:sp>
        <p:nvSpPr>
          <p:cNvPr id="6" name="Subtitle 5"/>
          <p:cNvSpPr>
            <a:spLocks noGrp="1"/>
          </p:cNvSpPr>
          <p:nvPr>
            <p:ph type="subTitle" idx="1"/>
          </p:nvPr>
        </p:nvSpPr>
        <p:spPr>
          <a:xfrm>
            <a:off x="551411" y="3329669"/>
            <a:ext cx="11089177" cy="940248"/>
          </a:xfrm>
        </p:spPr>
        <p:txBody>
          <a:bodyPr>
            <a:normAutofit/>
          </a:bodyPr>
          <a:lstStyle/>
          <a:p>
            <a:pPr>
              <a:lnSpc>
                <a:spcPct val="100000"/>
              </a:lnSpc>
            </a:pPr>
            <a:r>
              <a:rPr lang="en-US" sz="1600" b="1" dirty="0">
                <a:solidFill>
                  <a:schemeClr val="bg1"/>
                </a:solidFill>
              </a:rPr>
              <a:t>Erlis Nur Mujiningsih (</a:t>
            </a:r>
            <a:r>
              <a:rPr lang="en-US" sz="1600" dirty="0">
                <a:solidFill>
                  <a:srgbClr val="FFFFFF"/>
                </a:solidFill>
              </a:rPr>
              <a:t>National Research and Innovation Agency)</a:t>
            </a:r>
            <a:endParaRPr lang="en-ID" sz="1600" dirty="0">
              <a:solidFill>
                <a:srgbClr val="FFFFFF"/>
              </a:solidFill>
            </a:endParaRPr>
          </a:p>
          <a:p>
            <a:pPr>
              <a:lnSpc>
                <a:spcPct val="100000"/>
              </a:lnSpc>
            </a:pPr>
            <a:r>
              <a:rPr lang="en-US" sz="1600" b="1" dirty="0">
                <a:solidFill>
                  <a:schemeClr val="bg1"/>
                </a:solidFill>
              </a:rPr>
              <a:t>Erlis </a:t>
            </a:r>
            <a:r>
              <a:rPr lang="en-US" sz="1600" b="1" dirty="0" err="1">
                <a:solidFill>
                  <a:schemeClr val="bg1"/>
                </a:solidFill>
              </a:rPr>
              <a:t>Yetti</a:t>
            </a:r>
            <a:r>
              <a:rPr lang="en-US" sz="1600" b="1" dirty="0">
                <a:solidFill>
                  <a:schemeClr val="bg1"/>
                </a:solidFill>
              </a:rPr>
              <a:t> (</a:t>
            </a:r>
            <a:r>
              <a:rPr lang="en-US" sz="1600" dirty="0">
                <a:solidFill>
                  <a:srgbClr val="FFFFFF"/>
                </a:solidFill>
              </a:rPr>
              <a:t>National Research and Innovation Agency)</a:t>
            </a:r>
            <a:endParaRPr lang="en-ID" sz="1600" dirty="0">
              <a:solidFill>
                <a:srgbClr val="FFFFFF"/>
              </a:solidFill>
            </a:endParaRPr>
          </a:p>
          <a:p>
            <a:pPr>
              <a:lnSpc>
                <a:spcPct val="100000"/>
              </a:lnSpc>
            </a:pPr>
            <a:endParaRPr lang="en-US" sz="1600" b="1" dirty="0">
              <a:solidFill>
                <a:schemeClr val="bg1"/>
              </a:solidFill>
            </a:endParaRPr>
          </a:p>
        </p:txBody>
      </p:sp>
      <p:sp>
        <p:nvSpPr>
          <p:cNvPr id="7" name="Title 4"/>
          <p:cNvSpPr txBox="1">
            <a:spLocks/>
          </p:cNvSpPr>
          <p:nvPr/>
        </p:nvSpPr>
        <p:spPr>
          <a:xfrm>
            <a:off x="1590500" y="3012544"/>
            <a:ext cx="9144000" cy="317125"/>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1800" dirty="0">
                <a:solidFill>
                  <a:schemeClr val="bg1"/>
                </a:solidFill>
                <a:latin typeface="Franklin Gothic Demi Cond" panose="020B0706030402020204" pitchFamily="34" charset="0"/>
                <a:cs typeface="Times New Roman" panose="02020603050405020304" pitchFamily="18" charset="0"/>
              </a:rPr>
              <a:t>No. Abstract: ABS-25087</a:t>
            </a:r>
            <a:endParaRPr lang="en-US" sz="1800" dirty="0">
              <a:solidFill>
                <a:schemeClr val="bg1"/>
              </a:solidFill>
              <a:latin typeface="Franklin Gothic Demi Cond" panose="020B0706030402020204" pitchFamily="34" charset="0"/>
              <a:cs typeface="Times New Roman" panose="02020603050405020304" pitchFamily="18" charset="0"/>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INTRODUCTION</a:t>
            </a:r>
          </a:p>
        </p:txBody>
      </p:sp>
      <p:sp>
        <p:nvSpPr>
          <p:cNvPr id="5" name="Content Placeholder 4"/>
          <p:cNvSpPr>
            <a:spLocks noGrp="1"/>
          </p:cNvSpPr>
          <p:nvPr>
            <p:ph idx="1"/>
          </p:nvPr>
        </p:nvSpPr>
        <p:spPr>
          <a:xfrm>
            <a:off x="579583" y="1376652"/>
            <a:ext cx="10515600" cy="4351339"/>
          </a:xfrm>
        </p:spPr>
        <p:txBody>
          <a:bodyPr>
            <a:normAutofit/>
          </a:bodyPr>
          <a:lstStyle/>
          <a:p>
            <a:pPr lvl="0"/>
            <a:r>
              <a:rPr lang="en-US" dirty="0"/>
              <a:t>This study aims to examine the relationship between folklore, nutmeg, and the </a:t>
            </a:r>
            <a:r>
              <a:rPr lang="en-US" dirty="0" err="1"/>
              <a:t>Tapak</a:t>
            </a:r>
            <a:r>
              <a:rPr lang="en-US" dirty="0"/>
              <a:t> Tuan community.</a:t>
            </a:r>
          </a:p>
          <a:p>
            <a:r>
              <a:rPr lang="en-US" dirty="0"/>
              <a:t>Nutmeg is one of the main commodities in the </a:t>
            </a:r>
            <a:r>
              <a:rPr lang="en-US" dirty="0" err="1"/>
              <a:t>Tapak</a:t>
            </a:r>
            <a:r>
              <a:rPr lang="en-US" dirty="0"/>
              <a:t> Tuan area.</a:t>
            </a:r>
          </a:p>
          <a:p>
            <a:r>
              <a:rPr lang="en-US" dirty="0"/>
              <a:t>However, currently nutmeg production has decreased due to pests.</a:t>
            </a:r>
          </a:p>
          <a:p>
            <a:r>
              <a:rPr lang="en-US" dirty="0"/>
              <a:t>The community in </a:t>
            </a:r>
            <a:r>
              <a:rPr lang="en-US" dirty="0" err="1"/>
              <a:t>Tapak</a:t>
            </a:r>
            <a:r>
              <a:rPr lang="en-US" dirty="0"/>
              <a:t> Tuan can no longer enjoy the abundant nutmeg harvest.</a:t>
            </a:r>
          </a:p>
          <a:p>
            <a:r>
              <a:rPr lang="en-US" dirty="0"/>
              <a:t>However, nutmeg remains an icon for the city.</a:t>
            </a:r>
          </a:p>
          <a:p>
            <a:endParaRPr lang="en-US" sz="2000" dirty="0"/>
          </a:p>
          <a:p>
            <a:pPr marL="0" lvl="0" indent="0">
              <a:buNone/>
            </a:pPr>
            <a:endParaRPr lang="en-ID" sz="2000" dirty="0"/>
          </a:p>
        </p:txBody>
      </p:sp>
    </p:spTree>
    <p:extLst>
      <p:ext uri="{BB962C8B-B14F-4D97-AF65-F5344CB8AC3E}">
        <p14:creationId xmlns:p14="http://schemas.microsoft.com/office/powerpoint/2010/main" val="29506921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LITERATURE REVIEW</a:t>
            </a:r>
          </a:p>
        </p:txBody>
      </p:sp>
      <p:sp>
        <p:nvSpPr>
          <p:cNvPr id="5" name="Content Placeholder 4"/>
          <p:cNvSpPr>
            <a:spLocks noGrp="1"/>
          </p:cNvSpPr>
          <p:nvPr>
            <p:ph idx="1"/>
          </p:nvPr>
        </p:nvSpPr>
        <p:spPr>
          <a:xfrm>
            <a:off x="579583" y="1376652"/>
            <a:ext cx="10515600" cy="4351339"/>
          </a:xfrm>
        </p:spPr>
        <p:txBody>
          <a:bodyPr>
            <a:normAutofit/>
          </a:bodyPr>
          <a:lstStyle/>
          <a:p>
            <a:pPr marL="0" indent="0">
              <a:buNone/>
            </a:pPr>
            <a:r>
              <a:rPr lang="en-US" sz="2000" dirty="0"/>
              <a:t>Some research conducted on nutmeg in South Aceh is not related to folklore. The existing research is related to strategies to develop nutmeg farming and evaluates the suitability of land for nutmeg cultivation in the </a:t>
            </a:r>
            <a:r>
              <a:rPr lang="en-US" sz="2000" dirty="0" err="1"/>
              <a:t>Tapaktuan</a:t>
            </a:r>
            <a:r>
              <a:rPr lang="en-US" sz="2000" dirty="0"/>
              <a:t> subdistrict, where nutmeg is an important commodity (</a:t>
            </a:r>
            <a:r>
              <a:rPr lang="en-US" sz="2000" dirty="0" err="1"/>
              <a:t>Syarmudi</a:t>
            </a:r>
            <a:r>
              <a:rPr lang="en-US" sz="2000" dirty="0"/>
              <a:t> &amp; Sofyan, 2019); the importance of nutmeg as a commodity in South Aceh, including its uses, industries, and international demand (T. Ulfah, H.H. </a:t>
            </a:r>
            <a:r>
              <a:rPr lang="en-US" sz="2000" dirty="0" err="1"/>
              <a:t>Hardjomidjodjo</a:t>
            </a:r>
            <a:r>
              <a:rPr lang="en-US" sz="2000" dirty="0"/>
              <a:t>, E. </a:t>
            </a:r>
            <a:r>
              <a:rPr lang="en-US" sz="2000" dirty="0" err="1"/>
              <a:t>Anggraeni</a:t>
            </a:r>
            <a:r>
              <a:rPr lang="en-US" sz="2000" dirty="0"/>
              <a:t>, 2020); the marketing efficiency and added value of nutmeg processing in the </a:t>
            </a:r>
            <a:r>
              <a:rPr lang="en-US" sz="2000" dirty="0" err="1"/>
              <a:t>Tapak</a:t>
            </a:r>
            <a:r>
              <a:rPr lang="en-US" sz="2000" dirty="0"/>
              <a:t> Tuan community (</a:t>
            </a:r>
            <a:r>
              <a:rPr lang="en-US" sz="2000" dirty="0" err="1"/>
              <a:t>Mayhilda</a:t>
            </a:r>
            <a:r>
              <a:rPr lang="en-US" sz="2000" dirty="0"/>
              <a:t> </a:t>
            </a:r>
            <a:r>
              <a:rPr lang="en-US" sz="2000" dirty="0" err="1"/>
              <a:t>Nitami</a:t>
            </a:r>
            <a:r>
              <a:rPr lang="en-US" sz="2000" dirty="0"/>
              <a:t>, Anna </a:t>
            </a:r>
            <a:r>
              <a:rPr lang="en-US" sz="2000" dirty="0" err="1"/>
              <a:t>Fariyanti</a:t>
            </a:r>
            <a:r>
              <a:rPr lang="en-US" sz="2000" dirty="0"/>
              <a:t>, R.W. </a:t>
            </a:r>
            <a:r>
              <a:rPr lang="en-US" sz="2000" dirty="0" err="1"/>
              <a:t>Asmarantaka</a:t>
            </a:r>
            <a:r>
              <a:rPr lang="en-US" sz="2000" dirty="0"/>
              <a:t>, 2023).</a:t>
            </a:r>
          </a:p>
          <a:p>
            <a:pPr marL="0" indent="0">
              <a:buNone/>
            </a:pPr>
            <a:endParaRPr lang="en-US" sz="2000" dirty="0"/>
          </a:p>
          <a:p>
            <a:pPr marL="0" indent="0">
              <a:buNone/>
            </a:pPr>
            <a:r>
              <a:rPr lang="en-US" sz="2000" dirty="0"/>
              <a:t>Some of these studies does not address the relationship between folklore, nutmeg, and the community.</a:t>
            </a:r>
          </a:p>
          <a:p>
            <a:pPr marL="0" indent="0">
              <a:buNone/>
            </a:pPr>
            <a:endParaRPr lang="en-US" sz="2000" dirty="0"/>
          </a:p>
          <a:p>
            <a:pPr marL="0" indent="0">
              <a:buNone/>
            </a:pPr>
            <a:r>
              <a:rPr lang="en-US" sz="2000" dirty="0"/>
              <a:t>Therefore, this study tries to answer the question of how and what the meaning of nutmeg is for the community in the city of </a:t>
            </a:r>
            <a:r>
              <a:rPr lang="en-US" sz="2000" dirty="0" err="1"/>
              <a:t>Tapak</a:t>
            </a:r>
            <a:r>
              <a:rPr lang="en-US" sz="2000" dirty="0"/>
              <a:t> Tuan when nutmeg is no longer their main commodity.</a:t>
            </a:r>
            <a:endParaRPr lang="en-ID" sz="2000" dirty="0"/>
          </a:p>
          <a:p>
            <a:pPr marL="0" indent="0">
              <a:buNone/>
            </a:pPr>
            <a:endParaRPr lang="en-ID" sz="2000" dirty="0"/>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METHOD</a:t>
            </a:r>
          </a:p>
        </p:txBody>
      </p:sp>
      <p:sp>
        <p:nvSpPr>
          <p:cNvPr id="5" name="Content Placeholder 4"/>
          <p:cNvSpPr>
            <a:spLocks noGrp="1"/>
          </p:cNvSpPr>
          <p:nvPr>
            <p:ph idx="1"/>
          </p:nvPr>
        </p:nvSpPr>
        <p:spPr>
          <a:xfrm>
            <a:off x="579583" y="1376652"/>
            <a:ext cx="10515600" cy="4351339"/>
          </a:xfrm>
        </p:spPr>
        <p:txBody>
          <a:bodyPr>
            <a:normAutofit/>
          </a:bodyPr>
          <a:lstStyle/>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indent="0">
              <a:buNone/>
            </a:pPr>
            <a:r>
              <a:rPr lang="en-US" dirty="0">
                <a:solidFill>
                  <a:srgbClr val="FFFFFF"/>
                </a:solidFill>
              </a:rPr>
              <a:t>The research method used is the ethnographic method.</a:t>
            </a:r>
          </a:p>
        </p:txBody>
      </p:sp>
    </p:spTree>
    <p:extLst>
      <p:ext uri="{BB962C8B-B14F-4D97-AF65-F5344CB8AC3E}">
        <p14:creationId xmlns:p14="http://schemas.microsoft.com/office/powerpoint/2010/main" val="91598954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351339"/>
          </a:xfrm>
        </p:spPr>
        <p:txBody>
          <a:bodyPr>
            <a:normAutofit/>
          </a:bodyPr>
          <a:lstStyle/>
          <a:p>
            <a:endParaRPr lang="en-US" dirty="0"/>
          </a:p>
          <a:p>
            <a:r>
              <a:rPr lang="en-US" dirty="0"/>
              <a:t>The results of this study indicate that nutmeg remains important to the community.</a:t>
            </a:r>
          </a:p>
          <a:p>
            <a:r>
              <a:rPr lang="en-US" dirty="0"/>
              <a:t>Some farmers still continue to plant nutmeg.</a:t>
            </a:r>
          </a:p>
          <a:p>
            <a:r>
              <a:rPr lang="en-US" dirty="0"/>
              <a:t>The decline in nutmeg production in the community is believed by most people to be caused by arrogance.</a:t>
            </a:r>
          </a:p>
          <a:p>
            <a:r>
              <a:rPr lang="en-US" dirty="0"/>
              <a:t>Several stories obtained show this.</a:t>
            </a:r>
            <a:endParaRPr lang="en-ID" dirty="0"/>
          </a:p>
        </p:txBody>
      </p:sp>
    </p:spTree>
    <p:extLst>
      <p:ext uri="{BB962C8B-B14F-4D97-AF65-F5344CB8AC3E}">
        <p14:creationId xmlns:p14="http://schemas.microsoft.com/office/powerpoint/2010/main" val="59995267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579583" y="1376652"/>
            <a:ext cx="10515600" cy="4351339"/>
          </a:xfrm>
        </p:spPr>
        <p:txBody>
          <a:bodyPr>
            <a:normAutofit/>
          </a:bodyPr>
          <a:lstStyle/>
          <a:p>
            <a:pPr marL="0" indent="0">
              <a:buNone/>
            </a:pPr>
            <a:endParaRPr lang="en-US" sz="3200" dirty="0"/>
          </a:p>
          <a:p>
            <a:pPr marL="0" indent="0">
              <a:buNone/>
            </a:pPr>
            <a:r>
              <a:rPr lang="en-US" sz="3200" dirty="0"/>
              <a:t>Several folklore stories illustrate that nutmeg was indeed a primary commodity for the community. The nutmeg crops in </a:t>
            </a:r>
            <a:r>
              <a:rPr lang="en-US" sz="3200" dirty="0" err="1"/>
              <a:t>Tapak</a:t>
            </a:r>
            <a:r>
              <a:rPr lang="en-US" sz="3200" dirty="0"/>
              <a:t> Tuan were then attacked by pests, and according to several folklore stories, this was believed to be due to the community's arrogance.</a:t>
            </a:r>
            <a:endParaRPr lang="en-ID" sz="3200" dirty="0"/>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REFERENCES</a:t>
            </a:r>
          </a:p>
        </p:txBody>
      </p:sp>
      <p:sp>
        <p:nvSpPr>
          <p:cNvPr id="5" name="Content Placeholder 4"/>
          <p:cNvSpPr>
            <a:spLocks noGrp="1"/>
          </p:cNvSpPr>
          <p:nvPr>
            <p:ph idx="1"/>
          </p:nvPr>
        </p:nvSpPr>
        <p:spPr>
          <a:xfrm>
            <a:off x="579583" y="1376652"/>
            <a:ext cx="10515600" cy="4351339"/>
          </a:xfrm>
        </p:spPr>
        <p:txBody>
          <a:bodyPr>
            <a:normAutofit/>
          </a:bodyPr>
          <a:lstStyle/>
          <a:p>
            <a:endParaRPr lang="en-US" sz="2000" dirty="0"/>
          </a:p>
          <a:p>
            <a:endParaRPr lang="en-US" sz="2000" dirty="0"/>
          </a:p>
          <a:p>
            <a:r>
              <a:rPr lang="en-US" sz="2000" dirty="0" err="1"/>
              <a:t>Syarmudi</a:t>
            </a:r>
            <a:r>
              <a:rPr lang="en-US" sz="2000" dirty="0"/>
              <a:t> &amp; Sofyan. 2019. </a:t>
            </a:r>
            <a:r>
              <a:rPr lang="en-US" sz="2000" i="1" dirty="0"/>
              <a:t>Development Strategy and </a:t>
            </a:r>
            <a:r>
              <a:rPr lang="en-US" sz="2000" i="1" dirty="0" err="1"/>
              <a:t>Evalutian</a:t>
            </a:r>
            <a:r>
              <a:rPr lang="en-US" sz="2000" i="1" dirty="0"/>
              <a:t> of Nutmeg Plant Fitness in South Aceh District: A Case Study of </a:t>
            </a:r>
            <a:r>
              <a:rPr lang="en-US" sz="2000" i="1" dirty="0" err="1"/>
              <a:t>Tapak</a:t>
            </a:r>
            <a:r>
              <a:rPr lang="en-US" sz="2000" i="1" dirty="0"/>
              <a:t> Tuan Subdistrict.</a:t>
            </a:r>
            <a:r>
              <a:rPr lang="en-US" sz="2000" dirty="0"/>
              <a:t> Russian Journal </a:t>
            </a:r>
            <a:r>
              <a:rPr lang="en-US" sz="2000" dirty="0" err="1"/>
              <a:t>af</a:t>
            </a:r>
            <a:r>
              <a:rPr lang="en-US" sz="2000" dirty="0"/>
              <a:t> </a:t>
            </a:r>
            <a:r>
              <a:rPr lang="en-US" sz="2000" dirty="0" err="1"/>
              <a:t>Adricultural</a:t>
            </a:r>
            <a:r>
              <a:rPr lang="en-US" sz="2000" dirty="0"/>
              <a:t> and Socio-Economic Sciences. </a:t>
            </a:r>
            <a:r>
              <a:rPr lang="en-ID" sz="2000" dirty="0"/>
              <a:t>https://doi.org/10.18551/rjoas.2019-01.12</a:t>
            </a:r>
          </a:p>
          <a:p>
            <a:r>
              <a:rPr lang="en-US" sz="2000" dirty="0"/>
              <a:t>T. Ulfah, H.H. </a:t>
            </a:r>
            <a:r>
              <a:rPr lang="en-US" sz="2000" dirty="0" err="1"/>
              <a:t>Hardjomidjodjo</a:t>
            </a:r>
            <a:r>
              <a:rPr lang="en-US" sz="2000" dirty="0"/>
              <a:t>, E. </a:t>
            </a:r>
            <a:r>
              <a:rPr lang="en-US" sz="2000" dirty="0" err="1"/>
              <a:t>Anggraeni</a:t>
            </a:r>
            <a:r>
              <a:rPr lang="en-US" sz="2000" dirty="0"/>
              <a:t>. 2020. </a:t>
            </a:r>
            <a:r>
              <a:rPr lang="en-US" sz="2000" i="1" dirty="0"/>
              <a:t>Nutmeg Determination as the Main Commodity in South Aceh: a Literature Review.</a:t>
            </a:r>
            <a:r>
              <a:rPr lang="en-US" sz="2000" dirty="0"/>
              <a:t> IPO Conference Series: Earth and </a:t>
            </a:r>
            <a:r>
              <a:rPr lang="en-US" sz="2000" dirty="0" err="1"/>
              <a:t>Enviroment</a:t>
            </a:r>
            <a:r>
              <a:rPr lang="en-US" sz="2000" dirty="0"/>
              <a:t>. </a:t>
            </a:r>
            <a:r>
              <a:rPr lang="en-ID" sz="2000" u="sng" dirty="0">
                <a:hlinkClick r:id="rId2"/>
              </a:rPr>
              <a:t>https://doi.org/10.1088/1755-1315/472/1/012040</a:t>
            </a:r>
            <a:endParaRPr lang="en-ID" sz="2000" dirty="0"/>
          </a:p>
          <a:p>
            <a:r>
              <a:rPr lang="en-US" sz="2000" dirty="0" err="1"/>
              <a:t>Mayhilda</a:t>
            </a:r>
            <a:r>
              <a:rPr lang="en-US" sz="2000" dirty="0"/>
              <a:t> </a:t>
            </a:r>
            <a:r>
              <a:rPr lang="en-US" sz="2000" dirty="0" err="1"/>
              <a:t>Nitami</a:t>
            </a:r>
            <a:r>
              <a:rPr lang="en-US" sz="2000" dirty="0"/>
              <a:t>, Anna </a:t>
            </a:r>
            <a:r>
              <a:rPr lang="en-US" sz="2000" dirty="0" err="1"/>
              <a:t>Fariyanti</a:t>
            </a:r>
            <a:r>
              <a:rPr lang="en-US" sz="2000" dirty="0"/>
              <a:t>, R.W. </a:t>
            </a:r>
            <a:r>
              <a:rPr lang="en-US" sz="2000" dirty="0" err="1"/>
              <a:t>Asmarantaka</a:t>
            </a:r>
            <a:r>
              <a:rPr lang="en-US" sz="2000" dirty="0"/>
              <a:t>. 2023. </a:t>
            </a:r>
            <a:r>
              <a:rPr lang="en-US" sz="2000" i="1" dirty="0" err="1"/>
              <a:t>Analisis</a:t>
            </a:r>
            <a:r>
              <a:rPr lang="en-US" sz="2000" i="1" dirty="0"/>
              <a:t> </a:t>
            </a:r>
            <a:r>
              <a:rPr lang="en-US" sz="2000" i="1" dirty="0" err="1"/>
              <a:t>Pemasaran</a:t>
            </a:r>
            <a:r>
              <a:rPr lang="en-US" sz="2000" i="1" dirty="0"/>
              <a:t> dan Nilai </a:t>
            </a:r>
            <a:r>
              <a:rPr lang="en-US" sz="2000" i="1" dirty="0" err="1"/>
              <a:t>Tambah</a:t>
            </a:r>
            <a:r>
              <a:rPr lang="en-US" sz="2000" i="1" dirty="0"/>
              <a:t> Pala di </a:t>
            </a:r>
            <a:r>
              <a:rPr lang="en-US" sz="2000" i="1" dirty="0" err="1"/>
              <a:t>Kecamatan</a:t>
            </a:r>
            <a:r>
              <a:rPr lang="en-US" sz="2000" i="1" dirty="0"/>
              <a:t> </a:t>
            </a:r>
            <a:r>
              <a:rPr lang="en-US" sz="2000" i="1" dirty="0" err="1"/>
              <a:t>Tapak</a:t>
            </a:r>
            <a:r>
              <a:rPr lang="en-US" sz="2000" i="1" dirty="0"/>
              <a:t> Tuan</a:t>
            </a:r>
            <a:r>
              <a:rPr lang="en-US" sz="2000" dirty="0"/>
              <a:t>. Forum </a:t>
            </a:r>
            <a:r>
              <a:rPr lang="en-US" sz="2000" dirty="0" err="1"/>
              <a:t>Agribisnis</a:t>
            </a:r>
            <a:r>
              <a:rPr lang="en-US" sz="2000" dirty="0"/>
              <a:t>. </a:t>
            </a:r>
            <a:r>
              <a:rPr lang="en-ID" sz="2000" u="sng" dirty="0">
                <a:hlinkClick r:id="rId3"/>
              </a:rPr>
              <a:t>https://doi.org/10.29244/fagb.13.1.50-68</a:t>
            </a:r>
            <a:endParaRPr lang="en-ID" sz="2000" dirty="0"/>
          </a:p>
          <a:p>
            <a:pPr marL="0" indent="0">
              <a:buNone/>
            </a:pPr>
            <a:endParaRPr lang="en-US" sz="2000" dirty="0"/>
          </a:p>
        </p:txBody>
      </p:sp>
    </p:spTree>
    <p:extLst>
      <p:ext uri="{BB962C8B-B14F-4D97-AF65-F5344CB8AC3E}">
        <p14:creationId xmlns:p14="http://schemas.microsoft.com/office/powerpoint/2010/main" val="300482810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935789"/>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a:t>
            </a:r>
          </a:p>
        </p:txBody>
      </p:sp>
      <p:sp>
        <p:nvSpPr>
          <p:cNvPr id="6" name="Subtitle 5"/>
          <p:cNvSpPr>
            <a:spLocks noGrp="1"/>
          </p:cNvSpPr>
          <p:nvPr>
            <p:ph type="subTitle" idx="1"/>
          </p:nvPr>
        </p:nvSpPr>
        <p:spPr>
          <a:xfrm>
            <a:off x="1524000" y="1690889"/>
            <a:ext cx="9144000" cy="940248"/>
          </a:xfrm>
        </p:spPr>
        <p:txBody>
          <a:bodyPr>
            <a:normAutofit/>
          </a:bodyPr>
          <a:lstStyle/>
          <a:p>
            <a:pPr>
              <a:lnSpc>
                <a:spcPct val="100000"/>
              </a:lnSpc>
            </a:pPr>
            <a:r>
              <a:rPr lang="en-US" sz="2000" b="1" dirty="0">
                <a:solidFill>
                  <a:schemeClr val="bg1"/>
                </a:solidFill>
              </a:rPr>
              <a:t>Follow us @...</a:t>
            </a: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175751638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122</TotalTime>
  <Words>515</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Aptos</vt:lpstr>
      <vt:lpstr>Arial</vt:lpstr>
      <vt:lpstr>Calibri</vt:lpstr>
      <vt:lpstr>Calibri Light</vt:lpstr>
      <vt:lpstr>Franklin Gothic Demi Cond</vt:lpstr>
      <vt:lpstr>Franklin Gothic Medium Cond</vt:lpstr>
      <vt:lpstr>Office Theme</vt:lpstr>
      <vt:lpstr>Folklore, Nutmeg, and Tapak Tuan</vt:lpstr>
      <vt:lpstr>INTRODUCTION</vt:lpstr>
      <vt:lpstr>LITERATURE REVIEW</vt:lpstr>
      <vt:lpstr>METHOD</vt:lpstr>
      <vt:lpstr>FINDING AND DISCUSSION</vt:lpstr>
      <vt:lpstr>CONCLUSION</vt:lpstr>
      <vt:lpstr>REFERENCES</vt:lpstr>
      <vt:lpstr>THANK YOU!</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erlis mujiningsih</cp:lastModifiedBy>
  <cp:revision>7</cp:revision>
  <dcterms:created xsi:type="dcterms:W3CDTF">2023-04-14T06:04:15Z</dcterms:created>
  <dcterms:modified xsi:type="dcterms:W3CDTF">2025-08-05T02:20:58Z</dcterms:modified>
</cp:coreProperties>
</file>