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4" r:id="rId7"/>
    <p:sldId id="265" r:id="rId8"/>
    <p:sldId id="261" r:id="rId9"/>
    <p:sldId id="266"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02C4F7-28D6-4541-A7FF-970A1B07888A}" v="7" dt="2024-07-21T00:56:17.0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p:scale>
          <a:sx n="80" d="100"/>
          <a:sy n="80" d="100"/>
        </p:scale>
        <p:origin x="3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7/20/2024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2226804"/>
            <a:ext cx="11812385" cy="879475"/>
          </a:xfrm>
        </p:spPr>
        <p:txBody>
          <a:bodyPr>
            <a:noAutofit/>
          </a:bodyPr>
          <a:lstStyle/>
          <a:p>
            <a:r>
              <a:rPr lang="en-US" sz="2800" b="1" dirty="0" err="1">
                <a:solidFill>
                  <a:schemeClr val="bg1"/>
                </a:solidFill>
                <a:latin typeface="+mn-lt"/>
                <a:cs typeface="Times New Roman" panose="02020603050405020304" pitchFamily="18" charset="0"/>
              </a:rPr>
              <a:t>InoLite</a:t>
            </a:r>
            <a:r>
              <a:rPr lang="en-US" sz="2800" b="1" dirty="0">
                <a:solidFill>
                  <a:schemeClr val="bg1"/>
                </a:solidFill>
                <a:latin typeface="+mn-lt"/>
                <a:cs typeface="Times New Roman" panose="02020603050405020304" pitchFamily="18" charset="0"/>
              </a:rPr>
              <a:t> Kids Strategy as a Differentiated Literacy Learning Innovation for Elementary School Students in </a:t>
            </a:r>
            <a:r>
              <a:rPr lang="en-US" sz="2800" b="1" dirty="0" err="1">
                <a:solidFill>
                  <a:schemeClr val="bg1"/>
                </a:solidFill>
                <a:latin typeface="+mn-lt"/>
                <a:cs typeface="Times New Roman" panose="02020603050405020304" pitchFamily="18" charset="0"/>
              </a:rPr>
              <a:t>Jepara</a:t>
            </a:r>
            <a:r>
              <a:rPr lang="en-US" sz="2800" b="1" dirty="0">
                <a:solidFill>
                  <a:schemeClr val="bg1"/>
                </a:solidFill>
                <a:latin typeface="+mn-lt"/>
                <a:cs typeface="Times New Roman" panose="02020603050405020304" pitchFamily="18" charset="0"/>
              </a:rPr>
              <a:t> Regency</a:t>
            </a:r>
          </a:p>
        </p:txBody>
      </p:sp>
      <p:sp>
        <p:nvSpPr>
          <p:cNvPr id="6" name="Subtitle 5"/>
          <p:cNvSpPr>
            <a:spLocks noGrp="1"/>
          </p:cNvSpPr>
          <p:nvPr>
            <p:ph type="subTitle" idx="1"/>
          </p:nvPr>
        </p:nvSpPr>
        <p:spPr>
          <a:xfrm>
            <a:off x="617910" y="3911004"/>
            <a:ext cx="11089177" cy="940248"/>
          </a:xfrm>
        </p:spPr>
        <p:txBody>
          <a:bodyPr>
            <a:normAutofit/>
          </a:bodyPr>
          <a:lstStyle/>
          <a:p>
            <a:pPr>
              <a:lnSpc>
                <a:spcPct val="100000"/>
              </a:lnSpc>
            </a:pPr>
            <a:r>
              <a:rPr lang="en-US" sz="1600" b="1" dirty="0">
                <a:solidFill>
                  <a:schemeClr val="bg1"/>
                </a:solidFill>
              </a:rPr>
              <a:t>Wiwik Wijayanti</a:t>
            </a:r>
          </a:p>
          <a:p>
            <a:pPr>
              <a:lnSpc>
                <a:spcPct val="100000"/>
              </a:lnSpc>
            </a:pPr>
            <a:r>
              <a:rPr lang="en-US" sz="1600" b="1" dirty="0">
                <a:solidFill>
                  <a:schemeClr val="bg1"/>
                </a:solidFill>
              </a:rPr>
              <a:t>Universitas Islam </a:t>
            </a:r>
            <a:r>
              <a:rPr lang="en-US" sz="1600" b="1" dirty="0" err="1">
                <a:solidFill>
                  <a:schemeClr val="bg1"/>
                </a:solidFill>
              </a:rPr>
              <a:t>Nahdlatul</a:t>
            </a:r>
            <a:r>
              <a:rPr lang="en-US" sz="1600" b="1" dirty="0">
                <a:solidFill>
                  <a:schemeClr val="bg1"/>
                </a:solidFill>
              </a:rPr>
              <a:t> Ulama </a:t>
            </a:r>
            <a:r>
              <a:rPr lang="en-US" sz="1600" b="1" dirty="0" err="1">
                <a:solidFill>
                  <a:schemeClr val="bg1"/>
                </a:solidFill>
              </a:rPr>
              <a:t>Jepara</a:t>
            </a:r>
            <a:r>
              <a:rPr lang="en-US" sz="1600" b="1" dirty="0">
                <a:solidFill>
                  <a:schemeClr val="bg1"/>
                </a:solidFill>
              </a:rPr>
              <a:t> </a:t>
            </a:r>
          </a:p>
        </p:txBody>
      </p:sp>
      <p:sp>
        <p:nvSpPr>
          <p:cNvPr id="7" name="Title 4"/>
          <p:cNvSpPr txBox="1">
            <a:spLocks/>
          </p:cNvSpPr>
          <p:nvPr/>
        </p:nvSpPr>
        <p:spPr>
          <a:xfrm>
            <a:off x="1590499" y="329699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ABS-ICOLLITE-24237</a:t>
            </a:r>
            <a:endParaRPr lang="en-US" sz="1600" dirty="0">
              <a:solidFill>
                <a:schemeClr val="bg1"/>
              </a:solidFill>
              <a:latin typeface="+mn-lt"/>
              <a:cs typeface="Times New Roman" panose="02020603050405020304" pitchFamily="18" charset="0"/>
            </a:endParaRPr>
          </a:p>
        </p:txBody>
      </p:sp>
      <p:sp>
        <p:nvSpPr>
          <p:cNvPr id="12" name="Flowchart: Terminator 11">
            <a:extLst>
              <a:ext uri="{FF2B5EF4-FFF2-40B4-BE49-F238E27FC236}">
                <a16:creationId xmlns:a16="http://schemas.microsoft.com/office/drawing/2014/main" id="{E1EF4416-0CA7-ED27-9A37-E73D99AE8C77}"/>
              </a:ext>
            </a:extLst>
          </p:cNvPr>
          <p:cNvSpPr/>
          <p:nvPr/>
        </p:nvSpPr>
        <p:spPr>
          <a:xfrm>
            <a:off x="-749000" y="393012"/>
            <a:ext cx="4502732" cy="879475"/>
          </a:xfrm>
          <a:prstGeom prst="flowChartTerminator">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D"/>
          </a:p>
        </p:txBody>
      </p:sp>
      <p:pic>
        <p:nvPicPr>
          <p:cNvPr id="13" name="Picture 12">
            <a:extLst>
              <a:ext uri="{FF2B5EF4-FFF2-40B4-BE49-F238E27FC236}">
                <a16:creationId xmlns:a16="http://schemas.microsoft.com/office/drawing/2014/main" id="{D86D8C78-8ADF-FA09-79E1-2E0C9D152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17"/>
            <a:ext cx="2457523" cy="547663"/>
          </a:xfrm>
          <a:prstGeom prst="rect">
            <a:avLst/>
          </a:prstGeom>
        </p:spPr>
      </p:pic>
      <p:pic>
        <p:nvPicPr>
          <p:cNvPr id="14" name="Picture 13">
            <a:extLst>
              <a:ext uri="{FF2B5EF4-FFF2-40B4-BE49-F238E27FC236}">
                <a16:creationId xmlns:a16="http://schemas.microsoft.com/office/drawing/2014/main" id="{85D9F9F1-F280-5443-ABAF-CBF7B7DB8F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998" y="522543"/>
            <a:ext cx="591629" cy="620409"/>
          </a:xfrm>
          <a:prstGeom prst="rect">
            <a:avLst/>
          </a:prstGeom>
        </p:spPr>
      </p:pic>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699898" y="1821820"/>
            <a:ext cx="10515600" cy="4351338"/>
          </a:xfrm>
        </p:spPr>
        <p:txBody>
          <a:bodyPr>
            <a:normAutofit lnSpcReduction="10000"/>
          </a:bodyPr>
          <a:lstStyle/>
          <a:p>
            <a:pPr marL="0" indent="0">
              <a:buNone/>
            </a:pPr>
            <a:r>
              <a:rPr lang="en-US" sz="1500" dirty="0" err="1">
                <a:solidFill>
                  <a:schemeClr val="bg1"/>
                </a:solidFill>
              </a:rPr>
              <a:t>Afaf</a:t>
            </a:r>
            <a:r>
              <a:rPr lang="en-US" sz="1500" dirty="0">
                <a:solidFill>
                  <a:schemeClr val="bg1"/>
                </a:solidFill>
              </a:rPr>
              <a:t>, M. (2023). PENGEMBANGAN MEDIA ULAR TANGGA LITERASI ( ULTRASI ) UNTUK PEMBELAJARAN MEMBACA PERMULAAN PADA SISWA KELAS I SEKOLAH DASAR </a:t>
            </a:r>
            <a:r>
              <a:rPr lang="en-US" sz="1500" dirty="0" err="1">
                <a:solidFill>
                  <a:schemeClr val="bg1"/>
                </a:solidFill>
              </a:rPr>
              <a:t>Mawaddatul</a:t>
            </a:r>
            <a:r>
              <a:rPr lang="en-US" sz="1500" dirty="0">
                <a:solidFill>
                  <a:schemeClr val="bg1"/>
                </a:solidFill>
              </a:rPr>
              <a:t> </a:t>
            </a:r>
            <a:r>
              <a:rPr lang="en-US" sz="1500" dirty="0" err="1">
                <a:solidFill>
                  <a:schemeClr val="bg1"/>
                </a:solidFill>
              </a:rPr>
              <a:t>Afaf</a:t>
            </a:r>
            <a:r>
              <a:rPr lang="en-US" sz="1500" dirty="0">
                <a:solidFill>
                  <a:schemeClr val="bg1"/>
                </a:solidFill>
              </a:rPr>
              <a:t> Wahyu </a:t>
            </a:r>
            <a:r>
              <a:rPr lang="en-US" sz="1500" dirty="0" err="1">
                <a:solidFill>
                  <a:schemeClr val="bg1"/>
                </a:solidFill>
              </a:rPr>
              <a:t>Sukartiningsih</a:t>
            </a:r>
            <a:r>
              <a:rPr lang="en-US" sz="1500" dirty="0">
                <a:solidFill>
                  <a:schemeClr val="bg1"/>
                </a:solidFill>
              </a:rPr>
              <a:t> </a:t>
            </a:r>
            <a:r>
              <a:rPr lang="en-US" sz="1500" dirty="0" err="1">
                <a:solidFill>
                  <a:schemeClr val="bg1"/>
                </a:solidFill>
              </a:rPr>
              <a:t>Abstrak</a:t>
            </a:r>
            <a:r>
              <a:rPr lang="en-US" sz="1500" dirty="0">
                <a:solidFill>
                  <a:schemeClr val="bg1"/>
                </a:solidFill>
              </a:rPr>
              <a:t>. 1966–1975.</a:t>
            </a:r>
          </a:p>
          <a:p>
            <a:pPr marL="0" indent="0">
              <a:buNone/>
            </a:pPr>
            <a:r>
              <a:rPr lang="en-US" sz="1500" dirty="0" err="1">
                <a:solidFill>
                  <a:schemeClr val="bg1"/>
                </a:solidFill>
              </a:rPr>
              <a:t>Arbarini</a:t>
            </a:r>
            <a:r>
              <a:rPr lang="en-US" sz="1500" dirty="0">
                <a:solidFill>
                  <a:schemeClr val="bg1"/>
                </a:solidFill>
              </a:rPr>
              <a:t>, M., </a:t>
            </a:r>
            <a:r>
              <a:rPr lang="en-US" sz="1500" dirty="0" err="1">
                <a:solidFill>
                  <a:schemeClr val="bg1"/>
                </a:solidFill>
              </a:rPr>
              <a:t>Suminar</a:t>
            </a:r>
            <a:r>
              <a:rPr lang="en-US" sz="1500" dirty="0">
                <a:solidFill>
                  <a:schemeClr val="bg1"/>
                </a:solidFill>
              </a:rPr>
              <a:t>, T., Rahmat, A., </a:t>
            </a:r>
            <a:r>
              <a:rPr lang="en-US" sz="1500" dirty="0" err="1">
                <a:solidFill>
                  <a:schemeClr val="bg1"/>
                </a:solidFill>
              </a:rPr>
              <a:t>Loretha</a:t>
            </a:r>
            <a:r>
              <a:rPr lang="en-US" sz="1500" dirty="0">
                <a:solidFill>
                  <a:schemeClr val="bg1"/>
                </a:solidFill>
              </a:rPr>
              <a:t>, A. F., Putri, D. P., </a:t>
            </a:r>
            <a:r>
              <a:rPr lang="en-US" sz="1500" dirty="0" err="1">
                <a:solidFill>
                  <a:schemeClr val="bg1"/>
                </a:solidFill>
              </a:rPr>
              <a:t>Hasanah</a:t>
            </a:r>
            <a:r>
              <a:rPr lang="en-US" sz="1500" dirty="0">
                <a:solidFill>
                  <a:schemeClr val="bg1"/>
                </a:solidFill>
              </a:rPr>
              <a:t>, L. U., &amp; Amanda, Y. S. (2023). Life Skill </a:t>
            </a:r>
            <a:r>
              <a:rPr lang="en-US" sz="1500" dirty="0" err="1">
                <a:solidFill>
                  <a:schemeClr val="bg1"/>
                </a:solidFill>
              </a:rPr>
              <a:t>Literasi</a:t>
            </a:r>
            <a:r>
              <a:rPr lang="en-US" sz="1500" dirty="0">
                <a:solidFill>
                  <a:schemeClr val="bg1"/>
                </a:solidFill>
              </a:rPr>
              <a:t> Perempuan </a:t>
            </a:r>
            <a:r>
              <a:rPr lang="en-US" sz="1500" dirty="0" err="1">
                <a:solidFill>
                  <a:schemeClr val="bg1"/>
                </a:solidFill>
              </a:rPr>
              <a:t>Desa</a:t>
            </a:r>
            <a:r>
              <a:rPr lang="en-US" sz="1500" dirty="0">
                <a:solidFill>
                  <a:schemeClr val="bg1"/>
                </a:solidFill>
              </a:rPr>
              <a:t>. </a:t>
            </a:r>
            <a:r>
              <a:rPr lang="en-US" sz="1500" dirty="0" err="1">
                <a:solidFill>
                  <a:schemeClr val="bg1"/>
                </a:solidFill>
              </a:rPr>
              <a:t>Bayfa</a:t>
            </a:r>
            <a:r>
              <a:rPr lang="en-US" sz="1500" dirty="0">
                <a:solidFill>
                  <a:schemeClr val="bg1"/>
                </a:solidFill>
              </a:rPr>
              <a:t> </a:t>
            </a:r>
            <a:r>
              <a:rPr lang="en-US" sz="1500" dirty="0" err="1">
                <a:solidFill>
                  <a:schemeClr val="bg1"/>
                </a:solidFill>
              </a:rPr>
              <a:t>Cendekia</a:t>
            </a:r>
            <a:r>
              <a:rPr lang="en-US" sz="1500" dirty="0">
                <a:solidFill>
                  <a:schemeClr val="bg1"/>
                </a:solidFill>
              </a:rPr>
              <a:t> Indonesia. https://books.google.co.id/books?id=N3KyEAAAQBAJ</a:t>
            </a:r>
          </a:p>
          <a:p>
            <a:pPr marL="0" indent="0">
              <a:buNone/>
            </a:pPr>
            <a:r>
              <a:rPr lang="en-US" sz="1500" dirty="0" err="1">
                <a:solidFill>
                  <a:schemeClr val="bg1"/>
                </a:solidFill>
              </a:rPr>
              <a:t>Bastin</a:t>
            </a:r>
            <a:r>
              <a:rPr lang="en-US" sz="1500" dirty="0">
                <a:solidFill>
                  <a:schemeClr val="bg1"/>
                </a:solidFill>
              </a:rPr>
              <a:t>, N. (2022). </a:t>
            </a:r>
            <a:r>
              <a:rPr lang="en-US" sz="1500" dirty="0" err="1">
                <a:solidFill>
                  <a:schemeClr val="bg1"/>
                </a:solidFill>
              </a:rPr>
              <a:t>Keterampilan</a:t>
            </a:r>
            <a:r>
              <a:rPr lang="en-US" sz="1500" dirty="0">
                <a:solidFill>
                  <a:schemeClr val="bg1"/>
                </a:solidFill>
              </a:rPr>
              <a:t> </a:t>
            </a:r>
            <a:r>
              <a:rPr lang="en-US" sz="1500" dirty="0" err="1">
                <a:solidFill>
                  <a:schemeClr val="bg1"/>
                </a:solidFill>
              </a:rPr>
              <a:t>Literasi</a:t>
            </a:r>
            <a:r>
              <a:rPr lang="en-US" sz="1500" dirty="0">
                <a:solidFill>
                  <a:schemeClr val="bg1"/>
                </a:solidFill>
              </a:rPr>
              <a:t>, </a:t>
            </a:r>
            <a:r>
              <a:rPr lang="en-US" sz="1500" dirty="0" err="1">
                <a:solidFill>
                  <a:schemeClr val="bg1"/>
                </a:solidFill>
              </a:rPr>
              <a:t>Membaca</a:t>
            </a:r>
            <a:r>
              <a:rPr lang="en-US" sz="1500" dirty="0">
                <a:solidFill>
                  <a:schemeClr val="bg1"/>
                </a:solidFill>
              </a:rPr>
              <a:t>, dan </a:t>
            </a:r>
            <a:r>
              <a:rPr lang="en-US" sz="1500" dirty="0" err="1">
                <a:solidFill>
                  <a:schemeClr val="bg1"/>
                </a:solidFill>
              </a:rPr>
              <a:t>Menulis</a:t>
            </a:r>
            <a:r>
              <a:rPr lang="en-US" sz="1500" dirty="0">
                <a:solidFill>
                  <a:schemeClr val="bg1"/>
                </a:solidFill>
              </a:rPr>
              <a:t>. </a:t>
            </a:r>
            <a:r>
              <a:rPr lang="en-US" sz="1500" dirty="0" err="1">
                <a:solidFill>
                  <a:schemeClr val="bg1"/>
                </a:solidFill>
              </a:rPr>
              <a:t>Nahason</a:t>
            </a:r>
            <a:r>
              <a:rPr lang="en-US" sz="1500" dirty="0">
                <a:solidFill>
                  <a:schemeClr val="bg1"/>
                </a:solidFill>
              </a:rPr>
              <a:t> </a:t>
            </a:r>
            <a:r>
              <a:rPr lang="en-US" sz="1500" dirty="0" err="1">
                <a:solidFill>
                  <a:schemeClr val="bg1"/>
                </a:solidFill>
              </a:rPr>
              <a:t>Bastin</a:t>
            </a:r>
            <a:r>
              <a:rPr lang="en-US" sz="1500" dirty="0">
                <a:solidFill>
                  <a:schemeClr val="bg1"/>
                </a:solidFill>
              </a:rPr>
              <a:t> Publishing. https://books.google.co.id/books?id=maykEAAAQBAJ</a:t>
            </a:r>
          </a:p>
          <a:p>
            <a:pPr marL="0" indent="0">
              <a:buNone/>
            </a:pPr>
            <a:r>
              <a:rPr lang="en-US" sz="1500" dirty="0">
                <a:solidFill>
                  <a:schemeClr val="bg1"/>
                </a:solidFill>
              </a:rPr>
              <a:t>Kandia, I. W., </a:t>
            </a:r>
            <a:r>
              <a:rPr lang="en-US" sz="1500" dirty="0" err="1">
                <a:solidFill>
                  <a:schemeClr val="bg1"/>
                </a:solidFill>
              </a:rPr>
              <a:t>Suarningsih</a:t>
            </a:r>
            <a:r>
              <a:rPr lang="en-US" sz="1500" dirty="0">
                <a:solidFill>
                  <a:schemeClr val="bg1"/>
                </a:solidFill>
              </a:rPr>
              <a:t>, N. M., </a:t>
            </a:r>
            <a:r>
              <a:rPr lang="en-US" sz="1500" dirty="0" err="1">
                <a:solidFill>
                  <a:schemeClr val="bg1"/>
                </a:solidFill>
              </a:rPr>
              <a:t>Wahdah</a:t>
            </a:r>
            <a:r>
              <a:rPr lang="en-US" sz="1500" dirty="0">
                <a:solidFill>
                  <a:schemeClr val="bg1"/>
                </a:solidFill>
              </a:rPr>
              <a:t>, W., Arifin, A., </a:t>
            </a:r>
            <a:r>
              <a:rPr lang="en-US" sz="1500" dirty="0" err="1">
                <a:solidFill>
                  <a:schemeClr val="bg1"/>
                </a:solidFill>
              </a:rPr>
              <a:t>Jenuri</a:t>
            </a:r>
            <a:r>
              <a:rPr lang="en-US" sz="1500" dirty="0">
                <a:solidFill>
                  <a:schemeClr val="bg1"/>
                </a:solidFill>
              </a:rPr>
              <a:t>, J., &amp; </a:t>
            </a:r>
            <a:r>
              <a:rPr lang="en-US" sz="1500" dirty="0" err="1">
                <a:solidFill>
                  <a:schemeClr val="bg1"/>
                </a:solidFill>
              </a:rPr>
              <a:t>Suwarma</a:t>
            </a:r>
            <a:r>
              <a:rPr lang="en-US" sz="1500" dirty="0">
                <a:solidFill>
                  <a:schemeClr val="bg1"/>
                </a:solidFill>
              </a:rPr>
              <a:t>, D. M. (2023). The Strategic Role of Learning Media in Optimizing Student Learning Outcomes. Journal of Education Research, 4(2), 508–514. https://jer.or.id/index.php/jer/article/view/193</a:t>
            </a:r>
          </a:p>
          <a:p>
            <a:pPr marL="0" indent="0">
              <a:buNone/>
            </a:pPr>
            <a:r>
              <a:rPr lang="en-US" sz="1500" dirty="0" err="1">
                <a:solidFill>
                  <a:schemeClr val="bg1"/>
                </a:solidFill>
              </a:rPr>
              <a:t>Lasmini</a:t>
            </a:r>
            <a:r>
              <a:rPr lang="en-US" sz="1500" dirty="0">
                <a:solidFill>
                  <a:schemeClr val="bg1"/>
                </a:solidFill>
              </a:rPr>
              <a:t>, K. M., </a:t>
            </a:r>
            <a:r>
              <a:rPr lang="en-US" sz="1500" dirty="0" err="1">
                <a:solidFill>
                  <a:schemeClr val="bg1"/>
                </a:solidFill>
              </a:rPr>
              <a:t>Suarni</a:t>
            </a:r>
            <a:r>
              <a:rPr lang="en-US" sz="1500" dirty="0">
                <a:solidFill>
                  <a:schemeClr val="bg1"/>
                </a:solidFill>
              </a:rPr>
              <a:t>, N. K., &amp; </a:t>
            </a:r>
            <a:r>
              <a:rPr lang="en-US" sz="1500" dirty="0" err="1">
                <a:solidFill>
                  <a:schemeClr val="bg1"/>
                </a:solidFill>
              </a:rPr>
              <a:t>Widiana</a:t>
            </a:r>
            <a:r>
              <a:rPr lang="en-US" sz="1500" dirty="0">
                <a:solidFill>
                  <a:schemeClr val="bg1"/>
                </a:solidFill>
              </a:rPr>
              <a:t>, I. W. (2022). Scrapbook as Based Digital Books on Literacy in Third Grade Elementary School Students. Journal for Lesson and Learning Studies, 5(2), 259–266.</a:t>
            </a:r>
          </a:p>
          <a:p>
            <a:pPr marL="0" indent="0">
              <a:buNone/>
            </a:pPr>
            <a:r>
              <a:rPr lang="en-US" sz="1500" dirty="0" err="1">
                <a:solidFill>
                  <a:schemeClr val="bg1"/>
                </a:solidFill>
              </a:rPr>
              <a:t>Nurahayu</a:t>
            </a:r>
            <a:r>
              <a:rPr lang="en-US" sz="1500" dirty="0">
                <a:solidFill>
                  <a:schemeClr val="bg1"/>
                </a:solidFill>
              </a:rPr>
              <a:t>, H. (2024). </a:t>
            </a:r>
            <a:r>
              <a:rPr lang="en-US" sz="1500" dirty="0" err="1">
                <a:solidFill>
                  <a:schemeClr val="bg1"/>
                </a:solidFill>
              </a:rPr>
              <a:t>Memenuhi</a:t>
            </a:r>
            <a:r>
              <a:rPr lang="en-US" sz="1500" dirty="0">
                <a:solidFill>
                  <a:schemeClr val="bg1"/>
                </a:solidFill>
              </a:rPr>
              <a:t> </a:t>
            </a:r>
            <a:r>
              <a:rPr lang="en-US" sz="1500" dirty="0" err="1">
                <a:solidFill>
                  <a:schemeClr val="bg1"/>
                </a:solidFill>
              </a:rPr>
              <a:t>Kebutuhan</a:t>
            </a:r>
            <a:r>
              <a:rPr lang="en-US" sz="1500" dirty="0">
                <a:solidFill>
                  <a:schemeClr val="bg1"/>
                </a:solidFill>
              </a:rPr>
              <a:t> </a:t>
            </a:r>
            <a:r>
              <a:rPr lang="en-US" sz="1500" dirty="0" err="1">
                <a:solidFill>
                  <a:schemeClr val="bg1"/>
                </a:solidFill>
              </a:rPr>
              <a:t>Peserta</a:t>
            </a:r>
            <a:r>
              <a:rPr lang="en-US" sz="1500" dirty="0">
                <a:solidFill>
                  <a:schemeClr val="bg1"/>
                </a:solidFill>
              </a:rPr>
              <a:t> </a:t>
            </a:r>
            <a:r>
              <a:rPr lang="en-US" sz="1500" dirty="0" err="1">
                <a:solidFill>
                  <a:schemeClr val="bg1"/>
                </a:solidFill>
              </a:rPr>
              <a:t>Didik</a:t>
            </a:r>
            <a:r>
              <a:rPr lang="en-US" sz="1500" dirty="0">
                <a:solidFill>
                  <a:schemeClr val="bg1"/>
                </a:solidFill>
              </a:rPr>
              <a:t> </a:t>
            </a:r>
            <a:r>
              <a:rPr lang="en-US" sz="1500" dirty="0" err="1">
                <a:solidFill>
                  <a:schemeClr val="bg1"/>
                </a:solidFill>
              </a:rPr>
              <a:t>Melalui</a:t>
            </a:r>
            <a:r>
              <a:rPr lang="en-US" sz="1500" dirty="0">
                <a:solidFill>
                  <a:schemeClr val="bg1"/>
                </a:solidFill>
              </a:rPr>
              <a:t> </a:t>
            </a:r>
            <a:r>
              <a:rPr lang="en-US" sz="1500" dirty="0" err="1">
                <a:solidFill>
                  <a:schemeClr val="bg1"/>
                </a:solidFill>
              </a:rPr>
              <a:t>Pembelajaran</a:t>
            </a:r>
            <a:r>
              <a:rPr lang="en-US" sz="1500" dirty="0">
                <a:solidFill>
                  <a:schemeClr val="bg1"/>
                </a:solidFill>
              </a:rPr>
              <a:t> </a:t>
            </a:r>
            <a:r>
              <a:rPr lang="en-US" sz="1500" dirty="0" err="1">
                <a:solidFill>
                  <a:schemeClr val="bg1"/>
                </a:solidFill>
              </a:rPr>
              <a:t>Berdiferensiasi</a:t>
            </a:r>
            <a:r>
              <a:rPr lang="en-US" sz="1500" dirty="0">
                <a:solidFill>
                  <a:schemeClr val="bg1"/>
                </a:solidFill>
              </a:rPr>
              <a:t>. TATA AKBAR. https://books.google.co.id/books?id=SfrwEAAAQBAJ</a:t>
            </a:r>
          </a:p>
          <a:p>
            <a:pPr marL="0" indent="0">
              <a:buNone/>
            </a:pPr>
            <a:r>
              <a:rPr lang="en-US" sz="1500" dirty="0" err="1">
                <a:solidFill>
                  <a:schemeClr val="bg1"/>
                </a:solidFill>
              </a:rPr>
              <a:t>Permatasari</a:t>
            </a:r>
            <a:r>
              <a:rPr lang="en-US" sz="1500" dirty="0">
                <a:solidFill>
                  <a:schemeClr val="bg1"/>
                </a:solidFill>
              </a:rPr>
              <a:t>, S., &amp; </a:t>
            </a:r>
            <a:r>
              <a:rPr lang="en-US" sz="1500" dirty="0" err="1">
                <a:solidFill>
                  <a:schemeClr val="bg1"/>
                </a:solidFill>
              </a:rPr>
              <a:t>Nuroh</a:t>
            </a:r>
            <a:r>
              <a:rPr lang="en-US" sz="1500" dirty="0">
                <a:solidFill>
                  <a:schemeClr val="bg1"/>
                </a:solidFill>
              </a:rPr>
              <a:t>, E. Z. (2024). PERSEPSI GURU ABAD 21 DALAM MENERAPKAN PEMBIASAAN. 6356, 339–346.</a:t>
            </a:r>
          </a:p>
          <a:p>
            <a:pPr marL="0" indent="0">
              <a:buNone/>
            </a:pPr>
            <a:r>
              <a:rPr lang="en-US" sz="1500" dirty="0" err="1">
                <a:solidFill>
                  <a:schemeClr val="bg1"/>
                </a:solidFill>
              </a:rPr>
              <a:t>Salsabilla</a:t>
            </a:r>
            <a:r>
              <a:rPr lang="en-US" sz="1500" dirty="0">
                <a:solidFill>
                  <a:schemeClr val="bg1"/>
                </a:solidFill>
              </a:rPr>
              <a:t>, D. P., Kirana, R. N., </a:t>
            </a:r>
            <a:r>
              <a:rPr lang="en-US" sz="1500" dirty="0" err="1">
                <a:solidFill>
                  <a:schemeClr val="bg1"/>
                </a:solidFill>
              </a:rPr>
              <a:t>Irmawati</a:t>
            </a:r>
            <a:r>
              <a:rPr lang="en-US" sz="1500" dirty="0">
                <a:solidFill>
                  <a:schemeClr val="bg1"/>
                </a:solidFill>
              </a:rPr>
              <a:t>, I., </a:t>
            </a:r>
            <a:r>
              <a:rPr lang="en-US" sz="1500" dirty="0" err="1">
                <a:solidFill>
                  <a:schemeClr val="bg1"/>
                </a:solidFill>
              </a:rPr>
              <a:t>Ningsih</a:t>
            </a:r>
            <a:r>
              <a:rPr lang="en-US" sz="1500" dirty="0">
                <a:solidFill>
                  <a:schemeClr val="bg1"/>
                </a:solidFill>
              </a:rPr>
              <a:t>, W., Arum, N. A. D., </a:t>
            </a:r>
            <a:r>
              <a:rPr lang="en-US" sz="1500" dirty="0" err="1">
                <a:solidFill>
                  <a:schemeClr val="bg1"/>
                </a:solidFill>
              </a:rPr>
              <a:t>Rahayu</a:t>
            </a:r>
            <a:r>
              <a:rPr lang="en-US" sz="1500" dirty="0">
                <a:solidFill>
                  <a:schemeClr val="bg1"/>
                </a:solidFill>
              </a:rPr>
              <a:t>, P., </a:t>
            </a:r>
            <a:r>
              <a:rPr lang="en-US" sz="1500" dirty="0" err="1">
                <a:solidFill>
                  <a:schemeClr val="bg1"/>
                </a:solidFill>
              </a:rPr>
              <a:t>Kosidah</a:t>
            </a:r>
            <a:r>
              <a:rPr lang="en-US" sz="1500" dirty="0">
                <a:solidFill>
                  <a:schemeClr val="bg1"/>
                </a:solidFill>
              </a:rPr>
              <a:t>, K., &amp; Kartika, D. (2024). Strategi </a:t>
            </a:r>
            <a:r>
              <a:rPr lang="en-US" sz="1500" dirty="0" err="1">
                <a:solidFill>
                  <a:schemeClr val="bg1"/>
                </a:solidFill>
              </a:rPr>
              <a:t>Inovatif</a:t>
            </a:r>
            <a:r>
              <a:rPr lang="en-US" sz="1500" dirty="0">
                <a:solidFill>
                  <a:schemeClr val="bg1"/>
                </a:solidFill>
              </a:rPr>
              <a:t> </a:t>
            </a:r>
            <a:r>
              <a:rPr lang="en-US" sz="1500" dirty="0" err="1">
                <a:solidFill>
                  <a:schemeClr val="bg1"/>
                </a:solidFill>
              </a:rPr>
              <a:t>Meningkatkan</a:t>
            </a:r>
            <a:r>
              <a:rPr lang="en-US" sz="1500" dirty="0">
                <a:solidFill>
                  <a:schemeClr val="bg1"/>
                </a:solidFill>
              </a:rPr>
              <a:t> </a:t>
            </a:r>
            <a:r>
              <a:rPr lang="en-US" sz="1500" dirty="0" err="1">
                <a:solidFill>
                  <a:schemeClr val="bg1"/>
                </a:solidFill>
              </a:rPr>
              <a:t>Literasi</a:t>
            </a:r>
            <a:r>
              <a:rPr lang="en-US" sz="1500" dirty="0">
                <a:solidFill>
                  <a:schemeClr val="bg1"/>
                </a:solidFill>
              </a:rPr>
              <a:t> </a:t>
            </a:r>
            <a:r>
              <a:rPr lang="en-US" sz="1500" dirty="0" err="1">
                <a:solidFill>
                  <a:schemeClr val="bg1"/>
                </a:solidFill>
              </a:rPr>
              <a:t>Numerasi</a:t>
            </a:r>
            <a:r>
              <a:rPr lang="en-US" sz="1500" dirty="0">
                <a:solidFill>
                  <a:schemeClr val="bg1"/>
                </a:solidFill>
              </a:rPr>
              <a:t> : Forum </a:t>
            </a:r>
            <a:r>
              <a:rPr lang="en-US" sz="1500" dirty="0" err="1">
                <a:solidFill>
                  <a:schemeClr val="bg1"/>
                </a:solidFill>
              </a:rPr>
              <a:t>Komunikasi</a:t>
            </a:r>
            <a:r>
              <a:rPr lang="en-US" sz="1500" dirty="0">
                <a:solidFill>
                  <a:schemeClr val="bg1"/>
                </a:solidFill>
              </a:rPr>
              <a:t> dan </a:t>
            </a:r>
            <a:r>
              <a:rPr lang="en-US" sz="1500" dirty="0" err="1">
                <a:solidFill>
                  <a:schemeClr val="bg1"/>
                </a:solidFill>
              </a:rPr>
              <a:t>Koordinasi</a:t>
            </a:r>
            <a:r>
              <a:rPr lang="en-US" sz="1500" dirty="0">
                <a:solidFill>
                  <a:schemeClr val="bg1"/>
                </a:solidFill>
              </a:rPr>
              <a:t> </a:t>
            </a:r>
            <a:r>
              <a:rPr lang="en-US" sz="1500" dirty="0" err="1">
                <a:solidFill>
                  <a:schemeClr val="bg1"/>
                </a:solidFill>
              </a:rPr>
              <a:t>Kampus</a:t>
            </a:r>
            <a:r>
              <a:rPr lang="en-US" sz="1500" dirty="0">
                <a:solidFill>
                  <a:schemeClr val="bg1"/>
                </a:solidFill>
              </a:rPr>
              <a:t> </a:t>
            </a:r>
            <a:r>
              <a:rPr lang="en-US" sz="1500" dirty="0" err="1">
                <a:solidFill>
                  <a:schemeClr val="bg1"/>
                </a:solidFill>
              </a:rPr>
              <a:t>Mengajar</a:t>
            </a:r>
            <a:r>
              <a:rPr lang="en-US" sz="1500" dirty="0">
                <a:solidFill>
                  <a:schemeClr val="bg1"/>
                </a:solidFill>
              </a:rPr>
              <a:t> Angkatan 7 di UPT SD Negeri </a:t>
            </a:r>
            <a:r>
              <a:rPr lang="en-US" sz="1500" dirty="0" err="1">
                <a:solidFill>
                  <a:schemeClr val="bg1"/>
                </a:solidFill>
              </a:rPr>
              <a:t>Menilo</a:t>
            </a:r>
            <a:r>
              <a:rPr lang="en-US" sz="1500" dirty="0">
                <a:solidFill>
                  <a:schemeClr val="bg1"/>
                </a:solidFill>
              </a:rPr>
              <a:t>. </a:t>
            </a:r>
            <a:r>
              <a:rPr lang="en-US" sz="1500" dirty="0" err="1">
                <a:solidFill>
                  <a:schemeClr val="bg1"/>
                </a:solidFill>
              </a:rPr>
              <a:t>Jurnal</a:t>
            </a:r>
            <a:r>
              <a:rPr lang="en-US" sz="1500" dirty="0">
                <a:solidFill>
                  <a:schemeClr val="bg1"/>
                </a:solidFill>
              </a:rPr>
              <a:t> </a:t>
            </a:r>
            <a:r>
              <a:rPr lang="en-US" sz="1500" dirty="0" err="1">
                <a:solidFill>
                  <a:schemeClr val="bg1"/>
                </a:solidFill>
              </a:rPr>
              <a:t>Pengabdian</a:t>
            </a:r>
            <a:r>
              <a:rPr lang="en-US" sz="1500" dirty="0">
                <a:solidFill>
                  <a:schemeClr val="bg1"/>
                </a:solidFill>
              </a:rPr>
              <a:t> </a:t>
            </a:r>
            <a:r>
              <a:rPr lang="en-US" sz="1500" dirty="0" err="1">
                <a:solidFill>
                  <a:schemeClr val="bg1"/>
                </a:solidFill>
              </a:rPr>
              <a:t>Sosial</a:t>
            </a:r>
            <a:r>
              <a:rPr lang="en-US" sz="1500" dirty="0">
                <a:solidFill>
                  <a:schemeClr val="bg1"/>
                </a:solidFill>
              </a:rPr>
              <a:t>, 1(6), 423–428. https://ejournal.jurnalpengabdiansosial.com/index.php/jps/article/view/91</a:t>
            </a:r>
          </a:p>
          <a:p>
            <a:pPr marL="0" indent="0">
              <a:buNone/>
            </a:pPr>
            <a:endParaRPr lang="en-US" sz="1500" dirty="0">
              <a:solidFill>
                <a:schemeClr val="bg1"/>
              </a:solidFill>
            </a:endParaRPr>
          </a:p>
          <a:p>
            <a:pPr marL="0" indent="0">
              <a:buNone/>
            </a:pPr>
            <a:endParaRPr lang="en-US" sz="1500" dirty="0">
              <a:solidFill>
                <a:schemeClr val="bg1"/>
              </a:solidFill>
            </a:endParaRPr>
          </a:p>
          <a:p>
            <a:pPr marL="0" indent="0">
              <a:buNone/>
            </a:pPr>
            <a:endParaRPr lang="en-US" sz="2000" dirty="0">
              <a:solidFill>
                <a:schemeClr val="bg1"/>
              </a:solidFill>
            </a:endParaRPr>
          </a:p>
        </p:txBody>
      </p:sp>
    </p:spTree>
    <p:extLst>
      <p:ext uri="{BB962C8B-B14F-4D97-AF65-F5344CB8AC3E}">
        <p14:creationId xmlns:p14="http://schemas.microsoft.com/office/powerpoint/2010/main" val="30048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rPr>
              <a:t>Follow us @...</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
        <p:nvSpPr>
          <p:cNvPr id="2" name="Flowchart: Terminator 1">
            <a:extLst>
              <a:ext uri="{FF2B5EF4-FFF2-40B4-BE49-F238E27FC236}">
                <a16:creationId xmlns:a16="http://schemas.microsoft.com/office/drawing/2014/main" id="{EEC48C5C-6DB4-0558-19F0-99420F66D5AE}"/>
              </a:ext>
            </a:extLst>
          </p:cNvPr>
          <p:cNvSpPr/>
          <p:nvPr/>
        </p:nvSpPr>
        <p:spPr>
          <a:xfrm>
            <a:off x="-749000" y="393012"/>
            <a:ext cx="4502732" cy="879475"/>
          </a:xfrm>
          <a:prstGeom prst="flowChartTerminator">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D"/>
          </a:p>
        </p:txBody>
      </p:sp>
      <p:pic>
        <p:nvPicPr>
          <p:cNvPr id="3" name="Picture 2">
            <a:extLst>
              <a:ext uri="{FF2B5EF4-FFF2-40B4-BE49-F238E27FC236}">
                <a16:creationId xmlns:a16="http://schemas.microsoft.com/office/drawing/2014/main" id="{BBE70966-B275-11DF-8F22-78E1BBF624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58917"/>
            <a:ext cx="2457523" cy="547663"/>
          </a:xfrm>
          <a:prstGeom prst="rect">
            <a:avLst/>
          </a:prstGeom>
        </p:spPr>
      </p:pic>
      <p:pic>
        <p:nvPicPr>
          <p:cNvPr id="4" name="Picture 3">
            <a:extLst>
              <a:ext uri="{FF2B5EF4-FFF2-40B4-BE49-F238E27FC236}">
                <a16:creationId xmlns:a16="http://schemas.microsoft.com/office/drawing/2014/main" id="{B48FE660-FDE1-F92B-D9B1-D2CD56AF6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3998" y="522543"/>
            <a:ext cx="591629" cy="620409"/>
          </a:xfrm>
          <a:prstGeom prst="rect">
            <a:avLst/>
          </a:prstGeom>
        </p:spPr>
      </p:pic>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232064"/>
            <a:ext cx="10515600" cy="573088"/>
          </a:xfrm>
        </p:spPr>
        <p:txBody>
          <a:bodyPr>
            <a:normAutofit fontScale="90000"/>
          </a:bodyPr>
          <a:lstStyle/>
          <a:p>
            <a:r>
              <a:rPr lang="en-US" b="1" dirty="0">
                <a:solidFill>
                  <a:schemeClr val="bg1"/>
                </a:solidFill>
                <a:effectLst>
                  <a:outerShdw blurRad="38100" dist="38100" dir="2700000" algn="tl">
                    <a:srgbClr val="000000">
                      <a:alpha val="43137"/>
                    </a:srgbClr>
                  </a:outerShdw>
                </a:effectLst>
                <a:latin typeface="+mn-lt"/>
              </a:rPr>
              <a:t>INTRODUCTION</a:t>
            </a:r>
          </a:p>
        </p:txBody>
      </p:sp>
      <p:grpSp>
        <p:nvGrpSpPr>
          <p:cNvPr id="7" name="Group 16">
            <a:extLst>
              <a:ext uri="{FF2B5EF4-FFF2-40B4-BE49-F238E27FC236}">
                <a16:creationId xmlns:a16="http://schemas.microsoft.com/office/drawing/2014/main" id="{19AD9EBD-CF2F-A6C1-00FC-02D589D9EE4D}"/>
              </a:ext>
            </a:extLst>
          </p:cNvPr>
          <p:cNvGrpSpPr/>
          <p:nvPr/>
        </p:nvGrpSpPr>
        <p:grpSpPr>
          <a:xfrm>
            <a:off x="115222" y="732021"/>
            <a:ext cx="2590800" cy="613538"/>
            <a:chOff x="0" y="67357"/>
            <a:chExt cx="11710336" cy="833268"/>
          </a:xfrm>
        </p:grpSpPr>
        <p:sp>
          <p:nvSpPr>
            <p:cNvPr id="8" name="Freeform 17">
              <a:extLst>
                <a:ext uri="{FF2B5EF4-FFF2-40B4-BE49-F238E27FC236}">
                  <a16:creationId xmlns:a16="http://schemas.microsoft.com/office/drawing/2014/main" id="{8A08819A-031E-E77E-5305-6F8EA948A17F}"/>
                </a:ext>
              </a:extLst>
            </p:cNvPr>
            <p:cNvSpPr/>
            <p:nvPr/>
          </p:nvSpPr>
          <p:spPr>
            <a:xfrm>
              <a:off x="0" y="407100"/>
              <a:ext cx="10787110" cy="493525"/>
            </a:xfrm>
            <a:custGeom>
              <a:avLst/>
              <a:gdLst/>
              <a:ahLst/>
              <a:cxnLst/>
              <a:rect l="l" t="t" r="r" b="b"/>
              <a:pathLst>
                <a:path w="10787109" h="1068993">
                  <a:moveTo>
                    <a:pt x="0" y="0"/>
                  </a:moveTo>
                  <a:lnTo>
                    <a:pt x="10787109" y="0"/>
                  </a:lnTo>
                  <a:lnTo>
                    <a:pt x="10787109" y="1068993"/>
                  </a:lnTo>
                  <a:lnTo>
                    <a:pt x="0" y="1068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dirty="0"/>
            </a:p>
          </p:txBody>
        </p:sp>
        <p:sp>
          <p:nvSpPr>
            <p:cNvPr id="9" name="TextBox 18">
              <a:extLst>
                <a:ext uri="{FF2B5EF4-FFF2-40B4-BE49-F238E27FC236}">
                  <a16:creationId xmlns:a16="http://schemas.microsoft.com/office/drawing/2014/main" id="{6B7D533D-EF43-41C5-265F-63017DB6281D}"/>
                </a:ext>
              </a:extLst>
            </p:cNvPr>
            <p:cNvSpPr txBox="1"/>
            <p:nvPr/>
          </p:nvSpPr>
          <p:spPr>
            <a:xfrm>
              <a:off x="1214129" y="67357"/>
              <a:ext cx="10496207" cy="833267"/>
            </a:xfrm>
            <a:prstGeom prst="rect">
              <a:avLst/>
            </a:prstGeom>
          </p:spPr>
          <p:txBody>
            <a:bodyPr lIns="0" tIns="0" rIns="0" bIns="0" rtlCol="0" anchor="t">
              <a:spAutoFit/>
            </a:bodyPr>
            <a:lstStyle/>
            <a:p>
              <a:pPr algn="just">
                <a:lnSpc>
                  <a:spcPts val="5419"/>
                </a:lnSpc>
              </a:pPr>
              <a:r>
                <a:rPr lang="en-US" b="1" dirty="0">
                  <a:solidFill>
                    <a:srgbClr val="FFFFFF"/>
                  </a:solidFill>
                  <a:latin typeface="Open Sans Bold"/>
                  <a:ea typeface="Open Sans Bold"/>
                  <a:cs typeface="Open Sans Bold"/>
                  <a:sym typeface="Open Sans Bold"/>
                </a:rPr>
                <a:t>Problem</a:t>
              </a:r>
            </a:p>
          </p:txBody>
        </p:sp>
      </p:grpSp>
      <p:sp>
        <p:nvSpPr>
          <p:cNvPr id="10" name="TextBox 19">
            <a:extLst>
              <a:ext uri="{FF2B5EF4-FFF2-40B4-BE49-F238E27FC236}">
                <a16:creationId xmlns:a16="http://schemas.microsoft.com/office/drawing/2014/main" id="{7F5A9C5E-D91E-2267-AC5D-18CB26466F79}"/>
              </a:ext>
            </a:extLst>
          </p:cNvPr>
          <p:cNvSpPr txBox="1"/>
          <p:nvPr/>
        </p:nvSpPr>
        <p:spPr>
          <a:xfrm>
            <a:off x="0" y="1300982"/>
            <a:ext cx="4759051" cy="2222211"/>
          </a:xfrm>
          <a:prstGeom prst="rect">
            <a:avLst/>
          </a:prstGeom>
        </p:spPr>
        <p:txBody>
          <a:bodyPr wrap="square" lIns="0" tIns="0" rIns="0" bIns="0" rtlCol="0" anchor="t">
            <a:spAutoFit/>
          </a:bodyPr>
          <a:lstStyle/>
          <a:p>
            <a:pPr marL="481371" lvl="1" indent="-240686" algn="just">
              <a:lnSpc>
                <a:spcPct val="150000"/>
              </a:lnSpc>
              <a:buFont typeface="Arial"/>
              <a:buChar char="•"/>
            </a:pPr>
            <a:r>
              <a:rPr lang="en-US" sz="1400" dirty="0">
                <a:solidFill>
                  <a:schemeClr val="bg1"/>
                </a:solidFill>
                <a:latin typeface="Times New Roman" panose="02020603050405020304" pitchFamily="18" charset="0"/>
                <a:ea typeface="Open Sans Bold"/>
                <a:cs typeface="Times New Roman" panose="02020603050405020304" pitchFamily="18" charset="0"/>
                <a:sym typeface="Open Sans Bold"/>
              </a:rPr>
              <a:t>The literacy level of students in </a:t>
            </a:r>
            <a:r>
              <a:rPr lang="en-US" sz="1400" dirty="0" err="1">
                <a:solidFill>
                  <a:schemeClr val="bg1"/>
                </a:solidFill>
                <a:latin typeface="Times New Roman" panose="02020603050405020304" pitchFamily="18" charset="0"/>
                <a:ea typeface="Open Sans Bold"/>
                <a:cs typeface="Times New Roman" panose="02020603050405020304" pitchFamily="18" charset="0"/>
                <a:sym typeface="Open Sans Bold"/>
              </a:rPr>
              <a:t>Jepara</a:t>
            </a:r>
            <a:r>
              <a:rPr lang="en-US" sz="1400" dirty="0">
                <a:solidFill>
                  <a:schemeClr val="bg1"/>
                </a:solidFill>
                <a:latin typeface="Times New Roman" panose="02020603050405020304" pitchFamily="18" charset="0"/>
                <a:ea typeface="Open Sans Bold"/>
                <a:cs typeface="Times New Roman" panose="02020603050405020304" pitchFamily="18" charset="0"/>
                <a:sym typeface="Open Sans Bold"/>
              </a:rPr>
              <a:t> district is still at a moderate level.</a:t>
            </a:r>
          </a:p>
          <a:p>
            <a:pPr marL="481371" lvl="1" indent="-240686" algn="just">
              <a:lnSpc>
                <a:spcPct val="150000"/>
              </a:lnSpc>
              <a:buFont typeface="Arial"/>
              <a:buChar char="•"/>
            </a:pPr>
            <a:r>
              <a:rPr lang="en-US" sz="1400" dirty="0">
                <a:solidFill>
                  <a:schemeClr val="bg1"/>
                </a:solidFill>
                <a:latin typeface="Times New Roman" panose="02020603050405020304" pitchFamily="18" charset="0"/>
                <a:ea typeface="Open Sans Bold"/>
                <a:cs typeface="Times New Roman" panose="02020603050405020304" pitchFamily="18" charset="0"/>
                <a:sym typeface="Open Sans Bold"/>
              </a:rPr>
              <a:t>Schools have not yet fully presented a text-rich environment.</a:t>
            </a:r>
          </a:p>
          <a:p>
            <a:pPr marL="481371" lvl="1" indent="-240686" algn="just">
              <a:lnSpc>
                <a:spcPct val="150000"/>
              </a:lnSpc>
              <a:buFont typeface="Arial"/>
              <a:buChar char="•"/>
            </a:pPr>
            <a:r>
              <a:rPr lang="en-US" sz="1400" dirty="0">
                <a:solidFill>
                  <a:schemeClr val="bg1"/>
                </a:solidFill>
                <a:latin typeface="Times New Roman" panose="02020603050405020304" pitchFamily="18" charset="0"/>
                <a:ea typeface="Open Sans Bold"/>
                <a:cs typeface="Times New Roman" panose="02020603050405020304" pitchFamily="18" charset="0"/>
                <a:sym typeface="Open Sans Bold"/>
              </a:rPr>
              <a:t>Teachers still need support in presenting media innovations and differentiated models to accommodate all students' needs.</a:t>
            </a:r>
          </a:p>
        </p:txBody>
      </p:sp>
      <p:grpSp>
        <p:nvGrpSpPr>
          <p:cNvPr id="13" name="Group 16">
            <a:extLst>
              <a:ext uri="{FF2B5EF4-FFF2-40B4-BE49-F238E27FC236}">
                <a16:creationId xmlns:a16="http://schemas.microsoft.com/office/drawing/2014/main" id="{76F3B3B9-38C9-F7CD-80B5-D2DDB3A9FA78}"/>
              </a:ext>
            </a:extLst>
          </p:cNvPr>
          <p:cNvGrpSpPr/>
          <p:nvPr/>
        </p:nvGrpSpPr>
        <p:grpSpPr>
          <a:xfrm>
            <a:off x="115222" y="3340177"/>
            <a:ext cx="2613299" cy="678846"/>
            <a:chOff x="0" y="-722239"/>
            <a:chExt cx="11812031" cy="1791232"/>
          </a:xfrm>
        </p:grpSpPr>
        <p:sp>
          <p:nvSpPr>
            <p:cNvPr id="14" name="Freeform 17">
              <a:extLst>
                <a:ext uri="{FF2B5EF4-FFF2-40B4-BE49-F238E27FC236}">
                  <a16:creationId xmlns:a16="http://schemas.microsoft.com/office/drawing/2014/main" id="{ECA3C8CA-0BBD-FAC9-AB98-14C783C03A4B}"/>
                </a:ext>
              </a:extLst>
            </p:cNvPr>
            <p:cNvSpPr/>
            <p:nvPr/>
          </p:nvSpPr>
          <p:spPr>
            <a:xfrm>
              <a:off x="0" y="0"/>
              <a:ext cx="10787109" cy="1068993"/>
            </a:xfrm>
            <a:custGeom>
              <a:avLst/>
              <a:gdLst/>
              <a:ahLst/>
              <a:cxnLst/>
              <a:rect l="l" t="t" r="r" b="b"/>
              <a:pathLst>
                <a:path w="10787109" h="1068993">
                  <a:moveTo>
                    <a:pt x="0" y="0"/>
                  </a:moveTo>
                  <a:lnTo>
                    <a:pt x="10787109" y="0"/>
                  </a:lnTo>
                  <a:lnTo>
                    <a:pt x="10787109" y="1068993"/>
                  </a:lnTo>
                  <a:lnTo>
                    <a:pt x="0" y="1068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dirty="0"/>
            </a:p>
          </p:txBody>
        </p:sp>
        <p:sp>
          <p:nvSpPr>
            <p:cNvPr id="15" name="TextBox 18">
              <a:extLst>
                <a:ext uri="{FF2B5EF4-FFF2-40B4-BE49-F238E27FC236}">
                  <a16:creationId xmlns:a16="http://schemas.microsoft.com/office/drawing/2014/main" id="{9E4939A2-C323-9482-1A36-1FCC274F126B}"/>
                </a:ext>
              </a:extLst>
            </p:cNvPr>
            <p:cNvSpPr txBox="1"/>
            <p:nvPr/>
          </p:nvSpPr>
          <p:spPr>
            <a:xfrm>
              <a:off x="1315822" y="-722239"/>
              <a:ext cx="10496209" cy="1527787"/>
            </a:xfrm>
            <a:prstGeom prst="rect">
              <a:avLst/>
            </a:prstGeom>
          </p:spPr>
          <p:txBody>
            <a:bodyPr lIns="0" tIns="0" rIns="0" bIns="0" rtlCol="0" anchor="t">
              <a:spAutoFit/>
            </a:bodyPr>
            <a:lstStyle/>
            <a:p>
              <a:pPr algn="just">
                <a:lnSpc>
                  <a:spcPts val="5419"/>
                </a:lnSpc>
              </a:pPr>
              <a:r>
                <a:rPr lang="en-US" b="1" dirty="0" err="1">
                  <a:solidFill>
                    <a:srgbClr val="FFFFFF"/>
                  </a:solidFill>
                  <a:latin typeface="Open Sans Bold"/>
                  <a:ea typeface="Open Sans Bold"/>
                  <a:cs typeface="Open Sans Bold"/>
                  <a:sym typeface="Open Sans Bold"/>
                </a:rPr>
                <a:t>Urgensi</a:t>
              </a:r>
              <a:endParaRPr lang="en-US" b="1" dirty="0">
                <a:solidFill>
                  <a:srgbClr val="FFFFFF"/>
                </a:solidFill>
                <a:latin typeface="Open Sans Bold"/>
                <a:ea typeface="Open Sans Bold"/>
                <a:cs typeface="Open Sans Bold"/>
                <a:sym typeface="Open Sans Bold"/>
              </a:endParaRPr>
            </a:p>
          </p:txBody>
        </p:sp>
      </p:grpSp>
      <p:sp>
        <p:nvSpPr>
          <p:cNvPr id="18" name="TextBox 19">
            <a:extLst>
              <a:ext uri="{FF2B5EF4-FFF2-40B4-BE49-F238E27FC236}">
                <a16:creationId xmlns:a16="http://schemas.microsoft.com/office/drawing/2014/main" id="{B3DB40D8-EA37-EDFE-D0DF-BF7930285ED5}"/>
              </a:ext>
            </a:extLst>
          </p:cNvPr>
          <p:cNvSpPr txBox="1"/>
          <p:nvPr/>
        </p:nvSpPr>
        <p:spPr>
          <a:xfrm>
            <a:off x="0" y="4019023"/>
            <a:ext cx="4759051" cy="1900328"/>
          </a:xfrm>
          <a:prstGeom prst="rect">
            <a:avLst/>
          </a:prstGeom>
        </p:spPr>
        <p:txBody>
          <a:bodyPr wrap="square" lIns="0" tIns="0" rIns="0" bIns="0" rtlCol="0" anchor="t">
            <a:spAutoFit/>
          </a:bodyPr>
          <a:lstStyle/>
          <a:p>
            <a:pPr marL="240685" lvl="1" algn="just">
              <a:lnSpc>
                <a:spcPct val="150000"/>
              </a:lnSpc>
            </a:pPr>
            <a:r>
              <a:rPr lang="en-US" sz="1400" dirty="0">
                <a:solidFill>
                  <a:schemeClr val="bg1"/>
                </a:solidFill>
                <a:latin typeface="Times New Roman" panose="02020603050405020304" pitchFamily="18" charset="0"/>
                <a:ea typeface="Open Sans Bold"/>
                <a:cs typeface="Times New Roman" panose="02020603050405020304" pitchFamily="18" charset="0"/>
                <a:sym typeface="Open Sans Bold"/>
              </a:rPr>
              <a:t>Students' literacy skills are important to hone from an early age considering that the rapid advancement of science requires students to have the ability to speak, read and write well, this is necessary so that students can fulfill the goal of being competitive, have a broad understanding, and always keep up with the times.</a:t>
            </a:r>
          </a:p>
        </p:txBody>
      </p:sp>
      <p:grpSp>
        <p:nvGrpSpPr>
          <p:cNvPr id="19" name="Group 16">
            <a:extLst>
              <a:ext uri="{FF2B5EF4-FFF2-40B4-BE49-F238E27FC236}">
                <a16:creationId xmlns:a16="http://schemas.microsoft.com/office/drawing/2014/main" id="{9ED38D9C-D7C9-1ED9-DF8B-2334EE95FEC5}"/>
              </a:ext>
            </a:extLst>
          </p:cNvPr>
          <p:cNvGrpSpPr/>
          <p:nvPr/>
        </p:nvGrpSpPr>
        <p:grpSpPr>
          <a:xfrm>
            <a:off x="6010990" y="1894183"/>
            <a:ext cx="2613299" cy="678846"/>
            <a:chOff x="0" y="-722239"/>
            <a:chExt cx="11812031" cy="1791232"/>
          </a:xfrm>
        </p:grpSpPr>
        <p:sp>
          <p:nvSpPr>
            <p:cNvPr id="20" name="Freeform 17">
              <a:extLst>
                <a:ext uri="{FF2B5EF4-FFF2-40B4-BE49-F238E27FC236}">
                  <a16:creationId xmlns:a16="http://schemas.microsoft.com/office/drawing/2014/main" id="{FE37B699-1B49-953A-B79A-27EB35DA630D}"/>
                </a:ext>
              </a:extLst>
            </p:cNvPr>
            <p:cNvSpPr/>
            <p:nvPr/>
          </p:nvSpPr>
          <p:spPr>
            <a:xfrm>
              <a:off x="0" y="0"/>
              <a:ext cx="10787109" cy="1068993"/>
            </a:xfrm>
            <a:custGeom>
              <a:avLst/>
              <a:gdLst/>
              <a:ahLst/>
              <a:cxnLst/>
              <a:rect l="l" t="t" r="r" b="b"/>
              <a:pathLst>
                <a:path w="10787109" h="1068993">
                  <a:moveTo>
                    <a:pt x="0" y="0"/>
                  </a:moveTo>
                  <a:lnTo>
                    <a:pt x="10787109" y="0"/>
                  </a:lnTo>
                  <a:lnTo>
                    <a:pt x="10787109" y="1068993"/>
                  </a:lnTo>
                  <a:lnTo>
                    <a:pt x="0" y="10689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dirty="0"/>
            </a:p>
          </p:txBody>
        </p:sp>
        <p:sp>
          <p:nvSpPr>
            <p:cNvPr id="21" name="TextBox 18">
              <a:extLst>
                <a:ext uri="{FF2B5EF4-FFF2-40B4-BE49-F238E27FC236}">
                  <a16:creationId xmlns:a16="http://schemas.microsoft.com/office/drawing/2014/main" id="{CC6E5CAE-B90E-45A8-D041-274B3FE1C76D}"/>
                </a:ext>
              </a:extLst>
            </p:cNvPr>
            <p:cNvSpPr txBox="1"/>
            <p:nvPr/>
          </p:nvSpPr>
          <p:spPr>
            <a:xfrm>
              <a:off x="1315822" y="-722239"/>
              <a:ext cx="10496209" cy="1527787"/>
            </a:xfrm>
            <a:prstGeom prst="rect">
              <a:avLst/>
            </a:prstGeom>
          </p:spPr>
          <p:txBody>
            <a:bodyPr lIns="0" tIns="0" rIns="0" bIns="0" rtlCol="0" anchor="t">
              <a:spAutoFit/>
            </a:bodyPr>
            <a:lstStyle/>
            <a:p>
              <a:pPr algn="just">
                <a:lnSpc>
                  <a:spcPts val="5419"/>
                </a:lnSpc>
              </a:pPr>
              <a:r>
                <a:rPr lang="en-US" b="1" dirty="0">
                  <a:solidFill>
                    <a:srgbClr val="FFFFFF"/>
                  </a:solidFill>
                  <a:latin typeface="Open Sans Bold"/>
                  <a:ea typeface="Open Sans Bold"/>
                  <a:cs typeface="Open Sans Bold"/>
                  <a:sym typeface="Open Sans Bold"/>
                </a:rPr>
                <a:t>Solution</a:t>
              </a:r>
            </a:p>
          </p:txBody>
        </p:sp>
      </p:grpSp>
      <p:sp>
        <p:nvSpPr>
          <p:cNvPr id="22" name="TextBox 19">
            <a:extLst>
              <a:ext uri="{FF2B5EF4-FFF2-40B4-BE49-F238E27FC236}">
                <a16:creationId xmlns:a16="http://schemas.microsoft.com/office/drawing/2014/main" id="{466119B2-C3AB-0F48-1400-74C6D505FACF}"/>
              </a:ext>
            </a:extLst>
          </p:cNvPr>
          <p:cNvSpPr txBox="1"/>
          <p:nvPr/>
        </p:nvSpPr>
        <p:spPr>
          <a:xfrm>
            <a:off x="5961749" y="2573029"/>
            <a:ext cx="4759051" cy="1900328"/>
          </a:xfrm>
          <a:prstGeom prst="rect">
            <a:avLst/>
          </a:prstGeom>
        </p:spPr>
        <p:txBody>
          <a:bodyPr wrap="square" lIns="0" tIns="0" rIns="0" bIns="0" rtlCol="0" anchor="t">
            <a:spAutoFit/>
          </a:bodyPr>
          <a:lstStyle/>
          <a:p>
            <a:pPr marL="240685" lvl="1" algn="just">
              <a:lnSpc>
                <a:spcPct val="150000"/>
              </a:lnSpc>
            </a:pPr>
            <a:r>
              <a:rPr lang="en-US" sz="1400" dirty="0">
                <a:solidFill>
                  <a:schemeClr val="bg1"/>
                </a:solidFill>
                <a:latin typeface="Times New Roman" panose="02020603050405020304" pitchFamily="18" charset="0"/>
                <a:ea typeface="Open Sans Bold"/>
                <a:cs typeface="Times New Roman" panose="02020603050405020304" pitchFamily="18" charset="0"/>
                <a:sym typeface="Open Sans Bold"/>
              </a:rPr>
              <a:t>Based on this, an innovative strategy is needed to improve students' literacy skills, especially in reading, writing, and speaking. The innovation strategy can be done by innovating differentiated literacy learning that can accommodate all the needs of elementary school students through the </a:t>
            </a:r>
            <a:r>
              <a:rPr lang="en-US" sz="1400" dirty="0" err="1">
                <a:solidFill>
                  <a:schemeClr val="bg1"/>
                </a:solidFill>
                <a:latin typeface="Times New Roman" panose="02020603050405020304" pitchFamily="18" charset="0"/>
                <a:ea typeface="Open Sans Bold"/>
                <a:cs typeface="Times New Roman" panose="02020603050405020304" pitchFamily="18" charset="0"/>
                <a:sym typeface="Open Sans Bold"/>
              </a:rPr>
              <a:t>InoLite</a:t>
            </a:r>
            <a:r>
              <a:rPr lang="en-US" sz="1400" dirty="0">
                <a:solidFill>
                  <a:schemeClr val="bg1"/>
                </a:solidFill>
                <a:latin typeface="Times New Roman" panose="02020603050405020304" pitchFamily="18" charset="0"/>
                <a:ea typeface="Open Sans Bold"/>
                <a:cs typeface="Times New Roman" panose="02020603050405020304" pitchFamily="18" charset="0"/>
                <a:sym typeface="Open Sans Bold"/>
              </a:rPr>
              <a:t> Kid strategy.</a:t>
            </a: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0182" y="617726"/>
            <a:ext cx="10515600" cy="573088"/>
          </a:xfrm>
        </p:spPr>
        <p:txBody>
          <a:bodyPr>
            <a:normAutofit fontScale="90000"/>
          </a:bodyPr>
          <a:lstStyle/>
          <a:p>
            <a:r>
              <a:rPr lang="en-US" b="1" dirty="0">
                <a:solidFill>
                  <a:schemeClr val="bg1"/>
                </a:solidFill>
                <a:latin typeface="+mn-lt"/>
              </a:rPr>
              <a:t>LITERATURE REVIEW</a:t>
            </a:r>
          </a:p>
        </p:txBody>
      </p:sp>
      <p:grpSp>
        <p:nvGrpSpPr>
          <p:cNvPr id="16" name="Group 15">
            <a:extLst>
              <a:ext uri="{FF2B5EF4-FFF2-40B4-BE49-F238E27FC236}">
                <a16:creationId xmlns:a16="http://schemas.microsoft.com/office/drawing/2014/main" id="{01C29D09-59E5-82ED-64C3-CD7B5F14A082}"/>
              </a:ext>
            </a:extLst>
          </p:cNvPr>
          <p:cNvGrpSpPr/>
          <p:nvPr/>
        </p:nvGrpSpPr>
        <p:grpSpPr>
          <a:xfrm>
            <a:off x="300182" y="1550910"/>
            <a:ext cx="4721761" cy="2751129"/>
            <a:chOff x="300182" y="1010012"/>
            <a:chExt cx="4721761" cy="2751129"/>
          </a:xfrm>
        </p:grpSpPr>
        <p:grpSp>
          <p:nvGrpSpPr>
            <p:cNvPr id="8" name="Group 7">
              <a:extLst>
                <a:ext uri="{FF2B5EF4-FFF2-40B4-BE49-F238E27FC236}">
                  <a16:creationId xmlns:a16="http://schemas.microsoft.com/office/drawing/2014/main" id="{2F0BE0D9-63FE-DA58-0C2E-767B6F5EBEAD}"/>
                </a:ext>
              </a:extLst>
            </p:cNvPr>
            <p:cNvGrpSpPr/>
            <p:nvPr/>
          </p:nvGrpSpPr>
          <p:grpSpPr>
            <a:xfrm>
              <a:off x="300182" y="1010012"/>
              <a:ext cx="3532384" cy="833302"/>
              <a:chOff x="300181" y="1097098"/>
              <a:chExt cx="3532384" cy="833302"/>
            </a:xfrm>
          </p:grpSpPr>
          <p:sp>
            <p:nvSpPr>
              <p:cNvPr id="2" name="Freeform 18">
                <a:extLst>
                  <a:ext uri="{FF2B5EF4-FFF2-40B4-BE49-F238E27FC236}">
                    <a16:creationId xmlns:a16="http://schemas.microsoft.com/office/drawing/2014/main" id="{F9E24930-9526-E61B-42D7-FB15A43E787A}"/>
                  </a:ext>
                </a:extLst>
              </p:cNvPr>
              <p:cNvSpPr/>
              <p:nvPr/>
            </p:nvSpPr>
            <p:spPr>
              <a:xfrm>
                <a:off x="300181" y="1097098"/>
                <a:ext cx="2892961" cy="833302"/>
              </a:xfrm>
              <a:custGeom>
                <a:avLst/>
                <a:gdLst/>
                <a:ahLst/>
                <a:cxnLst/>
                <a:rect l="l" t="t" r="r" b="b"/>
                <a:pathLst>
                  <a:path w="7315200" h="1993392">
                    <a:moveTo>
                      <a:pt x="0" y="0"/>
                    </a:moveTo>
                    <a:lnTo>
                      <a:pt x="7315200" y="0"/>
                    </a:lnTo>
                    <a:lnTo>
                      <a:pt x="7315200" y="1993392"/>
                    </a:lnTo>
                    <a:lnTo>
                      <a:pt x="0" y="1993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7" name="TextBox 21">
                <a:extLst>
                  <a:ext uri="{FF2B5EF4-FFF2-40B4-BE49-F238E27FC236}">
                    <a16:creationId xmlns:a16="http://schemas.microsoft.com/office/drawing/2014/main" id="{0FF481EE-7903-61B3-C196-90F4364EF657}"/>
                  </a:ext>
                </a:extLst>
              </p:cNvPr>
              <p:cNvSpPr txBox="1"/>
              <p:nvPr/>
            </p:nvSpPr>
            <p:spPr>
              <a:xfrm>
                <a:off x="300181" y="1184846"/>
                <a:ext cx="3532384" cy="473206"/>
              </a:xfrm>
              <a:prstGeom prst="rect">
                <a:avLst/>
              </a:prstGeom>
            </p:spPr>
            <p:txBody>
              <a:bodyPr wrap="square" lIns="0" tIns="0" rIns="0" bIns="0" rtlCol="0" anchor="t">
                <a:spAutoFit/>
              </a:bodyPr>
              <a:lstStyle/>
              <a:p>
                <a:pPr algn="ctr">
                  <a:lnSpc>
                    <a:spcPts val="4331"/>
                  </a:lnSpc>
                </a:pPr>
                <a:r>
                  <a:rPr lang="en-US" b="1" dirty="0">
                    <a:solidFill>
                      <a:srgbClr val="FFFFFF"/>
                    </a:solidFill>
                    <a:latin typeface="Open Sans Bold"/>
                    <a:ea typeface="Open Sans Bold"/>
                    <a:cs typeface="Open Sans Bold"/>
                    <a:sym typeface="Open Sans Bold"/>
                  </a:rPr>
                  <a:t>Literacy Skills</a:t>
                </a:r>
              </a:p>
            </p:txBody>
          </p:sp>
        </p:grpSp>
        <p:sp>
          <p:nvSpPr>
            <p:cNvPr id="9" name="TextBox 19">
              <a:extLst>
                <a:ext uri="{FF2B5EF4-FFF2-40B4-BE49-F238E27FC236}">
                  <a16:creationId xmlns:a16="http://schemas.microsoft.com/office/drawing/2014/main" id="{821D44AA-1838-2038-C7F3-827ED74BF954}"/>
                </a:ext>
              </a:extLst>
            </p:cNvPr>
            <p:cNvSpPr txBox="1"/>
            <p:nvPr/>
          </p:nvSpPr>
          <p:spPr>
            <a:xfrm>
              <a:off x="885345" y="1931062"/>
              <a:ext cx="4136597" cy="801501"/>
            </a:xfrm>
            <a:prstGeom prst="rect">
              <a:avLst/>
            </a:prstGeom>
          </p:spPr>
          <p:txBody>
            <a:bodyPr wrap="square" lIns="0" tIns="0" rIns="0" bIns="0" rtlCol="0" anchor="t">
              <a:spAutoFit/>
            </a:bodyPr>
            <a:lstStyle/>
            <a:p>
              <a:pPr algn="just">
                <a:lnSpc>
                  <a:spcPct val="150000"/>
                </a:lnSpc>
              </a:pPr>
              <a:r>
                <a:rPr lang="en-US" sz="1200" dirty="0">
                  <a:solidFill>
                    <a:schemeClr val="bg1"/>
                  </a:solidFill>
                  <a:latin typeface="Open Sans Bold"/>
                  <a:ea typeface="Open Sans Bold"/>
                  <a:cs typeface="Open Sans Bold"/>
                  <a:sym typeface="Open Sans Bold"/>
                </a:rPr>
                <a:t>Literacy is the fundamental ability of individuals to read, write, and count, which can be demonstrated through basic tests (</a:t>
              </a:r>
              <a:r>
                <a:rPr lang="en-US" sz="1200" dirty="0" err="1">
                  <a:solidFill>
                    <a:schemeClr val="bg1"/>
                  </a:solidFill>
                  <a:latin typeface="Open Sans Bold"/>
                  <a:ea typeface="Open Sans Bold"/>
                  <a:cs typeface="Open Sans Bold"/>
                  <a:sym typeface="Open Sans Bold"/>
                </a:rPr>
                <a:t>Arbarini</a:t>
              </a:r>
              <a:r>
                <a:rPr lang="en-US" sz="1200" dirty="0">
                  <a:solidFill>
                    <a:schemeClr val="bg1"/>
                  </a:solidFill>
                  <a:latin typeface="Open Sans Bold"/>
                  <a:ea typeface="Open Sans Bold"/>
                  <a:cs typeface="Open Sans Bold"/>
                  <a:sym typeface="Open Sans Bold"/>
                </a:rPr>
                <a:t> et al., 2023)</a:t>
              </a:r>
            </a:p>
          </p:txBody>
        </p:sp>
        <p:sp>
          <p:nvSpPr>
            <p:cNvPr id="10" name="TextBox 19">
              <a:extLst>
                <a:ext uri="{FF2B5EF4-FFF2-40B4-BE49-F238E27FC236}">
                  <a16:creationId xmlns:a16="http://schemas.microsoft.com/office/drawing/2014/main" id="{13244773-898B-8ADA-5328-B221F202A31A}"/>
                </a:ext>
              </a:extLst>
            </p:cNvPr>
            <p:cNvSpPr txBox="1"/>
            <p:nvPr/>
          </p:nvSpPr>
          <p:spPr>
            <a:xfrm>
              <a:off x="885346" y="2959640"/>
              <a:ext cx="4136597" cy="801501"/>
            </a:xfrm>
            <a:prstGeom prst="rect">
              <a:avLst/>
            </a:prstGeom>
          </p:spPr>
          <p:txBody>
            <a:bodyPr wrap="square" lIns="0" tIns="0" rIns="0" bIns="0" rtlCol="0" anchor="t">
              <a:spAutoFit/>
            </a:bodyPr>
            <a:lstStyle/>
            <a:p>
              <a:pPr algn="just">
                <a:lnSpc>
                  <a:spcPct val="150000"/>
                </a:lnSpc>
              </a:pPr>
              <a:r>
                <a:rPr lang="en-US" sz="1200" dirty="0" err="1">
                  <a:solidFill>
                    <a:schemeClr val="bg1"/>
                  </a:solidFill>
                  <a:latin typeface="Open Sans Bold"/>
                  <a:ea typeface="Open Sans Bold"/>
                  <a:cs typeface="Open Sans Bold"/>
                  <a:sym typeface="Open Sans Bold"/>
                </a:rPr>
                <a:t>Liliteracy</a:t>
              </a:r>
              <a:r>
                <a:rPr lang="en-US" sz="1200" dirty="0">
                  <a:solidFill>
                    <a:schemeClr val="bg1"/>
                  </a:solidFill>
                  <a:latin typeface="Open Sans Bold"/>
                  <a:ea typeface="Open Sans Bold"/>
                  <a:cs typeface="Open Sans Bold"/>
                  <a:sym typeface="Open Sans Bold"/>
                </a:rPr>
                <a:t> encompasses not only reading and writing, but also proficiency in information technology, critical thinking, and environmental awareness (</a:t>
              </a:r>
              <a:r>
                <a:rPr lang="en-US" sz="1200" dirty="0" err="1">
                  <a:solidFill>
                    <a:schemeClr val="bg1"/>
                  </a:solidFill>
                  <a:latin typeface="Open Sans Bold"/>
                  <a:ea typeface="Open Sans Bold"/>
                  <a:cs typeface="Open Sans Bold"/>
                  <a:sym typeface="Open Sans Bold"/>
                </a:rPr>
                <a:t>Bastin</a:t>
              </a:r>
              <a:r>
                <a:rPr lang="en-US" sz="1200" dirty="0">
                  <a:solidFill>
                    <a:schemeClr val="bg1"/>
                  </a:solidFill>
                  <a:latin typeface="Open Sans Bold"/>
                  <a:ea typeface="Open Sans Bold"/>
                  <a:cs typeface="Open Sans Bold"/>
                  <a:sym typeface="Open Sans Bold"/>
                </a:rPr>
                <a:t>, 2022)</a:t>
              </a:r>
            </a:p>
          </p:txBody>
        </p:sp>
      </p:grpSp>
      <p:grpSp>
        <p:nvGrpSpPr>
          <p:cNvPr id="15" name="Group 14">
            <a:extLst>
              <a:ext uri="{FF2B5EF4-FFF2-40B4-BE49-F238E27FC236}">
                <a16:creationId xmlns:a16="http://schemas.microsoft.com/office/drawing/2014/main" id="{7707B4BF-6622-C1A5-AB37-518AAE06A4CC}"/>
              </a:ext>
            </a:extLst>
          </p:cNvPr>
          <p:cNvGrpSpPr/>
          <p:nvPr/>
        </p:nvGrpSpPr>
        <p:grpSpPr>
          <a:xfrm>
            <a:off x="6096000" y="2460364"/>
            <a:ext cx="4848761" cy="2317700"/>
            <a:chOff x="5804724" y="1411002"/>
            <a:chExt cx="4848761" cy="2317700"/>
          </a:xfrm>
        </p:grpSpPr>
        <p:grpSp>
          <p:nvGrpSpPr>
            <p:cNvPr id="11" name="Group 10">
              <a:extLst>
                <a:ext uri="{FF2B5EF4-FFF2-40B4-BE49-F238E27FC236}">
                  <a16:creationId xmlns:a16="http://schemas.microsoft.com/office/drawing/2014/main" id="{199F166E-B2D5-0C6B-E7A6-E74D7A7C8B95}"/>
                </a:ext>
              </a:extLst>
            </p:cNvPr>
            <p:cNvGrpSpPr/>
            <p:nvPr/>
          </p:nvGrpSpPr>
          <p:grpSpPr>
            <a:xfrm>
              <a:off x="5804724" y="1411002"/>
              <a:ext cx="4848761" cy="833302"/>
              <a:chOff x="300181" y="1097098"/>
              <a:chExt cx="3532384" cy="833302"/>
            </a:xfrm>
          </p:grpSpPr>
          <p:sp>
            <p:nvSpPr>
              <p:cNvPr id="12" name="Freeform 18">
                <a:extLst>
                  <a:ext uri="{FF2B5EF4-FFF2-40B4-BE49-F238E27FC236}">
                    <a16:creationId xmlns:a16="http://schemas.microsoft.com/office/drawing/2014/main" id="{3DD9B926-7AA0-3839-C0A5-94DB61E45B18}"/>
                  </a:ext>
                </a:extLst>
              </p:cNvPr>
              <p:cNvSpPr/>
              <p:nvPr/>
            </p:nvSpPr>
            <p:spPr>
              <a:xfrm>
                <a:off x="300181" y="1097098"/>
                <a:ext cx="2892961" cy="833302"/>
              </a:xfrm>
              <a:custGeom>
                <a:avLst/>
                <a:gdLst/>
                <a:ahLst/>
                <a:cxnLst/>
                <a:rect l="l" t="t" r="r" b="b"/>
                <a:pathLst>
                  <a:path w="7315200" h="1993392">
                    <a:moveTo>
                      <a:pt x="0" y="0"/>
                    </a:moveTo>
                    <a:lnTo>
                      <a:pt x="7315200" y="0"/>
                    </a:lnTo>
                    <a:lnTo>
                      <a:pt x="7315200" y="1993392"/>
                    </a:lnTo>
                    <a:lnTo>
                      <a:pt x="0" y="19933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13" name="TextBox 21">
                <a:extLst>
                  <a:ext uri="{FF2B5EF4-FFF2-40B4-BE49-F238E27FC236}">
                    <a16:creationId xmlns:a16="http://schemas.microsoft.com/office/drawing/2014/main" id="{56B57FE8-57BF-DDC7-E01A-3EEB6DEE2F6C}"/>
                  </a:ext>
                </a:extLst>
              </p:cNvPr>
              <p:cNvSpPr txBox="1"/>
              <p:nvPr/>
            </p:nvSpPr>
            <p:spPr>
              <a:xfrm>
                <a:off x="300181" y="1184846"/>
                <a:ext cx="3532384" cy="473206"/>
              </a:xfrm>
              <a:prstGeom prst="rect">
                <a:avLst/>
              </a:prstGeom>
            </p:spPr>
            <p:txBody>
              <a:bodyPr wrap="square" lIns="0" tIns="0" rIns="0" bIns="0" rtlCol="0" anchor="t">
                <a:spAutoFit/>
              </a:bodyPr>
              <a:lstStyle/>
              <a:p>
                <a:pPr algn="ctr">
                  <a:lnSpc>
                    <a:spcPts val="4331"/>
                  </a:lnSpc>
                </a:pPr>
                <a:r>
                  <a:rPr lang="en-US" b="1" dirty="0">
                    <a:solidFill>
                      <a:srgbClr val="FFFFFF"/>
                    </a:solidFill>
                    <a:latin typeface="Open Sans Bold"/>
                    <a:ea typeface="Open Sans Bold"/>
                    <a:cs typeface="Open Sans Bold"/>
                    <a:sym typeface="Open Sans Bold"/>
                  </a:rPr>
                  <a:t>Differentiated Learning</a:t>
                </a:r>
              </a:p>
            </p:txBody>
          </p:sp>
        </p:grpSp>
        <p:sp>
          <p:nvSpPr>
            <p:cNvPr id="14" name="TextBox 19">
              <a:extLst>
                <a:ext uri="{FF2B5EF4-FFF2-40B4-BE49-F238E27FC236}">
                  <a16:creationId xmlns:a16="http://schemas.microsoft.com/office/drawing/2014/main" id="{89354602-0ED8-B5E9-BB51-EAE547B29DDF}"/>
                </a:ext>
              </a:extLst>
            </p:cNvPr>
            <p:cNvSpPr txBox="1"/>
            <p:nvPr/>
          </p:nvSpPr>
          <p:spPr>
            <a:xfrm>
              <a:off x="6320960" y="2373203"/>
              <a:ext cx="4136597" cy="1355499"/>
            </a:xfrm>
            <a:prstGeom prst="rect">
              <a:avLst/>
            </a:prstGeom>
          </p:spPr>
          <p:txBody>
            <a:bodyPr wrap="square" lIns="0" tIns="0" rIns="0" bIns="0" rtlCol="0" anchor="t">
              <a:spAutoFit/>
            </a:bodyPr>
            <a:lstStyle/>
            <a:p>
              <a:pPr algn="just">
                <a:lnSpc>
                  <a:spcPct val="150000"/>
                </a:lnSpc>
              </a:pPr>
              <a:r>
                <a:rPr lang="en-US" sz="1200" dirty="0">
                  <a:solidFill>
                    <a:schemeClr val="bg1"/>
                  </a:solidFill>
                  <a:latin typeface="Open Sans Bold"/>
                  <a:ea typeface="Open Sans Bold"/>
                  <a:cs typeface="Open Sans Bold"/>
                  <a:sym typeface="Open Sans Bold"/>
                </a:rPr>
                <a:t>Differentiated learning is an educational approach that aims to cater to the unique needs of students by providing customized learning experiences based on their ability levels, interests, and learning styles (</a:t>
              </a:r>
              <a:r>
                <a:rPr lang="en-US" sz="1200" dirty="0" err="1">
                  <a:solidFill>
                    <a:schemeClr val="bg1"/>
                  </a:solidFill>
                  <a:latin typeface="Open Sans Bold"/>
                  <a:ea typeface="Open Sans Bold"/>
                  <a:cs typeface="Open Sans Bold"/>
                  <a:sym typeface="Open Sans Bold"/>
                </a:rPr>
                <a:t>Nurahayu</a:t>
              </a:r>
              <a:r>
                <a:rPr lang="en-US" sz="1200" dirty="0">
                  <a:solidFill>
                    <a:schemeClr val="bg1"/>
                  </a:solidFill>
                  <a:latin typeface="Open Sans Bold"/>
                  <a:ea typeface="Open Sans Bold"/>
                  <a:cs typeface="Open Sans Bold"/>
                  <a:sym typeface="Open Sans Bold"/>
                </a:rPr>
                <a:t>, 2024)</a:t>
              </a:r>
            </a:p>
          </p:txBody>
        </p:sp>
      </p:grpSp>
      <p:sp>
        <p:nvSpPr>
          <p:cNvPr id="17" name="Freeform 15">
            <a:extLst>
              <a:ext uri="{FF2B5EF4-FFF2-40B4-BE49-F238E27FC236}">
                <a16:creationId xmlns:a16="http://schemas.microsoft.com/office/drawing/2014/main" id="{00B747BF-A56A-66BE-CA94-BC520299B191}"/>
              </a:ext>
            </a:extLst>
          </p:cNvPr>
          <p:cNvSpPr/>
          <p:nvPr/>
        </p:nvSpPr>
        <p:spPr>
          <a:xfrm>
            <a:off x="5218290" y="1485236"/>
            <a:ext cx="1178765" cy="986724"/>
          </a:xfrm>
          <a:custGeom>
            <a:avLst/>
            <a:gdLst/>
            <a:ahLst/>
            <a:cxnLst/>
            <a:rect l="l" t="t" r="r" b="b"/>
            <a:pathLst>
              <a:path w="1178765" h="986724">
                <a:moveTo>
                  <a:pt x="0" y="0"/>
                </a:moveTo>
                <a:lnTo>
                  <a:pt x="1178764" y="0"/>
                </a:lnTo>
                <a:lnTo>
                  <a:pt x="1178764" y="986725"/>
                </a:lnTo>
                <a:lnTo>
                  <a:pt x="0" y="9867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sp>
        <p:nvSpPr>
          <p:cNvPr id="6" name="TextBox 13">
            <a:extLst>
              <a:ext uri="{FF2B5EF4-FFF2-40B4-BE49-F238E27FC236}">
                <a16:creationId xmlns:a16="http://schemas.microsoft.com/office/drawing/2014/main" id="{4384302B-8852-E24C-A7E9-23AF65ECDAF1}"/>
              </a:ext>
            </a:extLst>
          </p:cNvPr>
          <p:cNvSpPr txBox="1"/>
          <p:nvPr/>
        </p:nvSpPr>
        <p:spPr>
          <a:xfrm>
            <a:off x="1304472" y="1507281"/>
            <a:ext cx="6736443" cy="3017493"/>
          </a:xfrm>
          <a:prstGeom prst="rect">
            <a:avLst/>
          </a:prstGeom>
        </p:spPr>
        <p:txBody>
          <a:bodyPr wrap="square" lIns="0" tIns="0" rIns="0" bIns="0" rtlCol="0" anchor="t">
            <a:spAutoFit/>
          </a:bodyPr>
          <a:lstStyle/>
          <a:p>
            <a:pPr algn="just">
              <a:lnSpc>
                <a:spcPct val="150000"/>
              </a:lnSpc>
            </a:pPr>
            <a:r>
              <a:rPr lang="en-US" sz="1200" b="1" dirty="0">
                <a:solidFill>
                  <a:schemeClr val="bg1"/>
                </a:solidFill>
                <a:latin typeface="Open Sans"/>
                <a:ea typeface="Open Sans"/>
                <a:cs typeface="Open Sans"/>
                <a:sym typeface="Open Sans"/>
              </a:rPr>
              <a:t>The research method used in this study is a qualitative approach. It is characterized as descriptive research, which means that it describes and analyzes data obtained in the field. The research was carried out in three primary schools: SDN 3 </a:t>
            </a:r>
            <a:r>
              <a:rPr lang="en-US" sz="1200" b="1" dirty="0" err="1">
                <a:solidFill>
                  <a:schemeClr val="bg1"/>
                </a:solidFill>
                <a:latin typeface="Open Sans"/>
                <a:ea typeface="Open Sans"/>
                <a:cs typeface="Open Sans"/>
                <a:sym typeface="Open Sans"/>
              </a:rPr>
              <a:t>Raguklampitan</a:t>
            </a:r>
            <a:r>
              <a:rPr lang="en-US" sz="1200" b="1" dirty="0">
                <a:solidFill>
                  <a:schemeClr val="bg1"/>
                </a:solidFill>
                <a:latin typeface="Open Sans"/>
                <a:ea typeface="Open Sans"/>
                <a:cs typeface="Open Sans"/>
                <a:sym typeface="Open Sans"/>
              </a:rPr>
              <a:t>, SDN 6 </a:t>
            </a:r>
            <a:r>
              <a:rPr lang="en-US" sz="1200" b="1" dirty="0" err="1">
                <a:solidFill>
                  <a:schemeClr val="bg1"/>
                </a:solidFill>
                <a:latin typeface="Open Sans"/>
                <a:ea typeface="Open Sans"/>
                <a:cs typeface="Open Sans"/>
                <a:sym typeface="Open Sans"/>
              </a:rPr>
              <a:t>Panggang</a:t>
            </a:r>
            <a:r>
              <a:rPr lang="en-US" sz="1200" b="1" dirty="0">
                <a:solidFill>
                  <a:schemeClr val="bg1"/>
                </a:solidFill>
                <a:latin typeface="Open Sans"/>
                <a:ea typeface="Open Sans"/>
                <a:cs typeface="Open Sans"/>
                <a:sym typeface="Open Sans"/>
              </a:rPr>
              <a:t>, and SDN 3 </a:t>
            </a:r>
            <a:r>
              <a:rPr lang="en-US" sz="1200" b="1" dirty="0" err="1">
                <a:solidFill>
                  <a:schemeClr val="bg1"/>
                </a:solidFill>
                <a:latin typeface="Open Sans"/>
                <a:ea typeface="Open Sans"/>
                <a:cs typeface="Open Sans"/>
                <a:sym typeface="Open Sans"/>
              </a:rPr>
              <a:t>Balong</a:t>
            </a:r>
            <a:r>
              <a:rPr lang="en-US" sz="1200" b="1" dirty="0">
                <a:solidFill>
                  <a:schemeClr val="bg1"/>
                </a:solidFill>
                <a:latin typeface="Open Sans"/>
                <a:ea typeface="Open Sans"/>
                <a:cs typeface="Open Sans"/>
                <a:sym typeface="Open Sans"/>
              </a:rPr>
              <a:t>. Data collection techniques such as observations, in-depth interviews, and documentation were used. Observations were made to study the literacy strategies implemented in these primary schools, while in-depth interviews were conducted with the principal, teachers, and students to understand their experiences and views on these strategies. Documentation was used to collect visual data for a deeper understanding of literacy innovation strategy activities. Data analysis followed the Milles and Huberman model, involving data reduction, data display, and making conclusions.</a:t>
            </a:r>
          </a:p>
        </p:txBody>
      </p:sp>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9296" y="363688"/>
            <a:ext cx="10515600" cy="573088"/>
          </a:xfrm>
        </p:spPr>
        <p:txBody>
          <a:bodyPr>
            <a:normAutofit fontScale="90000"/>
          </a:bodyPr>
          <a:lstStyle/>
          <a:p>
            <a:r>
              <a:rPr lang="en-US" b="1" dirty="0">
                <a:solidFill>
                  <a:schemeClr val="bg1"/>
                </a:solidFill>
                <a:latin typeface="+mn-lt"/>
              </a:rPr>
              <a:t>FINDING AND DISCUSSION</a:t>
            </a:r>
          </a:p>
        </p:txBody>
      </p:sp>
      <p:grpSp>
        <p:nvGrpSpPr>
          <p:cNvPr id="14" name="Group 13">
            <a:extLst>
              <a:ext uri="{FF2B5EF4-FFF2-40B4-BE49-F238E27FC236}">
                <a16:creationId xmlns:a16="http://schemas.microsoft.com/office/drawing/2014/main" id="{3726D698-2AAA-0BDB-7048-AF0DCDBFB162}"/>
              </a:ext>
            </a:extLst>
          </p:cNvPr>
          <p:cNvGrpSpPr/>
          <p:nvPr/>
        </p:nvGrpSpPr>
        <p:grpSpPr>
          <a:xfrm>
            <a:off x="485275" y="936776"/>
            <a:ext cx="8033084" cy="4655609"/>
            <a:chOff x="485274" y="936776"/>
            <a:chExt cx="9423001" cy="5558715"/>
          </a:xfrm>
        </p:grpSpPr>
        <p:sp>
          <p:nvSpPr>
            <p:cNvPr id="6" name="TextBox 13">
              <a:extLst>
                <a:ext uri="{FF2B5EF4-FFF2-40B4-BE49-F238E27FC236}">
                  <a16:creationId xmlns:a16="http://schemas.microsoft.com/office/drawing/2014/main" id="{1D875475-7FDA-6A54-C7A3-3D57988486A0}"/>
                </a:ext>
              </a:extLst>
            </p:cNvPr>
            <p:cNvSpPr txBox="1"/>
            <p:nvPr/>
          </p:nvSpPr>
          <p:spPr>
            <a:xfrm>
              <a:off x="675158" y="936776"/>
              <a:ext cx="7883071" cy="1949174"/>
            </a:xfrm>
            <a:prstGeom prst="rect">
              <a:avLst/>
            </a:prstGeom>
          </p:spPr>
          <p:txBody>
            <a:bodyPr wrap="square" lIns="0" tIns="0" rIns="0" bIns="0" rtlCol="0" anchor="t">
              <a:spAutoFit/>
            </a:bodyPr>
            <a:lstStyle/>
            <a:p>
              <a:pPr algn="just">
                <a:lnSpc>
                  <a:spcPct val="150000"/>
                </a:lnSpc>
              </a:pPr>
              <a:r>
                <a:rPr lang="en-US" sz="1000" b="1" dirty="0" err="1">
                  <a:solidFill>
                    <a:schemeClr val="bg1"/>
                  </a:solidFill>
                  <a:latin typeface="Open Sans"/>
                  <a:ea typeface="Open Sans"/>
                  <a:cs typeface="Open Sans"/>
                  <a:sym typeface="Open Sans"/>
                </a:rPr>
                <a:t>Kampus</a:t>
              </a:r>
              <a:r>
                <a:rPr lang="en-US" sz="1000" b="1" dirty="0">
                  <a:solidFill>
                    <a:schemeClr val="bg1"/>
                  </a:solidFill>
                  <a:latin typeface="Open Sans"/>
                  <a:ea typeface="Open Sans"/>
                  <a:cs typeface="Open Sans"/>
                  <a:sym typeface="Open Sans"/>
                </a:rPr>
                <a:t> </a:t>
              </a:r>
              <a:r>
                <a:rPr lang="en-US" sz="1000" b="1" dirty="0" err="1">
                  <a:solidFill>
                    <a:schemeClr val="bg1"/>
                  </a:solidFill>
                  <a:latin typeface="Open Sans"/>
                  <a:ea typeface="Open Sans"/>
                  <a:cs typeface="Open Sans"/>
                  <a:sym typeface="Open Sans"/>
                </a:rPr>
                <a:t>mengajar</a:t>
              </a:r>
              <a:r>
                <a:rPr lang="en-US" sz="1000" b="1" dirty="0">
                  <a:solidFill>
                    <a:schemeClr val="bg1"/>
                  </a:solidFill>
                  <a:latin typeface="Open Sans"/>
                  <a:ea typeface="Open Sans"/>
                  <a:cs typeface="Open Sans"/>
                  <a:sym typeface="Open Sans"/>
                </a:rPr>
                <a:t> program emerged because of the urgency of education in Indonesia, which is clearly visible in the decline in students' literacy skills at various levels of education, one of which is at the elementary school level (</a:t>
              </a:r>
              <a:r>
                <a:rPr lang="en-US" sz="1000" b="1" dirty="0" err="1">
                  <a:solidFill>
                    <a:schemeClr val="bg1"/>
                  </a:solidFill>
                  <a:latin typeface="Open Sans"/>
                  <a:ea typeface="Open Sans"/>
                  <a:cs typeface="Open Sans"/>
                  <a:sym typeface="Open Sans"/>
                </a:rPr>
                <a:t>Salsabila</a:t>
              </a:r>
              <a:r>
                <a:rPr lang="en-US" sz="1000" b="1" dirty="0">
                  <a:solidFill>
                    <a:schemeClr val="bg1"/>
                  </a:solidFill>
                  <a:latin typeface="Open Sans"/>
                  <a:ea typeface="Open Sans"/>
                  <a:cs typeface="Open Sans"/>
                  <a:sym typeface="Open Sans"/>
                </a:rPr>
                <a:t> et al., 2024).</a:t>
              </a:r>
            </a:p>
            <a:p>
              <a:pPr algn="just">
                <a:lnSpc>
                  <a:spcPct val="150000"/>
                </a:lnSpc>
              </a:pPr>
              <a:r>
                <a:rPr lang="en-US" sz="1000" b="1" dirty="0">
                  <a:solidFill>
                    <a:schemeClr val="bg1"/>
                  </a:solidFill>
                  <a:latin typeface="Open Sans"/>
                  <a:ea typeface="Open Sans"/>
                  <a:cs typeface="Open Sans"/>
                  <a:sym typeface="Open Sans"/>
                </a:rPr>
                <a:t>This research was conducted approximately 4 months during a </a:t>
              </a:r>
              <a:r>
                <a:rPr lang="en-US" sz="1000" b="1" dirty="0" err="1">
                  <a:solidFill>
                    <a:schemeClr val="bg1"/>
                  </a:solidFill>
                  <a:latin typeface="Open Sans"/>
                  <a:ea typeface="Open Sans"/>
                  <a:cs typeface="Open Sans"/>
                  <a:sym typeface="Open Sans"/>
                </a:rPr>
                <a:t>Kampus</a:t>
              </a:r>
              <a:r>
                <a:rPr lang="en-US" sz="1000" b="1" dirty="0">
                  <a:solidFill>
                    <a:schemeClr val="bg1"/>
                  </a:solidFill>
                  <a:latin typeface="Open Sans"/>
                  <a:ea typeface="Open Sans"/>
                  <a:cs typeface="Open Sans"/>
                  <a:sym typeface="Open Sans"/>
                </a:rPr>
                <a:t> </a:t>
              </a:r>
              <a:r>
                <a:rPr lang="en-US" sz="1000" b="1" dirty="0" err="1">
                  <a:solidFill>
                    <a:schemeClr val="bg1"/>
                  </a:solidFill>
                  <a:latin typeface="Open Sans"/>
                  <a:ea typeface="Open Sans"/>
                  <a:cs typeface="Open Sans"/>
                  <a:sym typeface="Open Sans"/>
                </a:rPr>
                <a:t>Mengajar</a:t>
              </a:r>
              <a:r>
                <a:rPr lang="en-US" sz="1000" b="1" dirty="0">
                  <a:solidFill>
                    <a:schemeClr val="bg1"/>
                  </a:solidFill>
                  <a:latin typeface="Open Sans"/>
                  <a:ea typeface="Open Sans"/>
                  <a:cs typeface="Open Sans"/>
                  <a:sym typeface="Open Sans"/>
                </a:rPr>
                <a:t> program  assignment.</a:t>
              </a:r>
            </a:p>
            <a:p>
              <a:pPr algn="just">
                <a:lnSpc>
                  <a:spcPct val="150000"/>
                </a:lnSpc>
              </a:pPr>
              <a:r>
                <a:rPr lang="en-US" sz="1000" b="1" dirty="0">
                  <a:solidFill>
                    <a:schemeClr val="bg1"/>
                  </a:solidFill>
                  <a:latin typeface="Open Sans"/>
                  <a:ea typeface="Open Sans"/>
                  <a:cs typeface="Open Sans"/>
                  <a:sym typeface="Open Sans"/>
                </a:rPr>
                <a:t>The results of this study show that differentiated literacy learning innovations that can accommodate all the needs of elementary school students are through the </a:t>
              </a:r>
              <a:r>
                <a:rPr lang="en-US" sz="1000" b="1" dirty="0" err="1">
                  <a:solidFill>
                    <a:schemeClr val="bg1"/>
                  </a:solidFill>
                  <a:latin typeface="Open Sans"/>
                  <a:ea typeface="Open Sans"/>
                  <a:cs typeface="Open Sans"/>
                  <a:sym typeface="Open Sans"/>
                </a:rPr>
                <a:t>InoLite</a:t>
              </a:r>
              <a:r>
                <a:rPr lang="en-US" sz="1000" b="1" dirty="0">
                  <a:solidFill>
                    <a:schemeClr val="bg1"/>
                  </a:solidFill>
                  <a:latin typeface="Open Sans"/>
                  <a:ea typeface="Open Sans"/>
                  <a:cs typeface="Open Sans"/>
                  <a:sym typeface="Open Sans"/>
                </a:rPr>
                <a:t> Kids strategy.</a:t>
              </a:r>
            </a:p>
            <a:p>
              <a:pPr algn="just">
                <a:lnSpc>
                  <a:spcPct val="150000"/>
                </a:lnSpc>
              </a:pPr>
              <a:endParaRPr lang="en-US" sz="1200" b="1" dirty="0">
                <a:solidFill>
                  <a:schemeClr val="bg1"/>
                </a:solidFill>
                <a:latin typeface="Open Sans"/>
                <a:ea typeface="Open Sans"/>
                <a:cs typeface="Open Sans"/>
                <a:sym typeface="Open Sans"/>
              </a:endParaRPr>
            </a:p>
          </p:txBody>
        </p:sp>
        <p:sp>
          <p:nvSpPr>
            <p:cNvPr id="7" name="TextBox 13">
              <a:extLst>
                <a:ext uri="{FF2B5EF4-FFF2-40B4-BE49-F238E27FC236}">
                  <a16:creationId xmlns:a16="http://schemas.microsoft.com/office/drawing/2014/main" id="{71C8F85F-A6AF-F81E-39E6-3B3A6530203E}"/>
                </a:ext>
              </a:extLst>
            </p:cNvPr>
            <p:cNvSpPr txBox="1"/>
            <p:nvPr/>
          </p:nvSpPr>
          <p:spPr>
            <a:xfrm>
              <a:off x="485274" y="2717106"/>
              <a:ext cx="8237480" cy="295515"/>
            </a:xfrm>
            <a:prstGeom prst="rect">
              <a:avLst/>
            </a:prstGeom>
            <a:solidFill>
              <a:schemeClr val="accent3">
                <a:lumMod val="75000"/>
              </a:schemeClr>
            </a:solidFill>
          </p:spPr>
          <p:txBody>
            <a:bodyPr wrap="square" lIns="0" tIns="0" rIns="0" bIns="0" rtlCol="0" anchor="t">
              <a:spAutoFit/>
            </a:bodyPr>
            <a:lstStyle/>
            <a:p>
              <a:pPr algn="just">
                <a:lnSpc>
                  <a:spcPct val="150000"/>
                </a:lnSpc>
              </a:pPr>
              <a:r>
                <a:rPr lang="en-US" sz="1200" b="1" dirty="0">
                  <a:solidFill>
                    <a:schemeClr val="bg1"/>
                  </a:solidFill>
                  <a:latin typeface="Open Sans"/>
                  <a:ea typeface="Open Sans"/>
                  <a:cs typeface="Open Sans"/>
                  <a:sym typeface="Open Sans"/>
                </a:rPr>
                <a:t>Implementation of the </a:t>
              </a:r>
              <a:r>
                <a:rPr lang="en-US" sz="1200" b="1" dirty="0" err="1">
                  <a:solidFill>
                    <a:schemeClr val="bg1"/>
                  </a:solidFill>
                  <a:latin typeface="Open Sans"/>
                  <a:ea typeface="Open Sans"/>
                  <a:cs typeface="Open Sans"/>
                  <a:sym typeface="Open Sans"/>
                </a:rPr>
                <a:t>SoLite</a:t>
              </a:r>
              <a:r>
                <a:rPr lang="en-US" sz="1200" b="1" dirty="0">
                  <a:solidFill>
                    <a:schemeClr val="bg1"/>
                  </a:solidFill>
                  <a:latin typeface="Open Sans"/>
                  <a:ea typeface="Open Sans"/>
                  <a:cs typeface="Open Sans"/>
                  <a:sym typeface="Open Sans"/>
                </a:rPr>
                <a:t> Kids Strategy in Differentiated Literacy Learning</a:t>
              </a:r>
              <a:endParaRPr lang="it-IT" sz="1200" b="1" dirty="0">
                <a:solidFill>
                  <a:schemeClr val="bg1"/>
                </a:solidFill>
                <a:latin typeface="Open Sans"/>
                <a:ea typeface="Open Sans"/>
                <a:cs typeface="Open Sans"/>
                <a:sym typeface="Open Sans"/>
              </a:endParaRPr>
            </a:p>
          </p:txBody>
        </p:sp>
        <p:sp>
          <p:nvSpPr>
            <p:cNvPr id="11" name="TextBox 10">
              <a:extLst>
                <a:ext uri="{FF2B5EF4-FFF2-40B4-BE49-F238E27FC236}">
                  <a16:creationId xmlns:a16="http://schemas.microsoft.com/office/drawing/2014/main" id="{A767E5DE-22BF-324B-6B4A-A3D392372724}"/>
                </a:ext>
              </a:extLst>
            </p:cNvPr>
            <p:cNvSpPr txBox="1"/>
            <p:nvPr/>
          </p:nvSpPr>
          <p:spPr>
            <a:xfrm>
              <a:off x="675158" y="2995685"/>
              <a:ext cx="8237480" cy="624715"/>
            </a:xfrm>
            <a:prstGeom prst="rect">
              <a:avLst/>
            </a:prstGeom>
            <a:noFill/>
          </p:spPr>
          <p:txBody>
            <a:bodyPr wrap="square">
              <a:spAutoFit/>
            </a:bodyPr>
            <a:lstStyle/>
            <a:p>
              <a:pPr marL="342900" indent="-342900">
                <a:buAutoNum type="arabicParenR"/>
              </a:pPr>
              <a:r>
                <a:rPr lang="en-ID"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Literacy learning media innovations using spinners, </a:t>
              </a:r>
              <a:r>
                <a:rPr lang="en-ID" sz="14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Ultrasi</a:t>
              </a:r>
              <a:r>
                <a:rPr lang="en-ID"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(snakes and ladder literacy), monopoly literacy</a:t>
              </a:r>
            </a:p>
          </p:txBody>
        </p:sp>
        <p:sp>
          <p:nvSpPr>
            <p:cNvPr id="12" name="TextBox 11">
              <a:extLst>
                <a:ext uri="{FF2B5EF4-FFF2-40B4-BE49-F238E27FC236}">
                  <a16:creationId xmlns:a16="http://schemas.microsoft.com/office/drawing/2014/main" id="{3B3C44B8-8BD7-FE1C-37FC-5C772C98ACF6}"/>
                </a:ext>
              </a:extLst>
            </p:cNvPr>
            <p:cNvSpPr txBox="1"/>
            <p:nvPr/>
          </p:nvSpPr>
          <p:spPr>
            <a:xfrm>
              <a:off x="1030001" y="3518905"/>
              <a:ext cx="8878274" cy="2976586"/>
            </a:xfrm>
            <a:prstGeom prst="rect">
              <a:avLst/>
            </a:prstGeom>
            <a:noFill/>
          </p:spPr>
          <p:txBody>
            <a:bodyPr wrap="square">
              <a:spAutoFit/>
            </a:bodyPr>
            <a:lstStyle/>
            <a:p>
              <a:pPr marL="285750" indent="-285750">
                <a:buFont typeface="Arial" panose="020B0604020202020204" pitchFamily="34" charset="0"/>
                <a:buChar char="•"/>
              </a:pPr>
              <a:r>
                <a:rPr lang="en-ID"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Spinner literacy</a:t>
              </a:r>
            </a:p>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In using spinner learning media this literacy, students can spin the literacy spinner until the needle stops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ata</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number. For example, when the needle is on the number 5, the student is given a prize an envelope with the number 5 written on it containing the prepared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questionsby</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the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Kampus</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Mengajar</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team.</a:t>
              </a:r>
            </a:p>
            <a:p>
              <a:pPr marL="285750" indent="-285750">
                <a:buFont typeface="Arial" panose="020B0604020202020204" pitchFamily="34" charset="0"/>
                <a:buChar char="•"/>
              </a:pP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Ultrasi</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(Snakes and ladder literacy)</a:t>
              </a:r>
            </a:p>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Snakes and ladder literacy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Ultrasi</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is a snakes and ladders media that contains 56 boxes which will be filled with 26 alphabets starting from A-Z. Each box will be filled with one letter, syllable and accompanied by a picture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Afaf</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2023).</a:t>
              </a:r>
            </a:p>
            <a:p>
              <a:pPr marL="285750" indent="-285750">
                <a:buFont typeface="Arial" panose="020B0604020202020204" pitchFamily="34" charset="0"/>
                <a:buChar char="•"/>
              </a:pPr>
              <a:r>
                <a:rPr lang="en-ID"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Monopoly Literacy</a:t>
              </a:r>
            </a:p>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Monopoly Literacy is a board game adapted from the classic Monopoly game, specifically designed to improve students' literacy skills through fun and educational playing strategies. This game invites students to roll the dice, where for each choice there are various challenges and questions according to the available images that students must complete.</a:t>
              </a:r>
              <a:endParaRPr lang="en-ID"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endParaRPr>
            </a:p>
          </p:txBody>
        </p:sp>
      </p:grpSp>
      <p:sp>
        <p:nvSpPr>
          <p:cNvPr id="13" name="TextBox 12">
            <a:extLst>
              <a:ext uri="{FF2B5EF4-FFF2-40B4-BE49-F238E27FC236}">
                <a16:creationId xmlns:a16="http://schemas.microsoft.com/office/drawing/2014/main" id="{98463F97-3FAF-8DA5-AA45-090299D90B44}"/>
              </a:ext>
            </a:extLst>
          </p:cNvPr>
          <p:cNvSpPr txBox="1"/>
          <p:nvPr/>
        </p:nvSpPr>
        <p:spPr>
          <a:xfrm>
            <a:off x="252349" y="5594005"/>
            <a:ext cx="9486625" cy="954107"/>
          </a:xfrm>
          <a:prstGeom prst="rect">
            <a:avLst/>
          </a:prstGeom>
          <a:noFill/>
        </p:spPr>
        <p:txBody>
          <a:bodyPr wrap="square">
            <a:spAutoFit/>
          </a:bodyPr>
          <a:lstStyle/>
          <a:p>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This innovative strategy for using learning media is supported by research conducted by (Kandia et al., 2023) proving that the results of this research show that for students, learning media plays a role in generating interest and motivation to learn. Learning media has a role in assisting teachers in delivering material and increasing students' learning motivation</a:t>
            </a:r>
          </a:p>
          <a:p>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achieve the basic competencies that have been determined.</a:t>
            </a:r>
          </a:p>
        </p:txBody>
      </p:sp>
      <p:grpSp>
        <p:nvGrpSpPr>
          <p:cNvPr id="15" name="Group 3">
            <a:extLst>
              <a:ext uri="{FF2B5EF4-FFF2-40B4-BE49-F238E27FC236}">
                <a16:creationId xmlns:a16="http://schemas.microsoft.com/office/drawing/2014/main" id="{8D67270B-C22C-3F28-5559-8710CC91A4E3}"/>
              </a:ext>
            </a:extLst>
          </p:cNvPr>
          <p:cNvGrpSpPr>
            <a:grpSpLocks noChangeAspect="1"/>
          </p:cNvGrpSpPr>
          <p:nvPr/>
        </p:nvGrpSpPr>
        <p:grpSpPr>
          <a:xfrm>
            <a:off x="9708164" y="248307"/>
            <a:ext cx="2281733" cy="2281733"/>
            <a:chOff x="0" y="0"/>
            <a:chExt cx="14840029" cy="14840029"/>
          </a:xfrm>
        </p:grpSpPr>
        <p:sp>
          <p:nvSpPr>
            <p:cNvPr id="16" name="Freeform 4">
              <a:extLst>
                <a:ext uri="{FF2B5EF4-FFF2-40B4-BE49-F238E27FC236}">
                  <a16:creationId xmlns:a16="http://schemas.microsoft.com/office/drawing/2014/main" id="{035384B4-40C9-27E7-6C67-FB9C1BFC1B78}"/>
                </a:ext>
              </a:extLst>
            </p:cNvPr>
            <p:cNvSpPr/>
            <p:nvPr/>
          </p:nvSpPr>
          <p:spPr>
            <a:xfrm>
              <a:off x="0" y="0"/>
              <a:ext cx="14840031" cy="14840029"/>
            </a:xfrm>
            <a:custGeom>
              <a:avLst/>
              <a:gdLst/>
              <a:ahLst/>
              <a:cxnLst/>
              <a:rect l="l" t="t" r="r" b="b"/>
              <a:pathLst>
                <a:path w="14840031" h="14840029">
                  <a:moveTo>
                    <a:pt x="2268288" y="14675419"/>
                  </a:moveTo>
                  <a:cubicBezTo>
                    <a:pt x="2373687" y="14780817"/>
                    <a:pt x="2516637" y="14840029"/>
                    <a:pt x="2665693" y="14840029"/>
                  </a:cubicBezTo>
                  <a:lnTo>
                    <a:pt x="12174338" y="14840029"/>
                  </a:lnTo>
                  <a:cubicBezTo>
                    <a:pt x="12323394" y="14840029"/>
                    <a:pt x="12466344" y="14780817"/>
                    <a:pt x="12571743" y="14675419"/>
                  </a:cubicBezTo>
                  <a:lnTo>
                    <a:pt x="14675421" y="12571741"/>
                  </a:lnTo>
                  <a:cubicBezTo>
                    <a:pt x="14780819" y="12466343"/>
                    <a:pt x="14840031" y="12323393"/>
                    <a:pt x="14840031" y="12174337"/>
                  </a:cubicBezTo>
                  <a:lnTo>
                    <a:pt x="14840031" y="2665692"/>
                  </a:lnTo>
                  <a:cubicBezTo>
                    <a:pt x="14840031" y="2516636"/>
                    <a:pt x="14780819" y="2373686"/>
                    <a:pt x="14675421" y="2268287"/>
                  </a:cubicBezTo>
                  <a:lnTo>
                    <a:pt x="12571741" y="164610"/>
                  </a:lnTo>
                  <a:cubicBezTo>
                    <a:pt x="12466344" y="59212"/>
                    <a:pt x="12323393" y="0"/>
                    <a:pt x="12174338" y="0"/>
                  </a:cubicBezTo>
                  <a:lnTo>
                    <a:pt x="2665692" y="0"/>
                  </a:lnTo>
                  <a:cubicBezTo>
                    <a:pt x="2516637" y="0"/>
                    <a:pt x="2373686" y="59212"/>
                    <a:pt x="2268287" y="164610"/>
                  </a:cubicBezTo>
                  <a:lnTo>
                    <a:pt x="164611" y="2268287"/>
                  </a:lnTo>
                  <a:cubicBezTo>
                    <a:pt x="59212" y="2373686"/>
                    <a:pt x="0" y="2516636"/>
                    <a:pt x="0" y="2665692"/>
                  </a:cubicBezTo>
                  <a:lnTo>
                    <a:pt x="0" y="12174338"/>
                  </a:lnTo>
                  <a:cubicBezTo>
                    <a:pt x="0" y="12323394"/>
                    <a:pt x="59212" y="12466344"/>
                    <a:pt x="164610" y="12571742"/>
                  </a:cubicBezTo>
                  <a:lnTo>
                    <a:pt x="2268288" y="14675419"/>
                  </a:lnTo>
                  <a:close/>
                </a:path>
              </a:pathLst>
            </a:custGeom>
            <a:solidFill>
              <a:srgbClr val="D2EAF6"/>
            </a:solidFill>
          </p:spPr>
          <p:txBody>
            <a:bodyPr/>
            <a:lstStyle/>
            <a:p>
              <a:endParaRPr lang="en-ID"/>
            </a:p>
          </p:txBody>
        </p:sp>
        <p:sp>
          <p:nvSpPr>
            <p:cNvPr id="17" name="Freeform 5">
              <a:extLst>
                <a:ext uri="{FF2B5EF4-FFF2-40B4-BE49-F238E27FC236}">
                  <a16:creationId xmlns:a16="http://schemas.microsoft.com/office/drawing/2014/main" id="{CD9C7B89-49E8-98AD-99BB-6D35A231F4A8}"/>
                </a:ext>
              </a:extLst>
            </p:cNvPr>
            <p:cNvSpPr/>
            <p:nvPr/>
          </p:nvSpPr>
          <p:spPr>
            <a:xfrm>
              <a:off x="200383" y="200383"/>
              <a:ext cx="14439263" cy="14439263"/>
            </a:xfrm>
            <a:custGeom>
              <a:avLst/>
              <a:gdLst/>
              <a:ahLst/>
              <a:cxnLst/>
              <a:rect l="l" t="t" r="r" b="b"/>
              <a:pathLst>
                <a:path w="14439263" h="14439263">
                  <a:moveTo>
                    <a:pt x="2209597" y="14333344"/>
                  </a:moveTo>
                  <a:cubicBezTo>
                    <a:pt x="2277416" y="14401163"/>
                    <a:pt x="2369399" y="14439263"/>
                    <a:pt x="2465309" y="14439263"/>
                  </a:cubicBezTo>
                  <a:lnTo>
                    <a:pt x="11973955" y="14439263"/>
                  </a:lnTo>
                  <a:cubicBezTo>
                    <a:pt x="12069866" y="14439263"/>
                    <a:pt x="12161847" y="14401163"/>
                    <a:pt x="12229668" y="14333344"/>
                  </a:cubicBezTo>
                  <a:lnTo>
                    <a:pt x="14333344" y="12229666"/>
                  </a:lnTo>
                  <a:cubicBezTo>
                    <a:pt x="14401163" y="12161847"/>
                    <a:pt x="14439263" y="12069864"/>
                    <a:pt x="14439263" y="11973954"/>
                  </a:cubicBezTo>
                  <a:lnTo>
                    <a:pt x="14439263" y="2465309"/>
                  </a:lnTo>
                  <a:cubicBezTo>
                    <a:pt x="14439263" y="2369399"/>
                    <a:pt x="14401163" y="2277416"/>
                    <a:pt x="14333344" y="2209597"/>
                  </a:cubicBezTo>
                  <a:lnTo>
                    <a:pt x="12229667" y="105919"/>
                  </a:lnTo>
                  <a:cubicBezTo>
                    <a:pt x="12161848" y="38100"/>
                    <a:pt x="12069865" y="0"/>
                    <a:pt x="11973955" y="0"/>
                  </a:cubicBezTo>
                  <a:lnTo>
                    <a:pt x="2465309" y="0"/>
                  </a:lnTo>
                  <a:cubicBezTo>
                    <a:pt x="2369399" y="0"/>
                    <a:pt x="2277416" y="38100"/>
                    <a:pt x="2209597" y="105919"/>
                  </a:cubicBezTo>
                  <a:lnTo>
                    <a:pt x="105919" y="2209596"/>
                  </a:lnTo>
                  <a:cubicBezTo>
                    <a:pt x="38100" y="2277415"/>
                    <a:pt x="0" y="2369397"/>
                    <a:pt x="0" y="2465308"/>
                  </a:cubicBezTo>
                  <a:lnTo>
                    <a:pt x="0" y="11973953"/>
                  </a:lnTo>
                  <a:cubicBezTo>
                    <a:pt x="0" y="12069865"/>
                    <a:pt x="38100" y="12161845"/>
                    <a:pt x="105919" y="12229665"/>
                  </a:cubicBezTo>
                  <a:lnTo>
                    <a:pt x="2209597" y="14333344"/>
                  </a:lnTo>
                  <a:close/>
                </a:path>
              </a:pathLst>
            </a:custGeom>
            <a:solidFill>
              <a:srgbClr val="739FC4"/>
            </a:solidFill>
          </p:spPr>
          <p:txBody>
            <a:bodyPr/>
            <a:lstStyle/>
            <a:p>
              <a:endParaRPr lang="en-ID"/>
            </a:p>
          </p:txBody>
        </p:sp>
        <p:sp>
          <p:nvSpPr>
            <p:cNvPr id="18" name="Freeform 6">
              <a:extLst>
                <a:ext uri="{FF2B5EF4-FFF2-40B4-BE49-F238E27FC236}">
                  <a16:creationId xmlns:a16="http://schemas.microsoft.com/office/drawing/2014/main" id="{967FA036-2715-556F-210C-19735089FDD1}"/>
                </a:ext>
              </a:extLst>
            </p:cNvPr>
            <p:cNvSpPr/>
            <p:nvPr/>
          </p:nvSpPr>
          <p:spPr>
            <a:xfrm>
              <a:off x="562014" y="562014"/>
              <a:ext cx="13716001" cy="13716001"/>
            </a:xfrm>
            <a:custGeom>
              <a:avLst/>
              <a:gdLst/>
              <a:ahLst/>
              <a:cxnLst/>
              <a:rect l="l" t="t" r="r" b="b"/>
              <a:pathLst>
                <a:path w="13716001" h="13716001">
                  <a:moveTo>
                    <a:pt x="11612324" y="0"/>
                  </a:moveTo>
                  <a:lnTo>
                    <a:pt x="2103678" y="0"/>
                  </a:lnTo>
                  <a:lnTo>
                    <a:pt x="0" y="2103678"/>
                  </a:lnTo>
                  <a:lnTo>
                    <a:pt x="0" y="11612323"/>
                  </a:lnTo>
                  <a:lnTo>
                    <a:pt x="2103678" y="13716001"/>
                  </a:lnTo>
                  <a:lnTo>
                    <a:pt x="11612324" y="13716001"/>
                  </a:lnTo>
                  <a:lnTo>
                    <a:pt x="13716001" y="11612323"/>
                  </a:lnTo>
                  <a:lnTo>
                    <a:pt x="13716001" y="2103678"/>
                  </a:lnTo>
                  <a:close/>
                </a:path>
              </a:pathLst>
            </a:custGeom>
            <a:blipFill>
              <a:blip r:embed="rId3"/>
              <a:stretch>
                <a:fillRect l="-16666" r="-16666"/>
              </a:stretch>
            </a:blipFill>
          </p:spPr>
          <p:txBody>
            <a:bodyPr/>
            <a:lstStyle/>
            <a:p>
              <a:endParaRPr lang="en-ID"/>
            </a:p>
          </p:txBody>
        </p:sp>
      </p:grpSp>
      <p:grpSp>
        <p:nvGrpSpPr>
          <p:cNvPr id="19" name="Group 20">
            <a:extLst>
              <a:ext uri="{FF2B5EF4-FFF2-40B4-BE49-F238E27FC236}">
                <a16:creationId xmlns:a16="http://schemas.microsoft.com/office/drawing/2014/main" id="{E1216B1A-D5EF-3098-B80C-1BE608A87005}"/>
              </a:ext>
            </a:extLst>
          </p:cNvPr>
          <p:cNvGrpSpPr>
            <a:grpSpLocks noChangeAspect="1"/>
          </p:cNvGrpSpPr>
          <p:nvPr/>
        </p:nvGrpSpPr>
        <p:grpSpPr>
          <a:xfrm>
            <a:off x="8501162" y="2037635"/>
            <a:ext cx="1811155" cy="1811155"/>
            <a:chOff x="0" y="0"/>
            <a:chExt cx="14840029" cy="14840029"/>
          </a:xfrm>
        </p:grpSpPr>
        <p:sp>
          <p:nvSpPr>
            <p:cNvPr id="20" name="Freeform 21">
              <a:extLst>
                <a:ext uri="{FF2B5EF4-FFF2-40B4-BE49-F238E27FC236}">
                  <a16:creationId xmlns:a16="http://schemas.microsoft.com/office/drawing/2014/main" id="{DE3269C8-4F79-95F1-B563-B80E0CE692C8}"/>
                </a:ext>
              </a:extLst>
            </p:cNvPr>
            <p:cNvSpPr/>
            <p:nvPr/>
          </p:nvSpPr>
          <p:spPr>
            <a:xfrm>
              <a:off x="0" y="0"/>
              <a:ext cx="14840031" cy="14840029"/>
            </a:xfrm>
            <a:custGeom>
              <a:avLst/>
              <a:gdLst/>
              <a:ahLst/>
              <a:cxnLst/>
              <a:rect l="l" t="t" r="r" b="b"/>
              <a:pathLst>
                <a:path w="14840031" h="14840029">
                  <a:moveTo>
                    <a:pt x="2268288" y="14675419"/>
                  </a:moveTo>
                  <a:cubicBezTo>
                    <a:pt x="2373687" y="14780817"/>
                    <a:pt x="2516637" y="14840029"/>
                    <a:pt x="2665693" y="14840029"/>
                  </a:cubicBezTo>
                  <a:lnTo>
                    <a:pt x="12174338" y="14840029"/>
                  </a:lnTo>
                  <a:cubicBezTo>
                    <a:pt x="12323394" y="14840029"/>
                    <a:pt x="12466344" y="14780817"/>
                    <a:pt x="12571743" y="14675419"/>
                  </a:cubicBezTo>
                  <a:lnTo>
                    <a:pt x="14675421" y="12571741"/>
                  </a:lnTo>
                  <a:cubicBezTo>
                    <a:pt x="14780819" y="12466343"/>
                    <a:pt x="14840031" y="12323393"/>
                    <a:pt x="14840031" y="12174337"/>
                  </a:cubicBezTo>
                  <a:lnTo>
                    <a:pt x="14840031" y="2665692"/>
                  </a:lnTo>
                  <a:cubicBezTo>
                    <a:pt x="14840031" y="2516636"/>
                    <a:pt x="14780819" y="2373686"/>
                    <a:pt x="14675421" y="2268287"/>
                  </a:cubicBezTo>
                  <a:lnTo>
                    <a:pt x="12571741" y="164610"/>
                  </a:lnTo>
                  <a:cubicBezTo>
                    <a:pt x="12466344" y="59212"/>
                    <a:pt x="12323393" y="0"/>
                    <a:pt x="12174338" y="0"/>
                  </a:cubicBezTo>
                  <a:lnTo>
                    <a:pt x="2665692" y="0"/>
                  </a:lnTo>
                  <a:cubicBezTo>
                    <a:pt x="2516637" y="0"/>
                    <a:pt x="2373686" y="59212"/>
                    <a:pt x="2268287" y="164610"/>
                  </a:cubicBezTo>
                  <a:lnTo>
                    <a:pt x="164611" y="2268287"/>
                  </a:lnTo>
                  <a:cubicBezTo>
                    <a:pt x="59212" y="2373686"/>
                    <a:pt x="0" y="2516636"/>
                    <a:pt x="0" y="2665692"/>
                  </a:cubicBezTo>
                  <a:lnTo>
                    <a:pt x="0" y="12174338"/>
                  </a:lnTo>
                  <a:cubicBezTo>
                    <a:pt x="0" y="12323394"/>
                    <a:pt x="59212" y="12466344"/>
                    <a:pt x="164610" y="12571742"/>
                  </a:cubicBezTo>
                  <a:lnTo>
                    <a:pt x="2268288" y="14675419"/>
                  </a:lnTo>
                  <a:close/>
                </a:path>
              </a:pathLst>
            </a:custGeom>
            <a:solidFill>
              <a:srgbClr val="D2EAF6"/>
            </a:solidFill>
          </p:spPr>
          <p:txBody>
            <a:bodyPr/>
            <a:lstStyle/>
            <a:p>
              <a:endParaRPr lang="en-ID"/>
            </a:p>
          </p:txBody>
        </p:sp>
        <p:sp>
          <p:nvSpPr>
            <p:cNvPr id="21" name="Freeform 22">
              <a:extLst>
                <a:ext uri="{FF2B5EF4-FFF2-40B4-BE49-F238E27FC236}">
                  <a16:creationId xmlns:a16="http://schemas.microsoft.com/office/drawing/2014/main" id="{F5E26A67-EF6E-8E1A-E60F-3112F11A0ABA}"/>
                </a:ext>
              </a:extLst>
            </p:cNvPr>
            <p:cNvSpPr/>
            <p:nvPr/>
          </p:nvSpPr>
          <p:spPr>
            <a:xfrm>
              <a:off x="200383" y="200383"/>
              <a:ext cx="14439263" cy="14439263"/>
            </a:xfrm>
            <a:custGeom>
              <a:avLst/>
              <a:gdLst/>
              <a:ahLst/>
              <a:cxnLst/>
              <a:rect l="l" t="t" r="r" b="b"/>
              <a:pathLst>
                <a:path w="14439263" h="14439263">
                  <a:moveTo>
                    <a:pt x="2209597" y="14333344"/>
                  </a:moveTo>
                  <a:cubicBezTo>
                    <a:pt x="2277416" y="14401163"/>
                    <a:pt x="2369399" y="14439263"/>
                    <a:pt x="2465309" y="14439263"/>
                  </a:cubicBezTo>
                  <a:lnTo>
                    <a:pt x="11973955" y="14439263"/>
                  </a:lnTo>
                  <a:cubicBezTo>
                    <a:pt x="12069866" y="14439263"/>
                    <a:pt x="12161847" y="14401163"/>
                    <a:pt x="12229668" y="14333344"/>
                  </a:cubicBezTo>
                  <a:lnTo>
                    <a:pt x="14333344" y="12229666"/>
                  </a:lnTo>
                  <a:cubicBezTo>
                    <a:pt x="14401163" y="12161847"/>
                    <a:pt x="14439263" y="12069864"/>
                    <a:pt x="14439263" y="11973954"/>
                  </a:cubicBezTo>
                  <a:lnTo>
                    <a:pt x="14439263" y="2465309"/>
                  </a:lnTo>
                  <a:cubicBezTo>
                    <a:pt x="14439263" y="2369399"/>
                    <a:pt x="14401163" y="2277416"/>
                    <a:pt x="14333344" y="2209597"/>
                  </a:cubicBezTo>
                  <a:lnTo>
                    <a:pt x="12229667" y="105919"/>
                  </a:lnTo>
                  <a:cubicBezTo>
                    <a:pt x="12161848" y="38100"/>
                    <a:pt x="12069865" y="0"/>
                    <a:pt x="11973955" y="0"/>
                  </a:cubicBezTo>
                  <a:lnTo>
                    <a:pt x="2465309" y="0"/>
                  </a:lnTo>
                  <a:cubicBezTo>
                    <a:pt x="2369399" y="0"/>
                    <a:pt x="2277416" y="38100"/>
                    <a:pt x="2209597" y="105919"/>
                  </a:cubicBezTo>
                  <a:lnTo>
                    <a:pt x="105919" y="2209596"/>
                  </a:lnTo>
                  <a:cubicBezTo>
                    <a:pt x="38100" y="2277415"/>
                    <a:pt x="0" y="2369397"/>
                    <a:pt x="0" y="2465308"/>
                  </a:cubicBezTo>
                  <a:lnTo>
                    <a:pt x="0" y="11973953"/>
                  </a:lnTo>
                  <a:cubicBezTo>
                    <a:pt x="0" y="12069865"/>
                    <a:pt x="38100" y="12161845"/>
                    <a:pt x="105919" y="12229665"/>
                  </a:cubicBezTo>
                  <a:lnTo>
                    <a:pt x="2209597" y="14333344"/>
                  </a:lnTo>
                  <a:close/>
                </a:path>
              </a:pathLst>
            </a:custGeom>
            <a:solidFill>
              <a:srgbClr val="739FC4"/>
            </a:solidFill>
          </p:spPr>
          <p:txBody>
            <a:bodyPr/>
            <a:lstStyle/>
            <a:p>
              <a:endParaRPr lang="en-ID"/>
            </a:p>
          </p:txBody>
        </p:sp>
        <p:sp>
          <p:nvSpPr>
            <p:cNvPr id="22" name="Freeform 23">
              <a:extLst>
                <a:ext uri="{FF2B5EF4-FFF2-40B4-BE49-F238E27FC236}">
                  <a16:creationId xmlns:a16="http://schemas.microsoft.com/office/drawing/2014/main" id="{248A987A-3D00-BE62-8F27-BC5B27BEEB2D}"/>
                </a:ext>
              </a:extLst>
            </p:cNvPr>
            <p:cNvSpPr/>
            <p:nvPr/>
          </p:nvSpPr>
          <p:spPr>
            <a:xfrm>
              <a:off x="562014" y="562014"/>
              <a:ext cx="13716001" cy="13716001"/>
            </a:xfrm>
            <a:custGeom>
              <a:avLst/>
              <a:gdLst/>
              <a:ahLst/>
              <a:cxnLst/>
              <a:rect l="l" t="t" r="r" b="b"/>
              <a:pathLst>
                <a:path w="13716001" h="13716001">
                  <a:moveTo>
                    <a:pt x="11612324" y="0"/>
                  </a:moveTo>
                  <a:lnTo>
                    <a:pt x="2103678" y="0"/>
                  </a:lnTo>
                  <a:lnTo>
                    <a:pt x="0" y="2103678"/>
                  </a:lnTo>
                  <a:lnTo>
                    <a:pt x="0" y="11612323"/>
                  </a:lnTo>
                  <a:lnTo>
                    <a:pt x="2103678" y="13716001"/>
                  </a:lnTo>
                  <a:lnTo>
                    <a:pt x="11612324" y="13716001"/>
                  </a:lnTo>
                  <a:lnTo>
                    <a:pt x="13716001" y="11612323"/>
                  </a:lnTo>
                  <a:lnTo>
                    <a:pt x="13716001" y="2103678"/>
                  </a:lnTo>
                  <a:close/>
                </a:path>
              </a:pathLst>
            </a:custGeom>
            <a:blipFill>
              <a:blip r:embed="rId4"/>
              <a:stretch>
                <a:fillRect l="-39012" r="-39012"/>
              </a:stretch>
            </a:blipFill>
          </p:spPr>
          <p:txBody>
            <a:bodyPr/>
            <a:lstStyle/>
            <a:p>
              <a:endParaRPr lang="en-ID" dirty="0"/>
            </a:p>
          </p:txBody>
        </p:sp>
      </p:grpSp>
      <p:grpSp>
        <p:nvGrpSpPr>
          <p:cNvPr id="23" name="Group 24">
            <a:extLst>
              <a:ext uri="{FF2B5EF4-FFF2-40B4-BE49-F238E27FC236}">
                <a16:creationId xmlns:a16="http://schemas.microsoft.com/office/drawing/2014/main" id="{C94B0B6F-5AD1-BC29-3A0E-B27C7BD9DC06}"/>
              </a:ext>
            </a:extLst>
          </p:cNvPr>
          <p:cNvGrpSpPr>
            <a:grpSpLocks noChangeAspect="1"/>
          </p:cNvGrpSpPr>
          <p:nvPr/>
        </p:nvGrpSpPr>
        <p:grpSpPr>
          <a:xfrm>
            <a:off x="9609635" y="3482004"/>
            <a:ext cx="2425779" cy="2425779"/>
            <a:chOff x="0" y="0"/>
            <a:chExt cx="14840029" cy="14840029"/>
          </a:xfrm>
        </p:grpSpPr>
        <p:sp>
          <p:nvSpPr>
            <p:cNvPr id="24" name="Freeform 25">
              <a:extLst>
                <a:ext uri="{FF2B5EF4-FFF2-40B4-BE49-F238E27FC236}">
                  <a16:creationId xmlns:a16="http://schemas.microsoft.com/office/drawing/2014/main" id="{8CF5A70B-CA5D-81CF-49F3-A43F9A2A9C3B}"/>
                </a:ext>
              </a:extLst>
            </p:cNvPr>
            <p:cNvSpPr/>
            <p:nvPr/>
          </p:nvSpPr>
          <p:spPr>
            <a:xfrm>
              <a:off x="0" y="0"/>
              <a:ext cx="14840031" cy="14840029"/>
            </a:xfrm>
            <a:custGeom>
              <a:avLst/>
              <a:gdLst/>
              <a:ahLst/>
              <a:cxnLst/>
              <a:rect l="l" t="t" r="r" b="b"/>
              <a:pathLst>
                <a:path w="14840031" h="14840029">
                  <a:moveTo>
                    <a:pt x="2268288" y="14675419"/>
                  </a:moveTo>
                  <a:cubicBezTo>
                    <a:pt x="2373687" y="14780817"/>
                    <a:pt x="2516637" y="14840029"/>
                    <a:pt x="2665693" y="14840029"/>
                  </a:cubicBezTo>
                  <a:lnTo>
                    <a:pt x="12174338" y="14840029"/>
                  </a:lnTo>
                  <a:cubicBezTo>
                    <a:pt x="12323394" y="14840029"/>
                    <a:pt x="12466344" y="14780817"/>
                    <a:pt x="12571743" y="14675419"/>
                  </a:cubicBezTo>
                  <a:lnTo>
                    <a:pt x="14675421" y="12571741"/>
                  </a:lnTo>
                  <a:cubicBezTo>
                    <a:pt x="14780819" y="12466343"/>
                    <a:pt x="14840031" y="12323393"/>
                    <a:pt x="14840031" y="12174337"/>
                  </a:cubicBezTo>
                  <a:lnTo>
                    <a:pt x="14840031" y="2665692"/>
                  </a:lnTo>
                  <a:cubicBezTo>
                    <a:pt x="14840031" y="2516636"/>
                    <a:pt x="14780819" y="2373686"/>
                    <a:pt x="14675421" y="2268287"/>
                  </a:cubicBezTo>
                  <a:lnTo>
                    <a:pt x="12571741" y="164610"/>
                  </a:lnTo>
                  <a:cubicBezTo>
                    <a:pt x="12466344" y="59212"/>
                    <a:pt x="12323393" y="0"/>
                    <a:pt x="12174338" y="0"/>
                  </a:cubicBezTo>
                  <a:lnTo>
                    <a:pt x="2665692" y="0"/>
                  </a:lnTo>
                  <a:cubicBezTo>
                    <a:pt x="2516637" y="0"/>
                    <a:pt x="2373686" y="59212"/>
                    <a:pt x="2268287" y="164610"/>
                  </a:cubicBezTo>
                  <a:lnTo>
                    <a:pt x="164611" y="2268287"/>
                  </a:lnTo>
                  <a:cubicBezTo>
                    <a:pt x="59212" y="2373686"/>
                    <a:pt x="0" y="2516636"/>
                    <a:pt x="0" y="2665692"/>
                  </a:cubicBezTo>
                  <a:lnTo>
                    <a:pt x="0" y="12174338"/>
                  </a:lnTo>
                  <a:cubicBezTo>
                    <a:pt x="0" y="12323394"/>
                    <a:pt x="59212" y="12466344"/>
                    <a:pt x="164610" y="12571742"/>
                  </a:cubicBezTo>
                  <a:lnTo>
                    <a:pt x="2268288" y="14675419"/>
                  </a:lnTo>
                  <a:close/>
                </a:path>
              </a:pathLst>
            </a:custGeom>
            <a:solidFill>
              <a:srgbClr val="D2EAF6"/>
            </a:solidFill>
          </p:spPr>
          <p:txBody>
            <a:bodyPr/>
            <a:lstStyle/>
            <a:p>
              <a:endParaRPr lang="en-ID"/>
            </a:p>
          </p:txBody>
        </p:sp>
        <p:sp>
          <p:nvSpPr>
            <p:cNvPr id="25" name="Freeform 26">
              <a:extLst>
                <a:ext uri="{FF2B5EF4-FFF2-40B4-BE49-F238E27FC236}">
                  <a16:creationId xmlns:a16="http://schemas.microsoft.com/office/drawing/2014/main" id="{7F6FC7FF-9217-D39E-94F5-2E874F7F0E17}"/>
                </a:ext>
              </a:extLst>
            </p:cNvPr>
            <p:cNvSpPr/>
            <p:nvPr/>
          </p:nvSpPr>
          <p:spPr>
            <a:xfrm>
              <a:off x="200383" y="200383"/>
              <a:ext cx="14439263" cy="14439263"/>
            </a:xfrm>
            <a:custGeom>
              <a:avLst/>
              <a:gdLst/>
              <a:ahLst/>
              <a:cxnLst/>
              <a:rect l="l" t="t" r="r" b="b"/>
              <a:pathLst>
                <a:path w="14439263" h="14439263">
                  <a:moveTo>
                    <a:pt x="2209597" y="14333344"/>
                  </a:moveTo>
                  <a:cubicBezTo>
                    <a:pt x="2277416" y="14401163"/>
                    <a:pt x="2369399" y="14439263"/>
                    <a:pt x="2465309" y="14439263"/>
                  </a:cubicBezTo>
                  <a:lnTo>
                    <a:pt x="11973955" y="14439263"/>
                  </a:lnTo>
                  <a:cubicBezTo>
                    <a:pt x="12069866" y="14439263"/>
                    <a:pt x="12161847" y="14401163"/>
                    <a:pt x="12229668" y="14333344"/>
                  </a:cubicBezTo>
                  <a:lnTo>
                    <a:pt x="14333344" y="12229666"/>
                  </a:lnTo>
                  <a:cubicBezTo>
                    <a:pt x="14401163" y="12161847"/>
                    <a:pt x="14439263" y="12069864"/>
                    <a:pt x="14439263" y="11973954"/>
                  </a:cubicBezTo>
                  <a:lnTo>
                    <a:pt x="14439263" y="2465309"/>
                  </a:lnTo>
                  <a:cubicBezTo>
                    <a:pt x="14439263" y="2369399"/>
                    <a:pt x="14401163" y="2277416"/>
                    <a:pt x="14333344" y="2209597"/>
                  </a:cubicBezTo>
                  <a:lnTo>
                    <a:pt x="12229667" y="105919"/>
                  </a:lnTo>
                  <a:cubicBezTo>
                    <a:pt x="12161848" y="38100"/>
                    <a:pt x="12069865" y="0"/>
                    <a:pt x="11973955" y="0"/>
                  </a:cubicBezTo>
                  <a:lnTo>
                    <a:pt x="2465309" y="0"/>
                  </a:lnTo>
                  <a:cubicBezTo>
                    <a:pt x="2369399" y="0"/>
                    <a:pt x="2277416" y="38100"/>
                    <a:pt x="2209597" y="105919"/>
                  </a:cubicBezTo>
                  <a:lnTo>
                    <a:pt x="105919" y="2209596"/>
                  </a:lnTo>
                  <a:cubicBezTo>
                    <a:pt x="38100" y="2277415"/>
                    <a:pt x="0" y="2369397"/>
                    <a:pt x="0" y="2465308"/>
                  </a:cubicBezTo>
                  <a:lnTo>
                    <a:pt x="0" y="11973953"/>
                  </a:lnTo>
                  <a:cubicBezTo>
                    <a:pt x="0" y="12069865"/>
                    <a:pt x="38100" y="12161845"/>
                    <a:pt x="105919" y="12229665"/>
                  </a:cubicBezTo>
                  <a:lnTo>
                    <a:pt x="2209597" y="14333344"/>
                  </a:lnTo>
                  <a:close/>
                </a:path>
              </a:pathLst>
            </a:custGeom>
            <a:solidFill>
              <a:srgbClr val="739FC4"/>
            </a:solidFill>
          </p:spPr>
          <p:txBody>
            <a:bodyPr/>
            <a:lstStyle/>
            <a:p>
              <a:endParaRPr lang="en-ID"/>
            </a:p>
          </p:txBody>
        </p:sp>
        <p:sp>
          <p:nvSpPr>
            <p:cNvPr id="26" name="Freeform 27">
              <a:extLst>
                <a:ext uri="{FF2B5EF4-FFF2-40B4-BE49-F238E27FC236}">
                  <a16:creationId xmlns:a16="http://schemas.microsoft.com/office/drawing/2014/main" id="{34A9F496-506D-2FBF-ABA7-F342D552A28D}"/>
                </a:ext>
              </a:extLst>
            </p:cNvPr>
            <p:cNvSpPr/>
            <p:nvPr/>
          </p:nvSpPr>
          <p:spPr>
            <a:xfrm>
              <a:off x="562014" y="562014"/>
              <a:ext cx="13716001" cy="13716001"/>
            </a:xfrm>
            <a:custGeom>
              <a:avLst/>
              <a:gdLst/>
              <a:ahLst/>
              <a:cxnLst/>
              <a:rect l="l" t="t" r="r" b="b"/>
              <a:pathLst>
                <a:path w="13716001" h="13716001">
                  <a:moveTo>
                    <a:pt x="11612324" y="0"/>
                  </a:moveTo>
                  <a:lnTo>
                    <a:pt x="2103678" y="0"/>
                  </a:lnTo>
                  <a:lnTo>
                    <a:pt x="0" y="2103678"/>
                  </a:lnTo>
                  <a:lnTo>
                    <a:pt x="0" y="11612323"/>
                  </a:lnTo>
                  <a:lnTo>
                    <a:pt x="2103678" y="13716001"/>
                  </a:lnTo>
                  <a:lnTo>
                    <a:pt x="11612324" y="13716001"/>
                  </a:lnTo>
                  <a:lnTo>
                    <a:pt x="13716001" y="11612323"/>
                  </a:lnTo>
                  <a:lnTo>
                    <a:pt x="13716001" y="2103678"/>
                  </a:lnTo>
                  <a:close/>
                </a:path>
              </a:pathLst>
            </a:custGeom>
            <a:blipFill>
              <a:blip r:embed="rId5"/>
              <a:stretch>
                <a:fillRect t="-8629" b="-8629"/>
              </a:stretch>
            </a:blipFill>
          </p:spPr>
          <p:txBody>
            <a:bodyPr/>
            <a:lstStyle/>
            <a:p>
              <a:endParaRPr lang="en-ID" dirty="0"/>
            </a:p>
          </p:txBody>
        </p:sp>
      </p:grpSp>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9296" y="363688"/>
            <a:ext cx="10515600" cy="573088"/>
          </a:xfrm>
        </p:spPr>
        <p:txBody>
          <a:bodyPr>
            <a:normAutofit fontScale="90000"/>
          </a:bodyPr>
          <a:lstStyle/>
          <a:p>
            <a:r>
              <a:rPr lang="en-US" b="1" dirty="0">
                <a:solidFill>
                  <a:schemeClr val="bg1"/>
                </a:solidFill>
                <a:latin typeface="+mn-lt"/>
              </a:rPr>
              <a:t>FINDING AND DISCUSSION</a:t>
            </a:r>
          </a:p>
        </p:txBody>
      </p:sp>
      <p:grpSp>
        <p:nvGrpSpPr>
          <p:cNvPr id="14" name="Group 13">
            <a:extLst>
              <a:ext uri="{FF2B5EF4-FFF2-40B4-BE49-F238E27FC236}">
                <a16:creationId xmlns:a16="http://schemas.microsoft.com/office/drawing/2014/main" id="{3726D698-2AAA-0BDB-7048-AF0DCDBFB162}"/>
              </a:ext>
            </a:extLst>
          </p:cNvPr>
          <p:cNvGrpSpPr/>
          <p:nvPr/>
        </p:nvGrpSpPr>
        <p:grpSpPr>
          <a:xfrm>
            <a:off x="356379" y="1099730"/>
            <a:ext cx="8033084" cy="2241194"/>
            <a:chOff x="485274" y="2717106"/>
            <a:chExt cx="9423001" cy="2675946"/>
          </a:xfrm>
        </p:grpSpPr>
        <p:sp>
          <p:nvSpPr>
            <p:cNvPr id="7" name="TextBox 13">
              <a:extLst>
                <a:ext uri="{FF2B5EF4-FFF2-40B4-BE49-F238E27FC236}">
                  <a16:creationId xmlns:a16="http://schemas.microsoft.com/office/drawing/2014/main" id="{71C8F85F-A6AF-F81E-39E6-3B3A6530203E}"/>
                </a:ext>
              </a:extLst>
            </p:cNvPr>
            <p:cNvSpPr txBox="1"/>
            <p:nvPr/>
          </p:nvSpPr>
          <p:spPr>
            <a:xfrm>
              <a:off x="485274" y="2717106"/>
              <a:ext cx="8237480" cy="295515"/>
            </a:xfrm>
            <a:prstGeom prst="rect">
              <a:avLst/>
            </a:prstGeom>
            <a:solidFill>
              <a:schemeClr val="accent3">
                <a:lumMod val="75000"/>
              </a:schemeClr>
            </a:solidFill>
          </p:spPr>
          <p:txBody>
            <a:bodyPr wrap="square" lIns="0" tIns="0" rIns="0" bIns="0" rtlCol="0" anchor="t">
              <a:spAutoFit/>
            </a:bodyPr>
            <a:lstStyle/>
            <a:p>
              <a:pPr algn="just">
                <a:lnSpc>
                  <a:spcPct val="150000"/>
                </a:lnSpc>
              </a:pPr>
              <a:r>
                <a:rPr lang="en-US" sz="1200" b="1" dirty="0">
                  <a:solidFill>
                    <a:schemeClr val="bg1"/>
                  </a:solidFill>
                  <a:latin typeface="Open Sans"/>
                  <a:ea typeface="Open Sans"/>
                  <a:cs typeface="Open Sans"/>
                  <a:sym typeface="Open Sans"/>
                </a:rPr>
                <a:t>Implementation of the </a:t>
              </a:r>
              <a:r>
                <a:rPr lang="en-US" sz="1200" b="1" dirty="0" err="1">
                  <a:solidFill>
                    <a:schemeClr val="bg1"/>
                  </a:solidFill>
                  <a:latin typeface="Open Sans"/>
                  <a:ea typeface="Open Sans"/>
                  <a:cs typeface="Open Sans"/>
                  <a:sym typeface="Open Sans"/>
                </a:rPr>
                <a:t>SoLite</a:t>
              </a:r>
              <a:r>
                <a:rPr lang="en-US" sz="1200" b="1" dirty="0">
                  <a:solidFill>
                    <a:schemeClr val="bg1"/>
                  </a:solidFill>
                  <a:latin typeface="Open Sans"/>
                  <a:ea typeface="Open Sans"/>
                  <a:cs typeface="Open Sans"/>
                  <a:sym typeface="Open Sans"/>
                </a:rPr>
                <a:t> Kids Strategy in Differentiated Literacy Learning</a:t>
              </a:r>
              <a:endParaRPr lang="it-IT" sz="1200" b="1" dirty="0">
                <a:solidFill>
                  <a:schemeClr val="bg1"/>
                </a:solidFill>
                <a:latin typeface="Open Sans"/>
                <a:ea typeface="Open Sans"/>
                <a:cs typeface="Open Sans"/>
                <a:sym typeface="Open Sans"/>
              </a:endParaRPr>
            </a:p>
          </p:txBody>
        </p:sp>
        <p:sp>
          <p:nvSpPr>
            <p:cNvPr id="11" name="TextBox 10">
              <a:extLst>
                <a:ext uri="{FF2B5EF4-FFF2-40B4-BE49-F238E27FC236}">
                  <a16:creationId xmlns:a16="http://schemas.microsoft.com/office/drawing/2014/main" id="{A767E5DE-22BF-324B-6B4A-A3D392372724}"/>
                </a:ext>
              </a:extLst>
            </p:cNvPr>
            <p:cNvSpPr txBox="1"/>
            <p:nvPr/>
          </p:nvSpPr>
          <p:spPr>
            <a:xfrm>
              <a:off x="675158" y="2995685"/>
              <a:ext cx="8237480" cy="881952"/>
            </a:xfrm>
            <a:prstGeom prst="rect">
              <a:avLst/>
            </a:prstGeom>
            <a:noFill/>
          </p:spPr>
          <p:txBody>
            <a:bodyPr wrap="square">
              <a:spAutoFit/>
            </a:bodyPr>
            <a:lstStyle/>
            <a:p>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2) Innovation of literacy learning models using games-based learning, storytelling assisted by finger puppets;</a:t>
              </a:r>
            </a:p>
            <a:p>
              <a:pPr marL="342900" indent="-342900">
                <a:buAutoNum type="arabicParenR"/>
              </a:pPr>
              <a:endParaRPr lang="en-ID"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endParaRPr>
            </a:p>
          </p:txBody>
        </p:sp>
        <p:sp>
          <p:nvSpPr>
            <p:cNvPr id="12" name="TextBox 11">
              <a:extLst>
                <a:ext uri="{FF2B5EF4-FFF2-40B4-BE49-F238E27FC236}">
                  <a16:creationId xmlns:a16="http://schemas.microsoft.com/office/drawing/2014/main" id="{3B3C44B8-8BD7-FE1C-37FC-5C772C98ACF6}"/>
                </a:ext>
              </a:extLst>
            </p:cNvPr>
            <p:cNvSpPr txBox="1"/>
            <p:nvPr/>
          </p:nvSpPr>
          <p:spPr>
            <a:xfrm>
              <a:off x="1030001" y="3518906"/>
              <a:ext cx="8878274" cy="1874146"/>
            </a:xfrm>
            <a:prstGeom prst="rect">
              <a:avLst/>
            </a:prstGeom>
            <a:noFill/>
          </p:spPr>
          <p:txBody>
            <a:bodyPr wrap="square">
              <a:spAutoFit/>
            </a:bodyPr>
            <a:lstStyle/>
            <a:p>
              <a:pPr marL="285750" indent="-285750">
                <a:buFont typeface="Arial" panose="020B0604020202020204" pitchFamily="34" charset="0"/>
                <a:buChar char="•"/>
              </a:pPr>
              <a:r>
                <a:rPr lang="en-ID"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Games-based learning</a:t>
              </a:r>
            </a:p>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Game Based learning are carried out by asking students a question. Students compete to answer questions by raising their hands first, saying their name and then answering. Students who can answer will receive prizes that have been prepared.</a:t>
              </a:r>
            </a:p>
            <a:p>
              <a:pPr marL="171450" indent="-171450">
                <a:buFont typeface="Arial" panose="020B0604020202020204" pitchFamily="34" charset="0"/>
                <a:buChar char="•"/>
              </a:pP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Storytelling assisted by finger puppets</a:t>
              </a:r>
            </a:p>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Finger puppets can encourage student expression and creativity in a way that is unique to them. we gave students some finger puppet characters. then they were asked to express and tell stories to their friends according to the characters they got.</a:t>
              </a:r>
            </a:p>
          </p:txBody>
        </p:sp>
      </p:grpSp>
      <p:grpSp>
        <p:nvGrpSpPr>
          <p:cNvPr id="2" name="Group 1">
            <a:extLst>
              <a:ext uri="{FF2B5EF4-FFF2-40B4-BE49-F238E27FC236}">
                <a16:creationId xmlns:a16="http://schemas.microsoft.com/office/drawing/2014/main" id="{B444B292-836E-9706-A659-3A6C4A529D81}"/>
              </a:ext>
            </a:extLst>
          </p:cNvPr>
          <p:cNvGrpSpPr/>
          <p:nvPr/>
        </p:nvGrpSpPr>
        <p:grpSpPr>
          <a:xfrm>
            <a:off x="518255" y="3413189"/>
            <a:ext cx="7871208" cy="2377207"/>
            <a:chOff x="675158" y="2995685"/>
            <a:chExt cx="9233117" cy="2838344"/>
          </a:xfrm>
        </p:grpSpPr>
        <p:sp>
          <p:nvSpPr>
            <p:cNvPr id="5" name="TextBox 4">
              <a:extLst>
                <a:ext uri="{FF2B5EF4-FFF2-40B4-BE49-F238E27FC236}">
                  <a16:creationId xmlns:a16="http://schemas.microsoft.com/office/drawing/2014/main" id="{A744034A-F2BE-B6CE-6632-A7C5A05EC4BE}"/>
                </a:ext>
              </a:extLst>
            </p:cNvPr>
            <p:cNvSpPr txBox="1"/>
            <p:nvPr/>
          </p:nvSpPr>
          <p:spPr>
            <a:xfrm>
              <a:off x="675158" y="2995685"/>
              <a:ext cx="8237480" cy="624715"/>
            </a:xfrm>
            <a:prstGeom prst="rect">
              <a:avLst/>
            </a:prstGeom>
            <a:noFill/>
          </p:spPr>
          <p:txBody>
            <a:bodyPr wrap="square">
              <a:spAutoFit/>
            </a:bodyPr>
            <a:lstStyle/>
            <a:p>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3) Literacy festivals include </a:t>
              </a:r>
              <a:r>
                <a:rPr lang="en-US" sz="14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sodaku</a:t>
              </a:r>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challenge, CEBITA (</a:t>
              </a:r>
              <a:r>
                <a:rPr lang="en-US" sz="14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Cerita</a:t>
              </a:r>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a:t>
              </a:r>
              <a:r>
                <a:rPr lang="en-US" sz="14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Berbasis</a:t>
              </a:r>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Digital)</a:t>
              </a:r>
            </a:p>
            <a:p>
              <a:pPr marL="342900" indent="-342900">
                <a:buAutoNum type="arabicParenR"/>
              </a:pPr>
              <a:endParaRPr lang="en-ID"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endParaRPr>
            </a:p>
          </p:txBody>
        </p:sp>
        <p:sp>
          <p:nvSpPr>
            <p:cNvPr id="8" name="TextBox 7">
              <a:extLst>
                <a:ext uri="{FF2B5EF4-FFF2-40B4-BE49-F238E27FC236}">
                  <a16:creationId xmlns:a16="http://schemas.microsoft.com/office/drawing/2014/main" id="{927D8880-7BC7-B2F4-6808-598F58C7EFA2}"/>
                </a:ext>
              </a:extLst>
            </p:cNvPr>
            <p:cNvSpPr txBox="1"/>
            <p:nvPr/>
          </p:nvSpPr>
          <p:spPr>
            <a:xfrm>
              <a:off x="1030001" y="3518906"/>
              <a:ext cx="8878274" cy="2315123"/>
            </a:xfrm>
            <a:prstGeom prst="rect">
              <a:avLst/>
            </a:prstGeom>
            <a:noFill/>
          </p:spPr>
          <p:txBody>
            <a:bodyPr wrap="square">
              <a:spAutoFit/>
            </a:bodyPr>
            <a:lstStyle/>
            <a:p>
              <a:pPr marL="171450" indent="-171450">
                <a:buFont typeface="Arial" panose="020B0604020202020204" pitchFamily="34" charset="0"/>
                <a:buChar char="•"/>
              </a:pP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Sodaku</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challenge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Sekolah</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Dasar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Kreatif</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Bercerita</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a:t>
              </a:r>
            </a:p>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Get students used to reading books and gradually assist them in understanding the reading they have read.</a:t>
              </a:r>
            </a:p>
            <a:p>
              <a:endPar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endParaRPr>
            </a:p>
            <a:p>
              <a:pPr marL="171450" indent="-171450">
                <a:buFont typeface="Arial" panose="020B0604020202020204" pitchFamily="34" charset="0"/>
                <a:buChar char="•"/>
              </a:pP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CEBITA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Cerita</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Berbasis</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Digital)</a:t>
              </a:r>
            </a:p>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Utilizing technology as a support in implementing literacy programs. showing digital-based picture story books using laptops to students. One of the students read a story in a digital book then another friend listened, after reading the story I asked several questions regarding the content of the story reading. They were very enthusiastic about taking turns reading the stories in the digital book. The innovative strategy of using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gdigital</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book-based literacy is supported by research conducted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Lasmini</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et al., 2022) It was concluded that scrapbook-based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digitalbooks</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could improve students' reading and writing literacy.</a:t>
              </a:r>
            </a:p>
          </p:txBody>
        </p:sp>
      </p:grpSp>
      <p:pic>
        <p:nvPicPr>
          <p:cNvPr id="10" name="Picture 9" descr="A group of children looking at a computer&#10;&#10;Description automatically generated">
            <a:extLst>
              <a:ext uri="{FF2B5EF4-FFF2-40B4-BE49-F238E27FC236}">
                <a16:creationId xmlns:a16="http://schemas.microsoft.com/office/drawing/2014/main" id="{C3B388D8-C961-BBD9-D7E5-D748BA2DD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5361" y="3472077"/>
            <a:ext cx="1660755" cy="12455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27" name="Group 3">
            <a:extLst>
              <a:ext uri="{FF2B5EF4-FFF2-40B4-BE49-F238E27FC236}">
                <a16:creationId xmlns:a16="http://schemas.microsoft.com/office/drawing/2014/main" id="{2E551234-D689-1FC2-FC76-DDD6EDCAAA57}"/>
              </a:ext>
            </a:extLst>
          </p:cNvPr>
          <p:cNvGrpSpPr>
            <a:grpSpLocks noChangeAspect="1"/>
          </p:cNvGrpSpPr>
          <p:nvPr/>
        </p:nvGrpSpPr>
        <p:grpSpPr>
          <a:xfrm>
            <a:off x="10414408" y="650232"/>
            <a:ext cx="1629755" cy="1629755"/>
            <a:chOff x="0" y="0"/>
            <a:chExt cx="14840029" cy="14840029"/>
          </a:xfrm>
        </p:grpSpPr>
        <p:sp>
          <p:nvSpPr>
            <p:cNvPr id="28" name="Freeform 4">
              <a:extLst>
                <a:ext uri="{FF2B5EF4-FFF2-40B4-BE49-F238E27FC236}">
                  <a16:creationId xmlns:a16="http://schemas.microsoft.com/office/drawing/2014/main" id="{9161CBBA-6935-5A83-BD71-C703AB50014B}"/>
                </a:ext>
              </a:extLst>
            </p:cNvPr>
            <p:cNvSpPr/>
            <p:nvPr/>
          </p:nvSpPr>
          <p:spPr>
            <a:xfrm>
              <a:off x="0" y="0"/>
              <a:ext cx="14840031" cy="14840029"/>
            </a:xfrm>
            <a:custGeom>
              <a:avLst/>
              <a:gdLst/>
              <a:ahLst/>
              <a:cxnLst/>
              <a:rect l="l" t="t" r="r" b="b"/>
              <a:pathLst>
                <a:path w="14840031" h="14840029">
                  <a:moveTo>
                    <a:pt x="2268288" y="14675419"/>
                  </a:moveTo>
                  <a:cubicBezTo>
                    <a:pt x="2373687" y="14780817"/>
                    <a:pt x="2516637" y="14840029"/>
                    <a:pt x="2665693" y="14840029"/>
                  </a:cubicBezTo>
                  <a:lnTo>
                    <a:pt x="12174338" y="14840029"/>
                  </a:lnTo>
                  <a:cubicBezTo>
                    <a:pt x="12323394" y="14840029"/>
                    <a:pt x="12466344" y="14780817"/>
                    <a:pt x="12571743" y="14675419"/>
                  </a:cubicBezTo>
                  <a:lnTo>
                    <a:pt x="14675421" y="12571741"/>
                  </a:lnTo>
                  <a:cubicBezTo>
                    <a:pt x="14780819" y="12466343"/>
                    <a:pt x="14840031" y="12323393"/>
                    <a:pt x="14840031" y="12174337"/>
                  </a:cubicBezTo>
                  <a:lnTo>
                    <a:pt x="14840031" y="2665692"/>
                  </a:lnTo>
                  <a:cubicBezTo>
                    <a:pt x="14840031" y="2516636"/>
                    <a:pt x="14780819" y="2373686"/>
                    <a:pt x="14675421" y="2268287"/>
                  </a:cubicBezTo>
                  <a:lnTo>
                    <a:pt x="12571741" y="164610"/>
                  </a:lnTo>
                  <a:cubicBezTo>
                    <a:pt x="12466344" y="59212"/>
                    <a:pt x="12323393" y="0"/>
                    <a:pt x="12174338" y="0"/>
                  </a:cubicBezTo>
                  <a:lnTo>
                    <a:pt x="2665692" y="0"/>
                  </a:lnTo>
                  <a:cubicBezTo>
                    <a:pt x="2516637" y="0"/>
                    <a:pt x="2373686" y="59212"/>
                    <a:pt x="2268287" y="164610"/>
                  </a:cubicBezTo>
                  <a:lnTo>
                    <a:pt x="164611" y="2268287"/>
                  </a:lnTo>
                  <a:cubicBezTo>
                    <a:pt x="59212" y="2373686"/>
                    <a:pt x="0" y="2516636"/>
                    <a:pt x="0" y="2665692"/>
                  </a:cubicBezTo>
                  <a:lnTo>
                    <a:pt x="0" y="12174338"/>
                  </a:lnTo>
                  <a:cubicBezTo>
                    <a:pt x="0" y="12323394"/>
                    <a:pt x="59212" y="12466344"/>
                    <a:pt x="164610" y="12571742"/>
                  </a:cubicBezTo>
                  <a:lnTo>
                    <a:pt x="2268288" y="14675419"/>
                  </a:lnTo>
                  <a:close/>
                </a:path>
              </a:pathLst>
            </a:custGeom>
            <a:solidFill>
              <a:srgbClr val="D2EAF6"/>
            </a:solidFill>
          </p:spPr>
          <p:txBody>
            <a:bodyPr/>
            <a:lstStyle/>
            <a:p>
              <a:endParaRPr lang="en-ID"/>
            </a:p>
          </p:txBody>
        </p:sp>
        <p:sp>
          <p:nvSpPr>
            <p:cNvPr id="29" name="Freeform 5">
              <a:extLst>
                <a:ext uri="{FF2B5EF4-FFF2-40B4-BE49-F238E27FC236}">
                  <a16:creationId xmlns:a16="http://schemas.microsoft.com/office/drawing/2014/main" id="{3AC22061-2AC6-4FAD-4E5A-8BFB75B562D3}"/>
                </a:ext>
              </a:extLst>
            </p:cNvPr>
            <p:cNvSpPr/>
            <p:nvPr/>
          </p:nvSpPr>
          <p:spPr>
            <a:xfrm>
              <a:off x="200383" y="200383"/>
              <a:ext cx="14439263" cy="14439263"/>
            </a:xfrm>
            <a:custGeom>
              <a:avLst/>
              <a:gdLst/>
              <a:ahLst/>
              <a:cxnLst/>
              <a:rect l="l" t="t" r="r" b="b"/>
              <a:pathLst>
                <a:path w="14439263" h="14439263">
                  <a:moveTo>
                    <a:pt x="2209597" y="14333344"/>
                  </a:moveTo>
                  <a:cubicBezTo>
                    <a:pt x="2277416" y="14401163"/>
                    <a:pt x="2369399" y="14439263"/>
                    <a:pt x="2465309" y="14439263"/>
                  </a:cubicBezTo>
                  <a:lnTo>
                    <a:pt x="11973955" y="14439263"/>
                  </a:lnTo>
                  <a:cubicBezTo>
                    <a:pt x="12069866" y="14439263"/>
                    <a:pt x="12161847" y="14401163"/>
                    <a:pt x="12229668" y="14333344"/>
                  </a:cubicBezTo>
                  <a:lnTo>
                    <a:pt x="14333344" y="12229666"/>
                  </a:lnTo>
                  <a:cubicBezTo>
                    <a:pt x="14401163" y="12161847"/>
                    <a:pt x="14439263" y="12069864"/>
                    <a:pt x="14439263" y="11973954"/>
                  </a:cubicBezTo>
                  <a:lnTo>
                    <a:pt x="14439263" y="2465309"/>
                  </a:lnTo>
                  <a:cubicBezTo>
                    <a:pt x="14439263" y="2369399"/>
                    <a:pt x="14401163" y="2277416"/>
                    <a:pt x="14333344" y="2209597"/>
                  </a:cubicBezTo>
                  <a:lnTo>
                    <a:pt x="12229667" y="105919"/>
                  </a:lnTo>
                  <a:cubicBezTo>
                    <a:pt x="12161848" y="38100"/>
                    <a:pt x="12069865" y="0"/>
                    <a:pt x="11973955" y="0"/>
                  </a:cubicBezTo>
                  <a:lnTo>
                    <a:pt x="2465309" y="0"/>
                  </a:lnTo>
                  <a:cubicBezTo>
                    <a:pt x="2369399" y="0"/>
                    <a:pt x="2277416" y="38100"/>
                    <a:pt x="2209597" y="105919"/>
                  </a:cubicBezTo>
                  <a:lnTo>
                    <a:pt x="105919" y="2209596"/>
                  </a:lnTo>
                  <a:cubicBezTo>
                    <a:pt x="38100" y="2277415"/>
                    <a:pt x="0" y="2369397"/>
                    <a:pt x="0" y="2465308"/>
                  </a:cubicBezTo>
                  <a:lnTo>
                    <a:pt x="0" y="11973953"/>
                  </a:lnTo>
                  <a:cubicBezTo>
                    <a:pt x="0" y="12069865"/>
                    <a:pt x="38100" y="12161845"/>
                    <a:pt x="105919" y="12229665"/>
                  </a:cubicBezTo>
                  <a:lnTo>
                    <a:pt x="2209597" y="14333344"/>
                  </a:lnTo>
                  <a:close/>
                </a:path>
              </a:pathLst>
            </a:custGeom>
            <a:solidFill>
              <a:srgbClr val="739FC4"/>
            </a:solidFill>
          </p:spPr>
          <p:txBody>
            <a:bodyPr/>
            <a:lstStyle/>
            <a:p>
              <a:endParaRPr lang="en-ID"/>
            </a:p>
          </p:txBody>
        </p:sp>
        <p:sp>
          <p:nvSpPr>
            <p:cNvPr id="30" name="Freeform 6">
              <a:extLst>
                <a:ext uri="{FF2B5EF4-FFF2-40B4-BE49-F238E27FC236}">
                  <a16:creationId xmlns:a16="http://schemas.microsoft.com/office/drawing/2014/main" id="{CA0017B9-13E5-FFC7-22CB-B04E40DF92D6}"/>
                </a:ext>
              </a:extLst>
            </p:cNvPr>
            <p:cNvSpPr/>
            <p:nvPr/>
          </p:nvSpPr>
          <p:spPr>
            <a:xfrm>
              <a:off x="562014" y="562014"/>
              <a:ext cx="13716001" cy="13716001"/>
            </a:xfrm>
            <a:custGeom>
              <a:avLst/>
              <a:gdLst/>
              <a:ahLst/>
              <a:cxnLst/>
              <a:rect l="l" t="t" r="r" b="b"/>
              <a:pathLst>
                <a:path w="13716001" h="13716001">
                  <a:moveTo>
                    <a:pt x="11612324" y="0"/>
                  </a:moveTo>
                  <a:lnTo>
                    <a:pt x="2103678" y="0"/>
                  </a:lnTo>
                  <a:lnTo>
                    <a:pt x="0" y="2103678"/>
                  </a:lnTo>
                  <a:lnTo>
                    <a:pt x="0" y="11612323"/>
                  </a:lnTo>
                  <a:lnTo>
                    <a:pt x="2103678" y="13716001"/>
                  </a:lnTo>
                  <a:lnTo>
                    <a:pt x="11612324" y="13716001"/>
                  </a:lnTo>
                  <a:lnTo>
                    <a:pt x="13716001" y="11612323"/>
                  </a:lnTo>
                  <a:lnTo>
                    <a:pt x="13716001" y="2103678"/>
                  </a:lnTo>
                  <a:close/>
                </a:path>
              </a:pathLst>
            </a:custGeom>
            <a:blipFill>
              <a:blip r:embed="rId4"/>
              <a:stretch>
                <a:fillRect l="-28571" r="-28571"/>
              </a:stretch>
            </a:blipFill>
          </p:spPr>
          <p:txBody>
            <a:bodyPr/>
            <a:lstStyle/>
            <a:p>
              <a:endParaRPr lang="en-ID"/>
            </a:p>
          </p:txBody>
        </p:sp>
      </p:grpSp>
      <p:grpSp>
        <p:nvGrpSpPr>
          <p:cNvPr id="31" name="Group 19">
            <a:extLst>
              <a:ext uri="{FF2B5EF4-FFF2-40B4-BE49-F238E27FC236}">
                <a16:creationId xmlns:a16="http://schemas.microsoft.com/office/drawing/2014/main" id="{5BD8E308-1BCF-D636-96A3-2C9B1262A3B0}"/>
              </a:ext>
            </a:extLst>
          </p:cNvPr>
          <p:cNvGrpSpPr>
            <a:grpSpLocks noChangeAspect="1"/>
          </p:cNvGrpSpPr>
          <p:nvPr/>
        </p:nvGrpSpPr>
        <p:grpSpPr>
          <a:xfrm>
            <a:off x="10205199" y="2351566"/>
            <a:ext cx="1816957" cy="1816957"/>
            <a:chOff x="0" y="0"/>
            <a:chExt cx="14840029" cy="14840029"/>
          </a:xfrm>
        </p:grpSpPr>
        <p:sp>
          <p:nvSpPr>
            <p:cNvPr id="32" name="Freeform 20">
              <a:extLst>
                <a:ext uri="{FF2B5EF4-FFF2-40B4-BE49-F238E27FC236}">
                  <a16:creationId xmlns:a16="http://schemas.microsoft.com/office/drawing/2014/main" id="{3D0B7BBE-6703-E501-B4DD-48B583D85E47}"/>
                </a:ext>
              </a:extLst>
            </p:cNvPr>
            <p:cNvSpPr/>
            <p:nvPr/>
          </p:nvSpPr>
          <p:spPr>
            <a:xfrm>
              <a:off x="0" y="0"/>
              <a:ext cx="14840031" cy="14840029"/>
            </a:xfrm>
            <a:custGeom>
              <a:avLst/>
              <a:gdLst/>
              <a:ahLst/>
              <a:cxnLst/>
              <a:rect l="l" t="t" r="r" b="b"/>
              <a:pathLst>
                <a:path w="14840031" h="14840029">
                  <a:moveTo>
                    <a:pt x="2268288" y="14675419"/>
                  </a:moveTo>
                  <a:cubicBezTo>
                    <a:pt x="2373687" y="14780817"/>
                    <a:pt x="2516637" y="14840029"/>
                    <a:pt x="2665693" y="14840029"/>
                  </a:cubicBezTo>
                  <a:lnTo>
                    <a:pt x="12174338" y="14840029"/>
                  </a:lnTo>
                  <a:cubicBezTo>
                    <a:pt x="12323394" y="14840029"/>
                    <a:pt x="12466344" y="14780817"/>
                    <a:pt x="12571743" y="14675419"/>
                  </a:cubicBezTo>
                  <a:lnTo>
                    <a:pt x="14675421" y="12571741"/>
                  </a:lnTo>
                  <a:cubicBezTo>
                    <a:pt x="14780819" y="12466343"/>
                    <a:pt x="14840031" y="12323393"/>
                    <a:pt x="14840031" y="12174337"/>
                  </a:cubicBezTo>
                  <a:lnTo>
                    <a:pt x="14840031" y="2665692"/>
                  </a:lnTo>
                  <a:cubicBezTo>
                    <a:pt x="14840031" y="2516636"/>
                    <a:pt x="14780819" y="2373686"/>
                    <a:pt x="14675421" y="2268287"/>
                  </a:cubicBezTo>
                  <a:lnTo>
                    <a:pt x="12571741" y="164610"/>
                  </a:lnTo>
                  <a:cubicBezTo>
                    <a:pt x="12466344" y="59212"/>
                    <a:pt x="12323393" y="0"/>
                    <a:pt x="12174338" y="0"/>
                  </a:cubicBezTo>
                  <a:lnTo>
                    <a:pt x="2665692" y="0"/>
                  </a:lnTo>
                  <a:cubicBezTo>
                    <a:pt x="2516637" y="0"/>
                    <a:pt x="2373686" y="59212"/>
                    <a:pt x="2268287" y="164610"/>
                  </a:cubicBezTo>
                  <a:lnTo>
                    <a:pt x="164611" y="2268287"/>
                  </a:lnTo>
                  <a:cubicBezTo>
                    <a:pt x="59212" y="2373686"/>
                    <a:pt x="0" y="2516636"/>
                    <a:pt x="0" y="2665692"/>
                  </a:cubicBezTo>
                  <a:lnTo>
                    <a:pt x="0" y="12174338"/>
                  </a:lnTo>
                  <a:cubicBezTo>
                    <a:pt x="0" y="12323394"/>
                    <a:pt x="59212" y="12466344"/>
                    <a:pt x="164610" y="12571742"/>
                  </a:cubicBezTo>
                  <a:lnTo>
                    <a:pt x="2268288" y="14675419"/>
                  </a:lnTo>
                  <a:close/>
                </a:path>
              </a:pathLst>
            </a:custGeom>
            <a:solidFill>
              <a:srgbClr val="D2EAF6"/>
            </a:solidFill>
          </p:spPr>
          <p:txBody>
            <a:bodyPr/>
            <a:lstStyle/>
            <a:p>
              <a:endParaRPr lang="en-ID"/>
            </a:p>
          </p:txBody>
        </p:sp>
        <p:sp>
          <p:nvSpPr>
            <p:cNvPr id="33" name="Freeform 21">
              <a:extLst>
                <a:ext uri="{FF2B5EF4-FFF2-40B4-BE49-F238E27FC236}">
                  <a16:creationId xmlns:a16="http://schemas.microsoft.com/office/drawing/2014/main" id="{69A0A756-4533-3B38-F46E-97B7A4C690D0}"/>
                </a:ext>
              </a:extLst>
            </p:cNvPr>
            <p:cNvSpPr/>
            <p:nvPr/>
          </p:nvSpPr>
          <p:spPr>
            <a:xfrm>
              <a:off x="200383" y="200383"/>
              <a:ext cx="14439263" cy="14439263"/>
            </a:xfrm>
            <a:custGeom>
              <a:avLst/>
              <a:gdLst/>
              <a:ahLst/>
              <a:cxnLst/>
              <a:rect l="l" t="t" r="r" b="b"/>
              <a:pathLst>
                <a:path w="14439263" h="14439263">
                  <a:moveTo>
                    <a:pt x="2209597" y="14333344"/>
                  </a:moveTo>
                  <a:cubicBezTo>
                    <a:pt x="2277416" y="14401163"/>
                    <a:pt x="2369399" y="14439263"/>
                    <a:pt x="2465309" y="14439263"/>
                  </a:cubicBezTo>
                  <a:lnTo>
                    <a:pt x="11973955" y="14439263"/>
                  </a:lnTo>
                  <a:cubicBezTo>
                    <a:pt x="12069866" y="14439263"/>
                    <a:pt x="12161847" y="14401163"/>
                    <a:pt x="12229668" y="14333344"/>
                  </a:cubicBezTo>
                  <a:lnTo>
                    <a:pt x="14333344" y="12229666"/>
                  </a:lnTo>
                  <a:cubicBezTo>
                    <a:pt x="14401163" y="12161847"/>
                    <a:pt x="14439263" y="12069864"/>
                    <a:pt x="14439263" y="11973954"/>
                  </a:cubicBezTo>
                  <a:lnTo>
                    <a:pt x="14439263" y="2465309"/>
                  </a:lnTo>
                  <a:cubicBezTo>
                    <a:pt x="14439263" y="2369399"/>
                    <a:pt x="14401163" y="2277416"/>
                    <a:pt x="14333344" y="2209597"/>
                  </a:cubicBezTo>
                  <a:lnTo>
                    <a:pt x="12229667" y="105919"/>
                  </a:lnTo>
                  <a:cubicBezTo>
                    <a:pt x="12161848" y="38100"/>
                    <a:pt x="12069865" y="0"/>
                    <a:pt x="11973955" y="0"/>
                  </a:cubicBezTo>
                  <a:lnTo>
                    <a:pt x="2465309" y="0"/>
                  </a:lnTo>
                  <a:cubicBezTo>
                    <a:pt x="2369399" y="0"/>
                    <a:pt x="2277416" y="38100"/>
                    <a:pt x="2209597" y="105919"/>
                  </a:cubicBezTo>
                  <a:lnTo>
                    <a:pt x="105919" y="2209596"/>
                  </a:lnTo>
                  <a:cubicBezTo>
                    <a:pt x="38100" y="2277415"/>
                    <a:pt x="0" y="2369397"/>
                    <a:pt x="0" y="2465308"/>
                  </a:cubicBezTo>
                  <a:lnTo>
                    <a:pt x="0" y="11973953"/>
                  </a:lnTo>
                  <a:cubicBezTo>
                    <a:pt x="0" y="12069865"/>
                    <a:pt x="38100" y="12161845"/>
                    <a:pt x="105919" y="12229665"/>
                  </a:cubicBezTo>
                  <a:lnTo>
                    <a:pt x="2209597" y="14333344"/>
                  </a:lnTo>
                  <a:close/>
                </a:path>
              </a:pathLst>
            </a:custGeom>
            <a:solidFill>
              <a:srgbClr val="739FC4"/>
            </a:solidFill>
          </p:spPr>
          <p:txBody>
            <a:bodyPr/>
            <a:lstStyle/>
            <a:p>
              <a:endParaRPr lang="en-ID"/>
            </a:p>
          </p:txBody>
        </p:sp>
        <p:sp>
          <p:nvSpPr>
            <p:cNvPr id="34" name="Freeform 22">
              <a:extLst>
                <a:ext uri="{FF2B5EF4-FFF2-40B4-BE49-F238E27FC236}">
                  <a16:creationId xmlns:a16="http://schemas.microsoft.com/office/drawing/2014/main" id="{0B25B9F6-A969-85E9-8715-C8CB40F02ABC}"/>
                </a:ext>
              </a:extLst>
            </p:cNvPr>
            <p:cNvSpPr/>
            <p:nvPr/>
          </p:nvSpPr>
          <p:spPr>
            <a:xfrm>
              <a:off x="562014" y="562014"/>
              <a:ext cx="13716001" cy="13716001"/>
            </a:xfrm>
            <a:custGeom>
              <a:avLst/>
              <a:gdLst/>
              <a:ahLst/>
              <a:cxnLst/>
              <a:rect l="l" t="t" r="r" b="b"/>
              <a:pathLst>
                <a:path w="13716001" h="13716001">
                  <a:moveTo>
                    <a:pt x="11612324" y="0"/>
                  </a:moveTo>
                  <a:lnTo>
                    <a:pt x="2103678" y="0"/>
                  </a:lnTo>
                  <a:lnTo>
                    <a:pt x="0" y="2103678"/>
                  </a:lnTo>
                  <a:lnTo>
                    <a:pt x="0" y="11612323"/>
                  </a:lnTo>
                  <a:lnTo>
                    <a:pt x="2103678" y="13716001"/>
                  </a:lnTo>
                  <a:lnTo>
                    <a:pt x="11612324" y="13716001"/>
                  </a:lnTo>
                  <a:lnTo>
                    <a:pt x="13716001" y="11612323"/>
                  </a:lnTo>
                  <a:lnTo>
                    <a:pt x="13716001" y="2103678"/>
                  </a:lnTo>
                  <a:close/>
                </a:path>
              </a:pathLst>
            </a:custGeom>
            <a:blipFill>
              <a:blip r:embed="rId5"/>
              <a:stretch>
                <a:fillRect l="-16747" r="-16747"/>
              </a:stretch>
            </a:blipFill>
          </p:spPr>
          <p:txBody>
            <a:bodyPr/>
            <a:lstStyle/>
            <a:p>
              <a:endParaRPr lang="en-ID"/>
            </a:p>
          </p:txBody>
        </p:sp>
      </p:grpSp>
      <p:grpSp>
        <p:nvGrpSpPr>
          <p:cNvPr id="35" name="Group 31">
            <a:extLst>
              <a:ext uri="{FF2B5EF4-FFF2-40B4-BE49-F238E27FC236}">
                <a16:creationId xmlns:a16="http://schemas.microsoft.com/office/drawing/2014/main" id="{AC4BADFE-1743-1CA6-9D92-0F0BD11ECBDE}"/>
              </a:ext>
            </a:extLst>
          </p:cNvPr>
          <p:cNvGrpSpPr>
            <a:grpSpLocks noChangeAspect="1"/>
          </p:cNvGrpSpPr>
          <p:nvPr/>
        </p:nvGrpSpPr>
        <p:grpSpPr>
          <a:xfrm>
            <a:off x="8944151" y="1085444"/>
            <a:ext cx="1569661" cy="1569661"/>
            <a:chOff x="0" y="0"/>
            <a:chExt cx="14840029" cy="14840029"/>
          </a:xfrm>
        </p:grpSpPr>
        <p:sp>
          <p:nvSpPr>
            <p:cNvPr id="36" name="Freeform 32">
              <a:extLst>
                <a:ext uri="{FF2B5EF4-FFF2-40B4-BE49-F238E27FC236}">
                  <a16:creationId xmlns:a16="http://schemas.microsoft.com/office/drawing/2014/main" id="{D717C46B-3A9A-70C5-1DCE-D6AA04C47B0B}"/>
                </a:ext>
              </a:extLst>
            </p:cNvPr>
            <p:cNvSpPr/>
            <p:nvPr/>
          </p:nvSpPr>
          <p:spPr>
            <a:xfrm>
              <a:off x="0" y="0"/>
              <a:ext cx="14840031" cy="14840029"/>
            </a:xfrm>
            <a:custGeom>
              <a:avLst/>
              <a:gdLst/>
              <a:ahLst/>
              <a:cxnLst/>
              <a:rect l="l" t="t" r="r" b="b"/>
              <a:pathLst>
                <a:path w="14840031" h="14840029">
                  <a:moveTo>
                    <a:pt x="2268288" y="14675419"/>
                  </a:moveTo>
                  <a:cubicBezTo>
                    <a:pt x="2373687" y="14780817"/>
                    <a:pt x="2516637" y="14840029"/>
                    <a:pt x="2665693" y="14840029"/>
                  </a:cubicBezTo>
                  <a:lnTo>
                    <a:pt x="12174338" y="14840029"/>
                  </a:lnTo>
                  <a:cubicBezTo>
                    <a:pt x="12323394" y="14840029"/>
                    <a:pt x="12466344" y="14780817"/>
                    <a:pt x="12571743" y="14675419"/>
                  </a:cubicBezTo>
                  <a:lnTo>
                    <a:pt x="14675421" y="12571741"/>
                  </a:lnTo>
                  <a:cubicBezTo>
                    <a:pt x="14780819" y="12466343"/>
                    <a:pt x="14840031" y="12323393"/>
                    <a:pt x="14840031" y="12174337"/>
                  </a:cubicBezTo>
                  <a:lnTo>
                    <a:pt x="14840031" y="2665692"/>
                  </a:lnTo>
                  <a:cubicBezTo>
                    <a:pt x="14840031" y="2516636"/>
                    <a:pt x="14780819" y="2373686"/>
                    <a:pt x="14675421" y="2268287"/>
                  </a:cubicBezTo>
                  <a:lnTo>
                    <a:pt x="12571741" y="164610"/>
                  </a:lnTo>
                  <a:cubicBezTo>
                    <a:pt x="12466344" y="59212"/>
                    <a:pt x="12323393" y="0"/>
                    <a:pt x="12174338" y="0"/>
                  </a:cubicBezTo>
                  <a:lnTo>
                    <a:pt x="2665692" y="0"/>
                  </a:lnTo>
                  <a:cubicBezTo>
                    <a:pt x="2516637" y="0"/>
                    <a:pt x="2373686" y="59212"/>
                    <a:pt x="2268287" y="164610"/>
                  </a:cubicBezTo>
                  <a:lnTo>
                    <a:pt x="164611" y="2268287"/>
                  </a:lnTo>
                  <a:cubicBezTo>
                    <a:pt x="59212" y="2373686"/>
                    <a:pt x="0" y="2516636"/>
                    <a:pt x="0" y="2665692"/>
                  </a:cubicBezTo>
                  <a:lnTo>
                    <a:pt x="0" y="12174338"/>
                  </a:lnTo>
                  <a:cubicBezTo>
                    <a:pt x="0" y="12323394"/>
                    <a:pt x="59212" y="12466344"/>
                    <a:pt x="164610" y="12571742"/>
                  </a:cubicBezTo>
                  <a:lnTo>
                    <a:pt x="2268288" y="14675419"/>
                  </a:lnTo>
                  <a:close/>
                </a:path>
              </a:pathLst>
            </a:custGeom>
            <a:solidFill>
              <a:srgbClr val="D2EAF6"/>
            </a:solidFill>
          </p:spPr>
          <p:txBody>
            <a:bodyPr/>
            <a:lstStyle/>
            <a:p>
              <a:endParaRPr lang="en-ID"/>
            </a:p>
          </p:txBody>
        </p:sp>
        <p:sp>
          <p:nvSpPr>
            <p:cNvPr id="37" name="Freeform 33">
              <a:extLst>
                <a:ext uri="{FF2B5EF4-FFF2-40B4-BE49-F238E27FC236}">
                  <a16:creationId xmlns:a16="http://schemas.microsoft.com/office/drawing/2014/main" id="{CED1FBF9-BDE5-638E-96AD-11DFC7B086EE}"/>
                </a:ext>
              </a:extLst>
            </p:cNvPr>
            <p:cNvSpPr/>
            <p:nvPr/>
          </p:nvSpPr>
          <p:spPr>
            <a:xfrm>
              <a:off x="200383" y="200383"/>
              <a:ext cx="14439263" cy="14439263"/>
            </a:xfrm>
            <a:custGeom>
              <a:avLst/>
              <a:gdLst/>
              <a:ahLst/>
              <a:cxnLst/>
              <a:rect l="l" t="t" r="r" b="b"/>
              <a:pathLst>
                <a:path w="14439263" h="14439263">
                  <a:moveTo>
                    <a:pt x="2209597" y="14333344"/>
                  </a:moveTo>
                  <a:cubicBezTo>
                    <a:pt x="2277416" y="14401163"/>
                    <a:pt x="2369399" y="14439263"/>
                    <a:pt x="2465309" y="14439263"/>
                  </a:cubicBezTo>
                  <a:lnTo>
                    <a:pt x="11973955" y="14439263"/>
                  </a:lnTo>
                  <a:cubicBezTo>
                    <a:pt x="12069866" y="14439263"/>
                    <a:pt x="12161847" y="14401163"/>
                    <a:pt x="12229668" y="14333344"/>
                  </a:cubicBezTo>
                  <a:lnTo>
                    <a:pt x="14333344" y="12229666"/>
                  </a:lnTo>
                  <a:cubicBezTo>
                    <a:pt x="14401163" y="12161847"/>
                    <a:pt x="14439263" y="12069864"/>
                    <a:pt x="14439263" y="11973954"/>
                  </a:cubicBezTo>
                  <a:lnTo>
                    <a:pt x="14439263" y="2465309"/>
                  </a:lnTo>
                  <a:cubicBezTo>
                    <a:pt x="14439263" y="2369399"/>
                    <a:pt x="14401163" y="2277416"/>
                    <a:pt x="14333344" y="2209597"/>
                  </a:cubicBezTo>
                  <a:lnTo>
                    <a:pt x="12229667" y="105919"/>
                  </a:lnTo>
                  <a:cubicBezTo>
                    <a:pt x="12161848" y="38100"/>
                    <a:pt x="12069865" y="0"/>
                    <a:pt x="11973955" y="0"/>
                  </a:cubicBezTo>
                  <a:lnTo>
                    <a:pt x="2465309" y="0"/>
                  </a:lnTo>
                  <a:cubicBezTo>
                    <a:pt x="2369399" y="0"/>
                    <a:pt x="2277416" y="38100"/>
                    <a:pt x="2209597" y="105919"/>
                  </a:cubicBezTo>
                  <a:lnTo>
                    <a:pt x="105919" y="2209596"/>
                  </a:lnTo>
                  <a:cubicBezTo>
                    <a:pt x="38100" y="2277415"/>
                    <a:pt x="0" y="2369397"/>
                    <a:pt x="0" y="2465308"/>
                  </a:cubicBezTo>
                  <a:lnTo>
                    <a:pt x="0" y="11973953"/>
                  </a:lnTo>
                  <a:cubicBezTo>
                    <a:pt x="0" y="12069865"/>
                    <a:pt x="38100" y="12161845"/>
                    <a:pt x="105919" y="12229665"/>
                  </a:cubicBezTo>
                  <a:lnTo>
                    <a:pt x="2209597" y="14333344"/>
                  </a:lnTo>
                  <a:close/>
                </a:path>
              </a:pathLst>
            </a:custGeom>
            <a:solidFill>
              <a:srgbClr val="739FC4"/>
            </a:solidFill>
          </p:spPr>
          <p:txBody>
            <a:bodyPr/>
            <a:lstStyle/>
            <a:p>
              <a:endParaRPr lang="en-ID"/>
            </a:p>
          </p:txBody>
        </p:sp>
        <p:sp>
          <p:nvSpPr>
            <p:cNvPr id="38" name="Freeform 34">
              <a:extLst>
                <a:ext uri="{FF2B5EF4-FFF2-40B4-BE49-F238E27FC236}">
                  <a16:creationId xmlns:a16="http://schemas.microsoft.com/office/drawing/2014/main" id="{A6B9DFBF-20CE-D831-F199-191339EA3709}"/>
                </a:ext>
              </a:extLst>
            </p:cNvPr>
            <p:cNvSpPr/>
            <p:nvPr/>
          </p:nvSpPr>
          <p:spPr>
            <a:xfrm>
              <a:off x="562014" y="562014"/>
              <a:ext cx="13716001" cy="13716001"/>
            </a:xfrm>
            <a:custGeom>
              <a:avLst/>
              <a:gdLst/>
              <a:ahLst/>
              <a:cxnLst/>
              <a:rect l="l" t="t" r="r" b="b"/>
              <a:pathLst>
                <a:path w="13716001" h="13716001">
                  <a:moveTo>
                    <a:pt x="11612324" y="0"/>
                  </a:moveTo>
                  <a:lnTo>
                    <a:pt x="2103678" y="0"/>
                  </a:lnTo>
                  <a:lnTo>
                    <a:pt x="0" y="2103678"/>
                  </a:lnTo>
                  <a:lnTo>
                    <a:pt x="0" y="11612323"/>
                  </a:lnTo>
                  <a:lnTo>
                    <a:pt x="2103678" y="13716001"/>
                  </a:lnTo>
                  <a:lnTo>
                    <a:pt x="11612324" y="13716001"/>
                  </a:lnTo>
                  <a:lnTo>
                    <a:pt x="13716001" y="11612323"/>
                  </a:lnTo>
                  <a:lnTo>
                    <a:pt x="13716001" y="2103678"/>
                  </a:lnTo>
                  <a:close/>
                </a:path>
              </a:pathLst>
            </a:custGeom>
            <a:blipFill>
              <a:blip r:embed="rId6"/>
              <a:stretch>
                <a:fillRect l="-16747" r="-16747"/>
              </a:stretch>
            </a:blipFill>
          </p:spPr>
          <p:txBody>
            <a:bodyPr/>
            <a:lstStyle/>
            <a:p>
              <a:endParaRPr lang="en-ID"/>
            </a:p>
          </p:txBody>
        </p:sp>
      </p:grpSp>
      <p:pic>
        <p:nvPicPr>
          <p:cNvPr id="40" name="Picture 39" descr="A group of women sitting at a table&#10;&#10;Description automatically generated">
            <a:extLst>
              <a:ext uri="{FF2B5EF4-FFF2-40B4-BE49-F238E27FC236}">
                <a16:creationId xmlns:a16="http://schemas.microsoft.com/office/drawing/2014/main" id="{4E7E6F1F-C05D-E903-F07C-5CA3AC8420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80393" y="4549543"/>
            <a:ext cx="1660755" cy="124556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732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89296" y="363688"/>
            <a:ext cx="10515600" cy="573088"/>
          </a:xfrm>
        </p:spPr>
        <p:txBody>
          <a:bodyPr>
            <a:normAutofit fontScale="90000"/>
          </a:bodyPr>
          <a:lstStyle/>
          <a:p>
            <a:r>
              <a:rPr lang="en-US" b="1" dirty="0">
                <a:solidFill>
                  <a:schemeClr val="bg1"/>
                </a:solidFill>
                <a:latin typeface="+mn-lt"/>
              </a:rPr>
              <a:t>FINDING AND DISCUSSION</a:t>
            </a:r>
          </a:p>
        </p:txBody>
      </p:sp>
      <p:grpSp>
        <p:nvGrpSpPr>
          <p:cNvPr id="14" name="Group 13">
            <a:extLst>
              <a:ext uri="{FF2B5EF4-FFF2-40B4-BE49-F238E27FC236}">
                <a16:creationId xmlns:a16="http://schemas.microsoft.com/office/drawing/2014/main" id="{3726D698-2AAA-0BDB-7048-AF0DCDBFB162}"/>
              </a:ext>
            </a:extLst>
          </p:cNvPr>
          <p:cNvGrpSpPr/>
          <p:nvPr/>
        </p:nvGrpSpPr>
        <p:grpSpPr>
          <a:xfrm>
            <a:off x="356379" y="1099729"/>
            <a:ext cx="8033084" cy="1502531"/>
            <a:chOff x="485274" y="2717106"/>
            <a:chExt cx="9423001" cy="1793996"/>
          </a:xfrm>
        </p:grpSpPr>
        <p:sp>
          <p:nvSpPr>
            <p:cNvPr id="7" name="TextBox 13">
              <a:extLst>
                <a:ext uri="{FF2B5EF4-FFF2-40B4-BE49-F238E27FC236}">
                  <a16:creationId xmlns:a16="http://schemas.microsoft.com/office/drawing/2014/main" id="{71C8F85F-A6AF-F81E-39E6-3B3A6530203E}"/>
                </a:ext>
              </a:extLst>
            </p:cNvPr>
            <p:cNvSpPr txBox="1"/>
            <p:nvPr/>
          </p:nvSpPr>
          <p:spPr>
            <a:xfrm>
              <a:off x="485274" y="2717106"/>
              <a:ext cx="8237480" cy="295515"/>
            </a:xfrm>
            <a:prstGeom prst="rect">
              <a:avLst/>
            </a:prstGeom>
            <a:solidFill>
              <a:schemeClr val="accent3">
                <a:lumMod val="75000"/>
              </a:schemeClr>
            </a:solidFill>
          </p:spPr>
          <p:txBody>
            <a:bodyPr wrap="square" lIns="0" tIns="0" rIns="0" bIns="0" rtlCol="0" anchor="t">
              <a:spAutoFit/>
            </a:bodyPr>
            <a:lstStyle/>
            <a:p>
              <a:pPr algn="just">
                <a:lnSpc>
                  <a:spcPct val="150000"/>
                </a:lnSpc>
              </a:pPr>
              <a:r>
                <a:rPr lang="en-US" sz="1200" b="1" dirty="0">
                  <a:solidFill>
                    <a:schemeClr val="bg1"/>
                  </a:solidFill>
                  <a:latin typeface="Open Sans"/>
                  <a:ea typeface="Open Sans"/>
                  <a:cs typeface="Open Sans"/>
                  <a:sym typeface="Open Sans"/>
                </a:rPr>
                <a:t>Implementation of the </a:t>
              </a:r>
              <a:r>
                <a:rPr lang="en-US" sz="1200" b="1" dirty="0" err="1">
                  <a:solidFill>
                    <a:schemeClr val="bg1"/>
                  </a:solidFill>
                  <a:latin typeface="Open Sans"/>
                  <a:ea typeface="Open Sans"/>
                  <a:cs typeface="Open Sans"/>
                  <a:sym typeface="Open Sans"/>
                </a:rPr>
                <a:t>SoLite</a:t>
              </a:r>
              <a:r>
                <a:rPr lang="en-US" sz="1200" b="1" dirty="0">
                  <a:solidFill>
                    <a:schemeClr val="bg1"/>
                  </a:solidFill>
                  <a:latin typeface="Open Sans"/>
                  <a:ea typeface="Open Sans"/>
                  <a:cs typeface="Open Sans"/>
                  <a:sym typeface="Open Sans"/>
                </a:rPr>
                <a:t> Kids Strategy in Differentiated Literacy Learning</a:t>
              </a:r>
              <a:endParaRPr lang="it-IT" sz="1200" b="1" dirty="0">
                <a:solidFill>
                  <a:schemeClr val="bg1"/>
                </a:solidFill>
                <a:latin typeface="Open Sans"/>
                <a:ea typeface="Open Sans"/>
                <a:cs typeface="Open Sans"/>
                <a:sym typeface="Open Sans"/>
              </a:endParaRPr>
            </a:p>
          </p:txBody>
        </p:sp>
        <p:sp>
          <p:nvSpPr>
            <p:cNvPr id="11" name="TextBox 10">
              <a:extLst>
                <a:ext uri="{FF2B5EF4-FFF2-40B4-BE49-F238E27FC236}">
                  <a16:creationId xmlns:a16="http://schemas.microsoft.com/office/drawing/2014/main" id="{A767E5DE-22BF-324B-6B4A-A3D392372724}"/>
                </a:ext>
              </a:extLst>
            </p:cNvPr>
            <p:cNvSpPr txBox="1"/>
            <p:nvPr/>
          </p:nvSpPr>
          <p:spPr>
            <a:xfrm>
              <a:off x="675158" y="2995685"/>
              <a:ext cx="8237480" cy="624715"/>
            </a:xfrm>
            <a:prstGeom prst="rect">
              <a:avLst/>
            </a:prstGeom>
            <a:noFill/>
          </p:spPr>
          <p:txBody>
            <a:bodyPr wrap="square">
              <a:spAutoFit/>
            </a:bodyPr>
            <a:lstStyle/>
            <a:p>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4) </a:t>
              </a:r>
              <a:r>
                <a:rPr lang="en-US" sz="14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Litercy</a:t>
              </a:r>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Camp;</a:t>
              </a:r>
            </a:p>
            <a:p>
              <a:pPr marL="342900" indent="-342900">
                <a:buAutoNum type="arabicParenR"/>
              </a:pPr>
              <a:endParaRPr lang="en-ID"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endParaRPr>
            </a:p>
          </p:txBody>
        </p:sp>
        <p:sp>
          <p:nvSpPr>
            <p:cNvPr id="12" name="TextBox 11">
              <a:extLst>
                <a:ext uri="{FF2B5EF4-FFF2-40B4-BE49-F238E27FC236}">
                  <a16:creationId xmlns:a16="http://schemas.microsoft.com/office/drawing/2014/main" id="{3B3C44B8-8BD7-FE1C-37FC-5C772C98ACF6}"/>
                </a:ext>
              </a:extLst>
            </p:cNvPr>
            <p:cNvSpPr txBox="1"/>
            <p:nvPr/>
          </p:nvSpPr>
          <p:spPr>
            <a:xfrm>
              <a:off x="1030001" y="3518906"/>
              <a:ext cx="8878274" cy="992196"/>
            </a:xfrm>
            <a:prstGeom prst="rect">
              <a:avLst/>
            </a:prstGeom>
            <a:noFill/>
          </p:spPr>
          <p:txBody>
            <a:bodyPr wrap="square">
              <a:spAutoFit/>
            </a:bodyPr>
            <a:lstStyle/>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Literacy Camp for elementary school children is an educational activity designed to improve children's cultural literacy skills and social interaction skills through a series of fun, interactive and educational activities. The main aim of the literacy camp is to foster interest in reading and writing, improve language skills, and develop critical and creative thinking abilities.</a:t>
              </a:r>
            </a:p>
          </p:txBody>
        </p:sp>
      </p:grpSp>
      <p:grpSp>
        <p:nvGrpSpPr>
          <p:cNvPr id="2" name="Group 1">
            <a:extLst>
              <a:ext uri="{FF2B5EF4-FFF2-40B4-BE49-F238E27FC236}">
                <a16:creationId xmlns:a16="http://schemas.microsoft.com/office/drawing/2014/main" id="{B444B292-836E-9706-A659-3A6C4A529D81}"/>
              </a:ext>
            </a:extLst>
          </p:cNvPr>
          <p:cNvGrpSpPr/>
          <p:nvPr/>
        </p:nvGrpSpPr>
        <p:grpSpPr>
          <a:xfrm>
            <a:off x="518255" y="2906256"/>
            <a:ext cx="7871208" cy="1638544"/>
            <a:chOff x="675158" y="2995685"/>
            <a:chExt cx="9233117" cy="1956393"/>
          </a:xfrm>
        </p:grpSpPr>
        <p:sp>
          <p:nvSpPr>
            <p:cNvPr id="5" name="TextBox 4">
              <a:extLst>
                <a:ext uri="{FF2B5EF4-FFF2-40B4-BE49-F238E27FC236}">
                  <a16:creationId xmlns:a16="http://schemas.microsoft.com/office/drawing/2014/main" id="{A744034A-F2BE-B6CE-6632-A7C5A05EC4BE}"/>
                </a:ext>
              </a:extLst>
            </p:cNvPr>
            <p:cNvSpPr txBox="1"/>
            <p:nvPr/>
          </p:nvSpPr>
          <p:spPr>
            <a:xfrm>
              <a:off x="675158" y="2995685"/>
              <a:ext cx="8237480" cy="881952"/>
            </a:xfrm>
            <a:prstGeom prst="rect">
              <a:avLst/>
            </a:prstGeom>
            <a:noFill/>
          </p:spPr>
          <p:txBody>
            <a:bodyPr wrap="square">
              <a:spAutoFit/>
            </a:bodyPr>
            <a:lstStyle/>
            <a:p>
              <a:r>
                <a:rPr lang="en-US"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5) Text-rich environmental creations include word displays, literacy infographics and reading corners</a:t>
              </a:r>
            </a:p>
            <a:p>
              <a:pPr marL="342900" indent="-342900">
                <a:buAutoNum type="arabicParenR"/>
              </a:pPr>
              <a:endParaRPr lang="en-ID" sz="1400" b="1" dirty="0">
                <a:solidFill>
                  <a:schemeClr val="bg1"/>
                </a:solidFill>
                <a:latin typeface="Abadi" panose="020B0604020104020204" pitchFamily="34" charset="0"/>
                <a:ea typeface="Cascadia Code" panose="020B0609020000020004" pitchFamily="49" charset="0"/>
                <a:cs typeface="Cascadia Code" panose="020B0609020000020004" pitchFamily="49" charset="0"/>
              </a:endParaRPr>
            </a:p>
          </p:txBody>
        </p:sp>
        <p:sp>
          <p:nvSpPr>
            <p:cNvPr id="8" name="TextBox 7">
              <a:extLst>
                <a:ext uri="{FF2B5EF4-FFF2-40B4-BE49-F238E27FC236}">
                  <a16:creationId xmlns:a16="http://schemas.microsoft.com/office/drawing/2014/main" id="{927D8880-7BC7-B2F4-6808-598F58C7EFA2}"/>
                </a:ext>
              </a:extLst>
            </p:cNvPr>
            <p:cNvSpPr txBox="1"/>
            <p:nvPr/>
          </p:nvSpPr>
          <p:spPr>
            <a:xfrm>
              <a:off x="1030001" y="3518906"/>
              <a:ext cx="8878274" cy="1433172"/>
            </a:xfrm>
            <a:prstGeom prst="rect">
              <a:avLst/>
            </a:prstGeom>
            <a:noFill/>
          </p:spPr>
          <p:txBody>
            <a:bodyPr wrap="square">
              <a:spAutoFit/>
            </a:bodyPr>
            <a:lstStyle/>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Create a text-rich environment by displaying slogans and posters in the school environment. create a text-rich classroom atmosphere. literacy activities by displaying posters with positive nuances, such as reading corners, wall magazines, reading corners and creating an environment rich in text. This is done to increase students' motivation and literacy skills.</a:t>
              </a:r>
            </a:p>
            <a:p>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This is in line with research conducted by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Permatasari</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&amp; </a:t>
              </a:r>
              <a:r>
                <a:rPr lang="en-US" sz="1200" b="1" dirty="0" err="1">
                  <a:solidFill>
                    <a:schemeClr val="bg1"/>
                  </a:solidFill>
                  <a:latin typeface="Abadi" panose="020B0604020104020204" pitchFamily="34" charset="0"/>
                  <a:ea typeface="Cascadia Code" panose="020B0609020000020004" pitchFamily="49" charset="0"/>
                  <a:cs typeface="Cascadia Code" panose="020B0609020000020004" pitchFamily="49" charset="0"/>
                </a:rPr>
                <a:t>Nuroh</a:t>
              </a:r>
              <a:r>
                <a:rPr lang="en-US" sz="1200" b="1" dirty="0">
                  <a:solidFill>
                    <a:schemeClr val="bg1"/>
                  </a:solidFill>
                  <a:latin typeface="Abadi" panose="020B0604020104020204" pitchFamily="34" charset="0"/>
                  <a:ea typeface="Cascadia Code" panose="020B0609020000020004" pitchFamily="49" charset="0"/>
                  <a:cs typeface="Cascadia Code" panose="020B0609020000020004" pitchFamily="49" charset="0"/>
                </a:rPr>
                <a:t>, 2024) which states that creating a text-rich school environment can increase the implementation of the school literacy movement (GLS)</a:t>
              </a:r>
            </a:p>
          </p:txBody>
        </p:sp>
      </p:grpSp>
      <p:sp>
        <p:nvSpPr>
          <p:cNvPr id="3" name="Freeform 15">
            <a:extLst>
              <a:ext uri="{FF2B5EF4-FFF2-40B4-BE49-F238E27FC236}">
                <a16:creationId xmlns:a16="http://schemas.microsoft.com/office/drawing/2014/main" id="{41427C8F-8F2C-F070-5060-EB39625A0120}"/>
              </a:ext>
            </a:extLst>
          </p:cNvPr>
          <p:cNvSpPr/>
          <p:nvPr/>
        </p:nvSpPr>
        <p:spPr>
          <a:xfrm>
            <a:off x="9958703" y="3929467"/>
            <a:ext cx="1967572" cy="1343845"/>
          </a:xfrm>
          <a:custGeom>
            <a:avLst/>
            <a:gdLst/>
            <a:ahLst/>
            <a:cxnLst/>
            <a:rect l="l" t="t" r="r" b="b"/>
            <a:pathLst>
              <a:path w="5689659" h="4489497">
                <a:moveTo>
                  <a:pt x="0" y="0"/>
                </a:moveTo>
                <a:lnTo>
                  <a:pt x="5689659" y="0"/>
                </a:lnTo>
                <a:lnTo>
                  <a:pt x="5689659" y="4489497"/>
                </a:lnTo>
                <a:lnTo>
                  <a:pt x="0" y="4489497"/>
                </a:lnTo>
                <a:lnTo>
                  <a:pt x="0" y="0"/>
                </a:lnTo>
                <a:close/>
              </a:path>
            </a:pathLst>
          </a:custGeom>
          <a:blipFill>
            <a:blip r:embed="rId3"/>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en-ID" dirty="0"/>
          </a:p>
        </p:txBody>
      </p:sp>
      <p:sp>
        <p:nvSpPr>
          <p:cNvPr id="6" name="Freeform 16">
            <a:extLst>
              <a:ext uri="{FF2B5EF4-FFF2-40B4-BE49-F238E27FC236}">
                <a16:creationId xmlns:a16="http://schemas.microsoft.com/office/drawing/2014/main" id="{4CF12B13-0D8F-BF34-CE2A-5CCABBE0FF0A}"/>
              </a:ext>
            </a:extLst>
          </p:cNvPr>
          <p:cNvSpPr/>
          <p:nvPr/>
        </p:nvSpPr>
        <p:spPr>
          <a:xfrm>
            <a:off x="8714116" y="5026226"/>
            <a:ext cx="1850235" cy="1245268"/>
          </a:xfrm>
          <a:custGeom>
            <a:avLst/>
            <a:gdLst/>
            <a:ahLst/>
            <a:cxnLst/>
            <a:rect l="l" t="t" r="r" b="b"/>
            <a:pathLst>
              <a:path w="4858463" h="3643847">
                <a:moveTo>
                  <a:pt x="0" y="0"/>
                </a:moveTo>
                <a:lnTo>
                  <a:pt x="4858463" y="0"/>
                </a:lnTo>
                <a:lnTo>
                  <a:pt x="4858463" y="3643847"/>
                </a:lnTo>
                <a:lnTo>
                  <a:pt x="0" y="3643847"/>
                </a:lnTo>
                <a:lnTo>
                  <a:pt x="0" y="0"/>
                </a:lnTo>
                <a:close/>
              </a:path>
            </a:pathLst>
          </a:custGeom>
          <a:blipFill>
            <a:blip r:embed="rId4"/>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en-ID" dirty="0"/>
          </a:p>
        </p:txBody>
      </p:sp>
      <p:sp>
        <p:nvSpPr>
          <p:cNvPr id="9" name="Freeform 15">
            <a:extLst>
              <a:ext uri="{FF2B5EF4-FFF2-40B4-BE49-F238E27FC236}">
                <a16:creationId xmlns:a16="http://schemas.microsoft.com/office/drawing/2014/main" id="{878AEF16-36FD-E5CE-FE17-EA58DC7D0AFB}"/>
              </a:ext>
            </a:extLst>
          </p:cNvPr>
          <p:cNvSpPr/>
          <p:nvPr/>
        </p:nvSpPr>
        <p:spPr>
          <a:xfrm>
            <a:off x="8906039" y="1209140"/>
            <a:ext cx="1955793" cy="1434563"/>
          </a:xfrm>
          <a:custGeom>
            <a:avLst/>
            <a:gdLst/>
            <a:ahLst/>
            <a:cxnLst/>
            <a:rect l="l" t="t" r="r" b="b"/>
            <a:pathLst>
              <a:path w="5487061" h="4115296">
                <a:moveTo>
                  <a:pt x="0" y="0"/>
                </a:moveTo>
                <a:lnTo>
                  <a:pt x="5487061" y="0"/>
                </a:lnTo>
                <a:lnTo>
                  <a:pt x="5487061" y="4115296"/>
                </a:lnTo>
                <a:lnTo>
                  <a:pt x="0" y="4115296"/>
                </a:lnTo>
                <a:lnTo>
                  <a:pt x="0" y="0"/>
                </a:lnTo>
                <a:close/>
              </a:path>
            </a:pathLst>
          </a:custGeom>
          <a:blipFill>
            <a:blip r:embed="rId5"/>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en-ID"/>
          </a:p>
        </p:txBody>
      </p:sp>
      <p:sp>
        <p:nvSpPr>
          <p:cNvPr id="15" name="Freeform 16">
            <a:extLst>
              <a:ext uri="{FF2B5EF4-FFF2-40B4-BE49-F238E27FC236}">
                <a16:creationId xmlns:a16="http://schemas.microsoft.com/office/drawing/2014/main" id="{D7D4A498-EA91-C392-1115-57B2F696138B}"/>
              </a:ext>
            </a:extLst>
          </p:cNvPr>
          <p:cNvSpPr/>
          <p:nvPr/>
        </p:nvSpPr>
        <p:spPr>
          <a:xfrm>
            <a:off x="10037117" y="2186761"/>
            <a:ext cx="1889158" cy="1580306"/>
          </a:xfrm>
          <a:custGeom>
            <a:avLst/>
            <a:gdLst/>
            <a:ahLst/>
            <a:cxnLst/>
            <a:rect l="l" t="t" r="r" b="b"/>
            <a:pathLst>
              <a:path w="3737013" h="3676852">
                <a:moveTo>
                  <a:pt x="0" y="0"/>
                </a:moveTo>
                <a:lnTo>
                  <a:pt x="3737013" y="0"/>
                </a:lnTo>
                <a:lnTo>
                  <a:pt x="3737013" y="3676851"/>
                </a:lnTo>
                <a:lnTo>
                  <a:pt x="0" y="3676851"/>
                </a:lnTo>
                <a:lnTo>
                  <a:pt x="0" y="0"/>
                </a:lnTo>
                <a:close/>
              </a:path>
            </a:pathLst>
          </a:custGeom>
          <a:blipFill>
            <a:blip r:embed="rId6"/>
            <a:stretch>
              <a:fillRect t="-35514"/>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endParaRPr lang="en-ID"/>
          </a:p>
        </p:txBody>
      </p:sp>
      <p:pic>
        <p:nvPicPr>
          <p:cNvPr id="17" name="Picture 16" descr="A bulletin board with pictures and papers on it&#10;&#10;Description automatically generated">
            <a:extLst>
              <a:ext uri="{FF2B5EF4-FFF2-40B4-BE49-F238E27FC236}">
                <a16:creationId xmlns:a16="http://schemas.microsoft.com/office/drawing/2014/main" id="{0EC85AD3-BFE7-1FA0-C200-FC992EE50B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3759" y="5457825"/>
            <a:ext cx="1660357" cy="12452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35134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Supporting and Obstacle Factor</a:t>
            </a:r>
          </a:p>
        </p:txBody>
      </p:sp>
      <p:sp>
        <p:nvSpPr>
          <p:cNvPr id="2" name="TextBox 13">
            <a:extLst>
              <a:ext uri="{FF2B5EF4-FFF2-40B4-BE49-F238E27FC236}">
                <a16:creationId xmlns:a16="http://schemas.microsoft.com/office/drawing/2014/main" id="{01687DFF-47CD-B457-A25B-2D5977C55C72}"/>
              </a:ext>
            </a:extLst>
          </p:cNvPr>
          <p:cNvSpPr txBox="1"/>
          <p:nvPr/>
        </p:nvSpPr>
        <p:spPr>
          <a:xfrm>
            <a:off x="1304472" y="1820102"/>
            <a:ext cx="6736443" cy="1355499"/>
          </a:xfrm>
          <a:prstGeom prst="rect">
            <a:avLst/>
          </a:prstGeom>
        </p:spPr>
        <p:txBody>
          <a:bodyPr wrap="square" lIns="0" tIns="0" rIns="0" bIns="0" rtlCol="0" anchor="t">
            <a:spAutoFit/>
          </a:bodyPr>
          <a:lstStyle/>
          <a:p>
            <a:pPr algn="just">
              <a:lnSpc>
                <a:spcPct val="150000"/>
              </a:lnSpc>
            </a:pPr>
            <a:r>
              <a:rPr lang="en-US" sz="1200" b="1" dirty="0">
                <a:solidFill>
                  <a:schemeClr val="bg1"/>
                </a:solidFill>
                <a:latin typeface="Open Sans"/>
                <a:ea typeface="Open Sans"/>
                <a:cs typeface="Open Sans"/>
                <a:sym typeface="Open Sans"/>
              </a:rPr>
              <a:t>Supporting factors for innovation in the School Literacy Movement include:</a:t>
            </a:r>
          </a:p>
          <a:p>
            <a:pPr algn="just">
              <a:lnSpc>
                <a:spcPct val="150000"/>
              </a:lnSpc>
            </a:pPr>
            <a:r>
              <a:rPr lang="en-US" sz="1200" b="1" dirty="0">
                <a:solidFill>
                  <a:schemeClr val="bg1"/>
                </a:solidFill>
                <a:latin typeface="Open Sans"/>
                <a:ea typeface="Open Sans"/>
                <a:cs typeface="Open Sans"/>
                <a:sym typeface="Open Sans"/>
              </a:rPr>
              <a:t>1) Support the commitment of a good School Principal in implementing innovative School Literacy movements.</a:t>
            </a:r>
          </a:p>
          <a:p>
            <a:pPr algn="just">
              <a:lnSpc>
                <a:spcPct val="150000"/>
              </a:lnSpc>
            </a:pPr>
            <a:r>
              <a:rPr lang="en-US" sz="1200" b="1" dirty="0">
                <a:solidFill>
                  <a:schemeClr val="bg1"/>
                </a:solidFill>
                <a:latin typeface="Open Sans"/>
                <a:ea typeface="Open Sans"/>
                <a:cs typeface="Open Sans"/>
                <a:sym typeface="Open Sans"/>
              </a:rPr>
              <a:t>2) the role of teachers and students as well as other school components in making the innovation of the School Literacy movement a success.</a:t>
            </a:r>
          </a:p>
        </p:txBody>
      </p:sp>
      <p:sp>
        <p:nvSpPr>
          <p:cNvPr id="7" name="TextBox 13">
            <a:extLst>
              <a:ext uri="{FF2B5EF4-FFF2-40B4-BE49-F238E27FC236}">
                <a16:creationId xmlns:a16="http://schemas.microsoft.com/office/drawing/2014/main" id="{BF3B1E5D-8BAF-B325-FD05-DFCE640A998B}"/>
              </a:ext>
            </a:extLst>
          </p:cNvPr>
          <p:cNvSpPr txBox="1"/>
          <p:nvPr/>
        </p:nvSpPr>
        <p:spPr>
          <a:xfrm>
            <a:off x="1304472" y="3489158"/>
            <a:ext cx="6736443" cy="1355499"/>
          </a:xfrm>
          <a:prstGeom prst="rect">
            <a:avLst/>
          </a:prstGeom>
        </p:spPr>
        <p:txBody>
          <a:bodyPr wrap="square" lIns="0" tIns="0" rIns="0" bIns="0" rtlCol="0" anchor="t">
            <a:spAutoFit/>
          </a:bodyPr>
          <a:lstStyle/>
          <a:p>
            <a:pPr algn="just">
              <a:lnSpc>
                <a:spcPct val="150000"/>
              </a:lnSpc>
            </a:pPr>
            <a:r>
              <a:rPr lang="en-US" sz="1200" b="1" dirty="0">
                <a:solidFill>
                  <a:schemeClr val="bg1"/>
                </a:solidFill>
                <a:latin typeface="Open Sans"/>
                <a:ea typeface="Open Sans"/>
                <a:cs typeface="Open Sans"/>
                <a:sym typeface="Open Sans"/>
              </a:rPr>
              <a:t>Obstacle factor :</a:t>
            </a:r>
          </a:p>
          <a:p>
            <a:pPr algn="just">
              <a:lnSpc>
                <a:spcPct val="150000"/>
              </a:lnSpc>
            </a:pPr>
            <a:r>
              <a:rPr lang="en-US" sz="1200" b="1" dirty="0">
                <a:solidFill>
                  <a:schemeClr val="bg1"/>
                </a:solidFill>
                <a:latin typeface="Open Sans"/>
                <a:ea typeface="Open Sans"/>
                <a:cs typeface="Open Sans"/>
                <a:sym typeface="Open Sans"/>
              </a:rPr>
              <a:t>1) the minimum number of books available in the library.</a:t>
            </a:r>
          </a:p>
          <a:p>
            <a:pPr algn="just">
              <a:lnSpc>
                <a:spcPct val="150000"/>
              </a:lnSpc>
            </a:pPr>
            <a:r>
              <a:rPr lang="en-US" sz="1200" b="1" dirty="0">
                <a:solidFill>
                  <a:schemeClr val="bg1"/>
                </a:solidFill>
                <a:latin typeface="Open Sans"/>
                <a:ea typeface="Open Sans"/>
                <a:cs typeface="Open Sans"/>
                <a:sym typeface="Open Sans"/>
              </a:rPr>
              <a:t>2) students' low interest in reading, and</a:t>
            </a:r>
          </a:p>
          <a:p>
            <a:pPr algn="just">
              <a:lnSpc>
                <a:spcPct val="150000"/>
              </a:lnSpc>
            </a:pPr>
            <a:r>
              <a:rPr lang="en-US" sz="1200" b="1" dirty="0">
                <a:solidFill>
                  <a:schemeClr val="bg1"/>
                </a:solidFill>
                <a:latin typeface="Open Sans"/>
                <a:ea typeface="Open Sans"/>
                <a:cs typeface="Open Sans"/>
                <a:sym typeface="Open Sans"/>
              </a:rPr>
              <a:t>3) lack of parental involvement in School Literacy Movement activities.</a:t>
            </a:r>
          </a:p>
          <a:p>
            <a:pPr algn="just">
              <a:lnSpc>
                <a:spcPct val="150000"/>
              </a:lnSpc>
            </a:pPr>
            <a:r>
              <a:rPr lang="en-US" sz="1200" b="1" dirty="0">
                <a:solidFill>
                  <a:schemeClr val="bg1"/>
                </a:solidFill>
                <a:latin typeface="Open Sans"/>
                <a:ea typeface="Open Sans"/>
                <a:cs typeface="Open Sans"/>
                <a:sym typeface="Open Sans"/>
              </a:rPr>
              <a:t>4) limited funds to provide books in the library.</a:t>
            </a:r>
          </a:p>
        </p:txBody>
      </p:sp>
    </p:spTree>
    <p:extLst>
      <p:ext uri="{BB962C8B-B14F-4D97-AF65-F5344CB8AC3E}">
        <p14:creationId xmlns:p14="http://schemas.microsoft.com/office/powerpoint/2010/main" val="296520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4000" t="-26000" b="-3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2" name="TextBox 13">
            <a:extLst>
              <a:ext uri="{FF2B5EF4-FFF2-40B4-BE49-F238E27FC236}">
                <a16:creationId xmlns:a16="http://schemas.microsoft.com/office/drawing/2014/main" id="{01687DFF-47CD-B457-A25B-2D5977C55C72}"/>
              </a:ext>
            </a:extLst>
          </p:cNvPr>
          <p:cNvSpPr txBox="1"/>
          <p:nvPr/>
        </p:nvSpPr>
        <p:spPr>
          <a:xfrm>
            <a:off x="1304472" y="1820102"/>
            <a:ext cx="6736443" cy="3294492"/>
          </a:xfrm>
          <a:prstGeom prst="rect">
            <a:avLst/>
          </a:prstGeom>
        </p:spPr>
        <p:txBody>
          <a:bodyPr wrap="square" lIns="0" tIns="0" rIns="0" bIns="0" rtlCol="0" anchor="t">
            <a:spAutoFit/>
          </a:bodyPr>
          <a:lstStyle/>
          <a:p>
            <a:pPr algn="just">
              <a:lnSpc>
                <a:spcPct val="150000"/>
              </a:lnSpc>
            </a:pPr>
            <a:r>
              <a:rPr lang="en-US" sz="1200" b="1" dirty="0">
                <a:solidFill>
                  <a:schemeClr val="bg1"/>
                </a:solidFill>
                <a:latin typeface="Open Sans"/>
                <a:ea typeface="Open Sans"/>
                <a:cs typeface="Open Sans"/>
                <a:sym typeface="Open Sans"/>
              </a:rPr>
              <a:t>Innovation strategies are needed to improve students' literacy skills, especially in reading, writing and speaking. This innovation strategy can be carried out by means of differentiated literacy learning innovations that can accommodate all the needs of elementary school students through the </a:t>
            </a:r>
            <a:r>
              <a:rPr lang="en-US" sz="1200" b="1" dirty="0" err="1">
                <a:solidFill>
                  <a:schemeClr val="bg1"/>
                </a:solidFill>
                <a:latin typeface="Open Sans"/>
                <a:ea typeface="Open Sans"/>
                <a:cs typeface="Open Sans"/>
                <a:sym typeface="Open Sans"/>
              </a:rPr>
              <a:t>InoLite</a:t>
            </a:r>
            <a:r>
              <a:rPr lang="en-US" sz="1200" b="1" dirty="0">
                <a:solidFill>
                  <a:schemeClr val="bg1"/>
                </a:solidFill>
                <a:latin typeface="Open Sans"/>
                <a:ea typeface="Open Sans"/>
                <a:cs typeface="Open Sans"/>
                <a:sym typeface="Open Sans"/>
              </a:rPr>
              <a:t> Kids strategy, namely 1) Innovation in literacy learning media using spinners, </a:t>
            </a:r>
            <a:r>
              <a:rPr lang="en-US" sz="1200" b="1" dirty="0" err="1">
                <a:solidFill>
                  <a:schemeClr val="bg1"/>
                </a:solidFill>
                <a:latin typeface="Open Sans"/>
                <a:ea typeface="Open Sans"/>
                <a:cs typeface="Open Sans"/>
                <a:sym typeface="Open Sans"/>
              </a:rPr>
              <a:t>Ultrasi</a:t>
            </a:r>
            <a:r>
              <a:rPr lang="en-US" sz="1200" b="1" dirty="0">
                <a:solidFill>
                  <a:schemeClr val="bg1"/>
                </a:solidFill>
                <a:latin typeface="Open Sans"/>
                <a:ea typeface="Open Sans"/>
                <a:cs typeface="Open Sans"/>
                <a:sym typeface="Open Sans"/>
              </a:rPr>
              <a:t> (snakes and ladders literacy), monopoly literacy; 2) Innovation in literacy learning models using game-based learning, storytelling with the help of finger puppets; 3) Literacy festival includes </a:t>
            </a:r>
            <a:r>
              <a:rPr lang="en-US" sz="1200" b="1" dirty="0" err="1">
                <a:solidFill>
                  <a:schemeClr val="bg1"/>
                </a:solidFill>
                <a:latin typeface="Open Sans"/>
                <a:ea typeface="Open Sans"/>
                <a:cs typeface="Open Sans"/>
                <a:sym typeface="Open Sans"/>
              </a:rPr>
              <a:t>sodaku</a:t>
            </a:r>
            <a:r>
              <a:rPr lang="en-US" sz="1200" b="1" dirty="0">
                <a:solidFill>
                  <a:schemeClr val="bg1"/>
                </a:solidFill>
                <a:latin typeface="Open Sans"/>
                <a:ea typeface="Open Sans"/>
                <a:cs typeface="Open Sans"/>
                <a:sym typeface="Open Sans"/>
              </a:rPr>
              <a:t> challenge, </a:t>
            </a:r>
            <a:r>
              <a:rPr lang="en-US" sz="1200" b="1" dirty="0" err="1">
                <a:solidFill>
                  <a:schemeClr val="bg1"/>
                </a:solidFill>
                <a:latin typeface="Open Sans"/>
                <a:ea typeface="Open Sans"/>
                <a:cs typeface="Open Sans"/>
                <a:sym typeface="Open Sans"/>
              </a:rPr>
              <a:t>sakuta</a:t>
            </a:r>
            <a:r>
              <a:rPr lang="en-US" sz="1200" b="1" dirty="0">
                <a:solidFill>
                  <a:schemeClr val="bg1"/>
                </a:solidFill>
                <a:latin typeface="Open Sans"/>
                <a:ea typeface="Open Sans"/>
                <a:cs typeface="Open Sans"/>
                <a:sym typeface="Open Sans"/>
              </a:rPr>
              <a:t> challenge; 4) Literacy Camp; 5) Creation of text-rich environments including word displays, literacy infographics, and reading corners. These findings contribute to schools in implementing innovative literacy learning that can accommodate all the needs of elementary school students.</a:t>
            </a:r>
          </a:p>
          <a:p>
            <a:pPr algn="just">
              <a:lnSpc>
                <a:spcPct val="150000"/>
              </a:lnSpc>
            </a:pPr>
            <a:endParaRPr lang="en-US" sz="1200" b="1" dirty="0">
              <a:solidFill>
                <a:schemeClr val="bg1"/>
              </a:solidFill>
              <a:latin typeface="Open Sans"/>
              <a:ea typeface="Open Sans"/>
              <a:cs typeface="Open Sans"/>
              <a:sym typeface="Open Sans"/>
            </a:endParaRPr>
          </a:p>
        </p:txBody>
      </p:sp>
      <p:sp>
        <p:nvSpPr>
          <p:cNvPr id="7" name="TextBox 13">
            <a:extLst>
              <a:ext uri="{FF2B5EF4-FFF2-40B4-BE49-F238E27FC236}">
                <a16:creationId xmlns:a16="http://schemas.microsoft.com/office/drawing/2014/main" id="{BF3B1E5D-8BAF-B325-FD05-DFCE640A998B}"/>
              </a:ext>
            </a:extLst>
          </p:cNvPr>
          <p:cNvSpPr txBox="1"/>
          <p:nvPr/>
        </p:nvSpPr>
        <p:spPr>
          <a:xfrm>
            <a:off x="1304472" y="3489158"/>
            <a:ext cx="6736443" cy="524503"/>
          </a:xfrm>
          <a:prstGeom prst="rect">
            <a:avLst/>
          </a:prstGeom>
        </p:spPr>
        <p:txBody>
          <a:bodyPr wrap="square" lIns="0" tIns="0" rIns="0" bIns="0" rtlCol="0" anchor="t">
            <a:spAutoFit/>
          </a:bodyPr>
          <a:lstStyle/>
          <a:p>
            <a:pPr algn="just">
              <a:lnSpc>
                <a:spcPct val="150000"/>
              </a:lnSpc>
            </a:pPr>
            <a:endParaRPr lang="en-US" sz="1200" b="1" dirty="0">
              <a:solidFill>
                <a:schemeClr val="bg1"/>
              </a:solidFill>
              <a:latin typeface="Open Sans"/>
              <a:ea typeface="Open Sans"/>
              <a:cs typeface="Open Sans"/>
              <a:sym typeface="Open Sans"/>
            </a:endParaRPr>
          </a:p>
          <a:p>
            <a:pPr algn="just">
              <a:lnSpc>
                <a:spcPct val="150000"/>
              </a:lnSpc>
            </a:pPr>
            <a:endParaRPr lang="en-US" sz="1200" b="1" dirty="0">
              <a:solidFill>
                <a:schemeClr val="bg1"/>
              </a:solidFill>
              <a:latin typeface="Open Sans"/>
              <a:ea typeface="Open Sans"/>
              <a:cs typeface="Open Sans"/>
              <a:sym typeface="Open Sans"/>
            </a:endParaRPr>
          </a:p>
        </p:txBody>
      </p:sp>
    </p:spTree>
    <p:extLst>
      <p:ext uri="{BB962C8B-B14F-4D97-AF65-F5344CB8AC3E}">
        <p14:creationId xmlns:p14="http://schemas.microsoft.com/office/powerpoint/2010/main" val="5595528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TotalTime>
  <Words>1909</Words>
  <Application>Microsoft Office PowerPoint</Application>
  <PresentationFormat>Widescreen</PresentationFormat>
  <Paragraphs>78</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vt:lpstr>
      <vt:lpstr>Arial</vt:lpstr>
      <vt:lpstr>Calibri</vt:lpstr>
      <vt:lpstr>Calibri Light</vt:lpstr>
      <vt:lpstr>Open Sans</vt:lpstr>
      <vt:lpstr>Open Sans Bold</vt:lpstr>
      <vt:lpstr>Times New Roman</vt:lpstr>
      <vt:lpstr>Office Theme</vt:lpstr>
      <vt:lpstr>InoLite Kids Strategy as a Differentiated Literacy Learning Innovation for Elementary School Students in Jepara Regency</vt:lpstr>
      <vt:lpstr>INTRODUCTION</vt:lpstr>
      <vt:lpstr>LITERATURE REVIEW</vt:lpstr>
      <vt:lpstr>METHOD</vt:lpstr>
      <vt:lpstr>FINDING AND DISCUSSION</vt:lpstr>
      <vt:lpstr>FINDING AND DISCUSSION</vt:lpstr>
      <vt:lpstr>FINDING AND DISCUSSION</vt:lpstr>
      <vt:lpstr>Supporting and Obstacle Factor</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wiwik wijayanti</cp:lastModifiedBy>
  <cp:revision>10</cp:revision>
  <dcterms:created xsi:type="dcterms:W3CDTF">2023-04-14T06:04:15Z</dcterms:created>
  <dcterms:modified xsi:type="dcterms:W3CDTF">2024-07-21T00:59:08Z</dcterms:modified>
</cp:coreProperties>
</file>