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58" r:id="rId5"/>
    <p:sldId id="260" r:id="rId6"/>
    <p:sldId id="261" r:id="rId7"/>
    <p:sldId id="264" r:id="rId8"/>
    <p:sldId id="265" r:id="rId9"/>
    <p:sldId id="266" r:id="rId10"/>
    <p:sldId id="267" r:id="rId11"/>
    <p:sldId id="268"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5" d="100"/>
          <a:sy n="65" d="100"/>
        </p:scale>
        <p:origin x="7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BAA28-DA46-42EA-ACFF-278DA77E579D}" type="datetimeFigureOut">
              <a:rPr lang="en-ID" smtClean="0"/>
              <a:t>03/08/2025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56254-029C-4DD0-8802-8710D5610970}" type="slidenum">
              <a:rPr lang="en-ID" smtClean="0"/>
              <a:t>‹#›</a:t>
            </a:fld>
            <a:endParaRPr lang="en-ID"/>
          </a:p>
        </p:txBody>
      </p:sp>
    </p:spTree>
    <p:extLst>
      <p:ext uri="{BB962C8B-B14F-4D97-AF65-F5344CB8AC3E}">
        <p14:creationId xmlns:p14="http://schemas.microsoft.com/office/powerpoint/2010/main" val="124630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1" cap="none" spc="50">
                <a:ln w="9525" cmpd="sng">
                  <a:solidFill>
                    <a:srgbClr val="002060"/>
                  </a:solidFill>
                  <a:prstDash val="solid"/>
                </a:ln>
                <a:solidFill>
                  <a:srgbClr val="70AD47">
                    <a:tint val="1000"/>
                  </a:srgbClr>
                </a:solidFill>
                <a:effectLst>
                  <a:glow rad="38100">
                    <a:schemeClr val="accent1">
                      <a:alpha val="40000"/>
                    </a:schemeClr>
                  </a:glow>
                </a:effectLst>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latin typeface="Franklin Gothic Medium Cond" panose="020B06060304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a:t>Click to edit Master title style</a:t>
            </a:r>
          </a:p>
        </p:txBody>
      </p:sp>
      <p:sp>
        <p:nvSpPr>
          <p:cNvPr id="3" name="Vertical Text Placeholder 2"/>
          <p:cNvSpPr>
            <a:spLocks noGrp="1"/>
          </p:cNvSpPr>
          <p:nvPr>
            <p:ph type="body" orient="vert" idx="1"/>
          </p:nvPr>
        </p:nvSpPr>
        <p:spPr>
          <a:solidFill>
            <a:srgbClr val="FFFFFF">
              <a:alpha val="50196"/>
            </a:srgbClr>
          </a:solidFill>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85003"/>
            <a:ext cx="2628899" cy="5391959"/>
          </a:xfrm>
        </p:spPr>
        <p:txBody>
          <a:bodyPr vert="eaVert"/>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785003"/>
            <a:ext cx="7772399" cy="5391959"/>
          </a:xfrm>
          <a:solidFill>
            <a:srgbClr val="FFFFFF">
              <a:alpha val="50196"/>
            </a:srgbClr>
          </a:solidFill>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2400">
                <a:solidFill>
                  <a:schemeClr val="bg1"/>
                </a:solidFill>
                <a:latin typeface="Franklin Gothic Medium Cond" panose="020B06060304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solidFill>
            <a:srgbClr val="FFFFFF">
              <a:alpha val="50196"/>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bg1"/>
                </a:solidFill>
                <a:latin typeface="Franklin Gothic Medium Cond" panose="020B06060304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solidFill>
            <a:srgbClr val="FFFFFF">
              <a:alpha val="50196"/>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solidFill>
            <a:srgbClr val="FFFFFF">
              <a:alpha val="50196"/>
            </a:srgb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Demi Cond" panose="020B07060304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Franklin Gothic Medium Cond" panose="020B06060304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9808" y="2258379"/>
            <a:ext cx="11812385" cy="879475"/>
          </a:xfrm>
        </p:spPr>
        <p:txBody>
          <a:bodyPr>
            <a:noAutofit/>
          </a:bodyPr>
          <a:lstStyle/>
          <a:p>
            <a:r>
              <a:rPr lang="en-US" sz="3600" b="1" dirty="0">
                <a:solidFill>
                  <a:schemeClr val="bg1"/>
                </a:solidFill>
                <a:latin typeface="+mn-lt"/>
                <a:cs typeface="Times New Roman" panose="02020603050405020304" pitchFamily="18" charset="0"/>
              </a:rPr>
              <a:t>TITLE HER</a:t>
            </a:r>
            <a:r>
              <a:rPr lang="id-ID" sz="3600" dirty="0"/>
              <a:t>Digital </a:t>
            </a:r>
            <a:r>
              <a:rPr lang="id-ID" sz="3600" dirty="0" err="1"/>
              <a:t>Diglossia</a:t>
            </a:r>
            <a:r>
              <a:rPr lang="id-ID" sz="3600" dirty="0"/>
              <a:t>: The </a:t>
            </a:r>
            <a:r>
              <a:rPr lang="id-ID" sz="3600" dirty="0" err="1"/>
              <a:t>Phenomenon</a:t>
            </a:r>
            <a:r>
              <a:rPr lang="id-ID" sz="3600" dirty="0"/>
              <a:t> </a:t>
            </a:r>
            <a:r>
              <a:rPr lang="id-ID" sz="3600" dirty="0" err="1"/>
              <a:t>of</a:t>
            </a:r>
            <a:r>
              <a:rPr lang="id-ID" sz="3600" dirty="0"/>
              <a:t> </a:t>
            </a:r>
            <a:r>
              <a:rPr lang="id-ID" sz="3600" dirty="0" err="1"/>
              <a:t>Language</a:t>
            </a:r>
            <a:r>
              <a:rPr lang="id-ID" sz="3600" dirty="0"/>
              <a:t> </a:t>
            </a:r>
            <a:r>
              <a:rPr lang="id-ID" sz="3600" dirty="0" err="1"/>
              <a:t>Choice</a:t>
            </a:r>
            <a:r>
              <a:rPr lang="id-ID" sz="3600" dirty="0"/>
              <a:t> </a:t>
            </a:r>
            <a:r>
              <a:rPr lang="id-ID" sz="3600" dirty="0" err="1"/>
              <a:t>and</a:t>
            </a:r>
            <a:r>
              <a:rPr lang="id-ID" sz="3600" dirty="0"/>
              <a:t> </a:t>
            </a:r>
            <a:r>
              <a:rPr lang="id-ID" sz="3600" dirty="0" err="1"/>
              <a:t>Language</a:t>
            </a:r>
            <a:r>
              <a:rPr lang="id-ID" sz="3600" dirty="0"/>
              <a:t> </a:t>
            </a:r>
            <a:r>
              <a:rPr lang="id-ID" sz="3600" dirty="0" err="1"/>
              <a:t>Attitude</a:t>
            </a:r>
            <a:r>
              <a:rPr lang="id-ID" sz="3600" dirty="0"/>
              <a:t> in </a:t>
            </a:r>
            <a:r>
              <a:rPr lang="id-ID" sz="3600" dirty="0" err="1"/>
              <a:t>Cross-Generational</a:t>
            </a:r>
            <a:r>
              <a:rPr lang="id-ID" sz="3600" dirty="0"/>
              <a:t> </a:t>
            </a:r>
            <a:r>
              <a:rPr lang="id-ID" sz="3600" dirty="0" err="1"/>
              <a:t>Communication</a:t>
            </a:r>
            <a:r>
              <a:rPr lang="id-ID" sz="3600" dirty="0"/>
              <a:t> in </a:t>
            </a:r>
            <a:r>
              <a:rPr lang="id-ID" sz="3600" dirty="0" err="1"/>
              <a:t>the</a:t>
            </a:r>
            <a:r>
              <a:rPr lang="id-ID" sz="3600" dirty="0"/>
              <a:t> Digital Era</a:t>
            </a:r>
            <a:br>
              <a:rPr lang="id-ID" sz="3600" dirty="0"/>
            </a:br>
            <a:endParaRPr lang="en-US" sz="3600"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551411" y="3637934"/>
            <a:ext cx="11188305" cy="879475"/>
          </a:xfrm>
        </p:spPr>
        <p:txBody>
          <a:bodyPr>
            <a:normAutofit/>
          </a:bodyPr>
          <a:lstStyle/>
          <a:p>
            <a:pPr>
              <a:lnSpc>
                <a:spcPct val="100000"/>
              </a:lnSpc>
            </a:pPr>
            <a:r>
              <a:rPr lang="id-ID" sz="2000" dirty="0"/>
              <a:t>Afi Fadlilah 1; Sri Wiyanti 2, Tresna Dian Sukma Rahayu 3 </a:t>
            </a:r>
            <a:endParaRPr lang="en-US" sz="2000" b="1" dirty="0">
              <a:solidFill>
                <a:schemeClr val="bg1"/>
              </a:solidFill>
            </a:endParaRPr>
          </a:p>
          <a:p>
            <a:pPr>
              <a:lnSpc>
                <a:spcPct val="100000"/>
              </a:lnSpc>
            </a:pPr>
            <a:r>
              <a:rPr lang="id-ID" sz="2000" b="1" dirty="0">
                <a:solidFill>
                  <a:schemeClr val="bg1"/>
                </a:solidFill>
              </a:rPr>
              <a:t>Universitas Pendidikan </a:t>
            </a:r>
            <a:r>
              <a:rPr lang="id-ID" sz="2000" b="1" dirty="0" err="1">
                <a:solidFill>
                  <a:schemeClr val="bg1"/>
                </a:solidFill>
              </a:rPr>
              <a:t>Indonesa</a:t>
            </a:r>
            <a:endParaRPr lang="en-US" sz="2000" b="1" dirty="0">
              <a:solidFill>
                <a:schemeClr val="bg1"/>
              </a:solidFill>
            </a:endParaRPr>
          </a:p>
        </p:txBody>
      </p:sp>
      <p:sp>
        <p:nvSpPr>
          <p:cNvPr id="7" name="Title 4"/>
          <p:cNvSpPr txBox="1">
            <a:spLocks/>
          </p:cNvSpPr>
          <p:nvPr/>
        </p:nvSpPr>
        <p:spPr>
          <a:xfrm>
            <a:off x="1590500" y="3012544"/>
            <a:ext cx="9146326" cy="416456"/>
          </a:xfrm>
          <a:prstGeom prst="rect">
            <a:avLst/>
          </a:prstGeom>
          <a:solidFill>
            <a:srgbClr val="7030A0"/>
          </a:solidFill>
          <a:ln w="19050">
            <a:solidFill>
              <a:schemeClr val="bg1"/>
            </a:solidFill>
          </a:ln>
          <a:effectLst>
            <a:outerShdw blurRad="50800" dist="38100" dir="2700000" algn="t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2400" dirty="0">
                <a:solidFill>
                  <a:schemeClr val="bg1"/>
                </a:solidFill>
                <a:latin typeface="Franklin Gothic Demi Cond" panose="020B0706030402020204" pitchFamily="34" charset="0"/>
                <a:cs typeface="Times New Roman" panose="02020603050405020304" pitchFamily="18" charset="0"/>
              </a:rPr>
              <a:t>No. Abstract: ABS-</a:t>
            </a:r>
            <a:r>
              <a:rPr lang="id-ID" sz="2400" dirty="0">
                <a:solidFill>
                  <a:schemeClr val="bg1"/>
                </a:solidFill>
                <a:latin typeface="Franklin Gothic Demi Cond" panose="020B0706030402020204" pitchFamily="34" charset="0"/>
                <a:cs typeface="Times New Roman" panose="02020603050405020304" pitchFamily="18" charset="0"/>
              </a:rPr>
              <a:t>25048</a:t>
            </a:r>
            <a:endParaRPr lang="en-US" sz="2400" dirty="0">
              <a:solidFill>
                <a:schemeClr val="bg1"/>
              </a:solidFill>
              <a:latin typeface="Franklin Gothic Demi Cond" panose="020B0706030402020204" pitchFamily="34" charset="0"/>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mpungan Konten 3">
            <a:extLst>
              <a:ext uri="{FF2B5EF4-FFF2-40B4-BE49-F238E27FC236}">
                <a16:creationId xmlns:a16="http://schemas.microsoft.com/office/drawing/2014/main" id="{4B87CF4E-47FC-F89F-BF6B-759D4C3C9829}"/>
              </a:ext>
            </a:extLst>
          </p:cNvPr>
          <p:cNvPicPr>
            <a:picLocks noGrp="1" noChangeAspect="1"/>
          </p:cNvPicPr>
          <p:nvPr>
            <p:ph idx="1"/>
          </p:nvPr>
        </p:nvPicPr>
        <p:blipFill rotWithShape="1">
          <a:blip r:embed="rId2"/>
          <a:srcRect l="32794" t="31201" r="16464" b="18985"/>
          <a:stretch>
            <a:fillRect/>
          </a:stretch>
        </p:blipFill>
        <p:spPr bwMode="auto">
          <a:xfrm>
            <a:off x="1779639" y="1111045"/>
            <a:ext cx="8986684" cy="5065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60611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ABD02A2-38A7-AD37-4E0E-39EB173B3D12}"/>
              </a:ext>
            </a:extLst>
          </p:cNvPr>
          <p:cNvSpPr>
            <a:spLocks noGrp="1"/>
          </p:cNvSpPr>
          <p:nvPr>
            <p:ph type="title"/>
          </p:nvPr>
        </p:nvSpPr>
        <p:spPr/>
        <p:txBody>
          <a:bodyPr/>
          <a:lstStyle/>
          <a:p>
            <a:r>
              <a:rPr lang="en-US" dirty="0"/>
              <a:t>CONCLUSION</a:t>
            </a:r>
            <a:endParaRPr lang="id-ID" dirty="0"/>
          </a:p>
        </p:txBody>
      </p:sp>
      <p:sp>
        <p:nvSpPr>
          <p:cNvPr id="3" name="Tampungan Konten 2">
            <a:extLst>
              <a:ext uri="{FF2B5EF4-FFF2-40B4-BE49-F238E27FC236}">
                <a16:creationId xmlns:a16="http://schemas.microsoft.com/office/drawing/2014/main" id="{C1A8906C-B1B8-27B9-D231-42F2DD7961AE}"/>
              </a:ext>
            </a:extLst>
          </p:cNvPr>
          <p:cNvSpPr>
            <a:spLocks noGrp="1"/>
          </p:cNvSpPr>
          <p:nvPr>
            <p:ph idx="1"/>
          </p:nvPr>
        </p:nvSpPr>
        <p:spPr>
          <a:xfrm>
            <a:off x="838200" y="1425677"/>
            <a:ext cx="10515600" cy="4751286"/>
          </a:xfrm>
        </p:spPr>
        <p:txBody>
          <a:bodyPr>
            <a:normAutofit/>
          </a:bodyPr>
          <a:lstStyle/>
          <a:p>
            <a:r>
              <a:rPr lang="en-US" dirty="0"/>
              <a:t>This research shows that informal language varieties now dominate digital communication, including in semi-public and intergenerational interactions. This reflects that digital diglossia is not only about the formal-informal distinction, but also includes conflicts of values and social identity between generations. Younger generations </a:t>
            </a:r>
            <a:r>
              <a:rPr lang="en-US" dirty="0" err="1"/>
              <a:t>utilise</a:t>
            </a:r>
            <a:r>
              <a:rPr lang="en-US" dirty="0"/>
              <a:t> digital language as a form of self-expression and solidarity. Theoretically, the findings extend the concept of diglossia to include technological and generational aspects, while practically supporting inclusive digital literacy and intergenerational dialogue.</a:t>
            </a:r>
            <a:endParaRPr lang="id-ID" dirty="0"/>
          </a:p>
        </p:txBody>
      </p:sp>
    </p:spTree>
    <p:extLst>
      <p:ext uri="{BB962C8B-B14F-4D97-AF65-F5344CB8AC3E}">
        <p14:creationId xmlns:p14="http://schemas.microsoft.com/office/powerpoint/2010/main" val="20421119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3" y="1376652"/>
            <a:ext cx="10515600" cy="4351339"/>
          </a:xfrm>
        </p:spPr>
        <p:txBody>
          <a:bodyPr>
            <a:normAutofit fontScale="70000" lnSpcReduction="20000"/>
          </a:bodyPr>
          <a:lstStyle/>
          <a:p>
            <a:r>
              <a:rPr lang="id-ID" sz="2000" i="1" dirty="0"/>
              <a:t>A SOCIOLINGUISTIC STUDY: DIGLOSSIA IN SOCIAL MEDIA </a:t>
            </a:r>
            <a:r>
              <a:rPr lang="id-ID" sz="2000" i="1" dirty="0" err="1"/>
              <a:t>Abdimo’minova</a:t>
            </a:r>
            <a:r>
              <a:rPr lang="id-ID" sz="2000" i="1" dirty="0"/>
              <a:t> </a:t>
            </a:r>
            <a:r>
              <a:rPr lang="id-ID" sz="2000" i="1" dirty="0" err="1"/>
              <a:t>Muxlisaxon</a:t>
            </a:r>
            <a:r>
              <a:rPr lang="id-ID" sz="2000" i="1" dirty="0"/>
              <a:t> </a:t>
            </a:r>
            <a:r>
              <a:rPr lang="id-ID" sz="2000" i="1" dirty="0" err="1"/>
              <a:t>Scientific</a:t>
            </a:r>
            <a:r>
              <a:rPr lang="id-ID" sz="2000" i="1" dirty="0"/>
              <a:t> Supervisor : </a:t>
            </a:r>
            <a:r>
              <a:rPr lang="id-ID" sz="2000" i="1" dirty="0" err="1"/>
              <a:t>Gulrukh</a:t>
            </a:r>
            <a:r>
              <a:rPr lang="id-ID" sz="2000" i="1" dirty="0"/>
              <a:t> </a:t>
            </a:r>
            <a:r>
              <a:rPr lang="id-ID" sz="2000" i="1" dirty="0" err="1"/>
              <a:t>Elmuradova</a:t>
            </a:r>
            <a:r>
              <a:rPr lang="id-ID" sz="2000" dirty="0"/>
              <a:t>. (</a:t>
            </a:r>
            <a:r>
              <a:rPr lang="id-ID" sz="2000" dirty="0" err="1"/>
              <a:t>n.d</a:t>
            </a:r>
            <a:r>
              <a:rPr lang="id-ID" sz="2000" dirty="0"/>
              <a:t>.). 479–482.</a:t>
            </a:r>
          </a:p>
          <a:p>
            <a:r>
              <a:rPr lang="id-ID" sz="2000" dirty="0"/>
              <a:t>Ahmed, S. K. (2024). The </a:t>
            </a:r>
            <a:r>
              <a:rPr lang="id-ID" sz="2000" dirty="0" err="1"/>
              <a:t>pillars</a:t>
            </a:r>
            <a:r>
              <a:rPr lang="id-ID" sz="2000" dirty="0"/>
              <a:t> </a:t>
            </a:r>
            <a:r>
              <a:rPr lang="id-ID" sz="2000" dirty="0" err="1"/>
              <a:t>of</a:t>
            </a:r>
            <a:r>
              <a:rPr lang="id-ID" sz="2000" dirty="0"/>
              <a:t> </a:t>
            </a:r>
            <a:r>
              <a:rPr lang="id-ID" sz="2000" dirty="0" err="1"/>
              <a:t>trustworthiness</a:t>
            </a:r>
            <a:r>
              <a:rPr lang="id-ID" sz="2000" dirty="0"/>
              <a:t> in </a:t>
            </a:r>
            <a:r>
              <a:rPr lang="id-ID" sz="2000" dirty="0" err="1"/>
              <a:t>qualitative</a:t>
            </a:r>
            <a:r>
              <a:rPr lang="id-ID" sz="2000" dirty="0"/>
              <a:t> </a:t>
            </a:r>
            <a:r>
              <a:rPr lang="id-ID" sz="2000" dirty="0" err="1"/>
              <a:t>research</a:t>
            </a:r>
            <a:r>
              <a:rPr lang="id-ID" sz="2000" dirty="0"/>
              <a:t>. </a:t>
            </a:r>
            <a:r>
              <a:rPr lang="id-ID" sz="2000" i="1" dirty="0" err="1"/>
              <a:t>Journal</a:t>
            </a:r>
            <a:r>
              <a:rPr lang="id-ID" sz="2000" i="1" dirty="0"/>
              <a:t> </a:t>
            </a:r>
            <a:r>
              <a:rPr lang="id-ID" sz="2000" i="1" dirty="0" err="1"/>
              <a:t>of</a:t>
            </a:r>
            <a:r>
              <a:rPr lang="id-ID" sz="2000" i="1" dirty="0"/>
              <a:t> </a:t>
            </a:r>
            <a:r>
              <a:rPr lang="id-ID" sz="2000" i="1" dirty="0" err="1"/>
              <a:t>Medicine</a:t>
            </a:r>
            <a:r>
              <a:rPr lang="id-ID" sz="2000" i="1" dirty="0"/>
              <a:t>, </a:t>
            </a:r>
            <a:r>
              <a:rPr lang="id-ID" sz="2000" i="1" dirty="0" err="1"/>
              <a:t>Surgery</a:t>
            </a:r>
            <a:r>
              <a:rPr lang="id-ID" sz="2000" i="1" dirty="0"/>
              <a:t>, </a:t>
            </a:r>
            <a:r>
              <a:rPr lang="id-ID" sz="2000" i="1" dirty="0" err="1"/>
              <a:t>and</a:t>
            </a:r>
            <a:r>
              <a:rPr lang="id-ID" sz="2000" i="1" dirty="0"/>
              <a:t> </a:t>
            </a:r>
            <a:r>
              <a:rPr lang="id-ID" sz="2000" i="1" dirty="0" err="1"/>
              <a:t>Public</a:t>
            </a:r>
            <a:r>
              <a:rPr lang="id-ID" sz="2000" i="1" dirty="0"/>
              <a:t> </a:t>
            </a:r>
            <a:r>
              <a:rPr lang="id-ID" sz="2000" i="1" dirty="0" err="1"/>
              <a:t>Health</a:t>
            </a:r>
            <a:r>
              <a:rPr lang="id-ID" sz="2000" dirty="0"/>
              <a:t>, </a:t>
            </a:r>
            <a:r>
              <a:rPr lang="id-ID" sz="2000" i="1" dirty="0"/>
              <a:t>2</a:t>
            </a:r>
            <a:r>
              <a:rPr lang="id-ID" sz="2000" dirty="0"/>
              <a:t>(</a:t>
            </a:r>
            <a:r>
              <a:rPr lang="id-ID" sz="2000" dirty="0" err="1"/>
              <a:t>January</a:t>
            </a:r>
            <a:r>
              <a:rPr lang="id-ID" sz="2000" dirty="0"/>
              <a:t>), 100051. https://doi.org/10.1016/j.glmedi.2024.100051</a:t>
            </a:r>
          </a:p>
          <a:p>
            <a:r>
              <a:rPr lang="id-ID" sz="2000" dirty="0" err="1"/>
              <a:t>Cho</a:t>
            </a:r>
            <a:r>
              <a:rPr lang="id-ID" sz="2000" dirty="0"/>
              <a:t>, Y. M., </a:t>
            </a:r>
            <a:r>
              <a:rPr lang="id-ID" sz="2000" dirty="0" err="1"/>
              <a:t>Pang</a:t>
            </a:r>
            <a:r>
              <a:rPr lang="id-ID" sz="2000" dirty="0"/>
              <a:t>, D., </a:t>
            </a:r>
            <a:r>
              <a:rPr lang="id-ID" sz="2000" dirty="0" err="1"/>
              <a:t>Thapa</a:t>
            </a:r>
            <a:r>
              <a:rPr lang="id-ID" sz="2000" dirty="0"/>
              <a:t>, S., Sherman, G., Ungar, L., </a:t>
            </a:r>
            <a:r>
              <a:rPr lang="id-ID" sz="2000" dirty="0" err="1"/>
              <a:t>Tay</a:t>
            </a:r>
            <a:r>
              <a:rPr lang="id-ID" sz="2000" dirty="0"/>
              <a:t>, L., &amp; </a:t>
            </a:r>
            <a:r>
              <a:rPr lang="id-ID" sz="2000" dirty="0" err="1"/>
              <a:t>Guntuku</a:t>
            </a:r>
            <a:r>
              <a:rPr lang="id-ID" sz="2000" dirty="0"/>
              <a:t>, S. C. (2025). </a:t>
            </a:r>
            <a:r>
              <a:rPr lang="id-ID" sz="2000" i="1" dirty="0" err="1"/>
              <a:t>Language-based</a:t>
            </a:r>
            <a:r>
              <a:rPr lang="id-ID" sz="2000" i="1" dirty="0"/>
              <a:t> </a:t>
            </a:r>
            <a:r>
              <a:rPr lang="id-ID" sz="2000" i="1" dirty="0" err="1"/>
              <a:t>Valence</a:t>
            </a:r>
            <a:r>
              <a:rPr lang="id-ID" sz="2000" i="1" dirty="0"/>
              <a:t> </a:t>
            </a:r>
            <a:r>
              <a:rPr lang="id-ID" sz="2000" i="1" dirty="0" err="1"/>
              <a:t>and</a:t>
            </a:r>
            <a:r>
              <a:rPr lang="id-ID" sz="2000" i="1" dirty="0"/>
              <a:t> </a:t>
            </a:r>
            <a:r>
              <a:rPr lang="id-ID" sz="2000" i="1" dirty="0" err="1"/>
              <a:t>Arousal</a:t>
            </a:r>
            <a:r>
              <a:rPr lang="id-ID" sz="2000" i="1" dirty="0"/>
              <a:t> </a:t>
            </a:r>
            <a:r>
              <a:rPr lang="id-ID" sz="2000" i="1" dirty="0" err="1"/>
              <a:t>Expressions</a:t>
            </a:r>
            <a:r>
              <a:rPr lang="id-ID" sz="2000" i="1" dirty="0"/>
              <a:t> </a:t>
            </a:r>
            <a:r>
              <a:rPr lang="id-ID" sz="2000" i="1" dirty="0" err="1"/>
              <a:t>between</a:t>
            </a:r>
            <a:r>
              <a:rPr lang="id-ID" sz="2000" i="1" dirty="0"/>
              <a:t> </a:t>
            </a:r>
            <a:r>
              <a:rPr lang="id-ID" sz="2000" i="1" dirty="0" err="1"/>
              <a:t>the</a:t>
            </a:r>
            <a:r>
              <a:rPr lang="id-ID" sz="2000" i="1" dirty="0"/>
              <a:t> United States </a:t>
            </a:r>
            <a:r>
              <a:rPr lang="id-ID" sz="2000" i="1" dirty="0" err="1"/>
              <a:t>and</a:t>
            </a:r>
            <a:r>
              <a:rPr lang="id-ID" sz="2000" i="1" dirty="0"/>
              <a:t> China: a </a:t>
            </a:r>
            <a:r>
              <a:rPr lang="id-ID" sz="2000" i="1" dirty="0" err="1"/>
              <a:t>Cross-Cultural</a:t>
            </a:r>
            <a:r>
              <a:rPr lang="id-ID" sz="2000" i="1" dirty="0"/>
              <a:t> </a:t>
            </a:r>
            <a:r>
              <a:rPr lang="id-ID" sz="2000" i="1" dirty="0" err="1"/>
              <a:t>Examination</a:t>
            </a:r>
            <a:r>
              <a:rPr lang="id-ID" sz="2000" dirty="0"/>
              <a:t>. 5586–5600. https://doi.org/10.18653/v1/2025.findings-naacl.310</a:t>
            </a:r>
          </a:p>
          <a:p>
            <a:r>
              <a:rPr lang="id-ID" sz="2000" dirty="0"/>
              <a:t>Hafifi, I., Abidin, Z., </a:t>
            </a:r>
            <a:r>
              <a:rPr lang="id-ID" sz="2000" dirty="0" err="1"/>
              <a:t>Onn</a:t>
            </a:r>
            <a:r>
              <a:rPr lang="id-ID" sz="2000" dirty="0"/>
              <a:t>, M., Abd, R., </a:t>
            </a:r>
            <a:r>
              <a:rPr lang="id-ID" sz="2000" dirty="0" err="1"/>
              <a:t>Aliff</a:t>
            </a:r>
            <a:r>
              <a:rPr lang="id-ID" sz="2000" dirty="0"/>
              <a:t>, M., &amp; Majid, A. (2024). A </a:t>
            </a:r>
            <a:r>
              <a:rPr lang="id-ID" sz="2000" dirty="0" err="1"/>
              <a:t>Practical</a:t>
            </a:r>
            <a:r>
              <a:rPr lang="id-ID" sz="2000" dirty="0"/>
              <a:t> </a:t>
            </a:r>
            <a:r>
              <a:rPr lang="id-ID" sz="2000" dirty="0" err="1"/>
              <a:t>Guide</a:t>
            </a:r>
            <a:r>
              <a:rPr lang="id-ID" sz="2000" dirty="0"/>
              <a:t> </a:t>
            </a:r>
            <a:r>
              <a:rPr lang="id-ID" sz="2000" dirty="0" err="1"/>
              <a:t>to</a:t>
            </a:r>
            <a:r>
              <a:rPr lang="id-ID" sz="2000" dirty="0"/>
              <a:t> </a:t>
            </a:r>
            <a:r>
              <a:rPr lang="id-ID" sz="2000" dirty="0" err="1"/>
              <a:t>Improve</a:t>
            </a:r>
            <a:r>
              <a:rPr lang="id-ID" sz="2000" dirty="0"/>
              <a:t> </a:t>
            </a:r>
            <a:r>
              <a:rPr lang="id-ID" sz="2000" dirty="0" err="1"/>
              <a:t>Trustworthiness</a:t>
            </a:r>
            <a:r>
              <a:rPr lang="id-ID" sz="2000" dirty="0"/>
              <a:t> </a:t>
            </a:r>
            <a:r>
              <a:rPr lang="id-ID" sz="2000" dirty="0" err="1"/>
              <a:t>of</a:t>
            </a:r>
            <a:r>
              <a:rPr lang="id-ID" sz="2000" dirty="0"/>
              <a:t> </a:t>
            </a:r>
            <a:r>
              <a:rPr lang="id-ID" sz="2000" dirty="0" err="1"/>
              <a:t>Qualitative</a:t>
            </a:r>
            <a:r>
              <a:rPr lang="id-ID" sz="2000" dirty="0"/>
              <a:t> </a:t>
            </a:r>
            <a:r>
              <a:rPr lang="id-ID" sz="2000" dirty="0" err="1"/>
              <a:t>Research</a:t>
            </a:r>
            <a:r>
              <a:rPr lang="id-ID" sz="2000" dirty="0"/>
              <a:t> </a:t>
            </a:r>
            <a:r>
              <a:rPr lang="id-ID" sz="2000" dirty="0" err="1"/>
              <a:t>for</a:t>
            </a:r>
            <a:r>
              <a:rPr lang="id-ID" sz="2000" dirty="0"/>
              <a:t> </a:t>
            </a:r>
            <a:r>
              <a:rPr lang="id-ID" sz="2000" dirty="0" err="1"/>
              <a:t>Novices</a:t>
            </a:r>
            <a:r>
              <a:rPr lang="id-ID" sz="2000" dirty="0"/>
              <a:t>. </a:t>
            </a:r>
            <a:r>
              <a:rPr lang="id-ID" sz="2000" i="1" dirty="0"/>
              <a:t>Asian </a:t>
            </a:r>
            <a:r>
              <a:rPr lang="id-ID" sz="2000" i="1" dirty="0" err="1"/>
              <a:t>Journal</a:t>
            </a:r>
            <a:r>
              <a:rPr lang="id-ID" sz="2000" i="1" dirty="0"/>
              <a:t> </a:t>
            </a:r>
            <a:r>
              <a:rPr lang="id-ID" sz="2000" i="1" dirty="0" err="1"/>
              <a:t>of</a:t>
            </a:r>
            <a:r>
              <a:rPr lang="id-ID" sz="2000" i="1" dirty="0"/>
              <a:t> </a:t>
            </a:r>
            <a:r>
              <a:rPr lang="id-ID" sz="2000" i="1" dirty="0" err="1"/>
              <a:t>Research</a:t>
            </a:r>
            <a:r>
              <a:rPr lang="id-ID" sz="2000" i="1" dirty="0"/>
              <a:t> in </a:t>
            </a:r>
            <a:r>
              <a:rPr lang="id-ID" sz="2000" i="1" dirty="0" err="1"/>
              <a:t>Education</a:t>
            </a:r>
            <a:r>
              <a:rPr lang="id-ID" sz="2000" i="1" dirty="0"/>
              <a:t> </a:t>
            </a:r>
            <a:r>
              <a:rPr lang="id-ID" sz="2000" i="1" dirty="0" err="1"/>
              <a:t>and</a:t>
            </a:r>
            <a:r>
              <a:rPr lang="id-ID" sz="2000" i="1" dirty="0"/>
              <a:t> </a:t>
            </a:r>
            <a:r>
              <a:rPr lang="id-ID" sz="2000" i="1" dirty="0" err="1"/>
              <a:t>Social</a:t>
            </a:r>
            <a:r>
              <a:rPr lang="id-ID" sz="2000" i="1" dirty="0"/>
              <a:t> </a:t>
            </a:r>
            <a:r>
              <a:rPr lang="id-ID" sz="2000" i="1" dirty="0" err="1"/>
              <a:t>Sciences</a:t>
            </a:r>
            <a:r>
              <a:rPr lang="id-ID" sz="2000" dirty="0"/>
              <a:t>, </a:t>
            </a:r>
            <a:r>
              <a:rPr lang="id-ID" sz="2000" i="1" dirty="0"/>
              <a:t>August</a:t>
            </a:r>
            <a:r>
              <a:rPr lang="id-ID" sz="2000" dirty="0"/>
              <a:t>. https://doi.org/10.55057/ajress.2024.6.s1.2</a:t>
            </a:r>
          </a:p>
          <a:p>
            <a:r>
              <a:rPr lang="id-ID" sz="2000" dirty="0"/>
              <a:t>Hamzah, Z. A. Z., Kamarudin, K., &amp; </a:t>
            </a:r>
            <a:r>
              <a:rPr lang="id-ID" sz="2000" dirty="0" err="1"/>
              <a:t>Pabiyah</a:t>
            </a:r>
            <a:r>
              <a:rPr lang="id-ID" sz="2000" dirty="0"/>
              <a:t>. (2020). Digital Technology </a:t>
            </a:r>
            <a:r>
              <a:rPr lang="id-ID" sz="2000" dirty="0" err="1"/>
              <a:t>and</a:t>
            </a:r>
            <a:r>
              <a:rPr lang="id-ID" sz="2000" dirty="0"/>
              <a:t> </a:t>
            </a:r>
            <a:r>
              <a:rPr lang="id-ID" sz="2000" dirty="0" err="1"/>
              <a:t>the</a:t>
            </a:r>
            <a:r>
              <a:rPr lang="id-ID" sz="2000" dirty="0"/>
              <a:t> </a:t>
            </a:r>
            <a:r>
              <a:rPr lang="id-ID" sz="2000" dirty="0" err="1"/>
              <a:t>Impact</a:t>
            </a:r>
            <a:r>
              <a:rPr lang="id-ID" sz="2000" dirty="0"/>
              <a:t> </a:t>
            </a:r>
            <a:r>
              <a:rPr lang="id-ID" sz="2000" dirty="0" err="1"/>
              <a:t>on</a:t>
            </a:r>
            <a:r>
              <a:rPr lang="id-ID" sz="2000" dirty="0"/>
              <a:t> </a:t>
            </a:r>
            <a:r>
              <a:rPr lang="id-ID" sz="2000" dirty="0" err="1"/>
              <a:t>Communication</a:t>
            </a:r>
            <a:r>
              <a:rPr lang="id-ID" sz="2000" dirty="0"/>
              <a:t> </a:t>
            </a:r>
            <a:r>
              <a:rPr lang="id-ID" sz="2000" dirty="0" err="1"/>
              <a:t>Language</a:t>
            </a:r>
            <a:r>
              <a:rPr lang="id-ID" sz="2000" dirty="0"/>
              <a:t> </a:t>
            </a:r>
            <a:r>
              <a:rPr lang="id-ID" sz="2000" dirty="0" err="1"/>
              <a:t>and</a:t>
            </a:r>
            <a:r>
              <a:rPr lang="id-ID" sz="2000" dirty="0"/>
              <a:t> </a:t>
            </a:r>
            <a:r>
              <a:rPr lang="id-ID" sz="2000" dirty="0" err="1"/>
              <a:t>Mastery</a:t>
            </a:r>
            <a:r>
              <a:rPr lang="id-ID" sz="2000" dirty="0"/>
              <a:t> </a:t>
            </a:r>
            <a:r>
              <a:rPr lang="id-ID" sz="2000" dirty="0" err="1"/>
              <a:t>of</a:t>
            </a:r>
            <a:r>
              <a:rPr lang="id-ID" sz="2000" dirty="0"/>
              <a:t> </a:t>
            </a:r>
            <a:r>
              <a:rPr lang="id-ID" sz="2000" dirty="0" err="1"/>
              <a:t>Generation</a:t>
            </a:r>
            <a:r>
              <a:rPr lang="id-ID" sz="2000" dirty="0"/>
              <a:t> X </a:t>
            </a:r>
            <a:r>
              <a:rPr lang="id-ID" sz="2000" dirty="0" err="1"/>
              <a:t>and</a:t>
            </a:r>
            <a:r>
              <a:rPr lang="id-ID" sz="2000" dirty="0"/>
              <a:t> Y </a:t>
            </a:r>
            <a:r>
              <a:rPr lang="id-ID" sz="2000" dirty="0" err="1"/>
              <a:t>for</a:t>
            </a:r>
            <a:r>
              <a:rPr lang="id-ID" sz="2000" dirty="0"/>
              <a:t> </a:t>
            </a:r>
            <a:r>
              <a:rPr lang="id-ID" sz="2000" dirty="0" err="1"/>
              <a:t>Correspondence</a:t>
            </a:r>
            <a:r>
              <a:rPr lang="id-ID" sz="2000" dirty="0"/>
              <a:t> </a:t>
            </a:r>
            <a:r>
              <a:rPr lang="id-ID" sz="2000" dirty="0" err="1"/>
              <a:t>Language</a:t>
            </a:r>
            <a:r>
              <a:rPr lang="id-ID" sz="2000" dirty="0"/>
              <a:t>. </a:t>
            </a:r>
            <a:r>
              <a:rPr lang="id-ID" sz="2000" i="1" dirty="0"/>
              <a:t>… </a:t>
            </a:r>
            <a:r>
              <a:rPr lang="id-ID" sz="2000" i="1" dirty="0" err="1"/>
              <a:t>Journal</a:t>
            </a:r>
            <a:r>
              <a:rPr lang="id-ID" sz="2000" i="1" dirty="0"/>
              <a:t> </a:t>
            </a:r>
            <a:r>
              <a:rPr lang="id-ID" sz="2000" i="1" dirty="0" err="1"/>
              <a:t>of</a:t>
            </a:r>
            <a:r>
              <a:rPr lang="id-ID" sz="2000" i="1" dirty="0"/>
              <a:t> </a:t>
            </a:r>
            <a:r>
              <a:rPr lang="id-ID" sz="2000" i="1" dirty="0" err="1"/>
              <a:t>Archaeology</a:t>
            </a:r>
            <a:r>
              <a:rPr lang="id-ID" sz="2000" i="1" dirty="0"/>
              <a:t> </a:t>
            </a:r>
            <a:r>
              <a:rPr lang="id-ID" sz="2000" i="1" dirty="0" err="1"/>
              <a:t>of</a:t>
            </a:r>
            <a:r>
              <a:rPr lang="id-ID" sz="2000" i="1" dirty="0"/>
              <a:t> …</a:t>
            </a:r>
            <a:r>
              <a:rPr lang="id-ID" sz="2000" dirty="0"/>
              <a:t>, </a:t>
            </a:r>
            <a:r>
              <a:rPr lang="id-ID" sz="2000" i="1" dirty="0"/>
              <a:t>17</a:t>
            </a:r>
            <a:r>
              <a:rPr lang="id-ID" sz="2000" dirty="0"/>
              <a:t>(9), 3025–3039. https://archives.palarch.nl/index.php/jae/article/view/4314</a:t>
            </a:r>
          </a:p>
          <a:p>
            <a:r>
              <a:rPr lang="id-ID" sz="2000" dirty="0"/>
              <a:t>Hilmi, A. Z., &amp; </a:t>
            </a:r>
            <a:r>
              <a:rPr lang="id-ID" sz="2000" dirty="0" err="1"/>
              <a:t>Giswandhani</a:t>
            </a:r>
            <a:r>
              <a:rPr lang="id-ID" sz="2000" dirty="0"/>
              <a:t>, M. (2024). Penerapan Komunikasi Virtual Dosen Digital </a:t>
            </a:r>
            <a:r>
              <a:rPr lang="id-ID" sz="2000" dirty="0" err="1"/>
              <a:t>Immigrant</a:t>
            </a:r>
            <a:r>
              <a:rPr lang="id-ID" sz="2000" dirty="0"/>
              <a:t>. </a:t>
            </a:r>
            <a:r>
              <a:rPr lang="id-ID" sz="2000" i="1" dirty="0"/>
              <a:t>Jurnal Pendidikan Indonesia</a:t>
            </a:r>
            <a:r>
              <a:rPr lang="id-ID" sz="2000" dirty="0"/>
              <a:t>, </a:t>
            </a:r>
            <a:r>
              <a:rPr lang="id-ID" sz="2000" i="1" dirty="0"/>
              <a:t>5</a:t>
            </a:r>
            <a:r>
              <a:rPr lang="id-ID" sz="2000" dirty="0"/>
              <a:t>(7), 373–382. https://doi.org/10.59141/japendi.v5i7.3093</a:t>
            </a:r>
          </a:p>
          <a:p>
            <a:r>
              <a:rPr lang="id-ID" sz="2000" dirty="0" err="1"/>
              <a:t>Kasmantoni</a:t>
            </a:r>
            <a:r>
              <a:rPr lang="id-ID" sz="2000" dirty="0"/>
              <a:t>, K., &amp; Putra, P. P. (2023). Analisis perspektif kritis generasi z terhadap wacana pada media sosial. </a:t>
            </a:r>
            <a:r>
              <a:rPr lang="id-ID" sz="2000" i="1" dirty="0"/>
              <a:t>Diglosia: Jurnal Kajian Bahasa, Sastra, Dan Pengajarannya</a:t>
            </a:r>
            <a:r>
              <a:rPr lang="id-ID" sz="2000" dirty="0"/>
              <a:t>, </a:t>
            </a:r>
            <a:r>
              <a:rPr lang="id-ID" sz="2000" i="1" dirty="0"/>
              <a:t>6</a:t>
            </a:r>
            <a:r>
              <a:rPr lang="id-ID" sz="2000" dirty="0"/>
              <a:t>(3), 681–696. https://doi.org/10.30872/diglosia.v6i3.698</a:t>
            </a:r>
          </a:p>
          <a:p>
            <a:r>
              <a:rPr lang="id-ID" sz="2000" dirty="0"/>
              <a:t>Khairun Nisa, E., Yuli Kurniawan, P., Kartika Sari, F., &amp; </a:t>
            </a:r>
            <a:r>
              <a:rPr lang="id-ID" sz="2000" dirty="0" err="1"/>
              <a:t>Adyana</a:t>
            </a:r>
            <a:r>
              <a:rPr lang="id-ID" sz="2000" dirty="0"/>
              <a:t>, S. (2024). </a:t>
            </a:r>
            <a:r>
              <a:rPr lang="id-ID" sz="2000" i="1" dirty="0" err="1"/>
              <a:t>Intergenerational</a:t>
            </a:r>
            <a:r>
              <a:rPr lang="id-ID" sz="2000" i="1" dirty="0"/>
              <a:t> </a:t>
            </a:r>
            <a:r>
              <a:rPr lang="id-ID" sz="2000" i="1" dirty="0" err="1"/>
              <a:t>Transformation</a:t>
            </a:r>
            <a:r>
              <a:rPr lang="id-ID" sz="2000" i="1" dirty="0"/>
              <a:t> </a:t>
            </a:r>
            <a:r>
              <a:rPr lang="id-ID" sz="2000" i="1" dirty="0" err="1"/>
              <a:t>of</a:t>
            </a:r>
            <a:r>
              <a:rPr lang="id-ID" sz="2000" i="1" dirty="0"/>
              <a:t> Slang </a:t>
            </a:r>
            <a:r>
              <a:rPr lang="id-ID" sz="2000" i="1" dirty="0" err="1"/>
              <a:t>Language</a:t>
            </a:r>
            <a:r>
              <a:rPr lang="id-ID" sz="2000" i="1" dirty="0"/>
              <a:t> in Digital </a:t>
            </a:r>
            <a:r>
              <a:rPr lang="id-ID" sz="2000" i="1" dirty="0" err="1"/>
              <a:t>Communication</a:t>
            </a:r>
            <a:r>
              <a:rPr lang="id-ID" sz="2000" dirty="0"/>
              <a:t>. </a:t>
            </a:r>
            <a:r>
              <a:rPr lang="id-ID" sz="2000" i="1" dirty="0"/>
              <a:t>4</a:t>
            </a:r>
            <a:r>
              <a:rPr lang="id-ID" sz="2000" dirty="0"/>
              <a:t>(1), 1–8.</a:t>
            </a:r>
          </a:p>
          <a:p>
            <a:r>
              <a:rPr lang="id-ID" sz="2000" b="1" dirty="0"/>
              <a:t> </a:t>
            </a:r>
            <a:endParaRPr lang="id-ID" sz="2000" dirty="0"/>
          </a:p>
        </p:txBody>
      </p:sp>
    </p:spTree>
    <p:extLst>
      <p:ext uri="{BB962C8B-B14F-4D97-AF65-F5344CB8AC3E}">
        <p14:creationId xmlns:p14="http://schemas.microsoft.com/office/powerpoint/2010/main" val="30048281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9"/>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rPr>
              <a:t>Follow us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3" y="1376652"/>
            <a:ext cx="10515600" cy="4351339"/>
          </a:xfrm>
        </p:spPr>
        <p:txBody>
          <a:bodyPr>
            <a:normAutofit/>
          </a:bodyPr>
          <a:lstStyle/>
          <a:p>
            <a:pPr>
              <a:buFont typeface="Wingdings" panose="05000000000000000000" pitchFamily="2" charset="2"/>
              <a:buChar char="v"/>
            </a:pPr>
            <a:r>
              <a:rPr lang="id-ID" sz="2000" dirty="0"/>
              <a:t> </a:t>
            </a:r>
            <a:r>
              <a:rPr lang="en-US" sz="2400" dirty="0"/>
              <a:t>As information technology develops, intergenerational communication now takes place in the digital space. However, the different ways of speaking between younger and older generations has led to the phenomenon of ‘digital diglossia’. This communication involves generations such as Baby Boomers, Gen X, Millennials and Gen Z. Each has different social values, language styles and media preferences. Each has different social values, language styles and media preferences.</a:t>
            </a:r>
            <a:endParaRPr lang="id-ID" sz="2400" dirty="0"/>
          </a:p>
          <a:p>
            <a:pPr>
              <a:buFont typeface="Wingdings" panose="05000000000000000000" pitchFamily="2" charset="2"/>
              <a:buChar char="v"/>
            </a:pPr>
            <a:r>
              <a:rPr lang="id-ID" sz="2400" dirty="0"/>
              <a:t> </a:t>
            </a:r>
            <a:r>
              <a:rPr lang="en-US" sz="2400" dirty="0"/>
              <a:t>In the digital space, younger generations are more familiar with quick, symbolic and emoticon-filled communication. In contrast, older generations </a:t>
            </a:r>
            <a:r>
              <a:rPr lang="en-US" sz="2400" dirty="0" err="1"/>
              <a:t>prioritise</a:t>
            </a:r>
            <a:r>
              <a:rPr lang="en-US" sz="2400" dirty="0"/>
              <a:t> clarity and structure in conveying messages. These stylistic differences often lead to miscommunication in digital interactions. This is supported by recent studies (Khairun Nisa et al., 2024; Umar Baki &amp; Mohd Yusri, 2025; Wu et al., 2024).</a:t>
            </a:r>
          </a:p>
        </p:txBody>
      </p:sp>
    </p:spTree>
    <p:extLst>
      <p:ext uri="{BB962C8B-B14F-4D97-AF65-F5344CB8AC3E}">
        <p14:creationId xmlns:p14="http://schemas.microsoft.com/office/powerpoint/2010/main" val="2950692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3" y="1376652"/>
            <a:ext cx="10515600" cy="4351339"/>
          </a:xfrm>
        </p:spPr>
        <p:txBody>
          <a:bodyPr>
            <a:normAutofit/>
          </a:bodyPr>
          <a:lstStyle/>
          <a:p>
            <a:pPr marL="0" indent="0">
              <a:buNone/>
            </a:pPr>
            <a:r>
              <a:rPr lang="en-US" sz="3600" dirty="0"/>
              <a:t>We base this study on the diglossia theories of Ferguson (1959) and Fishman (1972), as well as digital sociolinguistic theories (Tagg et al., 2017; </a:t>
            </a:r>
            <a:r>
              <a:rPr lang="en-US" sz="3600" dirty="0" err="1"/>
              <a:t>Androutsopoulos</a:t>
            </a:r>
            <a:r>
              <a:rPr lang="en-US" sz="3600" dirty="0"/>
              <a:t>, 2015) relevant to social media interactions. In addition, language attitudes are </a:t>
            </a:r>
            <a:r>
              <a:rPr lang="en-US" sz="3600" dirty="0" err="1"/>
              <a:t>analysed</a:t>
            </a:r>
            <a:r>
              <a:rPr lang="en-US" sz="3600" dirty="0"/>
              <a:t> through three main dimensions: cognitive, affective, and conative</a:t>
            </a:r>
          </a:p>
        </p:txBody>
      </p:sp>
    </p:spTree>
    <p:extLst>
      <p:ext uri="{BB962C8B-B14F-4D97-AF65-F5344CB8AC3E}">
        <p14:creationId xmlns:p14="http://schemas.microsoft.com/office/powerpoint/2010/main" val="23248873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a:solidFill>
                  <a:schemeClr val="bg1"/>
                </a:solidFill>
                <a:latin typeface="+mn-lt"/>
              </a:rPr>
              <a:t>METHOD</a:t>
            </a:r>
            <a:endParaRPr lang="en-US" b="1" dirty="0">
              <a:solidFill>
                <a:schemeClr val="bg1"/>
              </a:solidFill>
              <a:latin typeface="+mn-lt"/>
            </a:endParaRPr>
          </a:p>
        </p:txBody>
      </p:sp>
      <p:pic>
        <p:nvPicPr>
          <p:cNvPr id="2" name="Tampungan Konten 4" descr="Sebuah gambar berisi teks, software, Ikon komputer, Software multimedia&#10;&#10;Konten yang dihasilkan AI mungkin salah.">
            <a:extLst>
              <a:ext uri="{FF2B5EF4-FFF2-40B4-BE49-F238E27FC236}">
                <a16:creationId xmlns:a16="http://schemas.microsoft.com/office/drawing/2014/main" id="{BE0095B6-50AE-7B64-3B82-206F13E2979A}"/>
              </a:ext>
            </a:extLst>
          </p:cNvPr>
          <p:cNvPicPr>
            <a:picLocks noGrp="1" noChangeAspect="1"/>
          </p:cNvPicPr>
          <p:nvPr>
            <p:ph idx="1"/>
          </p:nvPr>
        </p:nvPicPr>
        <p:blipFill rotWithShape="1">
          <a:blip r:embed="rId2"/>
          <a:srcRect l="11965" t="31378" r="32639" b="14554"/>
          <a:stretch>
            <a:fillRect/>
          </a:stretch>
        </p:blipFill>
        <p:spPr bwMode="auto">
          <a:xfrm>
            <a:off x="579583" y="1376363"/>
            <a:ext cx="11264074" cy="53510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59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3" y="1376652"/>
            <a:ext cx="10515600" cy="4351339"/>
          </a:xfrm>
        </p:spPr>
        <p:txBody>
          <a:bodyPr>
            <a:normAutofit/>
          </a:bodyPr>
          <a:lstStyle/>
          <a:p>
            <a:pPr marL="0" indent="0">
              <a:buNone/>
            </a:pPr>
            <a:r>
              <a:rPr lang="id-ID" sz="2000" dirty="0"/>
              <a:t>1. </a:t>
            </a:r>
            <a:r>
              <a:rPr lang="id-ID" sz="2000" dirty="0" err="1"/>
              <a:t>Patterns</a:t>
            </a:r>
            <a:r>
              <a:rPr lang="id-ID" sz="2000" dirty="0"/>
              <a:t> </a:t>
            </a:r>
            <a:r>
              <a:rPr lang="id-ID" sz="2000" dirty="0" err="1"/>
              <a:t>of</a:t>
            </a:r>
            <a:r>
              <a:rPr lang="id-ID" sz="2000" dirty="0"/>
              <a:t> digital </a:t>
            </a:r>
            <a:r>
              <a:rPr lang="id-ID" sz="2000" dirty="0" err="1"/>
              <a:t>diglossia</a:t>
            </a:r>
            <a:r>
              <a:rPr lang="id-ID" sz="2000" dirty="0"/>
              <a:t> in </a:t>
            </a:r>
            <a:r>
              <a:rPr lang="id-ID" sz="2000" dirty="0" err="1"/>
              <a:t>cross-generational</a:t>
            </a:r>
            <a:r>
              <a:rPr lang="id-ID" sz="2000" dirty="0"/>
              <a:t> </a:t>
            </a:r>
            <a:r>
              <a:rPr lang="id-ID" sz="2000" dirty="0" err="1"/>
              <a:t>communication</a:t>
            </a:r>
            <a:r>
              <a:rPr lang="id-ID" sz="2000" dirty="0"/>
              <a:t> </a:t>
            </a:r>
            <a:r>
              <a:rPr lang="id-ID" sz="2000" dirty="0" err="1"/>
              <a:t>on</a:t>
            </a:r>
            <a:r>
              <a:rPr lang="id-ID" sz="2000" dirty="0"/>
              <a:t> </a:t>
            </a:r>
            <a:r>
              <a:rPr lang="id-ID" sz="2000" dirty="0" err="1"/>
              <a:t>the</a:t>
            </a:r>
            <a:r>
              <a:rPr lang="id-ID" sz="2000" dirty="0"/>
              <a:t> </a:t>
            </a:r>
            <a:r>
              <a:rPr lang="id-ID" sz="2000" dirty="0" err="1"/>
              <a:t>social</a:t>
            </a:r>
            <a:r>
              <a:rPr lang="id-ID" sz="2000" dirty="0"/>
              <a:t> media platform </a:t>
            </a:r>
          </a:p>
          <a:p>
            <a:pPr>
              <a:buFont typeface="Wingdings" panose="05000000000000000000" pitchFamily="2" charset="2"/>
              <a:buChar char="v"/>
            </a:pPr>
            <a:r>
              <a:rPr lang="id-ID" sz="2000" dirty="0"/>
              <a:t> </a:t>
            </a:r>
            <a:r>
              <a:rPr lang="id-ID" sz="2000" dirty="0" err="1"/>
              <a:t>Generation</a:t>
            </a:r>
            <a:r>
              <a:rPr lang="id-ID" sz="2000" dirty="0"/>
              <a:t> Z </a:t>
            </a:r>
            <a:r>
              <a:rPr lang="id-ID" sz="2000" dirty="0" err="1"/>
              <a:t>and</a:t>
            </a:r>
            <a:r>
              <a:rPr lang="id-ID" sz="2000" dirty="0"/>
              <a:t> </a:t>
            </a:r>
            <a:r>
              <a:rPr lang="id-ID" sz="2000" dirty="0" err="1"/>
              <a:t>Alpha</a:t>
            </a:r>
            <a:r>
              <a:rPr lang="id-ID" sz="2000" dirty="0"/>
              <a:t> </a:t>
            </a:r>
            <a:r>
              <a:rPr lang="id-ID" sz="2000" dirty="0" err="1"/>
              <a:t>dominantly</a:t>
            </a:r>
            <a:r>
              <a:rPr lang="id-ID" sz="2000" dirty="0"/>
              <a:t> </a:t>
            </a:r>
            <a:r>
              <a:rPr lang="id-ID" sz="2000" dirty="0" err="1"/>
              <a:t>use</a:t>
            </a:r>
            <a:r>
              <a:rPr lang="id-ID" sz="2000" dirty="0"/>
              <a:t> </a:t>
            </a:r>
            <a:r>
              <a:rPr lang="id-ID" sz="2000" dirty="0" err="1"/>
              <a:t>mixed</a:t>
            </a:r>
            <a:r>
              <a:rPr lang="id-ID" sz="2000" dirty="0"/>
              <a:t> </a:t>
            </a:r>
            <a:r>
              <a:rPr lang="id-ID" sz="2000" dirty="0" err="1"/>
              <a:t>language</a:t>
            </a:r>
            <a:r>
              <a:rPr lang="id-ID" sz="2000" dirty="0"/>
              <a:t> (Indonesian-</a:t>
            </a:r>
            <a:r>
              <a:rPr lang="id-ID" sz="2000" dirty="0" err="1"/>
              <a:t>English</a:t>
            </a:r>
            <a:r>
              <a:rPr lang="id-ID" sz="2000" dirty="0"/>
              <a:t>-digital </a:t>
            </a:r>
            <a:r>
              <a:rPr lang="id-ID" sz="2000" dirty="0" err="1"/>
              <a:t>lingo</a:t>
            </a:r>
            <a:r>
              <a:rPr lang="id-ID" sz="2000" dirty="0"/>
              <a:t>); </a:t>
            </a:r>
            <a:r>
              <a:rPr lang="id-ID" sz="2000" dirty="0" err="1"/>
              <a:t>Millennials</a:t>
            </a:r>
            <a:r>
              <a:rPr lang="id-ID" sz="2000" dirty="0"/>
              <a:t> </a:t>
            </a:r>
            <a:r>
              <a:rPr lang="id-ID" sz="2000" dirty="0" err="1"/>
              <a:t>and</a:t>
            </a:r>
            <a:r>
              <a:rPr lang="id-ID" sz="2000" dirty="0"/>
              <a:t> Baby </a:t>
            </a:r>
            <a:r>
              <a:rPr lang="id-ID" sz="2000" dirty="0" err="1"/>
              <a:t>Boomers</a:t>
            </a:r>
            <a:r>
              <a:rPr lang="id-ID" sz="2000" dirty="0"/>
              <a:t> </a:t>
            </a:r>
            <a:r>
              <a:rPr lang="id-ID" sz="2000" dirty="0" err="1"/>
              <a:t>maintain</a:t>
            </a:r>
            <a:r>
              <a:rPr lang="id-ID" sz="2000" dirty="0"/>
              <a:t> </a:t>
            </a:r>
            <a:r>
              <a:rPr lang="id-ID" sz="2000" dirty="0" err="1"/>
              <a:t>more</a:t>
            </a:r>
            <a:r>
              <a:rPr lang="id-ID" sz="2000" dirty="0"/>
              <a:t> formal </a:t>
            </a:r>
            <a:r>
              <a:rPr lang="id-ID" sz="2000" dirty="0" err="1"/>
              <a:t>language</a:t>
            </a:r>
            <a:r>
              <a:rPr lang="id-ID" sz="2000" dirty="0"/>
              <a:t>; </a:t>
            </a:r>
            <a:r>
              <a:rPr lang="id-ID" sz="2000" dirty="0" err="1"/>
              <a:t>low</a:t>
            </a:r>
            <a:r>
              <a:rPr lang="id-ID" sz="2000" dirty="0"/>
              <a:t> </a:t>
            </a:r>
            <a:r>
              <a:rPr lang="id-ID" sz="2000" dirty="0" err="1"/>
              <a:t>varieties</a:t>
            </a:r>
            <a:r>
              <a:rPr lang="id-ID" sz="2000" dirty="0"/>
              <a:t> </a:t>
            </a:r>
            <a:r>
              <a:rPr lang="id-ID" sz="2000" dirty="0" err="1"/>
              <a:t>dominate</a:t>
            </a:r>
            <a:r>
              <a:rPr lang="id-ID" sz="2000" dirty="0"/>
              <a:t> digital </a:t>
            </a:r>
            <a:r>
              <a:rPr lang="id-ID" sz="2000" dirty="0" err="1"/>
              <a:t>communication</a:t>
            </a:r>
            <a:r>
              <a:rPr lang="id-ID" sz="2000" dirty="0"/>
              <a:t>.</a:t>
            </a:r>
          </a:p>
          <a:p>
            <a:pPr marL="0" indent="0">
              <a:buNone/>
            </a:pPr>
            <a:endParaRPr lang="en-US" sz="2000" dirty="0"/>
          </a:p>
        </p:txBody>
      </p:sp>
      <p:pic>
        <p:nvPicPr>
          <p:cNvPr id="2" name="Tampungan Konten 3" descr="Sebuah gambar berisi teks, cuplikan layar, software, Ikon komputer&#10;&#10;Konten yang dihasilkan AI mungkin salah.">
            <a:extLst>
              <a:ext uri="{FF2B5EF4-FFF2-40B4-BE49-F238E27FC236}">
                <a16:creationId xmlns:a16="http://schemas.microsoft.com/office/drawing/2014/main" id="{3215B8FD-1B56-1363-107C-F3F5997EA42C}"/>
              </a:ext>
            </a:extLst>
          </p:cNvPr>
          <p:cNvPicPr>
            <a:picLocks noChangeAspect="1"/>
          </p:cNvPicPr>
          <p:nvPr/>
        </p:nvPicPr>
        <p:blipFill rotWithShape="1">
          <a:blip r:embed="rId2"/>
          <a:srcRect l="26519" t="29494" r="25904" b="10933"/>
          <a:stretch>
            <a:fillRect/>
          </a:stretch>
        </p:blipFill>
        <p:spPr bwMode="auto">
          <a:xfrm>
            <a:off x="579583" y="2690602"/>
            <a:ext cx="5233388" cy="3610477"/>
          </a:xfrm>
          <a:prstGeom prst="rect">
            <a:avLst/>
          </a:prstGeom>
          <a:solidFill>
            <a:srgbClr val="FFFFFF">
              <a:alpha val="50196"/>
            </a:srgbClr>
          </a:solidFill>
          <a:ln>
            <a:noFill/>
          </a:ln>
          <a:extLst>
            <a:ext uri="{53640926-AAD7-44D8-BBD7-CCE9431645EC}">
              <a14:shadowObscured xmlns:a14="http://schemas.microsoft.com/office/drawing/2010/main"/>
            </a:ext>
          </a:extLst>
        </p:spPr>
      </p:pic>
      <p:pic>
        <p:nvPicPr>
          <p:cNvPr id="3" name="Gambar 2" descr="Sebuah gambar berisi teks, cuplikan layar, software, Ikon komputer&#10;&#10;Konten yang dihasilkan AI mungkin salah.">
            <a:extLst>
              <a:ext uri="{FF2B5EF4-FFF2-40B4-BE49-F238E27FC236}">
                <a16:creationId xmlns:a16="http://schemas.microsoft.com/office/drawing/2014/main" id="{66DB3F3E-3EFF-0F64-5662-DBC639842716}"/>
              </a:ext>
            </a:extLst>
          </p:cNvPr>
          <p:cNvPicPr>
            <a:picLocks noChangeAspect="1"/>
          </p:cNvPicPr>
          <p:nvPr/>
        </p:nvPicPr>
        <p:blipFill rotWithShape="1">
          <a:blip r:embed="rId3"/>
          <a:srcRect l="28703" t="18419" r="28093" b="9313"/>
          <a:stretch>
            <a:fillRect/>
          </a:stretch>
        </p:blipFill>
        <p:spPr bwMode="auto">
          <a:xfrm>
            <a:off x="5889171" y="2690602"/>
            <a:ext cx="5206012" cy="36104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526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3" y="1376652"/>
            <a:ext cx="10515600" cy="4351339"/>
          </a:xfrm>
        </p:spPr>
        <p:txBody>
          <a:bodyPr>
            <a:normAutofit/>
          </a:bodyPr>
          <a:lstStyle/>
          <a:p>
            <a:pPr>
              <a:buFont typeface="Wingdings" panose="05000000000000000000" pitchFamily="2" charset="2"/>
              <a:buChar char="v"/>
            </a:pPr>
            <a:r>
              <a:rPr lang="id-ID" sz="2000" dirty="0"/>
              <a:t> The </a:t>
            </a:r>
            <a:r>
              <a:rPr lang="en-US" sz="2000" dirty="0"/>
              <a:t>use of digital vocabulary such as FOMO, Gamon, </a:t>
            </a:r>
            <a:r>
              <a:rPr lang="en-US" sz="2000" dirty="0" err="1"/>
              <a:t>Cepmek</a:t>
            </a:r>
            <a:r>
              <a:rPr lang="en-US" sz="2000" dirty="0"/>
              <a:t>, and Sigma are very common in online interactions, especially by Gen Z and Alpha.</a:t>
            </a:r>
            <a:endParaRPr lang="id-ID" sz="2000" dirty="0"/>
          </a:p>
          <a:p>
            <a:pPr marL="0" indent="0">
              <a:buNone/>
            </a:pPr>
            <a:endParaRPr lang="id-ID" sz="2000" dirty="0"/>
          </a:p>
          <a:p>
            <a:pPr marL="0" indent="0">
              <a:buNone/>
            </a:pPr>
            <a:endParaRPr lang="en-US" sz="2000" dirty="0"/>
          </a:p>
        </p:txBody>
      </p:sp>
      <p:pic>
        <p:nvPicPr>
          <p:cNvPr id="2" name="Gambar 1">
            <a:extLst>
              <a:ext uri="{FF2B5EF4-FFF2-40B4-BE49-F238E27FC236}">
                <a16:creationId xmlns:a16="http://schemas.microsoft.com/office/drawing/2014/main" id="{C2EECE0C-E6EF-CE72-7D06-7F9D387E22B1}"/>
              </a:ext>
            </a:extLst>
          </p:cNvPr>
          <p:cNvPicPr>
            <a:picLocks noChangeAspect="1"/>
          </p:cNvPicPr>
          <p:nvPr/>
        </p:nvPicPr>
        <p:blipFill rotWithShape="1">
          <a:blip r:embed="rId2"/>
          <a:srcRect l="34455" t="45736" r="23665" b="17036"/>
          <a:stretch>
            <a:fillRect/>
          </a:stretch>
        </p:blipFill>
        <p:spPr bwMode="auto">
          <a:xfrm>
            <a:off x="2950029" y="2100943"/>
            <a:ext cx="6727372" cy="3627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2042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udul 1">
            <a:extLst>
              <a:ext uri="{FF2B5EF4-FFF2-40B4-BE49-F238E27FC236}">
                <a16:creationId xmlns:a16="http://schemas.microsoft.com/office/drawing/2014/main" id="{4450B383-DA10-9964-81A2-E2DC676DEA6B}"/>
              </a:ext>
            </a:extLst>
          </p:cNvPr>
          <p:cNvSpPr>
            <a:spLocks noGrp="1"/>
          </p:cNvSpPr>
          <p:nvPr>
            <p:ph idx="1"/>
          </p:nvPr>
        </p:nvSpPr>
        <p:spPr>
          <a:xfrm>
            <a:off x="838200" y="874713"/>
            <a:ext cx="10515600" cy="5302250"/>
          </a:xfrm>
        </p:spPr>
        <p:txBody>
          <a:bodyPr/>
          <a:lstStyle/>
          <a:p>
            <a:r>
              <a:rPr lang="id-ID" dirty="0"/>
              <a:t>2. </a:t>
            </a:r>
            <a:r>
              <a:rPr lang="en-US" b="1" dirty="0"/>
              <a:t>Factors influencing language choice in intergenerational digital interactions</a:t>
            </a:r>
            <a:br>
              <a:rPr lang="id-ID" dirty="0"/>
            </a:br>
            <a:endParaRPr lang="id-ID" dirty="0"/>
          </a:p>
        </p:txBody>
      </p:sp>
      <p:pic>
        <p:nvPicPr>
          <p:cNvPr id="5" name="Gambar 4" descr="Sebuah gambar berisi teks, cuplikan layar, software, Ikon komputer&#10;&#10;Konten yang dihasilkan AI mungkin salah.">
            <a:extLst>
              <a:ext uri="{FF2B5EF4-FFF2-40B4-BE49-F238E27FC236}">
                <a16:creationId xmlns:a16="http://schemas.microsoft.com/office/drawing/2014/main" id="{BA2C75BC-84A2-F509-0FEB-1AA77CFBF1C4}"/>
              </a:ext>
            </a:extLst>
          </p:cNvPr>
          <p:cNvPicPr>
            <a:picLocks noChangeAspect="1"/>
          </p:cNvPicPr>
          <p:nvPr/>
        </p:nvPicPr>
        <p:blipFill rotWithShape="1">
          <a:blip r:embed="rId2"/>
          <a:srcRect l="28703" t="18419" r="28093" b="9313"/>
          <a:stretch>
            <a:fillRect/>
          </a:stretch>
        </p:blipFill>
        <p:spPr bwMode="auto">
          <a:xfrm>
            <a:off x="1171075" y="1807030"/>
            <a:ext cx="4793380" cy="4369934"/>
          </a:xfrm>
          <a:prstGeom prst="rect">
            <a:avLst/>
          </a:prstGeom>
          <a:ln>
            <a:noFill/>
          </a:ln>
          <a:extLst>
            <a:ext uri="{53640926-AAD7-44D8-BBD7-CCE9431645EC}">
              <a14:shadowObscured xmlns:a14="http://schemas.microsoft.com/office/drawing/2010/main"/>
            </a:ext>
          </a:extLst>
        </p:spPr>
      </p:pic>
      <p:pic>
        <p:nvPicPr>
          <p:cNvPr id="6" name="Gambar 5" descr="Sebuah gambar berisi teks, cuplikan layar, software, Ikon komputer&#10;&#10;Konten yang dihasilkan AI mungkin salah.">
            <a:extLst>
              <a:ext uri="{FF2B5EF4-FFF2-40B4-BE49-F238E27FC236}">
                <a16:creationId xmlns:a16="http://schemas.microsoft.com/office/drawing/2014/main" id="{7BD736BD-2BEE-41C5-0283-71678B7D583A}"/>
              </a:ext>
            </a:extLst>
          </p:cNvPr>
          <p:cNvPicPr>
            <a:picLocks noChangeAspect="1"/>
          </p:cNvPicPr>
          <p:nvPr/>
        </p:nvPicPr>
        <p:blipFill rotWithShape="1">
          <a:blip r:embed="rId3"/>
          <a:srcRect l="43872" t="39177" r="29538" b="16859"/>
          <a:stretch>
            <a:fillRect/>
          </a:stretch>
        </p:blipFill>
        <p:spPr bwMode="auto">
          <a:xfrm>
            <a:off x="6096000" y="1807029"/>
            <a:ext cx="5105400" cy="43699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97213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Konten 2">
            <a:extLst>
              <a:ext uri="{FF2B5EF4-FFF2-40B4-BE49-F238E27FC236}">
                <a16:creationId xmlns:a16="http://schemas.microsoft.com/office/drawing/2014/main" id="{86DFCAB1-46AE-E3B8-70E3-B2DF4E82FFE6}"/>
              </a:ext>
            </a:extLst>
          </p:cNvPr>
          <p:cNvSpPr>
            <a:spLocks noGrp="1"/>
          </p:cNvSpPr>
          <p:nvPr>
            <p:ph idx="1"/>
          </p:nvPr>
        </p:nvSpPr>
        <p:spPr>
          <a:xfrm>
            <a:off x="838200" y="943897"/>
            <a:ext cx="10515600" cy="5233066"/>
          </a:xfrm>
        </p:spPr>
        <p:txBody>
          <a:bodyPr/>
          <a:lstStyle/>
          <a:p>
            <a:r>
              <a:rPr lang="en-US" dirty="0"/>
              <a:t>Cross-generational communication in digital spaces shows different patterns of interaction, depending on the age and media preferences of each generation. </a:t>
            </a:r>
            <a:endParaRPr lang="id-ID" dirty="0"/>
          </a:p>
          <a:p>
            <a:r>
              <a:rPr lang="en-US" dirty="0"/>
              <a:t>Gen Z and Alpha mostly use Instagram, TikTok and WhatsApp platforms with a fast, concise and symbolic language style with interactions dominated by the use of visual language and viral terms. In contrast, Generation X and Baby Boomers prefer media such as Facebook and email, and use complete sentences with </a:t>
            </a:r>
            <a:r>
              <a:rPr lang="en-US" dirty="0" err="1"/>
              <a:t>standardised</a:t>
            </a:r>
            <a:r>
              <a:rPr lang="en-US" dirty="0"/>
              <a:t> or semi-formal language.</a:t>
            </a:r>
            <a:endParaRPr lang="id-ID" dirty="0"/>
          </a:p>
          <a:p>
            <a:endParaRPr lang="id-ID" dirty="0"/>
          </a:p>
        </p:txBody>
      </p:sp>
    </p:spTree>
    <p:extLst>
      <p:ext uri="{BB962C8B-B14F-4D97-AF65-F5344CB8AC3E}">
        <p14:creationId xmlns:p14="http://schemas.microsoft.com/office/powerpoint/2010/main" val="4412519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udul 1">
            <a:extLst>
              <a:ext uri="{FF2B5EF4-FFF2-40B4-BE49-F238E27FC236}">
                <a16:creationId xmlns:a16="http://schemas.microsoft.com/office/drawing/2014/main" id="{532E6293-C68E-3BAA-6959-33AF08FD381D}"/>
              </a:ext>
            </a:extLst>
          </p:cNvPr>
          <p:cNvSpPr>
            <a:spLocks noGrp="1"/>
          </p:cNvSpPr>
          <p:nvPr>
            <p:ph idx="1"/>
          </p:nvPr>
        </p:nvSpPr>
        <p:spPr>
          <a:xfrm>
            <a:off x="838200" y="806245"/>
            <a:ext cx="10515600" cy="5370718"/>
          </a:xfrm>
        </p:spPr>
        <p:txBody>
          <a:bodyPr>
            <a:normAutofit fontScale="92500" lnSpcReduction="10000"/>
          </a:bodyPr>
          <a:lstStyle/>
          <a:p>
            <a:pPr marL="0" indent="0">
              <a:buNone/>
            </a:pPr>
            <a:r>
              <a:rPr lang="id-ID" dirty="0"/>
              <a:t>3. </a:t>
            </a:r>
            <a:r>
              <a:rPr lang="en-US" dirty="0"/>
              <a:t>Language attitudes of different generations towards evolving digital language varieties</a:t>
            </a:r>
            <a:endParaRPr lang="id-ID" dirty="0"/>
          </a:p>
          <a:p>
            <a:r>
              <a:rPr lang="en-US" dirty="0"/>
              <a:t>There are significant differences in language attitudes between younger and older generations towards digital language variations. Gen Z and Alpha show that they have a permissive and open attitude towards the use of mixed language, abbreviations and viral terms. They view digital language as part of their identity and lifestyle, not as a deviation from linguistic norms. </a:t>
            </a:r>
            <a:endParaRPr lang="id-ID" dirty="0"/>
          </a:p>
          <a:p>
            <a:r>
              <a:rPr lang="en-US" dirty="0"/>
              <a:t>Meanwhile, Generation X and Baby Boomers tend to show a conservative attitude. Some informants expressed concern about the declining ability to write in good and correct Indonesian.</a:t>
            </a:r>
            <a:endParaRPr lang="id-ID" dirty="0"/>
          </a:p>
          <a:p>
            <a:endParaRPr lang="id-ID" dirty="0"/>
          </a:p>
          <a:p>
            <a:pPr marL="0" indent="0">
              <a:buNone/>
            </a:pPr>
            <a:br>
              <a:rPr lang="id-ID" dirty="0"/>
            </a:br>
            <a:endParaRPr lang="id-ID" dirty="0"/>
          </a:p>
        </p:txBody>
      </p:sp>
    </p:spTree>
    <p:extLst>
      <p:ext uri="{BB962C8B-B14F-4D97-AF65-F5344CB8AC3E}">
        <p14:creationId xmlns:p14="http://schemas.microsoft.com/office/powerpoint/2010/main" val="19291314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168</TotalTime>
  <Words>1016</Words>
  <Application>Microsoft Office PowerPoint</Application>
  <PresentationFormat>Layar Lebar</PresentationFormat>
  <Paragraphs>37</Paragraphs>
  <Slides>13</Slides>
  <Notes>0</Notes>
  <HiddenSlides>0</HiddenSlides>
  <MMClips>0</MMClips>
  <ScaleCrop>false</ScaleCrop>
  <HeadingPairs>
    <vt:vector size="6" baseType="variant">
      <vt:variant>
        <vt:lpstr>Font Dipakai</vt:lpstr>
      </vt:variant>
      <vt:variant>
        <vt:i4>7</vt:i4>
      </vt:variant>
      <vt:variant>
        <vt:lpstr>Tema</vt:lpstr>
      </vt:variant>
      <vt:variant>
        <vt:i4>1</vt:i4>
      </vt:variant>
      <vt:variant>
        <vt:lpstr>Judul Slide</vt:lpstr>
      </vt:variant>
      <vt:variant>
        <vt:i4>13</vt:i4>
      </vt:variant>
    </vt:vector>
  </HeadingPairs>
  <TitlesOfParts>
    <vt:vector size="21" baseType="lpstr">
      <vt:lpstr>Aptos</vt:lpstr>
      <vt:lpstr>Arial</vt:lpstr>
      <vt:lpstr>Calibri</vt:lpstr>
      <vt:lpstr>Calibri Light</vt:lpstr>
      <vt:lpstr>Franklin Gothic Demi Cond</vt:lpstr>
      <vt:lpstr>Franklin Gothic Medium Cond</vt:lpstr>
      <vt:lpstr>Wingdings</vt:lpstr>
      <vt:lpstr>Office Theme</vt:lpstr>
      <vt:lpstr>TITLE HERDigital Diglossia: The Phenomenon of Language Choice and Language Attitude in Cross-Generational Communication in the Digital Era </vt:lpstr>
      <vt:lpstr>INTRODUCTION</vt:lpstr>
      <vt:lpstr>LITERATURE REVIEW</vt:lpstr>
      <vt:lpstr>METHOD</vt:lpstr>
      <vt:lpstr>FINDING AND DISCUSSION</vt:lpstr>
      <vt:lpstr>CONCLUSION</vt:lpstr>
      <vt:lpstr>Presentasi PowerPoint</vt:lpstr>
      <vt:lpstr>Presentasi PowerPoint</vt:lpstr>
      <vt:lpstr>Presentasi PowerPoint</vt:lpstr>
      <vt:lpstr>Presentasi PowerPoint</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Afi Fadlilah</cp:lastModifiedBy>
  <cp:revision>8</cp:revision>
  <dcterms:created xsi:type="dcterms:W3CDTF">2023-04-14T06:04:15Z</dcterms:created>
  <dcterms:modified xsi:type="dcterms:W3CDTF">2025-08-03T12:34:07Z</dcterms:modified>
</cp:coreProperties>
</file>