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58" r:id="rId5"/>
    <p:sldId id="260" r:id="rId6"/>
    <p:sldId id="264" r:id="rId7"/>
    <p:sldId id="266" r:id="rId8"/>
    <p:sldId id="261" r:id="rId9"/>
    <p:sldId id="262" r:id="rId10"/>
    <p:sldId id="263"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78" autoAdjust="0"/>
    <p:restoredTop sz="94660"/>
  </p:normalViewPr>
  <p:slideViewPr>
    <p:cSldViewPr snapToGrid="0">
      <p:cViewPr varScale="1">
        <p:scale>
          <a:sx n="71" d="100"/>
          <a:sy n="71" d="100"/>
        </p:scale>
        <p:origin x="69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8E844F4-756D-4C17-954F-EC1C295B5BE9}"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4E3AE8EE-3E50-46E3-AD54-EC7903F9DE45}">
      <dgm:prSet phldrT="[Text]"/>
      <dgm:spPr/>
      <dgm:t>
        <a:bodyPr/>
        <a:lstStyle/>
        <a:p>
          <a:r>
            <a:rPr lang="en-US" dirty="0"/>
            <a:t>Data Collection</a:t>
          </a:r>
        </a:p>
      </dgm:t>
    </dgm:pt>
    <dgm:pt modelId="{C5872D5D-C7E8-4B8D-97C8-E5EDDD299FB4}" type="parTrans" cxnId="{C6A6EFFB-37C1-4A3B-9E59-7F899C1D5FD8}">
      <dgm:prSet/>
      <dgm:spPr/>
      <dgm:t>
        <a:bodyPr/>
        <a:lstStyle/>
        <a:p>
          <a:endParaRPr lang="en-US"/>
        </a:p>
      </dgm:t>
    </dgm:pt>
    <dgm:pt modelId="{39719CB8-59D8-48E6-B908-E16E1AB859D4}" type="sibTrans" cxnId="{C6A6EFFB-37C1-4A3B-9E59-7F899C1D5FD8}">
      <dgm:prSet/>
      <dgm:spPr/>
      <dgm:t>
        <a:bodyPr/>
        <a:lstStyle/>
        <a:p>
          <a:endParaRPr lang="en-US"/>
        </a:p>
      </dgm:t>
    </dgm:pt>
    <dgm:pt modelId="{276E3948-700A-476F-8899-17B712F65735}">
      <dgm:prSet phldrT="[Text]"/>
      <dgm:spPr/>
      <dgm:t>
        <a:bodyPr/>
        <a:lstStyle/>
        <a:p>
          <a:r>
            <a:rPr lang="en-US" dirty="0"/>
            <a:t>Data Analysis Procedure</a:t>
          </a:r>
        </a:p>
      </dgm:t>
    </dgm:pt>
    <dgm:pt modelId="{3571E8B7-33B9-4AB9-BC8B-A4061B84B17A}" type="parTrans" cxnId="{7BA21555-3B5F-4BB7-8636-D813C3144E00}">
      <dgm:prSet/>
      <dgm:spPr/>
      <dgm:t>
        <a:bodyPr/>
        <a:lstStyle/>
        <a:p>
          <a:endParaRPr lang="en-US"/>
        </a:p>
      </dgm:t>
    </dgm:pt>
    <dgm:pt modelId="{CC9F6E23-8EBE-430E-8A7F-44B3B48AEA52}" type="sibTrans" cxnId="{7BA21555-3B5F-4BB7-8636-D813C3144E00}">
      <dgm:prSet/>
      <dgm:spPr/>
      <dgm:t>
        <a:bodyPr/>
        <a:lstStyle/>
        <a:p>
          <a:endParaRPr lang="en-US"/>
        </a:p>
      </dgm:t>
    </dgm:pt>
    <dgm:pt modelId="{405F8179-939B-4F20-817D-97EB44D4E4D1}">
      <dgm:prSet phldrT="[Text]"/>
      <dgm:spPr/>
      <dgm:t>
        <a:bodyPr/>
        <a:lstStyle/>
        <a:p>
          <a:r>
            <a:rPr lang="en-US" dirty="0"/>
            <a:t>Research Design</a:t>
          </a:r>
        </a:p>
      </dgm:t>
    </dgm:pt>
    <dgm:pt modelId="{CDEFB563-90B4-493D-95E0-E9FB021DF00A}" type="sibTrans" cxnId="{43ACF0D4-79E4-4825-A110-3111784AB2EE}">
      <dgm:prSet/>
      <dgm:spPr/>
      <dgm:t>
        <a:bodyPr/>
        <a:lstStyle/>
        <a:p>
          <a:endParaRPr lang="en-US"/>
        </a:p>
      </dgm:t>
    </dgm:pt>
    <dgm:pt modelId="{45350F67-F604-4D5C-B594-543FAD8C3AD6}" type="parTrans" cxnId="{43ACF0D4-79E4-4825-A110-3111784AB2EE}">
      <dgm:prSet/>
      <dgm:spPr/>
      <dgm:t>
        <a:bodyPr/>
        <a:lstStyle/>
        <a:p>
          <a:endParaRPr lang="en-US"/>
        </a:p>
      </dgm:t>
    </dgm:pt>
    <dgm:pt modelId="{F2BA761A-0BDC-4805-A3AD-28D333D9F013}">
      <dgm:prSet custT="1"/>
      <dgm:spPr/>
      <dgm:t>
        <a:bodyPr/>
        <a:lstStyle/>
        <a:p>
          <a:pPr>
            <a:lnSpc>
              <a:spcPct val="150000"/>
            </a:lnSpc>
          </a:pPr>
          <a:r>
            <a:rPr lang="en-US" sz="1400" dirty="0">
              <a:solidFill>
                <a:schemeClr val="tx1"/>
              </a:solidFill>
            </a:rPr>
            <a:t>A qualitative research utilizing Carol Gilligan's theory of care-focused feminism. Also employing textual and descriptive analysis to gain in-depth analysis of Maleficent from evidence in the film text. </a:t>
          </a:r>
        </a:p>
      </dgm:t>
    </dgm:pt>
    <dgm:pt modelId="{C28106F6-CE70-4B4B-AE09-7AEDF2477CC0}" type="parTrans" cxnId="{EA6D20AD-F1B8-4D59-8503-45904256FDD8}">
      <dgm:prSet/>
      <dgm:spPr/>
      <dgm:t>
        <a:bodyPr/>
        <a:lstStyle/>
        <a:p>
          <a:endParaRPr lang="en-US"/>
        </a:p>
      </dgm:t>
    </dgm:pt>
    <dgm:pt modelId="{64CFF32E-FC72-45E7-A340-33B1941F8E36}" type="sibTrans" cxnId="{EA6D20AD-F1B8-4D59-8503-45904256FDD8}">
      <dgm:prSet/>
      <dgm:spPr/>
      <dgm:t>
        <a:bodyPr/>
        <a:lstStyle/>
        <a:p>
          <a:endParaRPr lang="en-US"/>
        </a:p>
      </dgm:t>
    </dgm:pt>
    <dgm:pt modelId="{F40EDB8D-CC5F-42AD-A8BB-3CE615F6ACE5}">
      <dgm:prSet custT="1"/>
      <dgm:spPr/>
      <dgm:t>
        <a:bodyPr/>
        <a:lstStyle/>
        <a:p>
          <a:pPr>
            <a:lnSpc>
              <a:spcPct val="150000"/>
            </a:lnSpc>
          </a:pPr>
          <a:r>
            <a:rPr lang="en-US" sz="1400" dirty="0">
              <a:solidFill>
                <a:schemeClr val="tx1"/>
              </a:solidFill>
            </a:rPr>
            <a:t>This study used the film </a:t>
          </a:r>
          <a:r>
            <a:rPr lang="en-US" sz="1400" i="1" dirty="0">
              <a:solidFill>
                <a:schemeClr val="tx1"/>
              </a:solidFill>
            </a:rPr>
            <a:t>Maleficent: Mistress of Evil </a:t>
          </a:r>
          <a:r>
            <a:rPr lang="en-US" sz="1400" dirty="0">
              <a:solidFill>
                <a:schemeClr val="tx1"/>
              </a:solidFill>
            </a:rPr>
            <a:t>(2019). In this study, the data were collected through several film aspects: the dialogue, the </a:t>
          </a:r>
          <a:r>
            <a:rPr lang="en-US" sz="1400" i="1" dirty="0">
              <a:solidFill>
                <a:schemeClr val="tx1"/>
              </a:solidFill>
            </a:rPr>
            <a:t>mise-</a:t>
          </a:r>
          <a:r>
            <a:rPr lang="en-US" sz="1400" i="1" dirty="0" err="1">
              <a:solidFill>
                <a:schemeClr val="tx1"/>
              </a:solidFill>
            </a:rPr>
            <a:t>en</a:t>
          </a:r>
          <a:r>
            <a:rPr lang="en-US" sz="1400" i="1" dirty="0">
              <a:solidFill>
                <a:schemeClr val="tx1"/>
              </a:solidFill>
            </a:rPr>
            <a:t>-</a:t>
          </a:r>
          <a:r>
            <a:rPr lang="en-US" sz="1400" i="1" dirty="0" err="1">
              <a:solidFill>
                <a:schemeClr val="tx1"/>
              </a:solidFill>
            </a:rPr>
            <a:t>scène</a:t>
          </a:r>
          <a:r>
            <a:rPr lang="en-US" sz="1400" dirty="0">
              <a:solidFill>
                <a:schemeClr val="tx1"/>
              </a:solidFill>
            </a:rPr>
            <a:t>, and the camera shot and angle.</a:t>
          </a:r>
        </a:p>
      </dgm:t>
    </dgm:pt>
    <dgm:pt modelId="{9F3F8D26-42A4-4FD3-BF3D-E33F35BB8546}" type="parTrans" cxnId="{DE0E69C6-D39C-4DBC-AED4-49CF30A5ED2C}">
      <dgm:prSet/>
      <dgm:spPr/>
      <dgm:t>
        <a:bodyPr/>
        <a:lstStyle/>
        <a:p>
          <a:endParaRPr lang="en-US"/>
        </a:p>
      </dgm:t>
    </dgm:pt>
    <dgm:pt modelId="{420B9846-F00D-4AC2-AD9F-EC7943E465A2}" type="sibTrans" cxnId="{DE0E69C6-D39C-4DBC-AED4-49CF30A5ED2C}">
      <dgm:prSet/>
      <dgm:spPr/>
      <dgm:t>
        <a:bodyPr/>
        <a:lstStyle/>
        <a:p>
          <a:endParaRPr lang="en-US"/>
        </a:p>
      </dgm:t>
    </dgm:pt>
    <dgm:pt modelId="{B2A7A349-A740-404C-9371-7C69FD5C1102}">
      <dgm:prSet/>
      <dgm:spPr/>
      <dgm:t>
        <a:bodyPr/>
        <a:lstStyle/>
        <a:p>
          <a:pPr>
            <a:lnSpc>
              <a:spcPct val="150000"/>
            </a:lnSpc>
          </a:pPr>
          <a:r>
            <a:rPr lang="en-US" dirty="0">
              <a:latin typeface="+mn-lt"/>
            </a:rPr>
            <a:t>Watching the film </a:t>
          </a:r>
          <a:r>
            <a:rPr lang="en-US" dirty="0">
              <a:solidFill>
                <a:srgbClr val="000000"/>
              </a:solidFill>
              <a:latin typeface="+mn-lt"/>
            </a:rPr>
            <a:t>repeatedly and carefully to find scenes or dialogues of Maleficent that represent care-focused feminism. </a:t>
          </a:r>
          <a:endParaRPr lang="en-US" dirty="0">
            <a:latin typeface="+mn-lt"/>
          </a:endParaRPr>
        </a:p>
      </dgm:t>
    </dgm:pt>
    <dgm:pt modelId="{D80CA0C3-7528-4AEA-ACF6-2C702898A82F}" type="parTrans" cxnId="{E23FE256-4F6C-483A-9868-F1B1CB914304}">
      <dgm:prSet/>
      <dgm:spPr/>
      <dgm:t>
        <a:bodyPr/>
        <a:lstStyle/>
        <a:p>
          <a:endParaRPr lang="en-US"/>
        </a:p>
      </dgm:t>
    </dgm:pt>
    <dgm:pt modelId="{191C3CA5-76A1-4BBC-BD04-801B48EF903B}" type="sibTrans" cxnId="{E23FE256-4F6C-483A-9868-F1B1CB914304}">
      <dgm:prSet/>
      <dgm:spPr/>
      <dgm:t>
        <a:bodyPr/>
        <a:lstStyle/>
        <a:p>
          <a:endParaRPr lang="en-US"/>
        </a:p>
      </dgm:t>
    </dgm:pt>
    <dgm:pt modelId="{9E8928E5-CCE4-4608-A096-D7AF9D180420}">
      <dgm:prSet/>
      <dgm:spPr/>
      <dgm:t>
        <a:bodyPr/>
        <a:lstStyle/>
        <a:p>
          <a:pPr>
            <a:lnSpc>
              <a:spcPct val="150000"/>
            </a:lnSpc>
          </a:pPr>
          <a:r>
            <a:rPr lang="en-US" dirty="0">
              <a:solidFill>
                <a:srgbClr val="000000"/>
              </a:solidFill>
              <a:latin typeface="+mn-lt"/>
            </a:rPr>
            <a:t>Identifying the words or sentences and taking notes of the conversations which contain care-focused feminism. </a:t>
          </a:r>
          <a:endParaRPr lang="en-US" dirty="0">
            <a:latin typeface="+mn-lt"/>
          </a:endParaRPr>
        </a:p>
      </dgm:t>
    </dgm:pt>
    <dgm:pt modelId="{20C604A0-3184-46CF-9B8E-D70AD4D3B4FB}" type="parTrans" cxnId="{2014CE9B-1026-4700-845D-9D72A4AF7024}">
      <dgm:prSet/>
      <dgm:spPr/>
      <dgm:t>
        <a:bodyPr/>
        <a:lstStyle/>
        <a:p>
          <a:endParaRPr lang="en-US"/>
        </a:p>
      </dgm:t>
    </dgm:pt>
    <dgm:pt modelId="{7E1BB59C-8D4B-43A0-B42E-4037F628BCDC}" type="sibTrans" cxnId="{2014CE9B-1026-4700-845D-9D72A4AF7024}">
      <dgm:prSet/>
      <dgm:spPr/>
      <dgm:t>
        <a:bodyPr/>
        <a:lstStyle/>
        <a:p>
          <a:endParaRPr lang="en-US"/>
        </a:p>
      </dgm:t>
    </dgm:pt>
    <dgm:pt modelId="{DD1F8CB1-C23A-47CE-863F-DD6AAF11977E}">
      <dgm:prSet/>
      <dgm:spPr/>
      <dgm:t>
        <a:bodyPr/>
        <a:lstStyle/>
        <a:p>
          <a:pPr>
            <a:lnSpc>
              <a:spcPct val="150000"/>
            </a:lnSpc>
          </a:pPr>
          <a:r>
            <a:rPr lang="en-US" dirty="0">
              <a:solidFill>
                <a:srgbClr val="000000"/>
              </a:solidFill>
              <a:latin typeface="+mn-lt"/>
            </a:rPr>
            <a:t>Classifying and analyzing according to Carol Gilligan's theory of care-focused feminism. </a:t>
          </a:r>
          <a:endParaRPr lang="en-US" dirty="0">
            <a:latin typeface="+mn-lt"/>
          </a:endParaRPr>
        </a:p>
      </dgm:t>
    </dgm:pt>
    <dgm:pt modelId="{2B90F783-1C4D-4FD4-BE1F-55DEDCD3091E}" type="parTrans" cxnId="{8345479D-834C-4B9C-B242-C15F7BA87063}">
      <dgm:prSet/>
      <dgm:spPr/>
      <dgm:t>
        <a:bodyPr/>
        <a:lstStyle/>
        <a:p>
          <a:endParaRPr lang="en-US"/>
        </a:p>
      </dgm:t>
    </dgm:pt>
    <dgm:pt modelId="{661D5AD5-E1F8-4CE8-B858-C007563833B9}" type="sibTrans" cxnId="{8345479D-834C-4B9C-B242-C15F7BA87063}">
      <dgm:prSet/>
      <dgm:spPr/>
      <dgm:t>
        <a:bodyPr/>
        <a:lstStyle/>
        <a:p>
          <a:endParaRPr lang="en-US"/>
        </a:p>
      </dgm:t>
    </dgm:pt>
    <dgm:pt modelId="{B1574F6E-C49E-4854-BB86-72591E1D0C48}">
      <dgm:prSet/>
      <dgm:spPr/>
      <dgm:t>
        <a:bodyPr/>
        <a:lstStyle/>
        <a:p>
          <a:pPr>
            <a:lnSpc>
              <a:spcPct val="150000"/>
            </a:lnSpc>
          </a:pPr>
          <a:r>
            <a:rPr lang="en-US" dirty="0">
              <a:solidFill>
                <a:srgbClr val="000000"/>
              </a:solidFill>
              <a:latin typeface="+mn-lt"/>
            </a:rPr>
            <a:t>Making a conclusion. </a:t>
          </a:r>
          <a:endParaRPr lang="en-US" dirty="0">
            <a:latin typeface="+mn-lt"/>
          </a:endParaRPr>
        </a:p>
      </dgm:t>
    </dgm:pt>
    <dgm:pt modelId="{68BECE56-1D73-49E9-B0C3-4773A2F664EB}" type="parTrans" cxnId="{98121408-D0B6-4267-B419-E2DFFDB6AE8E}">
      <dgm:prSet/>
      <dgm:spPr/>
      <dgm:t>
        <a:bodyPr/>
        <a:lstStyle/>
        <a:p>
          <a:endParaRPr lang="en-US"/>
        </a:p>
      </dgm:t>
    </dgm:pt>
    <dgm:pt modelId="{494FE086-CF47-4740-9B81-BE6756912D68}" type="sibTrans" cxnId="{98121408-D0B6-4267-B419-E2DFFDB6AE8E}">
      <dgm:prSet/>
      <dgm:spPr/>
      <dgm:t>
        <a:bodyPr/>
        <a:lstStyle/>
        <a:p>
          <a:endParaRPr lang="en-US"/>
        </a:p>
      </dgm:t>
    </dgm:pt>
    <dgm:pt modelId="{57BB96FB-936A-4B71-9394-F27660177C76}" type="pres">
      <dgm:prSet presAssocID="{78E844F4-756D-4C17-954F-EC1C295B5BE9}" presName="linear" presStyleCnt="0">
        <dgm:presLayoutVars>
          <dgm:dir/>
          <dgm:animLvl val="lvl"/>
          <dgm:resizeHandles val="exact"/>
        </dgm:presLayoutVars>
      </dgm:prSet>
      <dgm:spPr/>
    </dgm:pt>
    <dgm:pt modelId="{38229857-454C-4E6F-8D17-09FCA3667C20}" type="pres">
      <dgm:prSet presAssocID="{405F8179-939B-4F20-817D-97EB44D4E4D1}" presName="parentLin" presStyleCnt="0"/>
      <dgm:spPr/>
    </dgm:pt>
    <dgm:pt modelId="{0CAA1CD4-9B1B-4AC6-991E-ECD6F81748E6}" type="pres">
      <dgm:prSet presAssocID="{405F8179-939B-4F20-817D-97EB44D4E4D1}" presName="parentLeftMargin" presStyleLbl="node1" presStyleIdx="0" presStyleCnt="3"/>
      <dgm:spPr/>
    </dgm:pt>
    <dgm:pt modelId="{A637E839-D524-45D7-9208-D85AE79CE56D}" type="pres">
      <dgm:prSet presAssocID="{405F8179-939B-4F20-817D-97EB44D4E4D1}" presName="parentText" presStyleLbl="node1" presStyleIdx="0" presStyleCnt="3">
        <dgm:presLayoutVars>
          <dgm:chMax val="0"/>
          <dgm:bulletEnabled val="1"/>
        </dgm:presLayoutVars>
      </dgm:prSet>
      <dgm:spPr/>
    </dgm:pt>
    <dgm:pt modelId="{8B2D96BD-58F0-4A32-B233-F894240651B1}" type="pres">
      <dgm:prSet presAssocID="{405F8179-939B-4F20-817D-97EB44D4E4D1}" presName="negativeSpace" presStyleCnt="0"/>
      <dgm:spPr/>
    </dgm:pt>
    <dgm:pt modelId="{69D3E91D-FC76-45BE-8AD7-7D073664BC74}" type="pres">
      <dgm:prSet presAssocID="{405F8179-939B-4F20-817D-97EB44D4E4D1}" presName="childText" presStyleLbl="conFgAcc1" presStyleIdx="0" presStyleCnt="3">
        <dgm:presLayoutVars>
          <dgm:bulletEnabled val="1"/>
        </dgm:presLayoutVars>
      </dgm:prSet>
      <dgm:spPr/>
    </dgm:pt>
    <dgm:pt modelId="{F4B570E0-06FB-4F80-9F91-BB8FB1003C06}" type="pres">
      <dgm:prSet presAssocID="{CDEFB563-90B4-493D-95E0-E9FB021DF00A}" presName="spaceBetweenRectangles" presStyleCnt="0"/>
      <dgm:spPr/>
    </dgm:pt>
    <dgm:pt modelId="{7C00FF95-3BB1-49E1-A9C1-E652EFCE2D84}" type="pres">
      <dgm:prSet presAssocID="{4E3AE8EE-3E50-46E3-AD54-EC7903F9DE45}" presName="parentLin" presStyleCnt="0"/>
      <dgm:spPr/>
    </dgm:pt>
    <dgm:pt modelId="{80FD0FED-9986-4C22-BD0E-EE7E94C55684}" type="pres">
      <dgm:prSet presAssocID="{4E3AE8EE-3E50-46E3-AD54-EC7903F9DE45}" presName="parentLeftMargin" presStyleLbl="node1" presStyleIdx="0" presStyleCnt="3"/>
      <dgm:spPr/>
    </dgm:pt>
    <dgm:pt modelId="{C723B731-14E8-4AF4-BE78-399E259349A0}" type="pres">
      <dgm:prSet presAssocID="{4E3AE8EE-3E50-46E3-AD54-EC7903F9DE45}" presName="parentText" presStyleLbl="node1" presStyleIdx="1" presStyleCnt="3">
        <dgm:presLayoutVars>
          <dgm:chMax val="0"/>
          <dgm:bulletEnabled val="1"/>
        </dgm:presLayoutVars>
      </dgm:prSet>
      <dgm:spPr/>
    </dgm:pt>
    <dgm:pt modelId="{644A6D8B-8C1E-4BC1-908D-C49576738C8A}" type="pres">
      <dgm:prSet presAssocID="{4E3AE8EE-3E50-46E3-AD54-EC7903F9DE45}" presName="negativeSpace" presStyleCnt="0"/>
      <dgm:spPr/>
    </dgm:pt>
    <dgm:pt modelId="{DAE54594-25CF-4B42-AA18-0769F66F6FDA}" type="pres">
      <dgm:prSet presAssocID="{4E3AE8EE-3E50-46E3-AD54-EC7903F9DE45}" presName="childText" presStyleLbl="conFgAcc1" presStyleIdx="1" presStyleCnt="3">
        <dgm:presLayoutVars>
          <dgm:bulletEnabled val="1"/>
        </dgm:presLayoutVars>
      </dgm:prSet>
      <dgm:spPr/>
    </dgm:pt>
    <dgm:pt modelId="{2D55A4D7-2106-4765-9842-90E399C03E2E}" type="pres">
      <dgm:prSet presAssocID="{39719CB8-59D8-48E6-B908-E16E1AB859D4}" presName="spaceBetweenRectangles" presStyleCnt="0"/>
      <dgm:spPr/>
    </dgm:pt>
    <dgm:pt modelId="{8D66642D-1399-4D19-ADA0-9886C14AEE92}" type="pres">
      <dgm:prSet presAssocID="{276E3948-700A-476F-8899-17B712F65735}" presName="parentLin" presStyleCnt="0"/>
      <dgm:spPr/>
    </dgm:pt>
    <dgm:pt modelId="{6B689DB9-3761-418A-97E2-EEE0B7C6B902}" type="pres">
      <dgm:prSet presAssocID="{276E3948-700A-476F-8899-17B712F65735}" presName="parentLeftMargin" presStyleLbl="node1" presStyleIdx="1" presStyleCnt="3"/>
      <dgm:spPr/>
    </dgm:pt>
    <dgm:pt modelId="{E6962B0A-C57B-489F-AAAD-9E878C5B4FF7}" type="pres">
      <dgm:prSet presAssocID="{276E3948-700A-476F-8899-17B712F65735}" presName="parentText" presStyleLbl="node1" presStyleIdx="2" presStyleCnt="3">
        <dgm:presLayoutVars>
          <dgm:chMax val="0"/>
          <dgm:bulletEnabled val="1"/>
        </dgm:presLayoutVars>
      </dgm:prSet>
      <dgm:spPr/>
    </dgm:pt>
    <dgm:pt modelId="{1E224429-A46B-4BD7-8F9C-84B47B2CA508}" type="pres">
      <dgm:prSet presAssocID="{276E3948-700A-476F-8899-17B712F65735}" presName="negativeSpace" presStyleCnt="0"/>
      <dgm:spPr/>
    </dgm:pt>
    <dgm:pt modelId="{C482C3FF-DF0C-43CC-A588-212E8ED92CA4}" type="pres">
      <dgm:prSet presAssocID="{276E3948-700A-476F-8899-17B712F65735}" presName="childText" presStyleLbl="conFgAcc1" presStyleIdx="2" presStyleCnt="3">
        <dgm:presLayoutVars>
          <dgm:bulletEnabled val="1"/>
        </dgm:presLayoutVars>
      </dgm:prSet>
      <dgm:spPr/>
    </dgm:pt>
  </dgm:ptLst>
  <dgm:cxnLst>
    <dgm:cxn modelId="{98121408-D0B6-4267-B419-E2DFFDB6AE8E}" srcId="{276E3948-700A-476F-8899-17B712F65735}" destId="{B1574F6E-C49E-4854-BB86-72591E1D0C48}" srcOrd="3" destOrd="0" parTransId="{68BECE56-1D73-49E9-B0C3-4773A2F664EB}" sibTransId="{494FE086-CF47-4740-9B81-BE6756912D68}"/>
    <dgm:cxn modelId="{2E24943B-DB50-4ACB-87A8-805629DD543C}" type="presOf" srcId="{405F8179-939B-4F20-817D-97EB44D4E4D1}" destId="{A637E839-D524-45D7-9208-D85AE79CE56D}" srcOrd="1" destOrd="0" presId="urn:microsoft.com/office/officeart/2005/8/layout/list1"/>
    <dgm:cxn modelId="{F7278A5D-D4C6-4D0E-A376-BBE66D527E50}" type="presOf" srcId="{DD1F8CB1-C23A-47CE-863F-DD6AAF11977E}" destId="{C482C3FF-DF0C-43CC-A588-212E8ED92CA4}" srcOrd="0" destOrd="2" presId="urn:microsoft.com/office/officeart/2005/8/layout/list1"/>
    <dgm:cxn modelId="{73477B71-3477-439B-BB8A-76AA75EC14BE}" type="presOf" srcId="{4E3AE8EE-3E50-46E3-AD54-EC7903F9DE45}" destId="{80FD0FED-9986-4C22-BD0E-EE7E94C55684}" srcOrd="0" destOrd="0" presId="urn:microsoft.com/office/officeart/2005/8/layout/list1"/>
    <dgm:cxn modelId="{7BA21555-3B5F-4BB7-8636-D813C3144E00}" srcId="{78E844F4-756D-4C17-954F-EC1C295B5BE9}" destId="{276E3948-700A-476F-8899-17B712F65735}" srcOrd="2" destOrd="0" parTransId="{3571E8B7-33B9-4AB9-BC8B-A4061B84B17A}" sibTransId="{CC9F6E23-8EBE-430E-8A7F-44B3B48AEA52}"/>
    <dgm:cxn modelId="{E23FE256-4F6C-483A-9868-F1B1CB914304}" srcId="{276E3948-700A-476F-8899-17B712F65735}" destId="{B2A7A349-A740-404C-9371-7C69FD5C1102}" srcOrd="0" destOrd="0" parTransId="{D80CA0C3-7528-4AEA-ACF6-2C702898A82F}" sibTransId="{191C3CA5-76A1-4BBC-BD04-801B48EF903B}"/>
    <dgm:cxn modelId="{7AF73D90-1393-4A9E-9E30-16E8529E81B7}" type="presOf" srcId="{F40EDB8D-CC5F-42AD-A8BB-3CE615F6ACE5}" destId="{DAE54594-25CF-4B42-AA18-0769F66F6FDA}" srcOrd="0" destOrd="0" presId="urn:microsoft.com/office/officeart/2005/8/layout/list1"/>
    <dgm:cxn modelId="{3C1F5994-DE3E-4398-960F-E7993A405619}" type="presOf" srcId="{276E3948-700A-476F-8899-17B712F65735}" destId="{6B689DB9-3761-418A-97E2-EEE0B7C6B902}" srcOrd="0" destOrd="0" presId="urn:microsoft.com/office/officeart/2005/8/layout/list1"/>
    <dgm:cxn modelId="{266F1B97-FE01-4ACA-98CA-6B5142CB19DD}" type="presOf" srcId="{405F8179-939B-4F20-817D-97EB44D4E4D1}" destId="{0CAA1CD4-9B1B-4AC6-991E-ECD6F81748E6}" srcOrd="0" destOrd="0" presId="urn:microsoft.com/office/officeart/2005/8/layout/list1"/>
    <dgm:cxn modelId="{2014CE9B-1026-4700-845D-9D72A4AF7024}" srcId="{276E3948-700A-476F-8899-17B712F65735}" destId="{9E8928E5-CCE4-4608-A096-D7AF9D180420}" srcOrd="1" destOrd="0" parTransId="{20C604A0-3184-46CF-9B8E-D70AD4D3B4FB}" sibTransId="{7E1BB59C-8D4B-43A0-B42E-4037F628BCDC}"/>
    <dgm:cxn modelId="{8345479D-834C-4B9C-B242-C15F7BA87063}" srcId="{276E3948-700A-476F-8899-17B712F65735}" destId="{DD1F8CB1-C23A-47CE-863F-DD6AAF11977E}" srcOrd="2" destOrd="0" parTransId="{2B90F783-1C4D-4FD4-BE1F-55DEDCD3091E}" sibTransId="{661D5AD5-E1F8-4CE8-B858-C007563833B9}"/>
    <dgm:cxn modelId="{A014E3A6-B4D5-4A9B-A5D6-D58DC20BE06E}" type="presOf" srcId="{9E8928E5-CCE4-4608-A096-D7AF9D180420}" destId="{C482C3FF-DF0C-43CC-A588-212E8ED92CA4}" srcOrd="0" destOrd="1" presId="urn:microsoft.com/office/officeart/2005/8/layout/list1"/>
    <dgm:cxn modelId="{EA6D20AD-F1B8-4D59-8503-45904256FDD8}" srcId="{405F8179-939B-4F20-817D-97EB44D4E4D1}" destId="{F2BA761A-0BDC-4805-A3AD-28D333D9F013}" srcOrd="0" destOrd="0" parTransId="{C28106F6-CE70-4B4B-AE09-7AEDF2477CC0}" sibTransId="{64CFF32E-FC72-45E7-A340-33B1941F8E36}"/>
    <dgm:cxn modelId="{AB1387AF-74B5-4CF2-858F-3284419B7FB2}" type="presOf" srcId="{B1574F6E-C49E-4854-BB86-72591E1D0C48}" destId="{C482C3FF-DF0C-43CC-A588-212E8ED92CA4}" srcOrd="0" destOrd="3" presId="urn:microsoft.com/office/officeart/2005/8/layout/list1"/>
    <dgm:cxn modelId="{23CB6CB1-1D00-4C1A-BC94-DB0593531A1C}" type="presOf" srcId="{B2A7A349-A740-404C-9371-7C69FD5C1102}" destId="{C482C3FF-DF0C-43CC-A588-212E8ED92CA4}" srcOrd="0" destOrd="0" presId="urn:microsoft.com/office/officeart/2005/8/layout/list1"/>
    <dgm:cxn modelId="{DE0E69C6-D39C-4DBC-AED4-49CF30A5ED2C}" srcId="{4E3AE8EE-3E50-46E3-AD54-EC7903F9DE45}" destId="{F40EDB8D-CC5F-42AD-A8BB-3CE615F6ACE5}" srcOrd="0" destOrd="0" parTransId="{9F3F8D26-42A4-4FD3-BF3D-E33F35BB8546}" sibTransId="{420B9846-F00D-4AC2-AD9F-EC7943E465A2}"/>
    <dgm:cxn modelId="{46BC14CB-58B2-4F30-B571-0A9326BC1CF2}" type="presOf" srcId="{276E3948-700A-476F-8899-17B712F65735}" destId="{E6962B0A-C57B-489F-AAAD-9E878C5B4FF7}" srcOrd="1" destOrd="0" presId="urn:microsoft.com/office/officeart/2005/8/layout/list1"/>
    <dgm:cxn modelId="{43ACF0D4-79E4-4825-A110-3111784AB2EE}" srcId="{78E844F4-756D-4C17-954F-EC1C295B5BE9}" destId="{405F8179-939B-4F20-817D-97EB44D4E4D1}" srcOrd="0" destOrd="0" parTransId="{45350F67-F604-4D5C-B594-543FAD8C3AD6}" sibTransId="{CDEFB563-90B4-493D-95E0-E9FB021DF00A}"/>
    <dgm:cxn modelId="{3F2326D6-D377-4D51-8A19-B529FEED8C21}" type="presOf" srcId="{4E3AE8EE-3E50-46E3-AD54-EC7903F9DE45}" destId="{C723B731-14E8-4AF4-BE78-399E259349A0}" srcOrd="1" destOrd="0" presId="urn:microsoft.com/office/officeart/2005/8/layout/list1"/>
    <dgm:cxn modelId="{375BABDD-F34F-471C-9D2A-45E7BFADA924}" type="presOf" srcId="{F2BA761A-0BDC-4805-A3AD-28D333D9F013}" destId="{69D3E91D-FC76-45BE-8AD7-7D073664BC74}" srcOrd="0" destOrd="0" presId="urn:microsoft.com/office/officeart/2005/8/layout/list1"/>
    <dgm:cxn modelId="{EB3227ED-1AFC-4FBD-B1B1-5D6541703CA0}" type="presOf" srcId="{78E844F4-756D-4C17-954F-EC1C295B5BE9}" destId="{57BB96FB-936A-4B71-9394-F27660177C76}" srcOrd="0" destOrd="0" presId="urn:microsoft.com/office/officeart/2005/8/layout/list1"/>
    <dgm:cxn modelId="{C6A6EFFB-37C1-4A3B-9E59-7F899C1D5FD8}" srcId="{78E844F4-756D-4C17-954F-EC1C295B5BE9}" destId="{4E3AE8EE-3E50-46E3-AD54-EC7903F9DE45}" srcOrd="1" destOrd="0" parTransId="{C5872D5D-C7E8-4B8D-97C8-E5EDDD299FB4}" sibTransId="{39719CB8-59D8-48E6-B908-E16E1AB859D4}"/>
    <dgm:cxn modelId="{387648BC-7D12-4DC2-87D4-C3BF57868900}" type="presParOf" srcId="{57BB96FB-936A-4B71-9394-F27660177C76}" destId="{38229857-454C-4E6F-8D17-09FCA3667C20}" srcOrd="0" destOrd="0" presId="urn:microsoft.com/office/officeart/2005/8/layout/list1"/>
    <dgm:cxn modelId="{1C4BAD02-C0CE-4F0A-B2DB-37645E696E55}" type="presParOf" srcId="{38229857-454C-4E6F-8D17-09FCA3667C20}" destId="{0CAA1CD4-9B1B-4AC6-991E-ECD6F81748E6}" srcOrd="0" destOrd="0" presId="urn:microsoft.com/office/officeart/2005/8/layout/list1"/>
    <dgm:cxn modelId="{DBA15EE9-712D-44DC-AA5E-EDA5F48D2DF8}" type="presParOf" srcId="{38229857-454C-4E6F-8D17-09FCA3667C20}" destId="{A637E839-D524-45D7-9208-D85AE79CE56D}" srcOrd="1" destOrd="0" presId="urn:microsoft.com/office/officeart/2005/8/layout/list1"/>
    <dgm:cxn modelId="{052FCAA4-885E-4AA2-9045-DEE21173D2C3}" type="presParOf" srcId="{57BB96FB-936A-4B71-9394-F27660177C76}" destId="{8B2D96BD-58F0-4A32-B233-F894240651B1}" srcOrd="1" destOrd="0" presId="urn:microsoft.com/office/officeart/2005/8/layout/list1"/>
    <dgm:cxn modelId="{FA72724C-85B7-44C9-A04A-1C0FC10197D0}" type="presParOf" srcId="{57BB96FB-936A-4B71-9394-F27660177C76}" destId="{69D3E91D-FC76-45BE-8AD7-7D073664BC74}" srcOrd="2" destOrd="0" presId="urn:microsoft.com/office/officeart/2005/8/layout/list1"/>
    <dgm:cxn modelId="{71024AE5-00F6-4A82-83BD-73802295326C}" type="presParOf" srcId="{57BB96FB-936A-4B71-9394-F27660177C76}" destId="{F4B570E0-06FB-4F80-9F91-BB8FB1003C06}" srcOrd="3" destOrd="0" presId="urn:microsoft.com/office/officeart/2005/8/layout/list1"/>
    <dgm:cxn modelId="{F2958E1E-3046-4269-A1CD-CEA4915FF50E}" type="presParOf" srcId="{57BB96FB-936A-4B71-9394-F27660177C76}" destId="{7C00FF95-3BB1-49E1-A9C1-E652EFCE2D84}" srcOrd="4" destOrd="0" presId="urn:microsoft.com/office/officeart/2005/8/layout/list1"/>
    <dgm:cxn modelId="{C196ED8D-2E02-4CB7-BD74-AD5C75341E19}" type="presParOf" srcId="{7C00FF95-3BB1-49E1-A9C1-E652EFCE2D84}" destId="{80FD0FED-9986-4C22-BD0E-EE7E94C55684}" srcOrd="0" destOrd="0" presId="urn:microsoft.com/office/officeart/2005/8/layout/list1"/>
    <dgm:cxn modelId="{FCE7EE08-E641-4817-A2A2-F6A5C50CA52F}" type="presParOf" srcId="{7C00FF95-3BB1-49E1-A9C1-E652EFCE2D84}" destId="{C723B731-14E8-4AF4-BE78-399E259349A0}" srcOrd="1" destOrd="0" presId="urn:microsoft.com/office/officeart/2005/8/layout/list1"/>
    <dgm:cxn modelId="{2E34E7C6-62FD-4A13-9369-9DC8CA7CE4F9}" type="presParOf" srcId="{57BB96FB-936A-4B71-9394-F27660177C76}" destId="{644A6D8B-8C1E-4BC1-908D-C49576738C8A}" srcOrd="5" destOrd="0" presId="urn:microsoft.com/office/officeart/2005/8/layout/list1"/>
    <dgm:cxn modelId="{DA2082CC-390E-4838-B99E-B27834642CDB}" type="presParOf" srcId="{57BB96FB-936A-4B71-9394-F27660177C76}" destId="{DAE54594-25CF-4B42-AA18-0769F66F6FDA}" srcOrd="6" destOrd="0" presId="urn:microsoft.com/office/officeart/2005/8/layout/list1"/>
    <dgm:cxn modelId="{C9654C8C-6F5D-42F8-ADF5-1B1528ECC22C}" type="presParOf" srcId="{57BB96FB-936A-4B71-9394-F27660177C76}" destId="{2D55A4D7-2106-4765-9842-90E399C03E2E}" srcOrd="7" destOrd="0" presId="urn:microsoft.com/office/officeart/2005/8/layout/list1"/>
    <dgm:cxn modelId="{DF9EDBE5-CE0A-4403-BF45-5BF73EA16624}" type="presParOf" srcId="{57BB96FB-936A-4B71-9394-F27660177C76}" destId="{8D66642D-1399-4D19-ADA0-9886C14AEE92}" srcOrd="8" destOrd="0" presId="urn:microsoft.com/office/officeart/2005/8/layout/list1"/>
    <dgm:cxn modelId="{F945FE62-14D7-4AD2-B56C-9D2930660057}" type="presParOf" srcId="{8D66642D-1399-4D19-ADA0-9886C14AEE92}" destId="{6B689DB9-3761-418A-97E2-EEE0B7C6B902}" srcOrd="0" destOrd="0" presId="urn:microsoft.com/office/officeart/2005/8/layout/list1"/>
    <dgm:cxn modelId="{F3165F41-1B1E-4DE0-A379-710172E21E42}" type="presParOf" srcId="{8D66642D-1399-4D19-ADA0-9886C14AEE92}" destId="{E6962B0A-C57B-489F-AAAD-9E878C5B4FF7}" srcOrd="1" destOrd="0" presId="urn:microsoft.com/office/officeart/2005/8/layout/list1"/>
    <dgm:cxn modelId="{AE28818C-F8B2-40FC-BEC3-40BC84ACC330}" type="presParOf" srcId="{57BB96FB-936A-4B71-9394-F27660177C76}" destId="{1E224429-A46B-4BD7-8F9C-84B47B2CA508}" srcOrd="9" destOrd="0" presId="urn:microsoft.com/office/officeart/2005/8/layout/list1"/>
    <dgm:cxn modelId="{E2ADCF4D-FE9B-4B7C-911A-1FECE3751524}" type="presParOf" srcId="{57BB96FB-936A-4B71-9394-F27660177C76}" destId="{C482C3FF-DF0C-43CC-A588-212E8ED92CA4}"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D3E91D-FC76-45BE-8AD7-7D073664BC74}">
      <dsp:nvSpPr>
        <dsp:cNvPr id="0" name=""/>
        <dsp:cNvSpPr/>
      </dsp:nvSpPr>
      <dsp:spPr>
        <a:xfrm>
          <a:off x="0" y="280185"/>
          <a:ext cx="9959789" cy="10143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72990" tIns="291592" rIns="772990" bIns="99568" numCol="1" spcCol="1270" anchor="t" anchorCtr="0">
          <a:noAutofit/>
        </a:bodyPr>
        <a:lstStyle/>
        <a:p>
          <a:pPr marL="114300" lvl="1" indent="-114300" algn="l" defTabSz="622300">
            <a:lnSpc>
              <a:spcPct val="150000"/>
            </a:lnSpc>
            <a:spcBef>
              <a:spcPct val="0"/>
            </a:spcBef>
            <a:spcAft>
              <a:spcPct val="15000"/>
            </a:spcAft>
            <a:buChar char="•"/>
          </a:pPr>
          <a:r>
            <a:rPr lang="en-US" sz="1400" kern="1200" dirty="0">
              <a:solidFill>
                <a:schemeClr val="tx1"/>
              </a:solidFill>
            </a:rPr>
            <a:t>A qualitative research utilizing Carol Gilligan's theory of care-focused feminism. Also employing textual and descriptive analysis to gain in-depth analysis of Maleficent from evidence in the film text. </a:t>
          </a:r>
        </a:p>
      </dsp:txBody>
      <dsp:txXfrm>
        <a:off x="0" y="280185"/>
        <a:ext cx="9959789" cy="1014300"/>
      </dsp:txXfrm>
    </dsp:sp>
    <dsp:sp modelId="{A637E839-D524-45D7-9208-D85AE79CE56D}">
      <dsp:nvSpPr>
        <dsp:cNvPr id="0" name=""/>
        <dsp:cNvSpPr/>
      </dsp:nvSpPr>
      <dsp:spPr>
        <a:xfrm>
          <a:off x="497989" y="73545"/>
          <a:ext cx="6971852" cy="4132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3519" tIns="0" rIns="263519" bIns="0" numCol="1" spcCol="1270" anchor="ctr" anchorCtr="0">
          <a:noAutofit/>
        </a:bodyPr>
        <a:lstStyle/>
        <a:p>
          <a:pPr marL="0" lvl="0" indent="0" algn="l" defTabSz="622300">
            <a:lnSpc>
              <a:spcPct val="90000"/>
            </a:lnSpc>
            <a:spcBef>
              <a:spcPct val="0"/>
            </a:spcBef>
            <a:spcAft>
              <a:spcPct val="35000"/>
            </a:spcAft>
            <a:buNone/>
          </a:pPr>
          <a:r>
            <a:rPr lang="en-US" sz="1400" kern="1200" dirty="0"/>
            <a:t>Research Design</a:t>
          </a:r>
        </a:p>
      </dsp:txBody>
      <dsp:txXfrm>
        <a:off x="518164" y="93720"/>
        <a:ext cx="6931502" cy="372930"/>
      </dsp:txXfrm>
    </dsp:sp>
    <dsp:sp modelId="{DAE54594-25CF-4B42-AA18-0769F66F6FDA}">
      <dsp:nvSpPr>
        <dsp:cNvPr id="0" name=""/>
        <dsp:cNvSpPr/>
      </dsp:nvSpPr>
      <dsp:spPr>
        <a:xfrm>
          <a:off x="0" y="1576725"/>
          <a:ext cx="9959789" cy="10143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72990" tIns="291592" rIns="772990" bIns="99568" numCol="1" spcCol="1270" anchor="t" anchorCtr="0">
          <a:noAutofit/>
        </a:bodyPr>
        <a:lstStyle/>
        <a:p>
          <a:pPr marL="114300" lvl="1" indent="-114300" algn="l" defTabSz="622300">
            <a:lnSpc>
              <a:spcPct val="150000"/>
            </a:lnSpc>
            <a:spcBef>
              <a:spcPct val="0"/>
            </a:spcBef>
            <a:spcAft>
              <a:spcPct val="15000"/>
            </a:spcAft>
            <a:buChar char="•"/>
          </a:pPr>
          <a:r>
            <a:rPr lang="en-US" sz="1400" kern="1200" dirty="0">
              <a:solidFill>
                <a:schemeClr val="tx1"/>
              </a:solidFill>
            </a:rPr>
            <a:t>This study used the film </a:t>
          </a:r>
          <a:r>
            <a:rPr lang="en-US" sz="1400" i="1" kern="1200" dirty="0">
              <a:solidFill>
                <a:schemeClr val="tx1"/>
              </a:solidFill>
            </a:rPr>
            <a:t>Maleficent: Mistress of Evil </a:t>
          </a:r>
          <a:r>
            <a:rPr lang="en-US" sz="1400" kern="1200" dirty="0">
              <a:solidFill>
                <a:schemeClr val="tx1"/>
              </a:solidFill>
            </a:rPr>
            <a:t>(2019). In this study, the data were collected through several film aspects: the dialogue, the </a:t>
          </a:r>
          <a:r>
            <a:rPr lang="en-US" sz="1400" i="1" kern="1200" dirty="0">
              <a:solidFill>
                <a:schemeClr val="tx1"/>
              </a:solidFill>
            </a:rPr>
            <a:t>mise-</a:t>
          </a:r>
          <a:r>
            <a:rPr lang="en-US" sz="1400" i="1" kern="1200" dirty="0" err="1">
              <a:solidFill>
                <a:schemeClr val="tx1"/>
              </a:solidFill>
            </a:rPr>
            <a:t>en</a:t>
          </a:r>
          <a:r>
            <a:rPr lang="en-US" sz="1400" i="1" kern="1200" dirty="0">
              <a:solidFill>
                <a:schemeClr val="tx1"/>
              </a:solidFill>
            </a:rPr>
            <a:t>-</a:t>
          </a:r>
          <a:r>
            <a:rPr lang="en-US" sz="1400" i="1" kern="1200" dirty="0" err="1">
              <a:solidFill>
                <a:schemeClr val="tx1"/>
              </a:solidFill>
            </a:rPr>
            <a:t>scène</a:t>
          </a:r>
          <a:r>
            <a:rPr lang="en-US" sz="1400" kern="1200" dirty="0">
              <a:solidFill>
                <a:schemeClr val="tx1"/>
              </a:solidFill>
            </a:rPr>
            <a:t>, and the camera shot and angle.</a:t>
          </a:r>
        </a:p>
      </dsp:txBody>
      <dsp:txXfrm>
        <a:off x="0" y="1576725"/>
        <a:ext cx="9959789" cy="1014300"/>
      </dsp:txXfrm>
    </dsp:sp>
    <dsp:sp modelId="{C723B731-14E8-4AF4-BE78-399E259349A0}">
      <dsp:nvSpPr>
        <dsp:cNvPr id="0" name=""/>
        <dsp:cNvSpPr/>
      </dsp:nvSpPr>
      <dsp:spPr>
        <a:xfrm>
          <a:off x="497989" y="1370085"/>
          <a:ext cx="6971852" cy="4132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3519" tIns="0" rIns="263519" bIns="0" numCol="1" spcCol="1270" anchor="ctr" anchorCtr="0">
          <a:noAutofit/>
        </a:bodyPr>
        <a:lstStyle/>
        <a:p>
          <a:pPr marL="0" lvl="0" indent="0" algn="l" defTabSz="622300">
            <a:lnSpc>
              <a:spcPct val="90000"/>
            </a:lnSpc>
            <a:spcBef>
              <a:spcPct val="0"/>
            </a:spcBef>
            <a:spcAft>
              <a:spcPct val="35000"/>
            </a:spcAft>
            <a:buNone/>
          </a:pPr>
          <a:r>
            <a:rPr lang="en-US" sz="1400" kern="1200" dirty="0"/>
            <a:t>Data Collection</a:t>
          </a:r>
        </a:p>
      </dsp:txBody>
      <dsp:txXfrm>
        <a:off x="518164" y="1390260"/>
        <a:ext cx="6931502" cy="372930"/>
      </dsp:txXfrm>
    </dsp:sp>
    <dsp:sp modelId="{C482C3FF-DF0C-43CC-A588-212E8ED92CA4}">
      <dsp:nvSpPr>
        <dsp:cNvPr id="0" name=""/>
        <dsp:cNvSpPr/>
      </dsp:nvSpPr>
      <dsp:spPr>
        <a:xfrm>
          <a:off x="0" y="2873266"/>
          <a:ext cx="9959789" cy="2116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72990" tIns="291592" rIns="772990" bIns="99568" numCol="1" spcCol="1270" anchor="t" anchorCtr="0">
          <a:noAutofit/>
        </a:bodyPr>
        <a:lstStyle/>
        <a:p>
          <a:pPr marL="114300" lvl="1" indent="-114300" algn="l" defTabSz="622300">
            <a:lnSpc>
              <a:spcPct val="150000"/>
            </a:lnSpc>
            <a:spcBef>
              <a:spcPct val="0"/>
            </a:spcBef>
            <a:spcAft>
              <a:spcPct val="15000"/>
            </a:spcAft>
            <a:buChar char="•"/>
          </a:pPr>
          <a:r>
            <a:rPr lang="en-US" sz="1400" kern="1200" dirty="0">
              <a:latin typeface="+mn-lt"/>
            </a:rPr>
            <a:t>Watching the film </a:t>
          </a:r>
          <a:r>
            <a:rPr lang="en-US" sz="1400" kern="1200" dirty="0">
              <a:solidFill>
                <a:srgbClr val="000000"/>
              </a:solidFill>
              <a:latin typeface="+mn-lt"/>
            </a:rPr>
            <a:t>repeatedly and carefully to find scenes or dialogues of Maleficent that represent care-focused feminism. </a:t>
          </a:r>
          <a:endParaRPr lang="en-US" sz="1400" kern="1200" dirty="0">
            <a:latin typeface="+mn-lt"/>
          </a:endParaRPr>
        </a:p>
        <a:p>
          <a:pPr marL="114300" lvl="1" indent="-114300" algn="l" defTabSz="622300">
            <a:lnSpc>
              <a:spcPct val="150000"/>
            </a:lnSpc>
            <a:spcBef>
              <a:spcPct val="0"/>
            </a:spcBef>
            <a:spcAft>
              <a:spcPct val="15000"/>
            </a:spcAft>
            <a:buChar char="•"/>
          </a:pPr>
          <a:r>
            <a:rPr lang="en-US" sz="1400" kern="1200" dirty="0">
              <a:solidFill>
                <a:srgbClr val="000000"/>
              </a:solidFill>
              <a:latin typeface="+mn-lt"/>
            </a:rPr>
            <a:t>Identifying the words or sentences and taking notes of the conversations which contain care-focused feminism. </a:t>
          </a:r>
          <a:endParaRPr lang="en-US" sz="1400" kern="1200" dirty="0">
            <a:latin typeface="+mn-lt"/>
          </a:endParaRPr>
        </a:p>
        <a:p>
          <a:pPr marL="114300" lvl="1" indent="-114300" algn="l" defTabSz="622300">
            <a:lnSpc>
              <a:spcPct val="150000"/>
            </a:lnSpc>
            <a:spcBef>
              <a:spcPct val="0"/>
            </a:spcBef>
            <a:spcAft>
              <a:spcPct val="15000"/>
            </a:spcAft>
            <a:buChar char="•"/>
          </a:pPr>
          <a:r>
            <a:rPr lang="en-US" sz="1400" kern="1200" dirty="0">
              <a:solidFill>
                <a:srgbClr val="000000"/>
              </a:solidFill>
              <a:latin typeface="+mn-lt"/>
            </a:rPr>
            <a:t>Classifying and analyzing according to Carol Gilligan's theory of care-focused feminism. </a:t>
          </a:r>
          <a:endParaRPr lang="en-US" sz="1400" kern="1200" dirty="0">
            <a:latin typeface="+mn-lt"/>
          </a:endParaRPr>
        </a:p>
        <a:p>
          <a:pPr marL="114300" lvl="1" indent="-114300" algn="l" defTabSz="622300">
            <a:lnSpc>
              <a:spcPct val="150000"/>
            </a:lnSpc>
            <a:spcBef>
              <a:spcPct val="0"/>
            </a:spcBef>
            <a:spcAft>
              <a:spcPct val="15000"/>
            </a:spcAft>
            <a:buChar char="•"/>
          </a:pPr>
          <a:r>
            <a:rPr lang="en-US" sz="1400" kern="1200" dirty="0">
              <a:solidFill>
                <a:srgbClr val="000000"/>
              </a:solidFill>
              <a:latin typeface="+mn-lt"/>
            </a:rPr>
            <a:t>Making a conclusion. </a:t>
          </a:r>
          <a:endParaRPr lang="en-US" sz="1400" kern="1200" dirty="0">
            <a:latin typeface="+mn-lt"/>
          </a:endParaRPr>
        </a:p>
      </dsp:txBody>
      <dsp:txXfrm>
        <a:off x="0" y="2873266"/>
        <a:ext cx="9959789" cy="2116800"/>
      </dsp:txXfrm>
    </dsp:sp>
    <dsp:sp modelId="{E6962B0A-C57B-489F-AAAD-9E878C5B4FF7}">
      <dsp:nvSpPr>
        <dsp:cNvPr id="0" name=""/>
        <dsp:cNvSpPr/>
      </dsp:nvSpPr>
      <dsp:spPr>
        <a:xfrm>
          <a:off x="497989" y="2666625"/>
          <a:ext cx="6971852" cy="4132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3519" tIns="0" rIns="263519" bIns="0" numCol="1" spcCol="1270" anchor="ctr" anchorCtr="0">
          <a:noAutofit/>
        </a:bodyPr>
        <a:lstStyle/>
        <a:p>
          <a:pPr marL="0" lvl="0" indent="0" algn="l" defTabSz="622300">
            <a:lnSpc>
              <a:spcPct val="90000"/>
            </a:lnSpc>
            <a:spcBef>
              <a:spcPct val="0"/>
            </a:spcBef>
            <a:spcAft>
              <a:spcPct val="35000"/>
            </a:spcAft>
            <a:buNone/>
          </a:pPr>
          <a:r>
            <a:rPr lang="en-US" sz="1400" kern="1200" dirty="0"/>
            <a:t>Data Analysis Procedure</a:t>
          </a:r>
        </a:p>
      </dsp:txBody>
      <dsp:txXfrm>
        <a:off x="518164" y="2686800"/>
        <a:ext cx="6931502" cy="372930"/>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9278C43-7C78-4843-9DB0-26079ABFD95C}" type="datetimeFigureOut">
              <a:rPr lang="en-US" smtClean="0"/>
              <a:t>7/27/2023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1D7BE7-220C-4592-A6F3-146279601EDE}" type="slidenum">
              <a:rPr lang="en-US" smtClean="0"/>
              <a:t>‹#›</a:t>
            </a:fld>
            <a:endParaRPr lang="en-US"/>
          </a:p>
        </p:txBody>
      </p:sp>
    </p:spTree>
    <p:extLst>
      <p:ext uri="{BB962C8B-B14F-4D97-AF65-F5344CB8AC3E}">
        <p14:creationId xmlns:p14="http://schemas.microsoft.com/office/powerpoint/2010/main" val="29350669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9278C43-7C78-4843-9DB0-26079ABFD95C}" type="datetimeFigureOut">
              <a:rPr lang="en-US" smtClean="0"/>
              <a:t>7/27/2023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1D7BE7-220C-4592-A6F3-146279601EDE}" type="slidenum">
              <a:rPr lang="en-US" smtClean="0"/>
              <a:t>‹#›</a:t>
            </a:fld>
            <a:endParaRPr lang="en-US"/>
          </a:p>
        </p:txBody>
      </p:sp>
    </p:spTree>
    <p:extLst>
      <p:ext uri="{BB962C8B-B14F-4D97-AF65-F5344CB8AC3E}">
        <p14:creationId xmlns:p14="http://schemas.microsoft.com/office/powerpoint/2010/main" val="17034715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9278C43-7C78-4843-9DB0-26079ABFD95C}" type="datetimeFigureOut">
              <a:rPr lang="en-US" smtClean="0"/>
              <a:t>7/27/2023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1D7BE7-220C-4592-A6F3-146279601EDE}" type="slidenum">
              <a:rPr lang="en-US" smtClean="0"/>
              <a:t>‹#›</a:t>
            </a:fld>
            <a:endParaRPr lang="en-US"/>
          </a:p>
        </p:txBody>
      </p:sp>
    </p:spTree>
    <p:extLst>
      <p:ext uri="{BB962C8B-B14F-4D97-AF65-F5344CB8AC3E}">
        <p14:creationId xmlns:p14="http://schemas.microsoft.com/office/powerpoint/2010/main" val="26433038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9278C43-7C78-4843-9DB0-26079ABFD95C}" type="datetimeFigureOut">
              <a:rPr lang="en-US" smtClean="0"/>
              <a:t>7/27/2023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1D7BE7-220C-4592-A6F3-146279601EDE}" type="slidenum">
              <a:rPr lang="en-US" smtClean="0"/>
              <a:t>‹#›</a:t>
            </a:fld>
            <a:endParaRPr lang="en-US"/>
          </a:p>
        </p:txBody>
      </p:sp>
    </p:spTree>
    <p:extLst>
      <p:ext uri="{BB962C8B-B14F-4D97-AF65-F5344CB8AC3E}">
        <p14:creationId xmlns:p14="http://schemas.microsoft.com/office/powerpoint/2010/main" val="12416280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9278C43-7C78-4843-9DB0-26079ABFD95C}" type="datetimeFigureOut">
              <a:rPr lang="en-US" smtClean="0"/>
              <a:t>7/27/2023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1D7BE7-220C-4592-A6F3-146279601EDE}" type="slidenum">
              <a:rPr lang="en-US" smtClean="0"/>
              <a:t>‹#›</a:t>
            </a:fld>
            <a:endParaRPr lang="en-US"/>
          </a:p>
        </p:txBody>
      </p:sp>
    </p:spTree>
    <p:extLst>
      <p:ext uri="{BB962C8B-B14F-4D97-AF65-F5344CB8AC3E}">
        <p14:creationId xmlns:p14="http://schemas.microsoft.com/office/powerpoint/2010/main" val="24175653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9278C43-7C78-4843-9DB0-26079ABFD95C}" type="datetimeFigureOut">
              <a:rPr lang="en-US" smtClean="0"/>
              <a:t>7/27/2023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1D7BE7-220C-4592-A6F3-146279601EDE}" type="slidenum">
              <a:rPr lang="en-US" smtClean="0"/>
              <a:t>‹#›</a:t>
            </a:fld>
            <a:endParaRPr lang="en-US"/>
          </a:p>
        </p:txBody>
      </p:sp>
    </p:spTree>
    <p:extLst>
      <p:ext uri="{BB962C8B-B14F-4D97-AF65-F5344CB8AC3E}">
        <p14:creationId xmlns:p14="http://schemas.microsoft.com/office/powerpoint/2010/main" val="1299286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9278C43-7C78-4843-9DB0-26079ABFD95C}" type="datetimeFigureOut">
              <a:rPr lang="en-US" smtClean="0"/>
              <a:t>7/27/2023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71D7BE7-220C-4592-A6F3-146279601EDE}" type="slidenum">
              <a:rPr lang="en-US" smtClean="0"/>
              <a:t>‹#›</a:t>
            </a:fld>
            <a:endParaRPr lang="en-US"/>
          </a:p>
        </p:txBody>
      </p:sp>
    </p:spTree>
    <p:extLst>
      <p:ext uri="{BB962C8B-B14F-4D97-AF65-F5344CB8AC3E}">
        <p14:creationId xmlns:p14="http://schemas.microsoft.com/office/powerpoint/2010/main" val="26752682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9278C43-7C78-4843-9DB0-26079ABFD95C}" type="datetimeFigureOut">
              <a:rPr lang="en-US" smtClean="0"/>
              <a:t>7/27/2023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71D7BE7-220C-4592-A6F3-146279601EDE}" type="slidenum">
              <a:rPr lang="en-US" smtClean="0"/>
              <a:t>‹#›</a:t>
            </a:fld>
            <a:endParaRPr lang="en-US"/>
          </a:p>
        </p:txBody>
      </p:sp>
    </p:spTree>
    <p:extLst>
      <p:ext uri="{BB962C8B-B14F-4D97-AF65-F5344CB8AC3E}">
        <p14:creationId xmlns:p14="http://schemas.microsoft.com/office/powerpoint/2010/main" val="3644743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9278C43-7C78-4843-9DB0-26079ABFD95C}" type="datetimeFigureOut">
              <a:rPr lang="en-US" smtClean="0"/>
              <a:t>7/27/2023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71D7BE7-220C-4592-A6F3-146279601EDE}" type="slidenum">
              <a:rPr lang="en-US" smtClean="0"/>
              <a:t>‹#›</a:t>
            </a:fld>
            <a:endParaRPr lang="en-US"/>
          </a:p>
        </p:txBody>
      </p:sp>
    </p:spTree>
    <p:extLst>
      <p:ext uri="{BB962C8B-B14F-4D97-AF65-F5344CB8AC3E}">
        <p14:creationId xmlns:p14="http://schemas.microsoft.com/office/powerpoint/2010/main" val="17503222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9278C43-7C78-4843-9DB0-26079ABFD95C}" type="datetimeFigureOut">
              <a:rPr lang="en-US" smtClean="0"/>
              <a:t>7/27/2023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1D7BE7-220C-4592-A6F3-146279601EDE}" type="slidenum">
              <a:rPr lang="en-US" smtClean="0"/>
              <a:t>‹#›</a:t>
            </a:fld>
            <a:endParaRPr lang="en-US"/>
          </a:p>
        </p:txBody>
      </p:sp>
    </p:spTree>
    <p:extLst>
      <p:ext uri="{BB962C8B-B14F-4D97-AF65-F5344CB8AC3E}">
        <p14:creationId xmlns:p14="http://schemas.microsoft.com/office/powerpoint/2010/main" val="41793847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9278C43-7C78-4843-9DB0-26079ABFD95C}" type="datetimeFigureOut">
              <a:rPr lang="en-US" smtClean="0"/>
              <a:t>7/27/2023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1D7BE7-220C-4592-A6F3-146279601EDE}" type="slidenum">
              <a:rPr lang="en-US" smtClean="0"/>
              <a:t>‹#›</a:t>
            </a:fld>
            <a:endParaRPr lang="en-US"/>
          </a:p>
        </p:txBody>
      </p:sp>
    </p:spTree>
    <p:extLst>
      <p:ext uri="{BB962C8B-B14F-4D97-AF65-F5344CB8AC3E}">
        <p14:creationId xmlns:p14="http://schemas.microsoft.com/office/powerpoint/2010/main" val="14262049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278C43-7C78-4843-9DB0-26079ABFD95C}" type="datetimeFigureOut">
              <a:rPr lang="en-US" smtClean="0"/>
              <a:t>7/27/2023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1D7BE7-220C-4592-A6F3-146279601EDE}" type="slidenum">
              <a:rPr lang="en-US" smtClean="0"/>
              <a:t>‹#›</a:t>
            </a:fld>
            <a:endParaRPr lang="en-US"/>
          </a:p>
        </p:txBody>
      </p:sp>
    </p:spTree>
    <p:extLst>
      <p:ext uri="{BB962C8B-B14F-4D97-AF65-F5344CB8AC3E}">
        <p14:creationId xmlns:p14="http://schemas.microsoft.com/office/powerpoint/2010/main" val="30954319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4"/>
          <p:cNvSpPr>
            <a:spLocks noGrp="1"/>
          </p:cNvSpPr>
          <p:nvPr>
            <p:ph type="ctrTitle"/>
          </p:nvPr>
        </p:nvSpPr>
        <p:spPr>
          <a:xfrm>
            <a:off x="189805" y="709321"/>
            <a:ext cx="11812385" cy="879475"/>
          </a:xfrm>
        </p:spPr>
        <p:txBody>
          <a:bodyPr>
            <a:noAutofit/>
          </a:bodyPr>
          <a:lstStyle/>
          <a:p>
            <a:r>
              <a:rPr lang="en-US" sz="2800" b="1" dirty="0">
                <a:solidFill>
                  <a:schemeClr val="bg1"/>
                </a:solidFill>
                <a:latin typeface="+mn-lt"/>
                <a:cs typeface="Times New Roman" panose="02020603050405020304" pitchFamily="18" charset="0"/>
              </a:rPr>
              <a:t>AN ANALYSIS OF FEMINISM IN </a:t>
            </a:r>
            <a:r>
              <a:rPr lang="en-US" sz="2800" b="1" i="1" dirty="0">
                <a:solidFill>
                  <a:schemeClr val="bg1"/>
                </a:solidFill>
                <a:latin typeface="+mn-lt"/>
                <a:cs typeface="Times New Roman" panose="02020603050405020304" pitchFamily="18" charset="0"/>
              </a:rPr>
              <a:t>MALEFICENT: MISTRESS OF EVIL </a:t>
            </a:r>
            <a:r>
              <a:rPr lang="en-US" sz="2800" b="1" dirty="0">
                <a:solidFill>
                  <a:schemeClr val="bg1"/>
                </a:solidFill>
                <a:latin typeface="+mn-lt"/>
                <a:cs typeface="Times New Roman" panose="02020603050405020304" pitchFamily="18" charset="0"/>
              </a:rPr>
              <a:t>(2019)</a:t>
            </a:r>
          </a:p>
        </p:txBody>
      </p:sp>
      <p:sp>
        <p:nvSpPr>
          <p:cNvPr id="6" name="Subtitle 5"/>
          <p:cNvSpPr>
            <a:spLocks noGrp="1"/>
          </p:cNvSpPr>
          <p:nvPr>
            <p:ph type="subTitle" idx="1"/>
          </p:nvPr>
        </p:nvSpPr>
        <p:spPr>
          <a:xfrm>
            <a:off x="551410" y="1966694"/>
            <a:ext cx="11089177" cy="940248"/>
          </a:xfrm>
        </p:spPr>
        <p:txBody>
          <a:bodyPr>
            <a:normAutofit/>
          </a:bodyPr>
          <a:lstStyle/>
          <a:p>
            <a:pPr>
              <a:lnSpc>
                <a:spcPct val="100000"/>
              </a:lnSpc>
            </a:pPr>
            <a:r>
              <a:rPr lang="en-US" sz="1600" b="1" dirty="0">
                <a:solidFill>
                  <a:schemeClr val="bg1"/>
                </a:solidFill>
              </a:rPr>
              <a:t>Agiela Fadea Putri, Nia </a:t>
            </a:r>
            <a:r>
              <a:rPr lang="en-US" sz="1600" b="1" dirty="0" err="1">
                <a:solidFill>
                  <a:schemeClr val="bg1"/>
                </a:solidFill>
              </a:rPr>
              <a:t>Nafisah</a:t>
            </a:r>
            <a:r>
              <a:rPr lang="en-US" sz="1600" b="1" dirty="0">
                <a:solidFill>
                  <a:schemeClr val="bg1"/>
                </a:solidFill>
              </a:rPr>
              <a:t>, S.S, </a:t>
            </a:r>
            <a:r>
              <a:rPr lang="en-US" sz="1600" b="1" dirty="0" err="1">
                <a:solidFill>
                  <a:schemeClr val="bg1"/>
                </a:solidFill>
              </a:rPr>
              <a:t>M.Pd</a:t>
            </a:r>
            <a:r>
              <a:rPr lang="en-US" sz="1600" b="1" dirty="0">
                <a:solidFill>
                  <a:schemeClr val="bg1"/>
                </a:solidFill>
              </a:rPr>
              <a:t>.</a:t>
            </a:r>
          </a:p>
          <a:p>
            <a:pPr>
              <a:lnSpc>
                <a:spcPct val="100000"/>
              </a:lnSpc>
            </a:pPr>
            <a:r>
              <a:rPr lang="en-US" sz="1600" b="1" dirty="0">
                <a:solidFill>
                  <a:schemeClr val="bg1"/>
                </a:solidFill>
              </a:rPr>
              <a:t>Universitas Pendidikan Indonesia, Bandung</a:t>
            </a:r>
          </a:p>
        </p:txBody>
      </p:sp>
      <p:sp>
        <p:nvSpPr>
          <p:cNvPr id="7" name="Title 4"/>
          <p:cNvSpPr txBox="1">
            <a:spLocks/>
          </p:cNvSpPr>
          <p:nvPr/>
        </p:nvSpPr>
        <p:spPr>
          <a:xfrm>
            <a:off x="1590501" y="1649569"/>
            <a:ext cx="9144000" cy="317125"/>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i-FI" sz="1600" dirty="0">
                <a:solidFill>
                  <a:schemeClr val="bg1"/>
                </a:solidFill>
                <a:latin typeface="+mn-lt"/>
                <a:cs typeface="Times New Roman" panose="02020603050405020304" pitchFamily="18" charset="0"/>
              </a:rPr>
              <a:t>No. Abstract: ABS-ICOLLITE-23178</a:t>
            </a:r>
            <a:endParaRPr lang="en-US" sz="1600" dirty="0">
              <a:solidFill>
                <a:schemeClr val="bg1"/>
              </a:solidFill>
              <a:latin typeface="+mn-lt"/>
              <a:cs typeface="Times New Roman" panose="02020603050405020304" pitchFamily="18" charset="0"/>
            </a:endParaRPr>
          </a:p>
        </p:txBody>
      </p:sp>
    </p:spTree>
    <p:extLst>
      <p:ext uri="{BB962C8B-B14F-4D97-AF65-F5344CB8AC3E}">
        <p14:creationId xmlns:p14="http://schemas.microsoft.com/office/powerpoint/2010/main" val="3469919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4"/>
          <p:cNvSpPr>
            <a:spLocks noGrp="1"/>
          </p:cNvSpPr>
          <p:nvPr>
            <p:ph type="ctrTitle"/>
          </p:nvPr>
        </p:nvSpPr>
        <p:spPr>
          <a:xfrm>
            <a:off x="1524000" y="935788"/>
            <a:ext cx="9144000" cy="879475"/>
          </a:xfrm>
        </p:spPr>
        <p:txBody>
          <a:bodyPr>
            <a:normAutofit fontScale="90000"/>
          </a:bodyPr>
          <a:lstStyle/>
          <a:p>
            <a:r>
              <a:rPr lang="en-US" b="1" dirty="0">
                <a:solidFill>
                  <a:schemeClr val="bg1"/>
                </a:solidFill>
                <a:latin typeface="+mn-lt"/>
                <a:cs typeface="Times New Roman" panose="02020603050405020304" pitchFamily="18" charset="0"/>
              </a:rPr>
              <a:t>THANK YOU!</a:t>
            </a:r>
          </a:p>
        </p:txBody>
      </p:sp>
      <p:sp>
        <p:nvSpPr>
          <p:cNvPr id="6" name="Subtitle 5"/>
          <p:cNvSpPr>
            <a:spLocks noGrp="1"/>
          </p:cNvSpPr>
          <p:nvPr>
            <p:ph type="subTitle" idx="1"/>
          </p:nvPr>
        </p:nvSpPr>
        <p:spPr>
          <a:xfrm>
            <a:off x="1524000" y="1690889"/>
            <a:ext cx="9144000" cy="940248"/>
          </a:xfrm>
        </p:spPr>
        <p:txBody>
          <a:bodyPr>
            <a:normAutofit/>
          </a:bodyPr>
          <a:lstStyle/>
          <a:p>
            <a:pPr>
              <a:lnSpc>
                <a:spcPct val="100000"/>
              </a:lnSpc>
            </a:pPr>
            <a:endParaRPr lang="en-US" sz="2000" b="1" dirty="0">
              <a:solidFill>
                <a:schemeClr val="bg1"/>
              </a:solidFill>
            </a:endParaRPr>
          </a:p>
        </p:txBody>
      </p:sp>
      <p:sp>
        <p:nvSpPr>
          <p:cNvPr id="7" name="Title 4"/>
          <p:cNvSpPr txBox="1">
            <a:spLocks/>
          </p:cNvSpPr>
          <p:nvPr/>
        </p:nvSpPr>
        <p:spPr>
          <a:xfrm>
            <a:off x="1524000" y="1656700"/>
            <a:ext cx="9144000" cy="317125"/>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sz="1600" dirty="0">
              <a:solidFill>
                <a:schemeClr val="bg1"/>
              </a:solidFill>
              <a:latin typeface="+mn-lt"/>
              <a:cs typeface="Times New Roman" panose="02020603050405020304" pitchFamily="18" charset="0"/>
            </a:endParaRPr>
          </a:p>
        </p:txBody>
      </p:sp>
    </p:spTree>
    <p:extLst>
      <p:ext uri="{BB962C8B-B14F-4D97-AF65-F5344CB8AC3E}">
        <p14:creationId xmlns:p14="http://schemas.microsoft.com/office/powerpoint/2010/main" val="17575163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79583" y="803564"/>
            <a:ext cx="5135418" cy="573088"/>
          </a:xfrm>
        </p:spPr>
        <p:txBody>
          <a:bodyPr>
            <a:normAutofit fontScale="90000"/>
          </a:bodyPr>
          <a:lstStyle/>
          <a:p>
            <a:r>
              <a:rPr lang="en-US" b="1" dirty="0">
                <a:solidFill>
                  <a:schemeClr val="bg1"/>
                </a:solidFill>
                <a:latin typeface="+mn-lt"/>
              </a:rPr>
              <a:t>INTRODUCTION</a:t>
            </a:r>
          </a:p>
        </p:txBody>
      </p:sp>
      <p:sp>
        <p:nvSpPr>
          <p:cNvPr id="5" name="Content Placeholder 4"/>
          <p:cNvSpPr>
            <a:spLocks noGrp="1"/>
          </p:cNvSpPr>
          <p:nvPr>
            <p:ph idx="1"/>
          </p:nvPr>
        </p:nvSpPr>
        <p:spPr>
          <a:xfrm>
            <a:off x="838200" y="1568628"/>
            <a:ext cx="10515600" cy="3756407"/>
          </a:xfrm>
        </p:spPr>
        <p:txBody>
          <a:bodyPr>
            <a:normAutofit fontScale="85000" lnSpcReduction="10000"/>
          </a:bodyPr>
          <a:lstStyle/>
          <a:p>
            <a:pPr>
              <a:lnSpc>
                <a:spcPct val="120000"/>
              </a:lnSpc>
            </a:pPr>
            <a:r>
              <a:rPr lang="en-US" dirty="0">
                <a:solidFill>
                  <a:schemeClr val="bg1"/>
                </a:solidFill>
              </a:rPr>
              <a:t>Maleficent in </a:t>
            </a:r>
            <a:r>
              <a:rPr lang="en-US" i="1" dirty="0">
                <a:solidFill>
                  <a:schemeClr val="bg1"/>
                </a:solidFill>
              </a:rPr>
              <a:t>Maleficent: Mistress of Evil</a:t>
            </a:r>
            <a:r>
              <a:rPr lang="en-US" dirty="0">
                <a:solidFill>
                  <a:schemeClr val="bg1"/>
                </a:solidFill>
              </a:rPr>
              <a:t> (2019) really cares about the people and creatures around her, which resonates with care-focused feminism.</a:t>
            </a:r>
          </a:p>
          <a:p>
            <a:pPr>
              <a:lnSpc>
                <a:spcPct val="120000"/>
              </a:lnSpc>
            </a:pPr>
            <a:r>
              <a:rPr lang="en-US" dirty="0">
                <a:solidFill>
                  <a:schemeClr val="bg1"/>
                </a:solidFill>
              </a:rPr>
              <a:t>Women just like men have ethics as caregivers to people around her (Gilligan, 1982)</a:t>
            </a:r>
          </a:p>
          <a:p>
            <a:pPr>
              <a:lnSpc>
                <a:spcPct val="120000"/>
              </a:lnSpc>
            </a:pPr>
            <a:r>
              <a:rPr lang="en-US" dirty="0">
                <a:solidFill>
                  <a:schemeClr val="bg1"/>
                </a:solidFill>
              </a:rPr>
              <a:t>Many studies (e.g. </a:t>
            </a:r>
            <a:r>
              <a:rPr lang="en-US" dirty="0" err="1">
                <a:solidFill>
                  <a:schemeClr val="bg1"/>
                </a:solidFill>
              </a:rPr>
              <a:t>Azizah</a:t>
            </a:r>
            <a:r>
              <a:rPr lang="en-US" dirty="0">
                <a:solidFill>
                  <a:schemeClr val="bg1"/>
                </a:solidFill>
              </a:rPr>
              <a:t> &amp; </a:t>
            </a:r>
            <a:r>
              <a:rPr lang="en-US" dirty="0" err="1">
                <a:solidFill>
                  <a:schemeClr val="bg1"/>
                </a:solidFill>
              </a:rPr>
              <a:t>Fitri</a:t>
            </a:r>
            <a:r>
              <a:rPr lang="en-US" dirty="0">
                <a:solidFill>
                  <a:schemeClr val="bg1"/>
                </a:solidFill>
              </a:rPr>
              <a:t> (2019); Becker, et al., (2016); </a:t>
            </a:r>
            <a:r>
              <a:rPr lang="en-US" dirty="0" err="1">
                <a:solidFill>
                  <a:schemeClr val="bg1"/>
                </a:solidFill>
              </a:rPr>
              <a:t>Sinuraya</a:t>
            </a:r>
            <a:r>
              <a:rPr lang="en-US" dirty="0">
                <a:solidFill>
                  <a:schemeClr val="bg1"/>
                </a:solidFill>
              </a:rPr>
              <a:t> et al., (2021) have focused on Liberal Feminism on children’s films. </a:t>
            </a:r>
          </a:p>
          <a:p>
            <a:pPr>
              <a:lnSpc>
                <a:spcPct val="120000"/>
              </a:lnSpc>
            </a:pPr>
            <a:r>
              <a:rPr lang="en-US" dirty="0">
                <a:solidFill>
                  <a:schemeClr val="bg1"/>
                </a:solidFill>
              </a:rPr>
              <a:t>The present study aims to fill the gap by exploring the portrayal of the feminist character in Maleficent through care-focused feminism. </a:t>
            </a:r>
          </a:p>
          <a:p>
            <a:pPr>
              <a:lnSpc>
                <a:spcPct val="120000"/>
              </a:lnSpc>
            </a:pPr>
            <a:endParaRPr lang="en-US" sz="2000" dirty="0">
              <a:solidFill>
                <a:schemeClr val="bg1"/>
              </a:solidFill>
            </a:endParaRPr>
          </a:p>
          <a:p>
            <a:pPr>
              <a:lnSpc>
                <a:spcPct val="120000"/>
              </a:lnSpc>
            </a:pPr>
            <a:endParaRPr lang="en-US" sz="2000" dirty="0">
              <a:solidFill>
                <a:srgbClr val="7F2218"/>
              </a:solidFill>
              <a:latin typeface="+mj-lt"/>
            </a:endParaRPr>
          </a:p>
          <a:p>
            <a:pPr>
              <a:lnSpc>
                <a:spcPct val="120000"/>
              </a:lnSpc>
            </a:pPr>
            <a:endParaRPr lang="en-US" sz="2000" dirty="0">
              <a:solidFill>
                <a:schemeClr val="bg1"/>
              </a:solidFill>
              <a:latin typeface="Cerebri Light"/>
            </a:endParaRPr>
          </a:p>
          <a:p>
            <a:pPr marL="0" indent="0">
              <a:lnSpc>
                <a:spcPct val="120000"/>
              </a:lnSpc>
              <a:buNone/>
            </a:pPr>
            <a:endParaRPr lang="en-US" sz="2000" dirty="0">
              <a:solidFill>
                <a:schemeClr val="bg1"/>
              </a:solidFill>
            </a:endParaRPr>
          </a:p>
        </p:txBody>
      </p:sp>
    </p:spTree>
    <p:extLst>
      <p:ext uri="{BB962C8B-B14F-4D97-AF65-F5344CB8AC3E}">
        <p14:creationId xmlns:p14="http://schemas.microsoft.com/office/powerpoint/2010/main" val="29506921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79582" y="803564"/>
            <a:ext cx="10515600" cy="573088"/>
          </a:xfrm>
        </p:spPr>
        <p:txBody>
          <a:bodyPr>
            <a:normAutofit fontScale="90000"/>
          </a:bodyPr>
          <a:lstStyle/>
          <a:p>
            <a:r>
              <a:rPr lang="en-US" b="1" dirty="0">
                <a:solidFill>
                  <a:schemeClr val="bg1"/>
                </a:solidFill>
                <a:latin typeface="+mn-lt"/>
              </a:rPr>
              <a:t>LITERATURE REVIEW</a:t>
            </a:r>
          </a:p>
        </p:txBody>
      </p:sp>
      <p:sp>
        <p:nvSpPr>
          <p:cNvPr id="5" name="Content Placeholder 4"/>
          <p:cNvSpPr>
            <a:spLocks noGrp="1"/>
          </p:cNvSpPr>
          <p:nvPr>
            <p:ph idx="1"/>
          </p:nvPr>
        </p:nvSpPr>
        <p:spPr>
          <a:xfrm>
            <a:off x="838200" y="1551464"/>
            <a:ext cx="10515600" cy="4351338"/>
          </a:xfrm>
        </p:spPr>
        <p:txBody>
          <a:bodyPr>
            <a:normAutofit/>
          </a:bodyPr>
          <a:lstStyle/>
          <a:p>
            <a:r>
              <a:rPr lang="en-US" sz="2400" dirty="0">
                <a:solidFill>
                  <a:schemeClr val="bg1"/>
                </a:solidFill>
                <a:effectLst/>
                <a:ea typeface="Calibri" panose="020F0502020204030204" pitchFamily="34" charset="0"/>
              </a:rPr>
              <a:t>According to Gilligan (1982), care-focused feminism assigns a special value to care ethics, and this theory emphasizes concern for equality for both women and men. </a:t>
            </a:r>
          </a:p>
          <a:p>
            <a:r>
              <a:rPr lang="en-US" sz="2400" dirty="0">
                <a:solidFill>
                  <a:schemeClr val="bg1"/>
                </a:solidFill>
                <a:effectLst/>
                <a:ea typeface="Calibri" panose="020F0502020204030204" pitchFamily="34" charset="0"/>
                <a:cs typeface="Times New Roman" panose="02020603050405020304" pitchFamily="18" charset="0"/>
              </a:rPr>
              <a:t>The ethics of care in particular for women develops in </a:t>
            </a:r>
            <a:r>
              <a:rPr lang="en-US" sz="2400" dirty="0">
                <a:solidFill>
                  <a:schemeClr val="bg1"/>
                </a:solidFill>
                <a:ea typeface="Calibri" panose="020F0502020204030204" pitchFamily="34" charset="0"/>
                <a:cs typeface="Times New Roman" panose="02020603050405020304" pitchFamily="18" charset="0"/>
              </a:rPr>
              <a:t>three</a:t>
            </a:r>
            <a:r>
              <a:rPr lang="en-US" sz="2400" dirty="0">
                <a:solidFill>
                  <a:schemeClr val="bg1"/>
                </a:solidFill>
                <a:effectLst/>
                <a:ea typeface="Calibri" panose="020F0502020204030204" pitchFamily="34" charset="0"/>
                <a:cs typeface="Times New Roman" panose="02020603050405020304" pitchFamily="18" charset="0"/>
              </a:rPr>
              <a:t> stages (Gilligan, 1982). </a:t>
            </a:r>
          </a:p>
          <a:p>
            <a:pPr marL="0" indent="0">
              <a:buNone/>
            </a:pPr>
            <a:r>
              <a:rPr lang="en-US" sz="2400" kern="100" dirty="0">
                <a:solidFill>
                  <a:schemeClr val="bg1"/>
                </a:solidFill>
                <a:ea typeface="Calibri" panose="020F0502020204030204" pitchFamily="34" charset="0"/>
                <a:cs typeface="Times New Roman" panose="02020603050405020304" pitchFamily="18" charset="0"/>
              </a:rPr>
              <a:t>	- </a:t>
            </a:r>
            <a:r>
              <a:rPr lang="en-US" sz="2400" kern="100" dirty="0">
                <a:solidFill>
                  <a:schemeClr val="bg1"/>
                </a:solidFill>
                <a:effectLst/>
                <a:ea typeface="Calibri" panose="020F0502020204030204" pitchFamily="34" charset="0"/>
                <a:cs typeface="Times New Roman" panose="02020603050405020304" pitchFamily="18" charset="0"/>
              </a:rPr>
              <a:t>Pre-conventional stage, in which women focus on the self by discovering what she needs of herself and what she wants to achieve. </a:t>
            </a:r>
          </a:p>
          <a:p>
            <a:pPr marL="0" indent="0">
              <a:buNone/>
            </a:pPr>
            <a:r>
              <a:rPr lang="en-US" sz="2400" kern="100" dirty="0">
                <a:solidFill>
                  <a:schemeClr val="bg1"/>
                </a:solidFill>
                <a:ea typeface="Calibri" panose="020F0502020204030204" pitchFamily="34" charset="0"/>
                <a:cs typeface="Times New Roman" panose="02020603050405020304" pitchFamily="18" charset="0"/>
              </a:rPr>
              <a:t>	- </a:t>
            </a:r>
            <a:r>
              <a:rPr lang="en-US" sz="2400" kern="100" dirty="0">
                <a:solidFill>
                  <a:schemeClr val="bg1"/>
                </a:solidFill>
                <a:effectLst/>
                <a:ea typeface="Calibri" panose="020F0502020204030204" pitchFamily="34" charset="0"/>
                <a:cs typeface="Times New Roman" panose="02020603050405020304" pitchFamily="18" charset="0"/>
              </a:rPr>
              <a:t>Conventional stage, in which women focus on their responsibilities towards others manifested through care and being selfless. </a:t>
            </a:r>
          </a:p>
          <a:p>
            <a:pPr marL="0" indent="0">
              <a:buNone/>
            </a:pPr>
            <a:r>
              <a:rPr lang="en-US" sz="2400" kern="100" dirty="0">
                <a:solidFill>
                  <a:schemeClr val="bg1"/>
                </a:solidFill>
                <a:effectLst/>
                <a:ea typeface="Calibri" panose="020F0502020204030204" pitchFamily="34" charset="0"/>
                <a:cs typeface="Times New Roman" panose="02020603050405020304" pitchFamily="18" charset="0"/>
              </a:rPr>
              <a:t>	- Post-conventional stage in which women take control of their decision. </a:t>
            </a:r>
          </a:p>
        </p:txBody>
      </p:sp>
    </p:spTree>
    <p:extLst>
      <p:ext uri="{BB962C8B-B14F-4D97-AF65-F5344CB8AC3E}">
        <p14:creationId xmlns:p14="http://schemas.microsoft.com/office/powerpoint/2010/main" val="23248873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b="1" dirty="0">
                <a:solidFill>
                  <a:schemeClr val="bg1"/>
                </a:solidFill>
                <a:latin typeface="+mn-lt"/>
              </a:rPr>
              <a:t>METHOD</a:t>
            </a:r>
          </a:p>
        </p:txBody>
      </p:sp>
      <p:graphicFrame>
        <p:nvGraphicFramePr>
          <p:cNvPr id="13" name="Diagram 12">
            <a:extLst>
              <a:ext uri="{FF2B5EF4-FFF2-40B4-BE49-F238E27FC236}">
                <a16:creationId xmlns:a16="http://schemas.microsoft.com/office/drawing/2014/main" id="{50A6638F-6D16-2F8F-85EE-8A5AEB047754}"/>
              </a:ext>
            </a:extLst>
          </p:cNvPr>
          <p:cNvGraphicFramePr/>
          <p:nvPr>
            <p:extLst>
              <p:ext uri="{D42A27DB-BD31-4B8C-83A1-F6EECF244321}">
                <p14:modId xmlns:p14="http://schemas.microsoft.com/office/powerpoint/2010/main" val="82631315"/>
              </p:ext>
            </p:extLst>
          </p:nvPr>
        </p:nvGraphicFramePr>
        <p:xfrm>
          <a:off x="838200" y="1283401"/>
          <a:ext cx="9959789" cy="50636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159895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79582" y="803564"/>
            <a:ext cx="10515600" cy="573088"/>
          </a:xfrm>
        </p:spPr>
        <p:txBody>
          <a:bodyPr>
            <a:normAutofit fontScale="90000"/>
          </a:bodyPr>
          <a:lstStyle/>
          <a:p>
            <a:r>
              <a:rPr lang="en-US" b="1" dirty="0">
                <a:solidFill>
                  <a:schemeClr val="bg1"/>
                </a:solidFill>
                <a:latin typeface="+mn-lt"/>
              </a:rPr>
              <a:t>FINDINGS AND DISCUSSION</a:t>
            </a:r>
          </a:p>
        </p:txBody>
      </p:sp>
      <p:sp>
        <p:nvSpPr>
          <p:cNvPr id="5" name="Content Placeholder 4"/>
          <p:cNvSpPr>
            <a:spLocks noGrp="1"/>
          </p:cNvSpPr>
          <p:nvPr>
            <p:ph idx="1"/>
          </p:nvPr>
        </p:nvSpPr>
        <p:spPr>
          <a:xfrm>
            <a:off x="405449" y="1376652"/>
            <a:ext cx="10863865" cy="3262583"/>
          </a:xfrm>
        </p:spPr>
        <p:txBody>
          <a:bodyPr>
            <a:normAutofit fontScale="92500" lnSpcReduction="10000"/>
          </a:bodyPr>
          <a:lstStyle/>
          <a:p>
            <a:pPr marL="132718" lvl="1" indent="0" algn="just">
              <a:lnSpc>
                <a:spcPct val="100000"/>
              </a:lnSpc>
              <a:buNone/>
            </a:pPr>
            <a:r>
              <a:rPr lang="en-US" sz="2000" dirty="0">
                <a:solidFill>
                  <a:schemeClr val="bg1"/>
                </a:solidFill>
              </a:rPr>
              <a:t>Maleficent is portrayed as care-focused feminist based on these two findings:</a:t>
            </a:r>
          </a:p>
          <a:p>
            <a:pPr marL="875668" lvl="1" indent="-514350" algn="just">
              <a:lnSpc>
                <a:spcPct val="100000"/>
              </a:lnSpc>
              <a:buAutoNum type="arabicPeriod"/>
            </a:pPr>
            <a:r>
              <a:rPr lang="en-US" sz="2000" dirty="0">
                <a:solidFill>
                  <a:schemeClr val="bg1"/>
                </a:solidFill>
              </a:rPr>
              <a:t>She undergoes the three stages of care-focused feminism</a:t>
            </a:r>
          </a:p>
          <a:p>
            <a:pPr marL="875668" lvl="1" indent="-514350" algn="just">
              <a:lnSpc>
                <a:spcPct val="100000"/>
              </a:lnSpc>
              <a:buAutoNum type="arabicPeriod"/>
            </a:pPr>
            <a:r>
              <a:rPr lang="en-US" sz="2000" dirty="0">
                <a:solidFill>
                  <a:schemeClr val="bg1"/>
                </a:solidFill>
              </a:rPr>
              <a:t>She is portrayed to have care-focused characterization</a:t>
            </a:r>
          </a:p>
          <a:p>
            <a:pPr marL="361318" lvl="1" indent="0" algn="just">
              <a:lnSpc>
                <a:spcPct val="100000"/>
              </a:lnSpc>
              <a:buNone/>
            </a:pPr>
            <a:endParaRPr lang="en-US" sz="2000" dirty="0">
              <a:solidFill>
                <a:schemeClr val="bg1"/>
              </a:solidFill>
            </a:endParaRPr>
          </a:p>
          <a:p>
            <a:pPr marL="704218" lvl="1" indent="-342900" algn="just">
              <a:lnSpc>
                <a:spcPct val="100000"/>
              </a:lnSpc>
            </a:pPr>
            <a:r>
              <a:rPr lang="en-US" sz="2000" dirty="0">
                <a:solidFill>
                  <a:schemeClr val="bg1"/>
                </a:solidFill>
              </a:rPr>
              <a:t>Pre – Conventional Stage</a:t>
            </a:r>
          </a:p>
          <a:p>
            <a:pPr marL="361318" lvl="1" indent="0" algn="just">
              <a:lnSpc>
                <a:spcPct val="100000"/>
              </a:lnSpc>
              <a:buNone/>
            </a:pPr>
            <a:r>
              <a:rPr lang="en-US" sz="2000" dirty="0">
                <a:solidFill>
                  <a:schemeClr val="bg1"/>
                </a:solidFill>
              </a:rPr>
              <a:t>As someone knows what she wants, Maleficent wants to be a good mother. As a foster mother, she did not have a motherly instinct, but she tries to become a good mother for Aurora. </a:t>
            </a:r>
          </a:p>
          <a:p>
            <a:pPr marL="361318" lvl="1" indent="0" algn="just">
              <a:lnSpc>
                <a:spcPct val="100000"/>
              </a:lnSpc>
              <a:buNone/>
            </a:pPr>
            <a:endParaRPr lang="en-US" sz="2000" dirty="0">
              <a:solidFill>
                <a:schemeClr val="bg1"/>
              </a:solidFill>
            </a:endParaRPr>
          </a:p>
          <a:p>
            <a:pPr marL="361318" lvl="1" indent="0" algn="just">
              <a:lnSpc>
                <a:spcPct val="100000"/>
              </a:lnSpc>
              <a:buNone/>
            </a:pPr>
            <a:r>
              <a:rPr lang="en-US" sz="2000" dirty="0">
                <a:solidFill>
                  <a:schemeClr val="bg1"/>
                </a:solidFill>
              </a:rPr>
              <a:t>She nurtures and gives loving attention to Aurora. In this film, she shows motherly love for her goddaughter, Aurora in three scenes. One of which is: </a:t>
            </a:r>
          </a:p>
          <a:p>
            <a:pPr marL="361318" lvl="1" indent="0" algn="just">
              <a:lnSpc>
                <a:spcPct val="100000"/>
              </a:lnSpc>
              <a:buNone/>
            </a:pPr>
            <a:endParaRPr lang="en-US" sz="2000" dirty="0">
              <a:solidFill>
                <a:schemeClr val="bg1"/>
              </a:solidFill>
            </a:endParaRPr>
          </a:p>
          <a:p>
            <a:pPr marL="361318" lvl="1" indent="0" algn="just">
              <a:lnSpc>
                <a:spcPct val="100000"/>
              </a:lnSpc>
              <a:buNone/>
            </a:pPr>
            <a:endParaRPr lang="en-US" sz="2000" dirty="0">
              <a:solidFill>
                <a:schemeClr val="bg1"/>
              </a:solidFill>
            </a:endParaRPr>
          </a:p>
          <a:p>
            <a:pPr marL="0" indent="0">
              <a:buNone/>
            </a:pPr>
            <a:endParaRPr lang="en-US" sz="2000" dirty="0">
              <a:solidFill>
                <a:schemeClr val="bg1"/>
              </a:solidFill>
            </a:endParaRPr>
          </a:p>
        </p:txBody>
      </p:sp>
      <p:pic>
        <p:nvPicPr>
          <p:cNvPr id="2" name="Picture 1">
            <a:extLst>
              <a:ext uri="{FF2B5EF4-FFF2-40B4-BE49-F238E27FC236}">
                <a16:creationId xmlns:a16="http://schemas.microsoft.com/office/drawing/2014/main" id="{206DD671-0D10-5A12-97B9-A27C6D0E972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4576" b="14615"/>
          <a:stretch/>
        </p:blipFill>
        <p:spPr bwMode="auto">
          <a:xfrm>
            <a:off x="4284692" y="4662081"/>
            <a:ext cx="4119720" cy="163853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5999526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44848" y="655646"/>
            <a:ext cx="10515600" cy="573088"/>
          </a:xfrm>
        </p:spPr>
        <p:txBody>
          <a:bodyPr>
            <a:normAutofit fontScale="90000"/>
          </a:bodyPr>
          <a:lstStyle/>
          <a:p>
            <a:r>
              <a:rPr lang="en-US" b="1" dirty="0">
                <a:solidFill>
                  <a:schemeClr val="bg1"/>
                </a:solidFill>
                <a:latin typeface="+mn-lt"/>
              </a:rPr>
              <a:t>FINDING ONE</a:t>
            </a:r>
          </a:p>
        </p:txBody>
      </p:sp>
      <p:sp>
        <p:nvSpPr>
          <p:cNvPr id="5" name="Content Placeholder 4"/>
          <p:cNvSpPr>
            <a:spLocks noGrp="1"/>
          </p:cNvSpPr>
          <p:nvPr>
            <p:ph idx="1"/>
          </p:nvPr>
        </p:nvSpPr>
        <p:spPr>
          <a:xfrm>
            <a:off x="544847" y="1228734"/>
            <a:ext cx="10943423" cy="4973620"/>
          </a:xfrm>
        </p:spPr>
        <p:txBody>
          <a:bodyPr>
            <a:normAutofit/>
          </a:bodyPr>
          <a:lstStyle/>
          <a:p>
            <a:r>
              <a:rPr lang="en-US" sz="2000" dirty="0">
                <a:solidFill>
                  <a:schemeClr val="bg1"/>
                </a:solidFill>
              </a:rPr>
              <a:t>Conventional Stage</a:t>
            </a:r>
          </a:p>
          <a:p>
            <a:pPr marL="0" indent="0">
              <a:buNone/>
            </a:pPr>
            <a:r>
              <a:rPr lang="en-US" sz="2000" dirty="0">
                <a:solidFill>
                  <a:schemeClr val="bg1"/>
                </a:solidFill>
              </a:rPr>
              <a:t>In this case, Maleficent has a responsibility toward the Moors because she is the Queen. This stage is also revealed through three scenes. One of which is :</a:t>
            </a:r>
          </a:p>
          <a:p>
            <a:pPr marL="0" indent="0">
              <a:buNone/>
            </a:pPr>
            <a:endParaRPr lang="en-US" sz="2000" dirty="0">
              <a:solidFill>
                <a:schemeClr val="bg1"/>
              </a:solidFill>
            </a:endParaRPr>
          </a:p>
          <a:p>
            <a:pPr marL="0" indent="0">
              <a:buNone/>
            </a:pPr>
            <a:endParaRPr lang="en-US" sz="2000" dirty="0">
              <a:solidFill>
                <a:schemeClr val="bg1"/>
              </a:solidFill>
            </a:endParaRPr>
          </a:p>
          <a:p>
            <a:pPr marL="0" indent="0">
              <a:buNone/>
            </a:pPr>
            <a:endParaRPr lang="en-US" sz="2000" dirty="0">
              <a:solidFill>
                <a:schemeClr val="bg1"/>
              </a:solidFill>
            </a:endParaRPr>
          </a:p>
          <a:p>
            <a:r>
              <a:rPr lang="en-US" sz="2000" dirty="0">
                <a:solidFill>
                  <a:schemeClr val="bg1"/>
                </a:solidFill>
              </a:rPr>
              <a:t>Post – Conventional Stage</a:t>
            </a:r>
          </a:p>
          <a:p>
            <a:pPr marL="0" indent="0" algn="just">
              <a:buNone/>
            </a:pPr>
            <a:r>
              <a:rPr lang="en-US" sz="2000" dirty="0">
                <a:solidFill>
                  <a:schemeClr val="bg1"/>
                </a:solidFill>
              </a:rPr>
              <a:t>In the post-conventional stage, Maleficent is responsible for her decisions and has consequences for her responsibilities. As a Queen, Maleficent is responsible towards the Moors and the Dark </a:t>
            </a:r>
            <a:r>
              <a:rPr lang="en-US" sz="2000" dirty="0" err="1">
                <a:solidFill>
                  <a:schemeClr val="bg1"/>
                </a:solidFill>
              </a:rPr>
              <a:t>Feys</a:t>
            </a:r>
            <a:r>
              <a:rPr lang="en-US" sz="2000" dirty="0">
                <a:solidFill>
                  <a:schemeClr val="bg1"/>
                </a:solidFill>
              </a:rPr>
              <a:t>; she has to be responsible for what she does. This is one of the example of the scene showing this final stage:</a:t>
            </a:r>
          </a:p>
          <a:p>
            <a:pPr marL="0" indent="0" algn="just">
              <a:buNone/>
            </a:pPr>
            <a:endParaRPr lang="en-US" sz="2000" dirty="0">
              <a:solidFill>
                <a:schemeClr val="bg1"/>
              </a:solidFill>
            </a:endParaRPr>
          </a:p>
          <a:p>
            <a:pPr marL="0" indent="0" algn="just">
              <a:buNone/>
            </a:pPr>
            <a:endParaRPr lang="en-US" sz="2000" dirty="0">
              <a:solidFill>
                <a:schemeClr val="bg1"/>
              </a:solidFill>
            </a:endParaRPr>
          </a:p>
          <a:p>
            <a:pPr marL="0" indent="0" algn="just">
              <a:buNone/>
            </a:pPr>
            <a:endParaRPr lang="en-US" sz="2000" dirty="0">
              <a:solidFill>
                <a:schemeClr val="bg1"/>
              </a:solidFill>
            </a:endParaRPr>
          </a:p>
          <a:p>
            <a:pPr marL="0" indent="0">
              <a:buNone/>
            </a:pPr>
            <a:endParaRPr lang="en-US" sz="2000" dirty="0">
              <a:solidFill>
                <a:schemeClr val="bg1"/>
              </a:solidFill>
            </a:endParaRPr>
          </a:p>
        </p:txBody>
      </p:sp>
      <p:pic>
        <p:nvPicPr>
          <p:cNvPr id="2" name="Picture 1">
            <a:extLst>
              <a:ext uri="{FF2B5EF4-FFF2-40B4-BE49-F238E27FC236}">
                <a16:creationId xmlns:a16="http://schemas.microsoft.com/office/drawing/2014/main" id="{02584484-7DF5-F090-FED2-CE04C21193B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1638" b="5983"/>
          <a:stretch/>
        </p:blipFill>
        <p:spPr bwMode="auto">
          <a:xfrm>
            <a:off x="4926106" y="2302506"/>
            <a:ext cx="3303494" cy="1413038"/>
          </a:xfrm>
          <a:prstGeom prst="rect">
            <a:avLst/>
          </a:prstGeom>
          <a:ln>
            <a:noFill/>
          </a:ln>
          <a:extLst>
            <a:ext uri="{53640926-AAD7-44D8-BBD7-CCE9431645EC}">
              <a14:shadowObscured xmlns:a14="http://schemas.microsoft.com/office/drawing/2010/main"/>
            </a:ext>
          </a:extLst>
        </p:spPr>
      </p:pic>
      <p:pic>
        <p:nvPicPr>
          <p:cNvPr id="3" name="Picture 2">
            <a:extLst>
              <a:ext uri="{FF2B5EF4-FFF2-40B4-BE49-F238E27FC236}">
                <a16:creationId xmlns:a16="http://schemas.microsoft.com/office/drawing/2014/main" id="{16C3103F-3261-AAA5-EBDE-7F0A8182310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4253" b="13341"/>
          <a:stretch/>
        </p:blipFill>
        <p:spPr bwMode="auto">
          <a:xfrm>
            <a:off x="4926106" y="5047650"/>
            <a:ext cx="3424518" cy="125748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5927474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79582" y="803564"/>
            <a:ext cx="10515600" cy="573088"/>
          </a:xfrm>
        </p:spPr>
        <p:txBody>
          <a:bodyPr>
            <a:normAutofit fontScale="90000"/>
          </a:bodyPr>
          <a:lstStyle/>
          <a:p>
            <a:r>
              <a:rPr lang="en-US" b="1" dirty="0">
                <a:solidFill>
                  <a:schemeClr val="bg1"/>
                </a:solidFill>
                <a:latin typeface="+mn-lt"/>
              </a:rPr>
              <a:t>FINDING TWO AND DISCUSSIONS</a:t>
            </a:r>
          </a:p>
        </p:txBody>
      </p:sp>
      <p:sp>
        <p:nvSpPr>
          <p:cNvPr id="5" name="Content Placeholder 4"/>
          <p:cNvSpPr>
            <a:spLocks noGrp="1"/>
          </p:cNvSpPr>
          <p:nvPr>
            <p:ph idx="1"/>
          </p:nvPr>
        </p:nvSpPr>
        <p:spPr>
          <a:xfrm>
            <a:off x="580940" y="1578358"/>
            <a:ext cx="10515600" cy="4351338"/>
          </a:xfrm>
        </p:spPr>
        <p:txBody>
          <a:bodyPr>
            <a:normAutofit lnSpcReduction="10000"/>
          </a:bodyPr>
          <a:lstStyle/>
          <a:p>
            <a:r>
              <a:rPr lang="en-US" sz="2000" dirty="0">
                <a:solidFill>
                  <a:schemeClr val="bg1"/>
                </a:solidFill>
              </a:rPr>
              <a:t>Characteristics of care-focused feminist</a:t>
            </a:r>
          </a:p>
          <a:p>
            <a:pPr marL="457200" indent="-457200">
              <a:buFont typeface="+mj-lt"/>
              <a:buAutoNum type="arabicPeriod"/>
            </a:pPr>
            <a:r>
              <a:rPr lang="en-US" sz="2000" dirty="0">
                <a:solidFill>
                  <a:schemeClr val="bg1"/>
                </a:solidFill>
              </a:rPr>
              <a:t>A Motherly Character</a:t>
            </a:r>
          </a:p>
          <a:p>
            <a:pPr marL="457200" indent="-457200">
              <a:buFont typeface="+mj-lt"/>
              <a:buAutoNum type="arabicPeriod"/>
            </a:pPr>
            <a:r>
              <a:rPr lang="en-US" sz="2000" dirty="0">
                <a:solidFill>
                  <a:schemeClr val="bg1"/>
                </a:solidFill>
              </a:rPr>
              <a:t>A responsible Queen</a:t>
            </a:r>
          </a:p>
          <a:p>
            <a:pPr marL="457200" indent="-457200">
              <a:buFont typeface="+mj-lt"/>
              <a:buAutoNum type="arabicPeriod"/>
            </a:pPr>
            <a:r>
              <a:rPr lang="en-US" sz="2000" dirty="0">
                <a:solidFill>
                  <a:schemeClr val="bg1"/>
                </a:solidFill>
              </a:rPr>
              <a:t>Firm and Fair Character</a:t>
            </a:r>
          </a:p>
          <a:p>
            <a:pPr marL="0" indent="0">
              <a:buNone/>
            </a:pPr>
            <a:endParaRPr lang="en-US" sz="2000" dirty="0">
              <a:solidFill>
                <a:schemeClr val="bg1"/>
              </a:solidFill>
            </a:endParaRPr>
          </a:p>
          <a:p>
            <a:r>
              <a:rPr lang="en-US" sz="2000" dirty="0">
                <a:solidFill>
                  <a:schemeClr val="bg1"/>
                </a:solidFill>
              </a:rPr>
              <a:t>Discussions </a:t>
            </a:r>
          </a:p>
          <a:p>
            <a:pPr marL="0" indent="0">
              <a:buNone/>
            </a:pPr>
            <a:r>
              <a:rPr lang="en-US" sz="2000" dirty="0">
                <a:solidFill>
                  <a:schemeClr val="bg1"/>
                </a:solidFill>
              </a:rPr>
              <a:t>There are three stages of findings that reveal how Maleficent is portrayed as a care-focused feminist. </a:t>
            </a:r>
          </a:p>
          <a:p>
            <a:pPr marL="0" indent="0">
              <a:buNone/>
            </a:pPr>
            <a:endParaRPr lang="en-US" sz="2000" dirty="0">
              <a:solidFill>
                <a:schemeClr val="bg1"/>
              </a:solidFill>
            </a:endParaRPr>
          </a:p>
          <a:p>
            <a:pPr marL="0" indent="0">
              <a:buNone/>
            </a:pPr>
            <a:r>
              <a:rPr lang="en-US" sz="2000" dirty="0">
                <a:solidFill>
                  <a:schemeClr val="bg1"/>
                </a:solidFill>
              </a:rPr>
              <a:t>Similarity of the findings with other studies </a:t>
            </a:r>
          </a:p>
          <a:p>
            <a:pPr marL="0" indent="0">
              <a:buNone/>
            </a:pPr>
            <a:endParaRPr lang="en-US" sz="2000" dirty="0">
              <a:solidFill>
                <a:schemeClr val="bg1"/>
              </a:solidFill>
            </a:endParaRPr>
          </a:p>
          <a:p>
            <a:pPr marL="0" indent="0">
              <a:buNone/>
            </a:pPr>
            <a:r>
              <a:rPr lang="en-US" sz="2000" dirty="0">
                <a:solidFill>
                  <a:schemeClr val="bg1"/>
                </a:solidFill>
              </a:rPr>
              <a:t>Implication of the current findings </a:t>
            </a:r>
          </a:p>
        </p:txBody>
      </p:sp>
    </p:spTree>
    <p:extLst>
      <p:ext uri="{BB962C8B-B14F-4D97-AF65-F5344CB8AC3E}">
        <p14:creationId xmlns:p14="http://schemas.microsoft.com/office/powerpoint/2010/main" val="42204475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79582" y="803564"/>
            <a:ext cx="10515600" cy="573088"/>
          </a:xfrm>
        </p:spPr>
        <p:txBody>
          <a:bodyPr>
            <a:normAutofit fontScale="90000"/>
          </a:bodyPr>
          <a:lstStyle/>
          <a:p>
            <a:r>
              <a:rPr lang="en-US" b="1" dirty="0">
                <a:solidFill>
                  <a:schemeClr val="bg1"/>
                </a:solidFill>
                <a:latin typeface="+mn-lt"/>
              </a:rPr>
              <a:t>CONCLUSION</a:t>
            </a:r>
          </a:p>
        </p:txBody>
      </p:sp>
      <p:sp>
        <p:nvSpPr>
          <p:cNvPr id="5" name="Content Placeholder 4"/>
          <p:cNvSpPr>
            <a:spLocks noGrp="1"/>
          </p:cNvSpPr>
          <p:nvPr>
            <p:ph idx="1"/>
          </p:nvPr>
        </p:nvSpPr>
        <p:spPr>
          <a:xfrm>
            <a:off x="579582" y="1564911"/>
            <a:ext cx="10515600" cy="4351338"/>
          </a:xfrm>
        </p:spPr>
        <p:txBody>
          <a:bodyPr>
            <a:normAutofit/>
          </a:bodyPr>
          <a:lstStyle/>
          <a:p>
            <a:pPr algn="just"/>
            <a:r>
              <a:rPr lang="en-US" sz="2400" dirty="0">
                <a:solidFill>
                  <a:schemeClr val="bg1"/>
                </a:solidFill>
              </a:rPr>
              <a:t>As a result, </a:t>
            </a:r>
            <a:r>
              <a:rPr lang="en-US" sz="2400" dirty="0" err="1">
                <a:solidFill>
                  <a:schemeClr val="bg1"/>
                </a:solidFill>
              </a:rPr>
              <a:t>Maleficent's</a:t>
            </a:r>
            <a:r>
              <a:rPr lang="en-US" sz="2400" dirty="0">
                <a:solidFill>
                  <a:schemeClr val="bg1"/>
                </a:solidFill>
              </a:rPr>
              <a:t> actions show her characterization as a care-focused feminist, which is someone who not only knows what she wants but also cares for others. In other words, the main female character in this study has moved toward care-focused feminism. </a:t>
            </a:r>
          </a:p>
          <a:p>
            <a:pPr marL="0" indent="0">
              <a:buNone/>
            </a:pPr>
            <a:endParaRPr lang="en-US" sz="2400" dirty="0">
              <a:solidFill>
                <a:schemeClr val="bg1"/>
              </a:solidFill>
            </a:endParaRPr>
          </a:p>
          <a:p>
            <a:pPr algn="just"/>
            <a:r>
              <a:rPr lang="en-US" sz="2400" dirty="0">
                <a:solidFill>
                  <a:schemeClr val="bg1"/>
                </a:solidFill>
              </a:rPr>
              <a:t>Previously, some female characters in Disney films are portrayed as liberal feminists because they fight for their women's rights. In contrast, care-focused feminism is not the privilege of being a woman but privileging human beings regardless of their race. Gilligan (1982) said that a care-focused feminist is fighting for their rights and caring for others. The study points out the idea that the main female character has a richer range than previous ones.</a:t>
            </a:r>
          </a:p>
          <a:p>
            <a:endParaRPr lang="en-US" sz="2400" dirty="0">
              <a:solidFill>
                <a:schemeClr val="bg1"/>
              </a:solidFill>
            </a:endParaRPr>
          </a:p>
          <a:p>
            <a:endParaRPr lang="en-US" sz="2000" dirty="0">
              <a:solidFill>
                <a:schemeClr val="bg1"/>
              </a:solidFill>
            </a:endParaRPr>
          </a:p>
        </p:txBody>
      </p:sp>
    </p:spTree>
    <p:extLst>
      <p:ext uri="{BB962C8B-B14F-4D97-AF65-F5344CB8AC3E}">
        <p14:creationId xmlns:p14="http://schemas.microsoft.com/office/powerpoint/2010/main" val="29652042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79582" y="803564"/>
            <a:ext cx="10515600" cy="573088"/>
          </a:xfrm>
        </p:spPr>
        <p:txBody>
          <a:bodyPr>
            <a:normAutofit fontScale="90000"/>
          </a:bodyPr>
          <a:lstStyle/>
          <a:p>
            <a:r>
              <a:rPr lang="en-US" b="1" dirty="0">
                <a:solidFill>
                  <a:schemeClr val="bg1"/>
                </a:solidFill>
                <a:latin typeface="+mn-lt"/>
              </a:rPr>
              <a:t>REFERENCES</a:t>
            </a:r>
          </a:p>
        </p:txBody>
      </p:sp>
      <p:sp>
        <p:nvSpPr>
          <p:cNvPr id="5" name="Content Placeholder 4"/>
          <p:cNvSpPr>
            <a:spLocks noGrp="1"/>
          </p:cNvSpPr>
          <p:nvPr>
            <p:ph idx="1"/>
          </p:nvPr>
        </p:nvSpPr>
        <p:spPr>
          <a:xfrm>
            <a:off x="580939" y="1484228"/>
            <a:ext cx="10889401" cy="4351338"/>
          </a:xfrm>
        </p:spPr>
        <p:txBody>
          <a:bodyPr>
            <a:normAutofit fontScale="85000" lnSpcReduction="20000"/>
          </a:bodyPr>
          <a:lstStyle/>
          <a:p>
            <a:pPr marL="457200" marR="0" indent="-457200" algn="just">
              <a:lnSpc>
                <a:spcPct val="107000"/>
              </a:lnSpc>
              <a:spcBef>
                <a:spcPts val="0"/>
              </a:spcBef>
              <a:spcAft>
                <a:spcPts val="800"/>
              </a:spcAft>
            </a:pPr>
            <a:r>
              <a:rPr lang="en-US" sz="1800" kern="1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Azizah</a:t>
            </a:r>
            <a:r>
              <a:rPr lang="en-US" sz="1800"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N., &amp; </a:t>
            </a:r>
            <a:r>
              <a:rPr lang="en-US" sz="1800" kern="1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Fitri</a:t>
            </a:r>
            <a:r>
              <a:rPr lang="en-US" sz="1800"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N. (2019). The representation of liberal </a:t>
            </a:r>
            <a:r>
              <a:rPr lang="en-US" sz="1800" kern="1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f</a:t>
            </a:r>
            <a:r>
              <a:rPr lang="en-US" sz="1800"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eminism </a:t>
            </a:r>
            <a:r>
              <a:rPr lang="en-US" sz="1800" kern="1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t</a:t>
            </a:r>
            <a:r>
              <a:rPr lang="en-US" sz="1800"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hrough </a:t>
            </a:r>
            <a:r>
              <a:rPr lang="en-US" sz="1800" kern="1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t</a:t>
            </a:r>
            <a:r>
              <a:rPr lang="en-US" sz="1800"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he </a:t>
            </a:r>
            <a:r>
              <a:rPr lang="en-US" sz="1800" kern="1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m</a:t>
            </a:r>
            <a:r>
              <a:rPr lang="en-US" sz="1800"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ain </a:t>
            </a:r>
            <a:r>
              <a:rPr lang="en-US" sz="1800" kern="1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c</a:t>
            </a:r>
            <a:r>
              <a:rPr lang="en-US" sz="1800"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haracter in “The Post” movie. </a:t>
            </a:r>
            <a:r>
              <a:rPr lang="en-US" sz="1800" i="1"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Journal Of English Language teaching, Vol. 3 No.2</a:t>
            </a:r>
            <a:r>
              <a:rPr lang="en-US" sz="1800"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18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457200" marR="0" indent="-457200" algn="just">
              <a:lnSpc>
                <a:spcPct val="107000"/>
              </a:lnSpc>
              <a:spcBef>
                <a:spcPts val="0"/>
              </a:spcBef>
              <a:spcAft>
                <a:spcPts val="800"/>
              </a:spcAft>
            </a:pPr>
            <a:r>
              <a:rPr lang="en-US" sz="1800"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Becker, S., Thomas, D., &amp; Cope, M. R. (2016). Post-feminism for children: feminism ‘repackaged’ in the Bratz films. </a:t>
            </a:r>
            <a:r>
              <a:rPr lang="en-US" sz="1800" i="1"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SAGE Publications, Vol. 38(8)</a:t>
            </a:r>
            <a:r>
              <a:rPr lang="en-US" sz="1800"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18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457200" marR="0" indent="-457200" algn="just">
              <a:lnSpc>
                <a:spcPct val="107000"/>
              </a:lnSpc>
              <a:spcBef>
                <a:spcPts val="0"/>
              </a:spcBef>
              <a:spcAft>
                <a:spcPts val="800"/>
              </a:spcAft>
            </a:pPr>
            <a:r>
              <a:rPr lang="en-US" sz="1800" kern="1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Belsey</a:t>
            </a:r>
            <a:r>
              <a:rPr lang="en-US" sz="1800"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C. (2005). </a:t>
            </a:r>
            <a:r>
              <a:rPr lang="en-US" sz="1800" i="1"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Culture and the real : theorizing cultural criticism.</a:t>
            </a:r>
            <a:r>
              <a:rPr lang="en-US" sz="1800"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Routledge.</a:t>
            </a:r>
            <a:endParaRPr lang="en-US" sz="18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457200" marR="0" indent="-457200" algn="just">
              <a:lnSpc>
                <a:spcPct val="107000"/>
              </a:lnSpc>
              <a:spcBef>
                <a:spcPts val="0"/>
              </a:spcBef>
              <a:spcAft>
                <a:spcPts val="800"/>
              </a:spcAft>
            </a:pPr>
            <a:r>
              <a:rPr lang="en-US" sz="1800"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Gilligan, C. (1982). In a different voice</a:t>
            </a:r>
            <a:r>
              <a:rPr lang="en-US" sz="1800" i="1"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1800"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Harvard University Press.</a:t>
            </a:r>
            <a:endParaRPr lang="en-US" sz="18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457200" marR="0" indent="-457200" algn="just">
              <a:lnSpc>
                <a:spcPct val="107000"/>
              </a:lnSpc>
              <a:spcBef>
                <a:spcPts val="0"/>
              </a:spcBef>
              <a:spcAft>
                <a:spcPts val="800"/>
              </a:spcAft>
            </a:pPr>
            <a:r>
              <a:rPr lang="en-US" sz="1800" kern="1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Hourihan</a:t>
            </a:r>
            <a:r>
              <a:rPr lang="en-US" sz="1800"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M. (2005). </a:t>
            </a:r>
            <a:r>
              <a:rPr lang="en-US" sz="1800" i="1"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Deconstructing the hero: literary theory and children's literature.</a:t>
            </a:r>
            <a:r>
              <a:rPr lang="en-US" sz="1800"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London: Routledge.</a:t>
            </a:r>
            <a:endParaRPr lang="en-US" sz="18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457200" marR="0" indent="-457200" algn="just">
              <a:lnSpc>
                <a:spcPct val="107000"/>
              </a:lnSpc>
              <a:spcBef>
                <a:spcPts val="0"/>
              </a:spcBef>
              <a:spcAft>
                <a:spcPts val="800"/>
              </a:spcAft>
            </a:pPr>
            <a:r>
              <a:rPr lang="en-US" sz="1800" kern="1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Moleong</a:t>
            </a:r>
            <a:r>
              <a:rPr lang="en-US" sz="1800"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L. (2005). </a:t>
            </a:r>
            <a:r>
              <a:rPr lang="en-US" sz="1800" i="1" kern="1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Metodologi</a:t>
            </a:r>
            <a:r>
              <a:rPr lang="en-US" sz="1800" i="1"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kern="1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p</a:t>
            </a:r>
            <a:r>
              <a:rPr lang="en-US" sz="1800" i="1" kern="1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enelitian</a:t>
            </a:r>
            <a:r>
              <a:rPr lang="en-US" sz="1800" i="1"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kern="1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k</a:t>
            </a:r>
            <a:r>
              <a:rPr lang="en-US" sz="1800" i="1" kern="1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ualitatif</a:t>
            </a:r>
            <a:r>
              <a:rPr lang="en-US" sz="1800" i="1"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1800"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Bandung: </a:t>
            </a:r>
            <a:r>
              <a:rPr lang="en-US" sz="1800" kern="1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Remaja</a:t>
            </a:r>
            <a:r>
              <a:rPr lang="en-US" sz="1800"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Rosdakarya</a:t>
            </a:r>
            <a:r>
              <a:rPr lang="en-US" sz="1800"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18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457200" marR="0" indent="-457200" algn="just">
              <a:lnSpc>
                <a:spcPct val="107000"/>
              </a:lnSpc>
              <a:spcBef>
                <a:spcPts val="0"/>
              </a:spcBef>
              <a:spcAft>
                <a:spcPts val="800"/>
              </a:spcAft>
            </a:pPr>
            <a:r>
              <a:rPr lang="en-US" sz="1800"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Lockyer, S. (2008). </a:t>
            </a:r>
            <a:r>
              <a:rPr lang="en-US" sz="1800" i="1"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Textual analysis.</a:t>
            </a:r>
            <a:r>
              <a:rPr lang="en-US" sz="1800"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SAGE.</a:t>
            </a:r>
            <a:endParaRPr lang="en-US" sz="18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457200" marR="0" indent="-457200" algn="just">
              <a:lnSpc>
                <a:spcPct val="107000"/>
              </a:lnSpc>
              <a:spcBef>
                <a:spcPts val="0"/>
              </a:spcBef>
              <a:spcAft>
                <a:spcPts val="800"/>
              </a:spcAft>
            </a:pPr>
            <a:r>
              <a:rPr lang="en-US" sz="1800" kern="1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Rønning</a:t>
            </a:r>
            <a:r>
              <a:rPr lang="en-US" sz="1800"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J. (Director). (2019). </a:t>
            </a:r>
            <a:r>
              <a:rPr lang="en-US" sz="1800" i="1"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Maleficent: Mistress of evil</a:t>
            </a:r>
            <a:r>
              <a:rPr lang="en-US" sz="1800"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[Motion picture].</a:t>
            </a:r>
            <a:endParaRPr lang="en-US" sz="18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457200" marR="0" indent="-457200" algn="just">
              <a:lnSpc>
                <a:spcPct val="107000"/>
              </a:lnSpc>
              <a:spcBef>
                <a:spcPts val="0"/>
              </a:spcBef>
              <a:spcAft>
                <a:spcPts val="800"/>
              </a:spcAft>
            </a:pPr>
            <a:r>
              <a:rPr lang="en-US" sz="1800" kern="1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Siagian</a:t>
            </a:r>
            <a:r>
              <a:rPr lang="en-US" sz="1800"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F. H. (2018). Feminism in </a:t>
            </a:r>
            <a:r>
              <a:rPr lang="en-US" sz="1800" kern="1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pa</a:t>
            </a:r>
            <a:r>
              <a:rPr lang="en-US" sz="1800"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triarchal </a:t>
            </a:r>
            <a:r>
              <a:rPr lang="en-US" sz="1800" kern="1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s</a:t>
            </a:r>
            <a:r>
              <a:rPr lang="en-US" sz="1800"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ociety </a:t>
            </a:r>
            <a:r>
              <a:rPr lang="en-US" sz="1800" kern="1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r</a:t>
            </a:r>
            <a:r>
              <a:rPr lang="en-US" sz="1800"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eflected </a:t>
            </a:r>
            <a:r>
              <a:rPr lang="en-US" sz="1800" kern="1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i</a:t>
            </a:r>
            <a:r>
              <a:rPr lang="en-US" sz="1800"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n </a:t>
            </a:r>
            <a:r>
              <a:rPr lang="en-US" sz="1800" kern="1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t</a:t>
            </a:r>
            <a:r>
              <a:rPr lang="en-US" sz="1800"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he </a:t>
            </a:r>
            <a:r>
              <a:rPr lang="en-US" sz="1800" kern="1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m</a:t>
            </a:r>
            <a:r>
              <a:rPr lang="en-US" sz="1800"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ain </a:t>
            </a:r>
            <a:r>
              <a:rPr lang="en-US" sz="1800" kern="1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c</a:t>
            </a:r>
            <a:r>
              <a:rPr lang="en-US" sz="1800"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haracter </a:t>
            </a:r>
            <a:r>
              <a:rPr lang="en-US" sz="1800" kern="1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o</a:t>
            </a:r>
            <a:r>
              <a:rPr lang="en-US" sz="1800"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f Perempuan </a:t>
            </a:r>
            <a:r>
              <a:rPr lang="en-US" sz="1800" kern="1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b</a:t>
            </a:r>
            <a:r>
              <a:rPr lang="en-US" sz="1800" kern="1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erkalung</a:t>
            </a:r>
            <a:r>
              <a:rPr lang="en-US" sz="1800"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s</a:t>
            </a:r>
            <a:r>
              <a:rPr lang="en-US" sz="1800" kern="1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orban</a:t>
            </a:r>
            <a:r>
              <a:rPr lang="en-US" sz="1800"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m</a:t>
            </a:r>
            <a:r>
              <a:rPr lang="en-US" sz="1800"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ovie.</a:t>
            </a:r>
            <a:endParaRPr lang="en-US" sz="18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457200" marR="0" indent="-457200" algn="just">
              <a:lnSpc>
                <a:spcPct val="107000"/>
              </a:lnSpc>
              <a:spcBef>
                <a:spcPts val="0"/>
              </a:spcBef>
              <a:spcAft>
                <a:spcPts val="800"/>
              </a:spcAft>
            </a:pPr>
            <a:r>
              <a:rPr lang="en-US" sz="1800" kern="1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Sinuraya</a:t>
            </a:r>
            <a:r>
              <a:rPr lang="en-US" sz="1800"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J. S., Azhar, A. A., &amp; </a:t>
            </a:r>
            <a:r>
              <a:rPr lang="en-US" sz="1800" kern="1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Sazali</a:t>
            </a:r>
            <a:r>
              <a:rPr lang="en-US" sz="1800"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H. (2022). </a:t>
            </a:r>
            <a:r>
              <a:rPr lang="en-US" sz="1900"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Analysis of semiotics representation of feminism in the </a:t>
            </a:r>
            <a:r>
              <a:rPr lang="en-US" sz="1900" kern="1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Mu</a:t>
            </a:r>
            <a:r>
              <a:rPr lang="en-US" sz="1900"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lan film 2020</a:t>
            </a:r>
            <a:r>
              <a:rPr lang="en-US" sz="1800"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International Journal of Cultural and Social Science</a:t>
            </a:r>
            <a:r>
              <a:rPr lang="en-US" sz="1800"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94-105.</a:t>
            </a:r>
            <a:endParaRPr lang="en-US" sz="18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457200" marR="0" indent="-457200" algn="just">
              <a:lnSpc>
                <a:spcPct val="107000"/>
              </a:lnSpc>
              <a:spcBef>
                <a:spcPts val="0"/>
              </a:spcBef>
              <a:spcAft>
                <a:spcPts val="800"/>
              </a:spcAft>
            </a:pPr>
            <a:r>
              <a:rPr lang="en-US" sz="1800"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Tong, R. (2009). </a:t>
            </a:r>
            <a:r>
              <a:rPr lang="en-US" sz="1800" i="1"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Feminist thought : a more comprehensive introduction.</a:t>
            </a:r>
            <a:r>
              <a:rPr lang="en-US" sz="1800"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Avalon Publishing.</a:t>
            </a:r>
            <a:endParaRPr lang="en-US" sz="18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457200" marR="0" indent="-457200" algn="just">
              <a:lnSpc>
                <a:spcPct val="107000"/>
              </a:lnSpc>
              <a:spcBef>
                <a:spcPts val="0"/>
              </a:spcBef>
              <a:spcAft>
                <a:spcPts val="800"/>
              </a:spcAft>
            </a:pPr>
            <a:r>
              <a:rPr lang="en-US" sz="1800" kern="1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Wiijayati</a:t>
            </a:r>
            <a:r>
              <a:rPr lang="en-US" sz="1800"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 T. (2020). The character of Moana in the </a:t>
            </a:r>
            <a:r>
              <a:rPr lang="en-US" sz="1800" kern="1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D</a:t>
            </a:r>
            <a:r>
              <a:rPr lang="en-US" sz="1800"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isney movie script Moana seen from liberal feminism.</a:t>
            </a:r>
            <a:endParaRPr lang="en-US" sz="18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sz="2000" dirty="0">
              <a:solidFill>
                <a:schemeClr val="bg1"/>
              </a:solidFill>
            </a:endParaRPr>
          </a:p>
        </p:txBody>
      </p:sp>
    </p:spTree>
    <p:extLst>
      <p:ext uri="{BB962C8B-B14F-4D97-AF65-F5344CB8AC3E}">
        <p14:creationId xmlns:p14="http://schemas.microsoft.com/office/powerpoint/2010/main" val="300482810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310</TotalTime>
  <Words>1046</Words>
  <Application>Microsoft Office PowerPoint</Application>
  <PresentationFormat>Widescreen</PresentationFormat>
  <Paragraphs>77</Paragraphs>
  <Slides>10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Calibri</vt:lpstr>
      <vt:lpstr>Calibri Light</vt:lpstr>
      <vt:lpstr>Cerebri Light</vt:lpstr>
      <vt:lpstr>Times New Roman</vt:lpstr>
      <vt:lpstr>Office Theme</vt:lpstr>
      <vt:lpstr>AN ANALYSIS OF FEMINISM IN MALEFICENT: MISTRESS OF EVIL (2019)</vt:lpstr>
      <vt:lpstr>INTRODUCTION</vt:lpstr>
      <vt:lpstr>LITERATURE REVIEW</vt:lpstr>
      <vt:lpstr>METHOD</vt:lpstr>
      <vt:lpstr>FINDINGS AND DISCUSSION</vt:lpstr>
      <vt:lpstr>FINDING ONE</vt:lpstr>
      <vt:lpstr>FINDING TWO AND DISCUSSIONS</vt:lpstr>
      <vt:lpstr>CONCLUSION</vt:lpstr>
      <vt:lpstr>REFERENCES</vt:lpstr>
      <vt:lpstr>THANK YOU!</vt:lpstr>
    </vt:vector>
  </TitlesOfParts>
  <Company>home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HERE</dc:title>
  <dc:creator>ismail - [2010]</dc:creator>
  <cp:lastModifiedBy>agiela fadea</cp:lastModifiedBy>
  <cp:revision>10</cp:revision>
  <dcterms:created xsi:type="dcterms:W3CDTF">2023-04-14T06:04:15Z</dcterms:created>
  <dcterms:modified xsi:type="dcterms:W3CDTF">2023-07-27T08:09:13Z</dcterms:modified>
</cp:coreProperties>
</file>