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4" r:id="rId7"/>
    <p:sldId id="265" r:id="rId8"/>
    <p:sldId id="261" r:id="rId9"/>
    <p:sldId id="262" r:id="rId10"/>
    <p:sldId id="26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78" autoAdjust="0"/>
    <p:restoredTop sz="94660"/>
  </p:normalViewPr>
  <p:slideViewPr>
    <p:cSldViewPr snapToGrid="0">
      <p:cViewPr>
        <p:scale>
          <a:sx n="70" d="100"/>
          <a:sy n="70" d="100"/>
        </p:scale>
        <p:origin x="738" y="1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9278C43-7C78-4843-9DB0-26079ABFD95C}" type="datetimeFigureOut">
              <a:rPr lang="en-US" smtClean="0"/>
              <a:t>7/16/2023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935066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278C43-7C78-4843-9DB0-26079ABFD95C}" type="datetimeFigureOut">
              <a:rPr lang="en-US" smtClean="0"/>
              <a:t>7/16/2023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703471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278C43-7C78-4843-9DB0-26079ABFD95C}" type="datetimeFigureOut">
              <a:rPr lang="en-US" smtClean="0"/>
              <a:t>7/16/2023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643303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278C43-7C78-4843-9DB0-26079ABFD95C}" type="datetimeFigureOut">
              <a:rPr lang="en-US" smtClean="0"/>
              <a:t>7/16/2023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241628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278C43-7C78-4843-9DB0-26079ABFD95C}" type="datetimeFigureOut">
              <a:rPr lang="en-US" smtClean="0"/>
              <a:t>7/16/2023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417565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9278C43-7C78-4843-9DB0-26079ABFD95C}" type="datetimeFigureOut">
              <a:rPr lang="en-US" smtClean="0"/>
              <a:t>7/16/2023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29928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9278C43-7C78-4843-9DB0-26079ABFD95C}" type="datetimeFigureOut">
              <a:rPr lang="en-US" smtClean="0"/>
              <a:t>7/16/2023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675268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9278C43-7C78-4843-9DB0-26079ABFD95C}" type="datetimeFigureOut">
              <a:rPr lang="en-US" smtClean="0"/>
              <a:t>7/16/2023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364474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278C43-7C78-4843-9DB0-26079ABFD95C}" type="datetimeFigureOut">
              <a:rPr lang="en-US" smtClean="0"/>
              <a:t>7/16/2023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750322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278C43-7C78-4843-9DB0-26079ABFD95C}" type="datetimeFigureOut">
              <a:rPr lang="en-US" smtClean="0"/>
              <a:t>7/16/2023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4179384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278C43-7C78-4843-9DB0-26079ABFD95C}" type="datetimeFigureOut">
              <a:rPr lang="en-US" smtClean="0"/>
              <a:t>7/16/2023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426204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278C43-7C78-4843-9DB0-26079ABFD95C}" type="datetimeFigureOut">
              <a:rPr lang="en-US" smtClean="0"/>
              <a:t>7/16/2023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1D7BE7-220C-4592-A6F3-146279601EDE}" type="slidenum">
              <a:rPr lang="en-US" smtClean="0"/>
              <a:t>‹#›</a:t>
            </a:fld>
            <a:endParaRPr lang="en-US"/>
          </a:p>
        </p:txBody>
      </p:sp>
    </p:spTree>
    <p:extLst>
      <p:ext uri="{BB962C8B-B14F-4D97-AF65-F5344CB8AC3E}">
        <p14:creationId xmlns:p14="http://schemas.microsoft.com/office/powerpoint/2010/main" val="30954319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189807" y="895405"/>
            <a:ext cx="11812385" cy="879475"/>
          </a:xfrm>
        </p:spPr>
        <p:txBody>
          <a:bodyPr>
            <a:noAutofit/>
          </a:bodyPr>
          <a:lstStyle/>
          <a:p>
            <a:r>
              <a:rPr lang="en-US" sz="2800" b="1" dirty="0" smtClean="0">
                <a:solidFill>
                  <a:schemeClr val="bg1"/>
                </a:solidFill>
                <a:latin typeface="+mn-lt"/>
                <a:cs typeface="Times New Roman" panose="02020603050405020304" pitchFamily="18" charset="0"/>
              </a:rPr>
              <a:t>TECHNO PEDAGOGY APPROACH REGIONAL LANGUAGE EDUCATION REVITALIZATION IN SOCIETY 5.0 ERA</a:t>
            </a:r>
            <a:endParaRPr lang="en-US" sz="2800" b="1" dirty="0">
              <a:solidFill>
                <a:schemeClr val="bg1"/>
              </a:solidFill>
              <a:latin typeface="+mn-lt"/>
              <a:cs typeface="Times New Roman" panose="02020603050405020304" pitchFamily="18" charset="0"/>
            </a:endParaRPr>
          </a:p>
        </p:txBody>
      </p:sp>
      <p:sp>
        <p:nvSpPr>
          <p:cNvPr id="6" name="Subtitle 5"/>
          <p:cNvSpPr>
            <a:spLocks noGrp="1"/>
          </p:cNvSpPr>
          <p:nvPr>
            <p:ph type="subTitle" idx="1"/>
          </p:nvPr>
        </p:nvSpPr>
        <p:spPr>
          <a:xfrm>
            <a:off x="551410" y="1966694"/>
            <a:ext cx="11089177" cy="940248"/>
          </a:xfrm>
        </p:spPr>
        <p:txBody>
          <a:bodyPr>
            <a:normAutofit/>
          </a:bodyPr>
          <a:lstStyle/>
          <a:p>
            <a:pPr>
              <a:lnSpc>
                <a:spcPct val="100000"/>
              </a:lnSpc>
            </a:pPr>
            <a:r>
              <a:rPr lang="en-US" sz="1600" b="1" dirty="0" err="1" smtClean="0">
                <a:solidFill>
                  <a:schemeClr val="bg1"/>
                </a:solidFill>
              </a:rPr>
              <a:t>Nunuy</a:t>
            </a:r>
            <a:r>
              <a:rPr lang="en-US" sz="1600" b="1" dirty="0" smtClean="0">
                <a:solidFill>
                  <a:schemeClr val="bg1"/>
                </a:solidFill>
              </a:rPr>
              <a:t> </a:t>
            </a:r>
            <a:r>
              <a:rPr lang="en-US" sz="1600" b="1" dirty="0" err="1" smtClean="0">
                <a:solidFill>
                  <a:schemeClr val="bg1"/>
                </a:solidFill>
              </a:rPr>
              <a:t>Nurjanah</a:t>
            </a:r>
            <a:r>
              <a:rPr lang="en-US" sz="1600" b="1" dirty="0" smtClean="0">
                <a:solidFill>
                  <a:schemeClr val="bg1"/>
                </a:solidFill>
              </a:rPr>
              <a:t>, </a:t>
            </a:r>
            <a:r>
              <a:rPr lang="en-US" sz="1600" b="1" dirty="0" err="1" smtClean="0">
                <a:solidFill>
                  <a:schemeClr val="bg1"/>
                </a:solidFill>
              </a:rPr>
              <a:t>Rostika</a:t>
            </a:r>
            <a:r>
              <a:rPr lang="en-US" sz="1600" b="1" dirty="0" smtClean="0">
                <a:solidFill>
                  <a:schemeClr val="bg1"/>
                </a:solidFill>
              </a:rPr>
              <a:t> </a:t>
            </a:r>
            <a:r>
              <a:rPr lang="en-US" sz="1600" b="1" dirty="0" err="1" smtClean="0">
                <a:solidFill>
                  <a:schemeClr val="bg1"/>
                </a:solidFill>
              </a:rPr>
              <a:t>Srihilmawati</a:t>
            </a:r>
            <a:endParaRPr lang="en-US" sz="1600" b="1" dirty="0" smtClean="0">
              <a:solidFill>
                <a:schemeClr val="bg1"/>
              </a:solidFill>
            </a:endParaRPr>
          </a:p>
          <a:p>
            <a:pPr>
              <a:lnSpc>
                <a:spcPct val="100000"/>
              </a:lnSpc>
            </a:pPr>
            <a:r>
              <a:rPr lang="en-US" sz="1600" b="1" dirty="0" err="1" smtClean="0">
                <a:solidFill>
                  <a:schemeClr val="bg1"/>
                </a:solidFill>
              </a:rPr>
              <a:t>Universitas</a:t>
            </a:r>
            <a:r>
              <a:rPr lang="en-US" sz="1600" b="1" dirty="0" smtClean="0">
                <a:solidFill>
                  <a:schemeClr val="bg1"/>
                </a:solidFill>
              </a:rPr>
              <a:t> </a:t>
            </a:r>
            <a:r>
              <a:rPr lang="en-US" sz="1600" b="1" dirty="0" err="1" smtClean="0">
                <a:solidFill>
                  <a:schemeClr val="bg1"/>
                </a:solidFill>
              </a:rPr>
              <a:t>Pendidikan</a:t>
            </a:r>
            <a:r>
              <a:rPr lang="en-US" sz="1600" b="1" dirty="0" smtClean="0">
                <a:solidFill>
                  <a:schemeClr val="bg1"/>
                </a:solidFill>
              </a:rPr>
              <a:t> Indonesia</a:t>
            </a:r>
            <a:endParaRPr lang="en-US" sz="1600" b="1" dirty="0">
              <a:solidFill>
                <a:schemeClr val="bg1"/>
              </a:solidFill>
            </a:endParaRPr>
          </a:p>
        </p:txBody>
      </p:sp>
      <p:sp>
        <p:nvSpPr>
          <p:cNvPr id="7" name="Title 4"/>
          <p:cNvSpPr txBox="1">
            <a:spLocks/>
          </p:cNvSpPr>
          <p:nvPr/>
        </p:nvSpPr>
        <p:spPr>
          <a:xfrm>
            <a:off x="1590501" y="1649569"/>
            <a:ext cx="9144000" cy="31712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i-FI" sz="1600" dirty="0" smtClean="0">
                <a:solidFill>
                  <a:schemeClr val="bg1"/>
                </a:solidFill>
                <a:latin typeface="+mn-lt"/>
                <a:cs typeface="Times New Roman" panose="02020603050405020304" pitchFamily="18" charset="0"/>
              </a:rPr>
              <a:t>No. Abstract: </a:t>
            </a:r>
            <a:r>
              <a:rPr lang="fi-FI" sz="1600" dirty="0" smtClean="0">
                <a:solidFill>
                  <a:schemeClr val="bg1"/>
                </a:solidFill>
                <a:latin typeface="+mn-lt"/>
                <a:cs typeface="Times New Roman" panose="02020603050405020304" pitchFamily="18" charset="0"/>
              </a:rPr>
              <a:t>ABS-ICOLLITE-23037</a:t>
            </a:r>
            <a:endParaRPr lang="en-US" sz="1600" dirty="0">
              <a:solidFill>
                <a:schemeClr val="bg1"/>
              </a:solidFill>
              <a:latin typeface="+mn-lt"/>
              <a:cs typeface="Times New Roman" panose="02020603050405020304" pitchFamily="18" charset="0"/>
            </a:endParaRPr>
          </a:p>
        </p:txBody>
      </p:sp>
    </p:spTree>
    <p:extLst>
      <p:ext uri="{BB962C8B-B14F-4D97-AF65-F5344CB8AC3E}">
        <p14:creationId xmlns:p14="http://schemas.microsoft.com/office/powerpoint/2010/main" val="3469919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1524000" y="935788"/>
            <a:ext cx="9144000" cy="879475"/>
          </a:xfrm>
        </p:spPr>
        <p:txBody>
          <a:bodyPr>
            <a:normAutofit fontScale="90000"/>
          </a:bodyPr>
          <a:lstStyle/>
          <a:p>
            <a:r>
              <a:rPr lang="en-US" b="1" dirty="0" smtClean="0">
                <a:solidFill>
                  <a:schemeClr val="bg1"/>
                </a:solidFill>
                <a:latin typeface="+mn-lt"/>
                <a:cs typeface="Times New Roman" panose="02020603050405020304" pitchFamily="18" charset="0"/>
              </a:rPr>
              <a:t>THANK YOU!</a:t>
            </a:r>
            <a:endParaRPr lang="en-US" b="1" dirty="0">
              <a:solidFill>
                <a:schemeClr val="bg1"/>
              </a:solidFill>
              <a:latin typeface="+mn-lt"/>
              <a:cs typeface="Times New Roman" panose="02020603050405020304" pitchFamily="18" charset="0"/>
            </a:endParaRPr>
          </a:p>
        </p:txBody>
      </p:sp>
      <p:sp>
        <p:nvSpPr>
          <p:cNvPr id="6" name="Subtitle 5"/>
          <p:cNvSpPr>
            <a:spLocks noGrp="1"/>
          </p:cNvSpPr>
          <p:nvPr>
            <p:ph type="subTitle" idx="1"/>
          </p:nvPr>
        </p:nvSpPr>
        <p:spPr>
          <a:xfrm>
            <a:off x="1524000" y="1690889"/>
            <a:ext cx="9144000" cy="940248"/>
          </a:xfrm>
        </p:spPr>
        <p:txBody>
          <a:bodyPr>
            <a:normAutofit/>
          </a:bodyPr>
          <a:lstStyle/>
          <a:p>
            <a:pPr>
              <a:lnSpc>
                <a:spcPct val="100000"/>
              </a:lnSpc>
            </a:pPr>
            <a:endParaRPr lang="en-US" sz="2000" b="1" dirty="0">
              <a:solidFill>
                <a:schemeClr val="bg1"/>
              </a:solidFill>
            </a:endParaRPr>
          </a:p>
        </p:txBody>
      </p:sp>
      <p:sp>
        <p:nvSpPr>
          <p:cNvPr id="7" name="Title 4"/>
          <p:cNvSpPr txBox="1">
            <a:spLocks/>
          </p:cNvSpPr>
          <p:nvPr/>
        </p:nvSpPr>
        <p:spPr>
          <a:xfrm>
            <a:off x="1524000" y="1656700"/>
            <a:ext cx="9144000" cy="31712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1600" dirty="0">
              <a:solidFill>
                <a:schemeClr val="bg1"/>
              </a:solidFill>
              <a:latin typeface="+mn-lt"/>
              <a:cs typeface="Times New Roman" panose="02020603050405020304" pitchFamily="18" charset="0"/>
            </a:endParaRPr>
          </a:p>
        </p:txBody>
      </p:sp>
    </p:spTree>
    <p:extLst>
      <p:ext uri="{BB962C8B-B14F-4D97-AF65-F5344CB8AC3E}">
        <p14:creationId xmlns:p14="http://schemas.microsoft.com/office/powerpoint/2010/main" val="17575163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smtClean="0">
                <a:solidFill>
                  <a:schemeClr val="bg1"/>
                </a:solidFill>
                <a:latin typeface="+mn-lt"/>
              </a:rPr>
              <a:t>INTRODUCTION</a:t>
            </a:r>
            <a:endParaRPr lang="en-US" b="1" dirty="0">
              <a:solidFill>
                <a:schemeClr val="bg1"/>
              </a:solidFill>
              <a:latin typeface="+mn-lt"/>
            </a:endParaRPr>
          </a:p>
        </p:txBody>
      </p:sp>
      <p:sp>
        <p:nvSpPr>
          <p:cNvPr id="5" name="Content Placeholder 4"/>
          <p:cNvSpPr>
            <a:spLocks noGrp="1"/>
          </p:cNvSpPr>
          <p:nvPr>
            <p:ph idx="1"/>
          </p:nvPr>
        </p:nvSpPr>
        <p:spPr>
          <a:xfrm>
            <a:off x="579582" y="1376652"/>
            <a:ext cx="10515600" cy="4351338"/>
          </a:xfrm>
        </p:spPr>
        <p:txBody>
          <a:bodyPr>
            <a:normAutofit/>
          </a:bodyPr>
          <a:lstStyle/>
          <a:p>
            <a:pPr marL="0" indent="0">
              <a:buNone/>
            </a:pPr>
            <a:r>
              <a:rPr lang="en-US" dirty="0">
                <a:solidFill>
                  <a:schemeClr val="bg1"/>
                </a:solidFill>
              </a:rPr>
              <a:t>The 21st century presents challenges to the rapid globalization system. The world of education must always align with the changing </a:t>
            </a:r>
            <a:r>
              <a:rPr lang="en-US" dirty="0" smtClean="0">
                <a:solidFill>
                  <a:schemeClr val="bg1"/>
                </a:solidFill>
              </a:rPr>
              <a:t>times. </a:t>
            </a:r>
            <a:r>
              <a:rPr lang="en-US" dirty="0" err="1" smtClean="0">
                <a:solidFill>
                  <a:schemeClr val="bg1"/>
                </a:solidFill>
              </a:rPr>
              <a:t>Technopedagogy</a:t>
            </a:r>
            <a:r>
              <a:rPr lang="en-US" dirty="0" smtClean="0">
                <a:solidFill>
                  <a:schemeClr val="bg1"/>
                </a:solidFill>
              </a:rPr>
              <a:t> </a:t>
            </a:r>
            <a:r>
              <a:rPr lang="en-US" dirty="0">
                <a:solidFill>
                  <a:schemeClr val="bg1"/>
                </a:solidFill>
              </a:rPr>
              <a:t>exists as an ICT-based approach that is expected </a:t>
            </a:r>
            <a:r>
              <a:rPr lang="en-US" dirty="0" smtClean="0">
                <a:solidFill>
                  <a:schemeClr val="bg1"/>
                </a:solidFill>
              </a:rPr>
              <a:t>to </a:t>
            </a:r>
            <a:r>
              <a:rPr lang="en-US" dirty="0">
                <a:solidFill>
                  <a:schemeClr val="bg1"/>
                </a:solidFill>
              </a:rPr>
              <a:t>be able to provide a stimulus that raises critical thinking responses in the </a:t>
            </a:r>
            <a:r>
              <a:rPr lang="en-US" dirty="0" smtClean="0">
                <a:solidFill>
                  <a:schemeClr val="bg1"/>
                </a:solidFill>
              </a:rPr>
              <a:t>learning </a:t>
            </a:r>
            <a:r>
              <a:rPr lang="en-US" dirty="0">
                <a:solidFill>
                  <a:schemeClr val="bg1"/>
                </a:solidFill>
              </a:rPr>
              <a:t>process. This relates to the output of learning in the concept of higher order thinking. This </a:t>
            </a:r>
            <a:r>
              <a:rPr lang="en-US" dirty="0" err="1">
                <a:solidFill>
                  <a:schemeClr val="bg1"/>
                </a:solidFill>
              </a:rPr>
              <a:t>technopedagogical</a:t>
            </a:r>
            <a:r>
              <a:rPr lang="en-US" dirty="0">
                <a:solidFill>
                  <a:schemeClr val="bg1"/>
                </a:solidFill>
              </a:rPr>
              <a:t> concept becomes relevant when it is associated with the era of society 5.0 which places humans at the center </a:t>
            </a:r>
            <a:r>
              <a:rPr lang="en-US" dirty="0" smtClean="0">
                <a:solidFill>
                  <a:schemeClr val="bg1"/>
                </a:solidFill>
              </a:rPr>
              <a:t>of </a:t>
            </a:r>
            <a:r>
              <a:rPr lang="en-US" dirty="0">
                <a:solidFill>
                  <a:schemeClr val="bg1"/>
                </a:solidFill>
              </a:rPr>
              <a:t>innovation which requires certain skills as an adjustment to the times. The </a:t>
            </a:r>
            <a:r>
              <a:rPr lang="en-US" dirty="0" err="1">
                <a:solidFill>
                  <a:schemeClr val="bg1"/>
                </a:solidFill>
              </a:rPr>
              <a:t>technopedagogical</a:t>
            </a:r>
            <a:r>
              <a:rPr lang="en-US" dirty="0">
                <a:solidFill>
                  <a:schemeClr val="bg1"/>
                </a:solidFill>
              </a:rPr>
              <a:t> approach can be used in the revitalization of local </a:t>
            </a:r>
            <a:r>
              <a:rPr lang="en-US" dirty="0" smtClean="0">
                <a:solidFill>
                  <a:schemeClr val="bg1"/>
                </a:solidFill>
              </a:rPr>
              <a:t>language </a:t>
            </a:r>
            <a:r>
              <a:rPr lang="en-US" dirty="0">
                <a:solidFill>
                  <a:schemeClr val="bg1"/>
                </a:solidFill>
              </a:rPr>
              <a:t>education in the era of society 5.0.</a:t>
            </a:r>
          </a:p>
        </p:txBody>
      </p:sp>
    </p:spTree>
    <p:extLst>
      <p:ext uri="{BB962C8B-B14F-4D97-AF65-F5344CB8AC3E}">
        <p14:creationId xmlns:p14="http://schemas.microsoft.com/office/powerpoint/2010/main" val="29506921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smtClean="0">
                <a:solidFill>
                  <a:schemeClr val="bg1"/>
                </a:solidFill>
                <a:latin typeface="+mn-lt"/>
              </a:rPr>
              <a:t>LITERATURE REVIEW</a:t>
            </a:r>
            <a:endParaRPr lang="en-US" b="1" dirty="0">
              <a:solidFill>
                <a:schemeClr val="bg1"/>
              </a:solidFill>
              <a:latin typeface="+mn-lt"/>
            </a:endParaRPr>
          </a:p>
        </p:txBody>
      </p:sp>
      <p:sp>
        <p:nvSpPr>
          <p:cNvPr id="5" name="Content Placeholder 4"/>
          <p:cNvSpPr>
            <a:spLocks noGrp="1"/>
          </p:cNvSpPr>
          <p:nvPr>
            <p:ph idx="1"/>
          </p:nvPr>
        </p:nvSpPr>
        <p:spPr>
          <a:xfrm>
            <a:off x="579582" y="1376652"/>
            <a:ext cx="10515600" cy="4351338"/>
          </a:xfrm>
        </p:spPr>
        <p:txBody>
          <a:bodyPr>
            <a:normAutofit fontScale="92500" lnSpcReduction="20000"/>
          </a:bodyPr>
          <a:lstStyle/>
          <a:p>
            <a:pPr marL="0" indent="0">
              <a:buNone/>
            </a:pPr>
            <a:r>
              <a:rPr lang="en-US" sz="2000" dirty="0">
                <a:solidFill>
                  <a:schemeClr val="bg1"/>
                </a:solidFill>
              </a:rPr>
              <a:t>With regard to </a:t>
            </a:r>
            <a:r>
              <a:rPr lang="en-US" sz="2000" dirty="0" err="1">
                <a:solidFill>
                  <a:schemeClr val="bg1"/>
                </a:solidFill>
              </a:rPr>
              <a:t>technopedagogy</a:t>
            </a:r>
            <a:r>
              <a:rPr lang="en-US" sz="2000" dirty="0">
                <a:solidFill>
                  <a:schemeClr val="bg1"/>
                </a:solidFill>
              </a:rPr>
              <a:t>, there are many explanations that this term refers to practices (teaching) that consider pedagogical aspects (teaching and learning methods, motivation, developing student skills), and technological aspects (using computers, the internet, interactive whiteboards, etc</a:t>
            </a:r>
            <a:r>
              <a:rPr lang="en-US" sz="2000" dirty="0" smtClean="0">
                <a:solidFill>
                  <a:schemeClr val="bg1"/>
                </a:solidFill>
              </a:rPr>
              <a:t>.). </a:t>
            </a:r>
            <a:r>
              <a:rPr lang="en-US" sz="2000" dirty="0">
                <a:solidFill>
                  <a:schemeClr val="bg1"/>
                </a:solidFill>
              </a:rPr>
              <a:t>There are several writings related to </a:t>
            </a:r>
            <a:r>
              <a:rPr lang="en-US" sz="2000" dirty="0" err="1">
                <a:solidFill>
                  <a:schemeClr val="bg1"/>
                </a:solidFill>
              </a:rPr>
              <a:t>technopedagogy</a:t>
            </a:r>
            <a:r>
              <a:rPr lang="en-US" sz="2000" dirty="0">
                <a:solidFill>
                  <a:schemeClr val="bg1"/>
                </a:solidFill>
              </a:rPr>
              <a:t>, among which the opinion appears </a:t>
            </a:r>
            <a:r>
              <a:rPr lang="en-US" sz="2000" dirty="0" smtClean="0">
                <a:solidFill>
                  <a:schemeClr val="bg1"/>
                </a:solidFill>
              </a:rPr>
              <a:t>that:</a:t>
            </a:r>
            <a:endParaRPr lang="en-US" sz="2000" dirty="0">
              <a:solidFill>
                <a:schemeClr val="bg1"/>
              </a:solidFill>
            </a:endParaRPr>
          </a:p>
          <a:p>
            <a:r>
              <a:rPr lang="en-US" sz="2000" dirty="0">
                <a:solidFill>
                  <a:schemeClr val="bg1"/>
                </a:solidFill>
              </a:rPr>
              <a:t>To prepare students for the challenges of the 21st century and to help them succeed in their future endeavors, teachers must incorporate technology into their classrooms. One need to implement innovative techno-pedagogical skills by improving infrastructure, improving English language proficiency and online content knowledge, resolving teacher shortages, increasing teacher incentives, increasing awareness of existing techno pedagogical services, using licensed software, enhancing departmental coordination, and reducing frequent power outages and fluctuations in electricity. (Bansal, 2022, p. 3785)</a:t>
            </a:r>
          </a:p>
          <a:p>
            <a:pPr marL="0" indent="0">
              <a:buNone/>
            </a:pPr>
            <a:r>
              <a:rPr lang="en-US" sz="2000" dirty="0">
                <a:solidFill>
                  <a:schemeClr val="bg1"/>
                </a:solidFill>
              </a:rPr>
              <a:t>Bansal, S. (2022). Role of Techno-Pedagogical Skills for </a:t>
            </a:r>
            <a:r>
              <a:rPr lang="en-US" sz="2000" dirty="0" err="1">
                <a:solidFill>
                  <a:schemeClr val="bg1"/>
                </a:solidFill>
              </a:rPr>
              <a:t>Enchancing</a:t>
            </a:r>
            <a:r>
              <a:rPr lang="en-US" sz="2000" dirty="0">
                <a:solidFill>
                  <a:schemeClr val="bg1"/>
                </a:solidFill>
              </a:rPr>
              <a:t> Teaching and Learning. </a:t>
            </a:r>
            <a:r>
              <a:rPr lang="en-US" sz="2000" i="1" dirty="0">
                <a:solidFill>
                  <a:schemeClr val="bg1"/>
                </a:solidFill>
              </a:rPr>
              <a:t>Journal of Positive School Psychology, 6(2), 3785-3793</a:t>
            </a:r>
            <a:r>
              <a:rPr lang="en-US" sz="2000" i="1" dirty="0" smtClean="0">
                <a:solidFill>
                  <a:schemeClr val="bg1"/>
                </a:solidFill>
              </a:rPr>
              <a:t>.</a:t>
            </a:r>
          </a:p>
          <a:p>
            <a:r>
              <a:rPr lang="en-US" sz="2000" dirty="0">
                <a:solidFill>
                  <a:schemeClr val="bg1"/>
                </a:solidFill>
              </a:rPr>
              <a:t>TECHNO-PEDAGOGY: WHAT IS THE ROLE OF PROSPECTIVE TEACHERS IN PREPARING FOR LEARNING IN THE DIGITAL ERA. </a:t>
            </a:r>
            <a:r>
              <a:rPr lang="en-US" sz="2000" dirty="0" err="1">
                <a:solidFill>
                  <a:schemeClr val="bg1"/>
                </a:solidFill>
              </a:rPr>
              <a:t>Technopedagofy</a:t>
            </a:r>
            <a:r>
              <a:rPr lang="en-US" sz="2000" dirty="0">
                <a:solidFill>
                  <a:schemeClr val="bg1"/>
                </a:solidFill>
              </a:rPr>
              <a:t> is prospective teachers are ready to face the challenges of learning in the digital age and can make a breakthrough in learning in the digital age (</a:t>
            </a:r>
            <a:r>
              <a:rPr lang="en-US" sz="2000" dirty="0" err="1">
                <a:solidFill>
                  <a:schemeClr val="bg1"/>
                </a:solidFill>
              </a:rPr>
              <a:t>Setiasih</a:t>
            </a:r>
            <a:r>
              <a:rPr lang="en-US" sz="2000" dirty="0">
                <a:solidFill>
                  <a:schemeClr val="bg1"/>
                </a:solidFill>
              </a:rPr>
              <a:t>, 2021, p. 237).</a:t>
            </a:r>
          </a:p>
          <a:p>
            <a:pPr marL="0" indent="0">
              <a:buNone/>
            </a:pPr>
            <a:r>
              <a:rPr lang="en-US" sz="2000" dirty="0" err="1">
                <a:solidFill>
                  <a:schemeClr val="bg1"/>
                </a:solidFill>
              </a:rPr>
              <a:t>Setisih</a:t>
            </a:r>
            <a:r>
              <a:rPr lang="en-US" sz="2000" dirty="0">
                <a:solidFill>
                  <a:schemeClr val="bg1"/>
                </a:solidFill>
              </a:rPr>
              <a:t>, O. (2021). Techno-Pedagogy: What is the Role of Prospective Teachers in Preparing for Learning in the Digital Era? </a:t>
            </a:r>
            <a:r>
              <a:rPr lang="en-US" sz="2000" i="1" dirty="0">
                <a:solidFill>
                  <a:schemeClr val="bg1"/>
                </a:solidFill>
              </a:rPr>
              <a:t>EDUTECH: </a:t>
            </a:r>
            <a:r>
              <a:rPr lang="en-US" sz="2000" i="1" dirty="0" err="1">
                <a:solidFill>
                  <a:schemeClr val="bg1"/>
                </a:solidFill>
              </a:rPr>
              <a:t>Jurnal</a:t>
            </a:r>
            <a:r>
              <a:rPr lang="en-US" sz="2000" i="1" dirty="0">
                <a:solidFill>
                  <a:schemeClr val="bg1"/>
                </a:solidFill>
              </a:rPr>
              <a:t> </a:t>
            </a:r>
            <a:r>
              <a:rPr lang="en-US" sz="2000" i="1" dirty="0" err="1">
                <a:solidFill>
                  <a:schemeClr val="bg1"/>
                </a:solidFill>
              </a:rPr>
              <a:t>Teknologi</a:t>
            </a:r>
            <a:r>
              <a:rPr lang="en-US" sz="2000" i="1" dirty="0">
                <a:solidFill>
                  <a:schemeClr val="bg1"/>
                </a:solidFill>
              </a:rPr>
              <a:t> </a:t>
            </a:r>
            <a:r>
              <a:rPr lang="en-US" sz="2000" i="1" dirty="0" err="1">
                <a:solidFill>
                  <a:schemeClr val="bg1"/>
                </a:solidFill>
              </a:rPr>
              <a:t>Pendidikan</a:t>
            </a:r>
            <a:r>
              <a:rPr lang="en-US" sz="2000" i="1" dirty="0">
                <a:solidFill>
                  <a:schemeClr val="bg1"/>
                </a:solidFill>
              </a:rPr>
              <a:t>, 20(1), 237-255.</a:t>
            </a:r>
            <a:endParaRPr lang="en-US" sz="2000" dirty="0">
              <a:solidFill>
                <a:schemeClr val="bg1"/>
              </a:solidFill>
            </a:endParaRPr>
          </a:p>
          <a:p>
            <a:pPr marL="0" indent="0">
              <a:buNone/>
            </a:pPr>
            <a:endParaRPr lang="en-US" sz="2000" dirty="0">
              <a:solidFill>
                <a:schemeClr val="bg1"/>
              </a:solidFill>
            </a:endParaRPr>
          </a:p>
          <a:p>
            <a:endParaRPr lang="en-US" sz="2000" dirty="0">
              <a:solidFill>
                <a:schemeClr val="bg1"/>
              </a:solidFill>
            </a:endParaRPr>
          </a:p>
        </p:txBody>
      </p:sp>
    </p:spTree>
    <p:extLst>
      <p:ext uri="{BB962C8B-B14F-4D97-AF65-F5344CB8AC3E}">
        <p14:creationId xmlns:p14="http://schemas.microsoft.com/office/powerpoint/2010/main" val="23248873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smtClean="0">
                <a:solidFill>
                  <a:schemeClr val="bg1"/>
                </a:solidFill>
                <a:latin typeface="+mn-lt"/>
              </a:rPr>
              <a:t>METHOD</a:t>
            </a:r>
            <a:endParaRPr lang="en-US" b="1" dirty="0">
              <a:solidFill>
                <a:schemeClr val="bg1"/>
              </a:solidFill>
              <a:latin typeface="+mn-lt"/>
            </a:endParaRPr>
          </a:p>
        </p:txBody>
      </p:sp>
      <p:sp>
        <p:nvSpPr>
          <p:cNvPr id="5" name="Content Placeholder 4"/>
          <p:cNvSpPr>
            <a:spLocks noGrp="1"/>
          </p:cNvSpPr>
          <p:nvPr>
            <p:ph idx="1"/>
          </p:nvPr>
        </p:nvSpPr>
        <p:spPr>
          <a:xfrm>
            <a:off x="579582" y="1376652"/>
            <a:ext cx="10515600" cy="4351338"/>
          </a:xfrm>
        </p:spPr>
        <p:txBody>
          <a:bodyPr>
            <a:normAutofit/>
          </a:bodyPr>
          <a:lstStyle/>
          <a:p>
            <a:pPr marL="0" indent="0">
              <a:buNone/>
            </a:pPr>
            <a:r>
              <a:rPr lang="en-US" sz="3600" dirty="0">
                <a:solidFill>
                  <a:schemeClr val="bg1"/>
                </a:solidFill>
              </a:rPr>
              <a:t>Both a descriptive method and a qualitative approach are used in this paper. In this paper’s data collection methods, a literature review is used. This method involves monitoring, evaluating and </a:t>
            </a:r>
            <a:r>
              <a:rPr lang="en-US" sz="3600" dirty="0" err="1">
                <a:solidFill>
                  <a:schemeClr val="bg1"/>
                </a:solidFill>
              </a:rPr>
              <a:t>enchanching</a:t>
            </a:r>
            <a:r>
              <a:rPr lang="en-US" sz="3600" dirty="0">
                <a:solidFill>
                  <a:schemeClr val="bg1"/>
                </a:solidFill>
              </a:rPr>
              <a:t> the </a:t>
            </a:r>
            <a:r>
              <a:rPr lang="en-US" sz="3600" dirty="0" smtClean="0">
                <a:solidFill>
                  <a:schemeClr val="bg1"/>
                </a:solidFill>
              </a:rPr>
              <a:t>techno pedagogy approach on regional language education revitalization in society 5.0 era.</a:t>
            </a:r>
            <a:endParaRPr lang="en-US" sz="3600" dirty="0">
              <a:solidFill>
                <a:schemeClr val="bg1"/>
              </a:solidFill>
            </a:endParaRPr>
          </a:p>
        </p:txBody>
      </p:sp>
    </p:spTree>
    <p:extLst>
      <p:ext uri="{BB962C8B-B14F-4D97-AF65-F5344CB8AC3E}">
        <p14:creationId xmlns:p14="http://schemas.microsoft.com/office/powerpoint/2010/main" val="9159895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smtClean="0">
                <a:solidFill>
                  <a:schemeClr val="bg1"/>
                </a:solidFill>
                <a:latin typeface="+mn-lt"/>
              </a:rPr>
              <a:t>FINDING AND DISCUSSION</a:t>
            </a:r>
            <a:endParaRPr lang="en-US" b="1" dirty="0">
              <a:solidFill>
                <a:schemeClr val="bg1"/>
              </a:solidFill>
              <a:latin typeface="+mn-lt"/>
            </a:endParaRPr>
          </a:p>
        </p:txBody>
      </p:sp>
      <p:sp>
        <p:nvSpPr>
          <p:cNvPr id="5" name="Content Placeholder 4"/>
          <p:cNvSpPr>
            <a:spLocks noGrp="1"/>
          </p:cNvSpPr>
          <p:nvPr>
            <p:ph idx="1"/>
          </p:nvPr>
        </p:nvSpPr>
        <p:spPr>
          <a:xfrm>
            <a:off x="579582" y="1376652"/>
            <a:ext cx="10515600" cy="4351338"/>
          </a:xfrm>
        </p:spPr>
        <p:txBody>
          <a:bodyPr>
            <a:normAutofit/>
          </a:bodyPr>
          <a:lstStyle/>
          <a:p>
            <a:pPr marL="0" indent="0">
              <a:lnSpc>
                <a:spcPct val="100000"/>
              </a:lnSpc>
              <a:spcBef>
                <a:spcPts val="0"/>
              </a:spcBef>
              <a:buNone/>
            </a:pPr>
            <a:r>
              <a:rPr lang="en-US" sz="2000" dirty="0" err="1">
                <a:solidFill>
                  <a:schemeClr val="bg1"/>
                </a:solidFill>
              </a:rPr>
              <a:t>Sundanese</a:t>
            </a:r>
            <a:r>
              <a:rPr lang="en-US" sz="2000" dirty="0">
                <a:solidFill>
                  <a:schemeClr val="bg1"/>
                </a:solidFill>
              </a:rPr>
              <a:t>, which needs to be </a:t>
            </a:r>
            <a:r>
              <a:rPr lang="en-US" sz="2000" dirty="0" smtClean="0">
                <a:solidFill>
                  <a:schemeClr val="bg1"/>
                </a:solidFill>
              </a:rPr>
              <a:t>developed </a:t>
            </a:r>
            <a:r>
              <a:rPr lang="en-US" sz="2000" dirty="0">
                <a:solidFill>
                  <a:schemeClr val="bg1"/>
                </a:solidFill>
              </a:rPr>
              <a:t>based on technology as a form of </a:t>
            </a:r>
            <a:r>
              <a:rPr lang="en-US" sz="2000" dirty="0" smtClean="0">
                <a:solidFill>
                  <a:schemeClr val="bg1"/>
                </a:solidFill>
              </a:rPr>
              <a:t>innovation-</a:t>
            </a:r>
          </a:p>
          <a:p>
            <a:pPr marL="0" indent="0">
              <a:lnSpc>
                <a:spcPct val="100000"/>
              </a:lnSpc>
              <a:spcBef>
                <a:spcPts val="0"/>
              </a:spcBef>
              <a:buNone/>
            </a:pPr>
            <a:r>
              <a:rPr lang="en-US" sz="2000" dirty="0" smtClean="0">
                <a:solidFill>
                  <a:schemeClr val="bg1"/>
                </a:solidFill>
              </a:rPr>
              <a:t>transformation of cultural values. In relation to this, the understanding is examined in a </a:t>
            </a:r>
            <a:r>
              <a:rPr lang="en-US" sz="2000" dirty="0" err="1" smtClean="0">
                <a:solidFill>
                  <a:schemeClr val="bg1"/>
                </a:solidFill>
              </a:rPr>
              <a:t>technopedagogic</a:t>
            </a:r>
            <a:r>
              <a:rPr lang="en-US" sz="2000" dirty="0" smtClean="0">
                <a:solidFill>
                  <a:schemeClr val="bg1"/>
                </a:solidFill>
              </a:rPr>
              <a:t> </a:t>
            </a:r>
            <a:r>
              <a:rPr lang="en-US" sz="2000" dirty="0">
                <a:solidFill>
                  <a:schemeClr val="bg1"/>
                </a:solidFill>
              </a:rPr>
              <a:t>discussion </a:t>
            </a:r>
            <a:r>
              <a:rPr lang="en-US" sz="2000" dirty="0" smtClean="0">
                <a:solidFill>
                  <a:schemeClr val="bg1"/>
                </a:solidFill>
              </a:rPr>
              <a:t>concept</a:t>
            </a:r>
            <a:r>
              <a:rPr lang="en-US" sz="2000" dirty="0">
                <a:solidFill>
                  <a:schemeClr val="bg1"/>
                </a:solidFill>
              </a:rPr>
              <a:t>.</a:t>
            </a:r>
            <a:endParaRPr lang="en-US" sz="2000" dirty="0">
              <a:solidFill>
                <a:schemeClr val="bg1"/>
              </a:solidFill>
            </a:endParaRPr>
          </a:p>
        </p:txBody>
      </p:sp>
      <p:grpSp>
        <p:nvGrpSpPr>
          <p:cNvPr id="6" name="Group 5">
            <a:extLst>
              <a:ext uri="{FF2B5EF4-FFF2-40B4-BE49-F238E27FC236}">
                <a16:creationId xmlns:a16="http://schemas.microsoft.com/office/drawing/2014/main" xmlns="" id="{11676FE7-7C97-91C6-A396-14CEC704C203}"/>
              </a:ext>
            </a:extLst>
          </p:cNvPr>
          <p:cNvGrpSpPr/>
          <p:nvPr/>
        </p:nvGrpSpPr>
        <p:grpSpPr>
          <a:xfrm>
            <a:off x="579582" y="2846861"/>
            <a:ext cx="5026837" cy="1823243"/>
            <a:chOff x="4571246" y="2319104"/>
            <a:chExt cx="4049024" cy="1823243"/>
          </a:xfrm>
        </p:grpSpPr>
        <p:sp>
          <p:nvSpPr>
            <p:cNvPr id="7" name="Rectangle 5">
              <a:extLst>
                <a:ext uri="{FF2B5EF4-FFF2-40B4-BE49-F238E27FC236}">
                  <a16:creationId xmlns:a16="http://schemas.microsoft.com/office/drawing/2014/main" xmlns="" id="{C20176BB-8D58-410D-A664-CF60170221A8}"/>
                </a:ext>
              </a:extLst>
            </p:cNvPr>
            <p:cNvSpPr/>
            <p:nvPr/>
          </p:nvSpPr>
          <p:spPr>
            <a:xfrm>
              <a:off x="4571246" y="2319104"/>
              <a:ext cx="4049024" cy="1823243"/>
            </a:xfrm>
            <a:prstGeom prst="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350" dirty="0"/>
            </a:p>
          </p:txBody>
        </p:sp>
        <p:sp>
          <p:nvSpPr>
            <p:cNvPr id="8" name="TextBox 7">
              <a:extLst>
                <a:ext uri="{FF2B5EF4-FFF2-40B4-BE49-F238E27FC236}">
                  <a16:creationId xmlns:a16="http://schemas.microsoft.com/office/drawing/2014/main" xmlns="" id="{FF9B845B-BFA9-4ED8-83D5-762271DD04CF}"/>
                </a:ext>
              </a:extLst>
            </p:cNvPr>
            <p:cNvSpPr txBox="1"/>
            <p:nvPr/>
          </p:nvSpPr>
          <p:spPr>
            <a:xfrm>
              <a:off x="4659729" y="2538476"/>
              <a:ext cx="3867911" cy="1323439"/>
            </a:xfrm>
            <a:prstGeom prst="rect">
              <a:avLst/>
            </a:prstGeom>
            <a:noFill/>
          </p:spPr>
          <p:txBody>
            <a:bodyPr wrap="square" rtlCol="0">
              <a:spAutoFit/>
            </a:bodyPr>
            <a:lstStyle/>
            <a:p>
              <a:r>
                <a:rPr lang="en-US" sz="2000" dirty="0" err="1">
                  <a:solidFill>
                    <a:schemeClr val="bg1"/>
                  </a:solidFill>
                </a:rPr>
                <a:t>Technopedagogic</a:t>
              </a:r>
              <a:r>
                <a:rPr lang="en-US" sz="2000" dirty="0">
                  <a:solidFill>
                    <a:schemeClr val="bg1"/>
                  </a:solidFill>
                </a:rPr>
                <a:t> terminology is a teacher's </a:t>
              </a:r>
              <a:endParaRPr lang="en-US" sz="2000" dirty="0" smtClean="0">
                <a:solidFill>
                  <a:schemeClr val="bg1"/>
                </a:solidFill>
              </a:endParaRPr>
            </a:p>
            <a:p>
              <a:r>
                <a:rPr lang="en-US" sz="2000" dirty="0" smtClean="0">
                  <a:solidFill>
                    <a:schemeClr val="bg1"/>
                  </a:solidFill>
                </a:rPr>
                <a:t>knowledge </a:t>
              </a:r>
              <a:r>
                <a:rPr lang="en-US" sz="2000" dirty="0">
                  <a:solidFill>
                    <a:schemeClr val="bg1"/>
                  </a:solidFill>
                </a:rPr>
                <a:t>or ability to integrate technology </a:t>
              </a:r>
              <a:endParaRPr lang="en-US" sz="2000" dirty="0" smtClean="0">
                <a:solidFill>
                  <a:schemeClr val="bg1"/>
                </a:solidFill>
              </a:endParaRPr>
            </a:p>
            <a:p>
              <a:r>
                <a:rPr lang="en-US" sz="2000" dirty="0" smtClean="0">
                  <a:solidFill>
                    <a:schemeClr val="bg1"/>
                  </a:solidFill>
                </a:rPr>
                <a:t>into </a:t>
              </a:r>
              <a:r>
                <a:rPr lang="en-US" sz="2000" dirty="0">
                  <a:solidFill>
                    <a:schemeClr val="bg1"/>
                  </a:solidFill>
                </a:rPr>
                <a:t>learning, which aims to be able to </a:t>
              </a:r>
              <a:endParaRPr lang="en-US" sz="2000" dirty="0" smtClean="0">
                <a:solidFill>
                  <a:schemeClr val="bg1"/>
                </a:solidFill>
              </a:endParaRPr>
            </a:p>
            <a:p>
              <a:r>
                <a:rPr lang="en-US" sz="2000" dirty="0" smtClean="0">
                  <a:solidFill>
                    <a:schemeClr val="bg1"/>
                  </a:solidFill>
                </a:rPr>
                <a:t>develop </a:t>
              </a:r>
              <a:r>
                <a:rPr lang="en-US" sz="2000" dirty="0">
                  <a:solidFill>
                    <a:schemeClr val="bg1"/>
                  </a:solidFill>
                </a:rPr>
                <a:t>student potential and competence.</a:t>
              </a:r>
            </a:p>
          </p:txBody>
        </p:sp>
      </p:grpSp>
      <p:grpSp>
        <p:nvGrpSpPr>
          <p:cNvPr id="10" name="Group 9">
            <a:extLst>
              <a:ext uri="{FF2B5EF4-FFF2-40B4-BE49-F238E27FC236}">
                <a16:creationId xmlns:a16="http://schemas.microsoft.com/office/drawing/2014/main" xmlns="" id="{92F0D300-5C55-5009-968A-EA4C0F42A183}"/>
              </a:ext>
            </a:extLst>
          </p:cNvPr>
          <p:cNvGrpSpPr/>
          <p:nvPr/>
        </p:nvGrpSpPr>
        <p:grpSpPr>
          <a:xfrm>
            <a:off x="5826545" y="2846861"/>
            <a:ext cx="6019712" cy="2582043"/>
            <a:chOff x="4571246" y="3939284"/>
            <a:chExt cx="4049024" cy="1606225"/>
          </a:xfrm>
        </p:grpSpPr>
        <p:sp>
          <p:nvSpPr>
            <p:cNvPr id="11" name="Rectangle 94">
              <a:extLst>
                <a:ext uri="{FF2B5EF4-FFF2-40B4-BE49-F238E27FC236}">
                  <a16:creationId xmlns:a16="http://schemas.microsoft.com/office/drawing/2014/main" xmlns="" id="{4D8569E4-F395-4B56-8A84-EA5690869589}"/>
                </a:ext>
              </a:extLst>
            </p:cNvPr>
            <p:cNvSpPr/>
            <p:nvPr/>
          </p:nvSpPr>
          <p:spPr>
            <a:xfrm>
              <a:off x="4571246" y="3939284"/>
              <a:ext cx="4049024" cy="1606225"/>
            </a:xfrm>
            <a:prstGeom prst="rect">
              <a:avLst/>
            </a:prstGeom>
            <a:solidFill>
              <a:schemeClr val="accent4">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350"/>
            </a:p>
          </p:txBody>
        </p:sp>
        <p:sp>
          <p:nvSpPr>
            <p:cNvPr id="12" name="TextBox 11">
              <a:extLst>
                <a:ext uri="{FF2B5EF4-FFF2-40B4-BE49-F238E27FC236}">
                  <a16:creationId xmlns:a16="http://schemas.microsoft.com/office/drawing/2014/main" xmlns="" id="{D27D45E3-5213-4DC3-93F1-6E07D596A9CC}"/>
                </a:ext>
              </a:extLst>
            </p:cNvPr>
            <p:cNvSpPr txBox="1"/>
            <p:nvPr/>
          </p:nvSpPr>
          <p:spPr>
            <a:xfrm>
              <a:off x="4794937" y="4104099"/>
              <a:ext cx="3544949" cy="1206199"/>
            </a:xfrm>
            <a:prstGeom prst="rect">
              <a:avLst/>
            </a:prstGeom>
            <a:noFill/>
          </p:spPr>
          <p:txBody>
            <a:bodyPr wrap="square" rtlCol="0">
              <a:spAutoFit/>
            </a:bodyPr>
            <a:lstStyle/>
            <a:p>
              <a:r>
                <a:rPr lang="en-US" sz="2000" dirty="0" err="1">
                  <a:solidFill>
                    <a:schemeClr val="bg1"/>
                  </a:solidFill>
                </a:rPr>
                <a:t>Technopedagogic</a:t>
              </a:r>
              <a:r>
                <a:rPr lang="en-US" sz="2000" dirty="0">
                  <a:solidFill>
                    <a:schemeClr val="bg1"/>
                  </a:solidFill>
                </a:rPr>
                <a:t> is considered to be an art of combining technology in designing learning </a:t>
              </a:r>
              <a:endParaRPr lang="en-US" sz="2000" dirty="0" smtClean="0">
                <a:solidFill>
                  <a:schemeClr val="bg1"/>
                </a:solidFill>
              </a:endParaRPr>
            </a:p>
            <a:p>
              <a:r>
                <a:rPr lang="en-US" sz="2000" dirty="0" smtClean="0">
                  <a:solidFill>
                    <a:schemeClr val="bg1"/>
                  </a:solidFill>
                </a:rPr>
                <a:t>with </a:t>
              </a:r>
              <a:r>
                <a:rPr lang="en-US" sz="2000" dirty="0">
                  <a:solidFill>
                    <a:schemeClr val="bg1"/>
                  </a:solidFill>
                </a:rPr>
                <a:t>the aim of increasing student </a:t>
              </a:r>
              <a:endParaRPr lang="en-US" sz="2000" dirty="0" smtClean="0">
                <a:solidFill>
                  <a:schemeClr val="bg1"/>
                </a:solidFill>
              </a:endParaRPr>
            </a:p>
            <a:p>
              <a:r>
                <a:rPr lang="en-US" sz="2000" dirty="0" smtClean="0">
                  <a:solidFill>
                    <a:schemeClr val="bg1"/>
                  </a:solidFill>
                </a:rPr>
                <a:t>competence—giving </a:t>
              </a:r>
              <a:r>
                <a:rPr lang="en-US" sz="2000" dirty="0">
                  <a:solidFill>
                    <a:schemeClr val="bg1"/>
                  </a:solidFill>
                </a:rPr>
                <a:t>flexibility in learning by </a:t>
              </a:r>
              <a:endParaRPr lang="en-US" sz="2000" dirty="0" smtClean="0">
                <a:solidFill>
                  <a:schemeClr val="bg1"/>
                </a:solidFill>
              </a:endParaRPr>
            </a:p>
            <a:p>
              <a:r>
                <a:rPr lang="en-US" sz="2000" dirty="0" smtClean="0">
                  <a:solidFill>
                    <a:schemeClr val="bg1"/>
                  </a:solidFill>
                </a:rPr>
                <a:t>applying </a:t>
              </a:r>
              <a:r>
                <a:rPr lang="en-US" sz="2000" dirty="0">
                  <a:solidFill>
                    <a:schemeClr val="bg1"/>
                  </a:solidFill>
                </a:rPr>
                <a:t>all technological media that </a:t>
              </a:r>
              <a:r>
                <a:rPr lang="en-US" sz="2000" dirty="0" smtClean="0">
                  <a:solidFill>
                    <a:schemeClr val="bg1"/>
                  </a:solidFill>
                </a:rPr>
                <a:t>are</a:t>
              </a:r>
            </a:p>
            <a:p>
              <a:r>
                <a:rPr lang="en-US" sz="2000" dirty="0" smtClean="0">
                  <a:solidFill>
                    <a:schemeClr val="bg1"/>
                  </a:solidFill>
                </a:rPr>
                <a:t>relevant </a:t>
              </a:r>
              <a:r>
                <a:rPr lang="en-US" sz="2000" dirty="0">
                  <a:solidFill>
                    <a:schemeClr val="bg1"/>
                  </a:solidFill>
                </a:rPr>
                <a:t>to needs, both in concept and </a:t>
              </a:r>
              <a:r>
                <a:rPr lang="en-US" sz="2000" dirty="0" smtClean="0">
                  <a:solidFill>
                    <a:schemeClr val="bg1"/>
                  </a:solidFill>
                </a:rPr>
                <a:t>context</a:t>
              </a:r>
              <a:endParaRPr lang="en-US" sz="2000" dirty="0">
                <a:solidFill>
                  <a:schemeClr val="bg1"/>
                </a:solidFill>
              </a:endParaRPr>
            </a:p>
          </p:txBody>
        </p:sp>
      </p:grpSp>
    </p:spTree>
    <p:extLst>
      <p:ext uri="{BB962C8B-B14F-4D97-AF65-F5344CB8AC3E}">
        <p14:creationId xmlns:p14="http://schemas.microsoft.com/office/powerpoint/2010/main" val="5999526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 name="Content Placeholder 9"/>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10168" y="904745"/>
            <a:ext cx="10971663" cy="5554504"/>
          </a:xfrm>
        </p:spPr>
      </p:pic>
    </p:spTree>
    <p:extLst>
      <p:ext uri="{BB962C8B-B14F-4D97-AF65-F5344CB8AC3E}">
        <p14:creationId xmlns:p14="http://schemas.microsoft.com/office/powerpoint/2010/main" val="270883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01513" y="922950"/>
            <a:ext cx="10988974" cy="5267660"/>
          </a:xfrm>
        </p:spPr>
      </p:pic>
    </p:spTree>
    <p:extLst>
      <p:ext uri="{BB962C8B-B14F-4D97-AF65-F5344CB8AC3E}">
        <p14:creationId xmlns:p14="http://schemas.microsoft.com/office/powerpoint/2010/main" val="35755743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86603" y="803564"/>
            <a:ext cx="10515600" cy="573088"/>
          </a:xfrm>
        </p:spPr>
        <p:txBody>
          <a:bodyPr>
            <a:normAutofit fontScale="90000"/>
          </a:bodyPr>
          <a:lstStyle/>
          <a:p>
            <a:r>
              <a:rPr lang="en-US" b="1" dirty="0" smtClean="0">
                <a:solidFill>
                  <a:schemeClr val="bg1"/>
                </a:solidFill>
                <a:latin typeface="+mn-lt"/>
              </a:rPr>
              <a:t>CONCLUSION</a:t>
            </a:r>
            <a:endParaRPr lang="en-US" b="1" dirty="0">
              <a:solidFill>
                <a:schemeClr val="bg1"/>
              </a:solidFill>
              <a:latin typeface="+mn-lt"/>
            </a:endParaRPr>
          </a:p>
        </p:txBody>
      </p:sp>
      <p:sp>
        <p:nvSpPr>
          <p:cNvPr id="5" name="Content Placeholder 4"/>
          <p:cNvSpPr>
            <a:spLocks noGrp="1"/>
          </p:cNvSpPr>
          <p:nvPr>
            <p:ph idx="1"/>
          </p:nvPr>
        </p:nvSpPr>
        <p:spPr>
          <a:xfrm>
            <a:off x="286603" y="1376652"/>
            <a:ext cx="11491415" cy="5010500"/>
          </a:xfrm>
        </p:spPr>
        <p:txBody>
          <a:bodyPr>
            <a:noAutofit/>
          </a:bodyPr>
          <a:lstStyle/>
          <a:p>
            <a:pPr marL="0" indent="0" algn="just">
              <a:buNone/>
            </a:pPr>
            <a:r>
              <a:rPr lang="en-US" sz="2400" dirty="0">
                <a:solidFill>
                  <a:schemeClr val="bg1"/>
                </a:solidFill>
              </a:rPr>
              <a:t>Regional language education must be the main means of forming human beings who are able to adapt to the flow of globalization, educational people who are able to live and exist amidst changes of life in a global format. Therefore, regional language education needs to reorient in today's life, by not only taking responsibility in the conservation function which will actually make you trapped in the paradigm of life in the romanticism of past glories, but to be more orientated to the function of innovation which is transformative for life in multidimensional through the integration of technology in learning. Thus, it will be able to give birth to future-minded generations but still have self-identity. Reorienting regional language education needs to place the character-building agenda as the main goal above other goals. Development in regional language education must be oriented towards the birth of educational individuals who have an adaptive attitude to the times and understand their role in life with self-identities while upholding the ideals of local culture. In addition, development in regional language education must aim to produce educational individuals with the spirit of leaders who are transformative by relying on cultural and religious values and upholding human values.</a:t>
            </a:r>
          </a:p>
        </p:txBody>
      </p:sp>
    </p:spTree>
    <p:extLst>
      <p:ext uri="{BB962C8B-B14F-4D97-AF65-F5344CB8AC3E}">
        <p14:creationId xmlns:p14="http://schemas.microsoft.com/office/powerpoint/2010/main" val="29652042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516960"/>
            <a:ext cx="10515600" cy="573088"/>
          </a:xfrm>
        </p:spPr>
        <p:txBody>
          <a:bodyPr>
            <a:noAutofit/>
          </a:bodyPr>
          <a:lstStyle/>
          <a:p>
            <a:r>
              <a:rPr lang="en-US" sz="3200" b="1" dirty="0" smtClean="0">
                <a:solidFill>
                  <a:schemeClr val="bg1"/>
                </a:solidFill>
                <a:latin typeface="+mn-lt"/>
              </a:rPr>
              <a:t>REFERENCES</a:t>
            </a:r>
            <a:endParaRPr lang="en-US" sz="3200" b="1" dirty="0">
              <a:solidFill>
                <a:schemeClr val="bg1"/>
              </a:solidFill>
              <a:latin typeface="+mn-lt"/>
            </a:endParaRPr>
          </a:p>
        </p:txBody>
      </p:sp>
      <p:sp>
        <p:nvSpPr>
          <p:cNvPr id="5" name="Content Placeholder 4"/>
          <p:cNvSpPr>
            <a:spLocks noGrp="1"/>
          </p:cNvSpPr>
          <p:nvPr>
            <p:ph idx="1"/>
          </p:nvPr>
        </p:nvSpPr>
        <p:spPr>
          <a:xfrm>
            <a:off x="579582" y="1090048"/>
            <a:ext cx="10515600" cy="4351338"/>
          </a:xfrm>
        </p:spPr>
        <p:txBody>
          <a:bodyPr>
            <a:noAutofit/>
          </a:bodyPr>
          <a:lstStyle/>
          <a:p>
            <a:r>
              <a:rPr lang="en-US" sz="900" dirty="0">
                <a:solidFill>
                  <a:schemeClr val="bg1"/>
                </a:solidFill>
              </a:rPr>
              <a:t>Al </a:t>
            </a:r>
            <a:r>
              <a:rPr lang="en-US" sz="900" dirty="0" err="1">
                <a:solidFill>
                  <a:schemeClr val="bg1"/>
                </a:solidFill>
              </a:rPr>
              <a:t>Muchtar</a:t>
            </a:r>
            <a:r>
              <a:rPr lang="en-US" sz="900" dirty="0">
                <a:solidFill>
                  <a:schemeClr val="bg1"/>
                </a:solidFill>
              </a:rPr>
              <a:t>, S. (2001). </a:t>
            </a:r>
            <a:r>
              <a:rPr lang="en-US" sz="900" i="1" dirty="0" err="1">
                <a:solidFill>
                  <a:schemeClr val="bg1"/>
                </a:solidFill>
              </a:rPr>
              <a:t>Pendidikan</a:t>
            </a:r>
            <a:r>
              <a:rPr lang="en-US" sz="900" i="1" dirty="0">
                <a:solidFill>
                  <a:schemeClr val="bg1"/>
                </a:solidFill>
              </a:rPr>
              <a:t> </a:t>
            </a:r>
            <a:r>
              <a:rPr lang="en-US" sz="900" i="1" dirty="0" err="1">
                <a:solidFill>
                  <a:schemeClr val="bg1"/>
                </a:solidFill>
              </a:rPr>
              <a:t>dan</a:t>
            </a:r>
            <a:r>
              <a:rPr lang="en-US" sz="900" i="1" dirty="0">
                <a:solidFill>
                  <a:schemeClr val="bg1"/>
                </a:solidFill>
              </a:rPr>
              <a:t> </a:t>
            </a:r>
            <a:r>
              <a:rPr lang="en-US" sz="900" i="1" dirty="0" err="1">
                <a:solidFill>
                  <a:schemeClr val="bg1"/>
                </a:solidFill>
              </a:rPr>
              <a:t>Masalah</a:t>
            </a:r>
            <a:r>
              <a:rPr lang="en-US" sz="900" i="1" dirty="0">
                <a:solidFill>
                  <a:schemeClr val="bg1"/>
                </a:solidFill>
              </a:rPr>
              <a:t> </a:t>
            </a:r>
            <a:r>
              <a:rPr lang="en-US" sz="900" i="1" dirty="0" err="1">
                <a:solidFill>
                  <a:schemeClr val="bg1"/>
                </a:solidFill>
              </a:rPr>
              <a:t>Sosial</a:t>
            </a:r>
            <a:r>
              <a:rPr lang="en-US" sz="900" i="1" dirty="0">
                <a:solidFill>
                  <a:schemeClr val="bg1"/>
                </a:solidFill>
              </a:rPr>
              <a:t> </a:t>
            </a:r>
            <a:r>
              <a:rPr lang="en-US" sz="900" i="1" dirty="0" err="1">
                <a:solidFill>
                  <a:schemeClr val="bg1"/>
                </a:solidFill>
              </a:rPr>
              <a:t>Budaya</a:t>
            </a:r>
            <a:r>
              <a:rPr lang="en-US" sz="900" i="1" dirty="0">
                <a:solidFill>
                  <a:schemeClr val="bg1"/>
                </a:solidFill>
              </a:rPr>
              <a:t>. </a:t>
            </a:r>
            <a:r>
              <a:rPr lang="en-US" sz="900" dirty="0">
                <a:solidFill>
                  <a:schemeClr val="bg1"/>
                </a:solidFill>
              </a:rPr>
              <a:t>Bandung: </a:t>
            </a:r>
            <a:r>
              <a:rPr lang="en-US" sz="900" dirty="0" err="1">
                <a:solidFill>
                  <a:schemeClr val="bg1"/>
                </a:solidFill>
              </a:rPr>
              <a:t>Gelar</a:t>
            </a:r>
            <a:r>
              <a:rPr lang="en-US" sz="900" dirty="0">
                <a:solidFill>
                  <a:schemeClr val="bg1"/>
                </a:solidFill>
              </a:rPr>
              <a:t> </a:t>
            </a:r>
            <a:r>
              <a:rPr lang="en-US" sz="900" dirty="0" err="1">
                <a:solidFill>
                  <a:schemeClr val="bg1"/>
                </a:solidFill>
              </a:rPr>
              <a:t>Pustaka</a:t>
            </a:r>
            <a:r>
              <a:rPr lang="en-US" sz="900" dirty="0">
                <a:solidFill>
                  <a:schemeClr val="bg1"/>
                </a:solidFill>
              </a:rPr>
              <a:t> </a:t>
            </a:r>
            <a:r>
              <a:rPr lang="en-US" sz="900" dirty="0" err="1">
                <a:solidFill>
                  <a:schemeClr val="bg1"/>
                </a:solidFill>
              </a:rPr>
              <a:t>Mandiri</a:t>
            </a:r>
            <a:r>
              <a:rPr lang="en-US" sz="900" dirty="0">
                <a:solidFill>
                  <a:schemeClr val="bg1"/>
                </a:solidFill>
              </a:rPr>
              <a:t>.</a:t>
            </a:r>
          </a:p>
          <a:p>
            <a:r>
              <a:rPr lang="en-US" sz="900" dirty="0" err="1">
                <a:solidFill>
                  <a:schemeClr val="bg1"/>
                </a:solidFill>
              </a:rPr>
              <a:t>Alfan</a:t>
            </a:r>
            <a:r>
              <a:rPr lang="en-US" sz="900" dirty="0">
                <a:solidFill>
                  <a:schemeClr val="bg1"/>
                </a:solidFill>
              </a:rPr>
              <a:t>, M. (2013). </a:t>
            </a:r>
            <a:r>
              <a:rPr lang="en-US" sz="900" i="1" dirty="0" err="1">
                <a:solidFill>
                  <a:schemeClr val="bg1"/>
                </a:solidFill>
              </a:rPr>
              <a:t>Filsafat</a:t>
            </a:r>
            <a:r>
              <a:rPr lang="en-US" sz="900" i="1" dirty="0">
                <a:solidFill>
                  <a:schemeClr val="bg1"/>
                </a:solidFill>
              </a:rPr>
              <a:t> </a:t>
            </a:r>
            <a:r>
              <a:rPr lang="en-US" sz="900" i="1" dirty="0" err="1">
                <a:solidFill>
                  <a:schemeClr val="bg1"/>
                </a:solidFill>
              </a:rPr>
              <a:t>Kebudayaan</a:t>
            </a:r>
            <a:r>
              <a:rPr lang="en-US" sz="900" i="1" dirty="0">
                <a:solidFill>
                  <a:schemeClr val="bg1"/>
                </a:solidFill>
              </a:rPr>
              <a:t>. </a:t>
            </a:r>
            <a:r>
              <a:rPr lang="en-US" sz="900" dirty="0">
                <a:solidFill>
                  <a:schemeClr val="bg1"/>
                </a:solidFill>
              </a:rPr>
              <a:t>Bandung: </a:t>
            </a:r>
            <a:r>
              <a:rPr lang="en-US" sz="900" dirty="0" err="1">
                <a:solidFill>
                  <a:schemeClr val="bg1"/>
                </a:solidFill>
              </a:rPr>
              <a:t>Pustaka</a:t>
            </a:r>
            <a:r>
              <a:rPr lang="en-US" sz="900" dirty="0">
                <a:solidFill>
                  <a:schemeClr val="bg1"/>
                </a:solidFill>
              </a:rPr>
              <a:t> </a:t>
            </a:r>
            <a:r>
              <a:rPr lang="en-US" sz="900" dirty="0" err="1">
                <a:solidFill>
                  <a:schemeClr val="bg1"/>
                </a:solidFill>
              </a:rPr>
              <a:t>Setia</a:t>
            </a:r>
            <a:r>
              <a:rPr lang="en-US" sz="900" dirty="0">
                <a:solidFill>
                  <a:schemeClr val="bg1"/>
                </a:solidFill>
              </a:rPr>
              <a:t>. </a:t>
            </a:r>
          </a:p>
          <a:p>
            <a:r>
              <a:rPr lang="en-US" sz="900" dirty="0" err="1">
                <a:solidFill>
                  <a:schemeClr val="bg1"/>
                </a:solidFill>
              </a:rPr>
              <a:t>Ellahi</a:t>
            </a:r>
            <a:r>
              <a:rPr lang="en-US" sz="900" dirty="0">
                <a:solidFill>
                  <a:schemeClr val="bg1"/>
                </a:solidFill>
              </a:rPr>
              <a:t>, R. M., </a:t>
            </a:r>
            <a:r>
              <a:rPr lang="en-US" sz="900" dirty="0" err="1">
                <a:solidFill>
                  <a:schemeClr val="bg1"/>
                </a:solidFill>
              </a:rPr>
              <a:t>dkk</a:t>
            </a:r>
            <a:r>
              <a:rPr lang="en-US" sz="900" dirty="0">
                <a:solidFill>
                  <a:schemeClr val="bg1"/>
                </a:solidFill>
              </a:rPr>
              <a:t>. (2019) </a:t>
            </a:r>
            <a:r>
              <a:rPr lang="en-US" sz="900" dirty="0" err="1">
                <a:solidFill>
                  <a:schemeClr val="bg1"/>
                </a:solidFill>
              </a:rPr>
              <a:t>Redisigning</a:t>
            </a:r>
            <a:r>
              <a:rPr lang="en-US" sz="900" dirty="0">
                <a:solidFill>
                  <a:schemeClr val="bg1"/>
                </a:solidFill>
              </a:rPr>
              <a:t> Curriculum in line with Industry 4.0. </a:t>
            </a:r>
            <a:r>
              <a:rPr lang="en-US" sz="900" i="1" dirty="0" err="1">
                <a:solidFill>
                  <a:schemeClr val="bg1"/>
                </a:solidFill>
              </a:rPr>
              <a:t>Sciendirect</a:t>
            </a:r>
            <a:r>
              <a:rPr lang="en-US" sz="900" i="1" dirty="0">
                <a:solidFill>
                  <a:schemeClr val="bg1"/>
                </a:solidFill>
              </a:rPr>
              <a:t>: </a:t>
            </a:r>
            <a:r>
              <a:rPr lang="en-US" sz="900" i="1" dirty="0" err="1">
                <a:solidFill>
                  <a:schemeClr val="bg1"/>
                </a:solidFill>
              </a:rPr>
              <a:t>Procedia</a:t>
            </a:r>
            <a:r>
              <a:rPr lang="en-US" sz="900" i="1" dirty="0">
                <a:solidFill>
                  <a:schemeClr val="bg1"/>
                </a:solidFill>
              </a:rPr>
              <a:t> Computer Science, </a:t>
            </a:r>
            <a:r>
              <a:rPr lang="en-US" sz="900" dirty="0">
                <a:solidFill>
                  <a:schemeClr val="bg1"/>
                </a:solidFill>
              </a:rPr>
              <a:t>151, 699-708.</a:t>
            </a:r>
          </a:p>
          <a:p>
            <a:r>
              <a:rPr lang="en-US" sz="900" dirty="0" err="1">
                <a:solidFill>
                  <a:schemeClr val="bg1"/>
                </a:solidFill>
              </a:rPr>
              <a:t>Ghavifekr</a:t>
            </a:r>
            <a:r>
              <a:rPr lang="en-US" sz="900" dirty="0">
                <a:solidFill>
                  <a:schemeClr val="bg1"/>
                </a:solidFill>
              </a:rPr>
              <a:t>, S. </a:t>
            </a:r>
            <a:r>
              <a:rPr lang="en-US" sz="900" dirty="0" err="1">
                <a:solidFill>
                  <a:schemeClr val="bg1"/>
                </a:solidFill>
              </a:rPr>
              <a:t>dan</a:t>
            </a:r>
            <a:r>
              <a:rPr lang="en-US" sz="900" dirty="0">
                <a:solidFill>
                  <a:schemeClr val="bg1"/>
                </a:solidFill>
              </a:rPr>
              <a:t> </a:t>
            </a:r>
            <a:r>
              <a:rPr lang="en-US" sz="900" dirty="0" err="1">
                <a:solidFill>
                  <a:schemeClr val="bg1"/>
                </a:solidFill>
              </a:rPr>
              <a:t>Rosdy</a:t>
            </a:r>
            <a:r>
              <a:rPr lang="en-US" sz="900" dirty="0">
                <a:solidFill>
                  <a:schemeClr val="bg1"/>
                </a:solidFill>
              </a:rPr>
              <a:t>, W. A. W. (2015). Teaching and Learning with Technology: Effectiveness of ICT Integration in Schools. </a:t>
            </a:r>
            <a:r>
              <a:rPr lang="en-US" sz="900" i="1" dirty="0">
                <a:solidFill>
                  <a:schemeClr val="bg1"/>
                </a:solidFill>
              </a:rPr>
              <a:t>International Journal of Research in Education and Science</a:t>
            </a:r>
            <a:r>
              <a:rPr lang="en-US" sz="900" dirty="0">
                <a:solidFill>
                  <a:schemeClr val="bg1"/>
                </a:solidFill>
              </a:rPr>
              <a:t>. </a:t>
            </a:r>
            <a:r>
              <a:rPr lang="en-US" sz="900" dirty="0" err="1">
                <a:solidFill>
                  <a:schemeClr val="bg1"/>
                </a:solidFill>
              </a:rPr>
              <a:t>Vol</a:t>
            </a:r>
            <a:r>
              <a:rPr lang="en-US" sz="900" dirty="0">
                <a:solidFill>
                  <a:schemeClr val="bg1"/>
                </a:solidFill>
              </a:rPr>
              <a:t> 1, (2), 176-190</a:t>
            </a:r>
          </a:p>
          <a:p>
            <a:r>
              <a:rPr lang="en-US" sz="900" dirty="0" err="1">
                <a:solidFill>
                  <a:schemeClr val="bg1"/>
                </a:solidFill>
              </a:rPr>
              <a:t>Ghavifekr</a:t>
            </a:r>
            <a:r>
              <a:rPr lang="en-US" sz="900" dirty="0">
                <a:solidFill>
                  <a:schemeClr val="bg1"/>
                </a:solidFill>
              </a:rPr>
              <a:t>, S., </a:t>
            </a:r>
            <a:r>
              <a:rPr lang="en-US" sz="900" dirty="0" err="1">
                <a:solidFill>
                  <a:schemeClr val="bg1"/>
                </a:solidFill>
              </a:rPr>
              <a:t>Afshari</a:t>
            </a:r>
            <a:r>
              <a:rPr lang="en-US" sz="900" dirty="0">
                <a:solidFill>
                  <a:schemeClr val="bg1"/>
                </a:solidFill>
              </a:rPr>
              <a:t>, M., </a:t>
            </a:r>
            <a:r>
              <a:rPr lang="en-US" sz="900" dirty="0" err="1">
                <a:solidFill>
                  <a:schemeClr val="bg1"/>
                </a:solidFill>
              </a:rPr>
              <a:t>dan</a:t>
            </a:r>
            <a:r>
              <a:rPr lang="en-US" sz="900" dirty="0">
                <a:solidFill>
                  <a:schemeClr val="bg1"/>
                </a:solidFill>
              </a:rPr>
              <a:t> </a:t>
            </a:r>
            <a:r>
              <a:rPr lang="en-US" sz="900" dirty="0" err="1">
                <a:solidFill>
                  <a:schemeClr val="bg1"/>
                </a:solidFill>
              </a:rPr>
              <a:t>Amla</a:t>
            </a:r>
            <a:r>
              <a:rPr lang="en-US" sz="900" dirty="0">
                <a:solidFill>
                  <a:schemeClr val="bg1"/>
                </a:solidFill>
              </a:rPr>
              <a:t>. (2012).Management strategies for E-Learning system as the core component of systemic change: A qualitative analysis. </a:t>
            </a:r>
            <a:r>
              <a:rPr lang="en-US" sz="900" i="1" dirty="0">
                <a:solidFill>
                  <a:schemeClr val="bg1"/>
                </a:solidFill>
              </a:rPr>
              <a:t>Life Science Journal,</a:t>
            </a:r>
            <a:r>
              <a:rPr lang="en-US" sz="900" dirty="0">
                <a:solidFill>
                  <a:schemeClr val="bg1"/>
                </a:solidFill>
              </a:rPr>
              <a:t> 9(3), 2190-2196.</a:t>
            </a:r>
          </a:p>
          <a:p>
            <a:r>
              <a:rPr lang="en-US" sz="900" dirty="0" err="1">
                <a:solidFill>
                  <a:schemeClr val="bg1"/>
                </a:solidFill>
              </a:rPr>
              <a:t>Harun</a:t>
            </a:r>
            <a:r>
              <a:rPr lang="en-US" sz="900" dirty="0">
                <a:solidFill>
                  <a:schemeClr val="bg1"/>
                </a:solidFill>
              </a:rPr>
              <a:t>, S. (2021). </a:t>
            </a:r>
            <a:r>
              <a:rPr lang="en-US" sz="900" dirty="0" err="1">
                <a:solidFill>
                  <a:schemeClr val="bg1"/>
                </a:solidFill>
              </a:rPr>
              <a:t>Pembelajaran</a:t>
            </a:r>
            <a:r>
              <a:rPr lang="en-US" sz="900" dirty="0">
                <a:solidFill>
                  <a:schemeClr val="bg1"/>
                </a:solidFill>
              </a:rPr>
              <a:t> di Era 5.0. </a:t>
            </a:r>
            <a:r>
              <a:rPr lang="en-US" sz="900" i="1" dirty="0" err="1">
                <a:solidFill>
                  <a:schemeClr val="bg1"/>
                </a:solidFill>
              </a:rPr>
              <a:t>Prosiding</a:t>
            </a:r>
            <a:r>
              <a:rPr lang="en-US" sz="900" i="1" dirty="0">
                <a:solidFill>
                  <a:schemeClr val="bg1"/>
                </a:solidFill>
              </a:rPr>
              <a:t> Seminar </a:t>
            </a:r>
            <a:r>
              <a:rPr lang="en-US" sz="900" i="1" dirty="0" err="1">
                <a:solidFill>
                  <a:schemeClr val="bg1"/>
                </a:solidFill>
              </a:rPr>
              <a:t>Nasional</a:t>
            </a:r>
            <a:r>
              <a:rPr lang="en-US" sz="900" i="1" dirty="0">
                <a:solidFill>
                  <a:schemeClr val="bg1"/>
                </a:solidFill>
              </a:rPr>
              <a:t> </a:t>
            </a:r>
            <a:r>
              <a:rPr lang="en-US" sz="900" i="1" dirty="0" err="1">
                <a:solidFill>
                  <a:schemeClr val="bg1"/>
                </a:solidFill>
              </a:rPr>
              <a:t>Pendidikan</a:t>
            </a:r>
            <a:r>
              <a:rPr lang="en-US" sz="900" i="1" dirty="0">
                <a:solidFill>
                  <a:schemeClr val="bg1"/>
                </a:solidFill>
              </a:rPr>
              <a:t> </a:t>
            </a:r>
            <a:r>
              <a:rPr lang="en-US" sz="900" i="1" dirty="0" err="1">
                <a:solidFill>
                  <a:schemeClr val="bg1"/>
                </a:solidFill>
              </a:rPr>
              <a:t>Dasar</a:t>
            </a:r>
            <a:r>
              <a:rPr lang="en-US" sz="900" i="1" dirty="0">
                <a:solidFill>
                  <a:schemeClr val="bg1"/>
                </a:solidFill>
              </a:rPr>
              <a:t>: </a:t>
            </a:r>
            <a:r>
              <a:rPr lang="en-US" sz="900" i="1" dirty="0" err="1">
                <a:solidFill>
                  <a:schemeClr val="bg1"/>
                </a:solidFill>
              </a:rPr>
              <a:t>Pascasarjana</a:t>
            </a:r>
            <a:r>
              <a:rPr lang="en-US" sz="900" i="1" dirty="0">
                <a:solidFill>
                  <a:schemeClr val="bg1"/>
                </a:solidFill>
              </a:rPr>
              <a:t> </a:t>
            </a:r>
            <a:r>
              <a:rPr lang="en-US" sz="900" i="1" dirty="0" err="1">
                <a:solidFill>
                  <a:schemeClr val="bg1"/>
                </a:solidFill>
              </a:rPr>
              <a:t>Universitas</a:t>
            </a:r>
            <a:r>
              <a:rPr lang="en-US" sz="900" i="1" dirty="0">
                <a:solidFill>
                  <a:schemeClr val="bg1"/>
                </a:solidFill>
              </a:rPr>
              <a:t> </a:t>
            </a:r>
            <a:r>
              <a:rPr lang="en-US" sz="900" i="1" dirty="0" err="1">
                <a:solidFill>
                  <a:schemeClr val="bg1"/>
                </a:solidFill>
              </a:rPr>
              <a:t>Negeri</a:t>
            </a:r>
            <a:r>
              <a:rPr lang="en-US" sz="900" i="1" dirty="0">
                <a:solidFill>
                  <a:schemeClr val="bg1"/>
                </a:solidFill>
              </a:rPr>
              <a:t> </a:t>
            </a:r>
            <a:r>
              <a:rPr lang="en-US" sz="900" i="1" dirty="0" err="1">
                <a:solidFill>
                  <a:schemeClr val="bg1"/>
                </a:solidFill>
              </a:rPr>
              <a:t>Gorontalo</a:t>
            </a:r>
            <a:r>
              <a:rPr lang="en-US" sz="900" i="1" dirty="0">
                <a:solidFill>
                  <a:schemeClr val="bg1"/>
                </a:solidFill>
              </a:rPr>
              <a:t> “</a:t>
            </a:r>
            <a:r>
              <a:rPr lang="en-US" sz="900" i="1" dirty="0" err="1">
                <a:solidFill>
                  <a:schemeClr val="bg1"/>
                </a:solidFill>
              </a:rPr>
              <a:t>Merdeka</a:t>
            </a:r>
            <a:r>
              <a:rPr lang="en-US" sz="900" i="1" dirty="0">
                <a:solidFill>
                  <a:schemeClr val="bg1"/>
                </a:solidFill>
              </a:rPr>
              <a:t> </a:t>
            </a:r>
            <a:r>
              <a:rPr lang="en-US" sz="900" i="1" dirty="0" err="1">
                <a:solidFill>
                  <a:schemeClr val="bg1"/>
                </a:solidFill>
              </a:rPr>
              <a:t>Belajar</a:t>
            </a:r>
            <a:r>
              <a:rPr lang="en-US" sz="900" i="1" dirty="0">
                <a:solidFill>
                  <a:schemeClr val="bg1"/>
                </a:solidFill>
              </a:rPr>
              <a:t> </a:t>
            </a:r>
            <a:r>
              <a:rPr lang="en-US" sz="900" i="1" dirty="0" err="1">
                <a:solidFill>
                  <a:schemeClr val="bg1"/>
                </a:solidFill>
              </a:rPr>
              <a:t>dalam</a:t>
            </a:r>
            <a:r>
              <a:rPr lang="en-US" sz="900" i="1" dirty="0">
                <a:solidFill>
                  <a:schemeClr val="bg1"/>
                </a:solidFill>
              </a:rPr>
              <a:t> </a:t>
            </a:r>
            <a:r>
              <a:rPr lang="en-US" sz="900" i="1" dirty="0" err="1">
                <a:solidFill>
                  <a:schemeClr val="bg1"/>
                </a:solidFill>
              </a:rPr>
              <a:t>Menyambut</a:t>
            </a:r>
            <a:r>
              <a:rPr lang="en-US" sz="900" i="1" dirty="0">
                <a:solidFill>
                  <a:schemeClr val="bg1"/>
                </a:solidFill>
              </a:rPr>
              <a:t> Era </a:t>
            </a:r>
            <a:r>
              <a:rPr lang="en-US" sz="900" i="1" dirty="0" err="1">
                <a:solidFill>
                  <a:schemeClr val="bg1"/>
                </a:solidFill>
              </a:rPr>
              <a:t>Masyarakat</a:t>
            </a:r>
            <a:r>
              <a:rPr lang="en-US" sz="900" i="1" dirty="0">
                <a:solidFill>
                  <a:schemeClr val="bg1"/>
                </a:solidFill>
              </a:rPr>
              <a:t> 5.0”, </a:t>
            </a:r>
            <a:r>
              <a:rPr lang="en-US" sz="900" i="1" dirty="0" err="1">
                <a:solidFill>
                  <a:schemeClr val="bg1"/>
                </a:solidFill>
              </a:rPr>
              <a:t>Gorontalo</a:t>
            </a:r>
            <a:r>
              <a:rPr lang="en-US" sz="900" i="1" dirty="0">
                <a:solidFill>
                  <a:schemeClr val="bg1"/>
                </a:solidFill>
              </a:rPr>
              <a:t>: 25 November 2021, 265-276.</a:t>
            </a:r>
            <a:endParaRPr lang="en-US" sz="900" dirty="0">
              <a:solidFill>
                <a:schemeClr val="bg1"/>
              </a:solidFill>
            </a:endParaRPr>
          </a:p>
          <a:p>
            <a:r>
              <a:rPr lang="en-US" sz="900" dirty="0" err="1">
                <a:solidFill>
                  <a:schemeClr val="bg1"/>
                </a:solidFill>
              </a:rPr>
              <a:t>Herlambang</a:t>
            </a:r>
            <a:r>
              <a:rPr lang="en-US" sz="900" dirty="0">
                <a:solidFill>
                  <a:schemeClr val="bg1"/>
                </a:solidFill>
              </a:rPr>
              <a:t>, Y T. (2015). “</a:t>
            </a:r>
            <a:r>
              <a:rPr lang="en-US" sz="900" dirty="0" err="1">
                <a:solidFill>
                  <a:schemeClr val="bg1"/>
                </a:solidFill>
              </a:rPr>
              <a:t>Pendidikan</a:t>
            </a:r>
            <a:r>
              <a:rPr lang="en-US" sz="900" dirty="0">
                <a:solidFill>
                  <a:schemeClr val="bg1"/>
                </a:solidFill>
              </a:rPr>
              <a:t> </a:t>
            </a:r>
            <a:r>
              <a:rPr lang="en-US" sz="900" dirty="0" err="1">
                <a:solidFill>
                  <a:schemeClr val="bg1"/>
                </a:solidFill>
              </a:rPr>
              <a:t>Kearifan</a:t>
            </a:r>
            <a:r>
              <a:rPr lang="en-US" sz="900" dirty="0">
                <a:solidFill>
                  <a:schemeClr val="bg1"/>
                </a:solidFill>
              </a:rPr>
              <a:t> </a:t>
            </a:r>
            <a:r>
              <a:rPr lang="en-US" sz="900" dirty="0" err="1">
                <a:solidFill>
                  <a:schemeClr val="bg1"/>
                </a:solidFill>
              </a:rPr>
              <a:t>etnik</a:t>
            </a:r>
            <a:r>
              <a:rPr lang="en-US" sz="900" dirty="0">
                <a:solidFill>
                  <a:schemeClr val="bg1"/>
                </a:solidFill>
              </a:rPr>
              <a:t> </a:t>
            </a:r>
            <a:r>
              <a:rPr lang="en-US" sz="900" dirty="0" err="1">
                <a:solidFill>
                  <a:schemeClr val="bg1"/>
                </a:solidFill>
              </a:rPr>
              <a:t>dalam</a:t>
            </a:r>
            <a:r>
              <a:rPr lang="en-US" sz="900" dirty="0">
                <a:solidFill>
                  <a:schemeClr val="bg1"/>
                </a:solidFill>
              </a:rPr>
              <a:t> </a:t>
            </a:r>
            <a:r>
              <a:rPr lang="en-US" sz="900" dirty="0" err="1">
                <a:solidFill>
                  <a:schemeClr val="bg1"/>
                </a:solidFill>
              </a:rPr>
              <a:t>mengembangkan</a:t>
            </a:r>
            <a:r>
              <a:rPr lang="en-US" sz="900" dirty="0">
                <a:solidFill>
                  <a:schemeClr val="bg1"/>
                </a:solidFill>
              </a:rPr>
              <a:t> </a:t>
            </a:r>
            <a:r>
              <a:rPr lang="en-US" sz="900" dirty="0" err="1">
                <a:solidFill>
                  <a:schemeClr val="bg1"/>
                </a:solidFill>
              </a:rPr>
              <a:t>karakter</a:t>
            </a:r>
            <a:r>
              <a:rPr lang="en-US" sz="900" dirty="0">
                <a:solidFill>
                  <a:schemeClr val="bg1"/>
                </a:solidFill>
              </a:rPr>
              <a:t>”. </a:t>
            </a:r>
            <a:r>
              <a:rPr lang="en-US" sz="900" i="1" dirty="0" err="1">
                <a:solidFill>
                  <a:schemeClr val="bg1"/>
                </a:solidFill>
              </a:rPr>
              <a:t>Jurnal</a:t>
            </a:r>
            <a:r>
              <a:rPr lang="en-US" sz="900" i="1" dirty="0">
                <a:solidFill>
                  <a:schemeClr val="bg1"/>
                </a:solidFill>
              </a:rPr>
              <a:t> </a:t>
            </a:r>
            <a:r>
              <a:rPr lang="en-US" sz="900" i="1" dirty="0" err="1">
                <a:solidFill>
                  <a:schemeClr val="bg1"/>
                </a:solidFill>
              </a:rPr>
              <a:t>Pendidikan</a:t>
            </a:r>
            <a:r>
              <a:rPr lang="en-US" sz="900" i="1" dirty="0">
                <a:solidFill>
                  <a:schemeClr val="bg1"/>
                </a:solidFill>
              </a:rPr>
              <a:t> </a:t>
            </a:r>
            <a:r>
              <a:rPr lang="en-US" sz="900" i="1" dirty="0" err="1">
                <a:solidFill>
                  <a:schemeClr val="bg1"/>
                </a:solidFill>
              </a:rPr>
              <a:t>Dasar</a:t>
            </a:r>
            <a:r>
              <a:rPr lang="en-US" sz="900" dirty="0">
                <a:solidFill>
                  <a:schemeClr val="bg1"/>
                </a:solidFill>
              </a:rPr>
              <a:t>. Vol. 7, (1), 40-50.</a:t>
            </a:r>
          </a:p>
          <a:p>
            <a:r>
              <a:rPr lang="en-US" sz="900" dirty="0" err="1">
                <a:solidFill>
                  <a:schemeClr val="bg1"/>
                </a:solidFill>
              </a:rPr>
              <a:t>Herlambang</a:t>
            </a:r>
            <a:r>
              <a:rPr lang="en-US" sz="900" dirty="0">
                <a:solidFill>
                  <a:schemeClr val="bg1"/>
                </a:solidFill>
              </a:rPr>
              <a:t>, Y T. (2018). </a:t>
            </a:r>
            <a:r>
              <a:rPr lang="en-US" sz="900" i="1" dirty="0" err="1">
                <a:solidFill>
                  <a:schemeClr val="bg1"/>
                </a:solidFill>
              </a:rPr>
              <a:t>Pedagogik</a:t>
            </a:r>
            <a:r>
              <a:rPr lang="en-US" sz="900" i="1" dirty="0">
                <a:solidFill>
                  <a:schemeClr val="bg1"/>
                </a:solidFill>
              </a:rPr>
              <a:t>: </a:t>
            </a:r>
            <a:r>
              <a:rPr lang="en-US" sz="900" i="1" dirty="0" err="1">
                <a:solidFill>
                  <a:schemeClr val="bg1"/>
                </a:solidFill>
              </a:rPr>
              <a:t>Sebuah</a:t>
            </a:r>
            <a:r>
              <a:rPr lang="en-US" sz="900" i="1" dirty="0">
                <a:solidFill>
                  <a:schemeClr val="bg1"/>
                </a:solidFill>
              </a:rPr>
              <a:t> </a:t>
            </a:r>
            <a:r>
              <a:rPr lang="en-US" sz="900" i="1" dirty="0" err="1">
                <a:solidFill>
                  <a:schemeClr val="bg1"/>
                </a:solidFill>
              </a:rPr>
              <a:t>Telaah</a:t>
            </a:r>
            <a:r>
              <a:rPr lang="en-US" sz="900" i="1" dirty="0">
                <a:solidFill>
                  <a:schemeClr val="bg1"/>
                </a:solidFill>
              </a:rPr>
              <a:t> </a:t>
            </a:r>
            <a:r>
              <a:rPr lang="en-US" sz="900" i="1" dirty="0" err="1">
                <a:solidFill>
                  <a:schemeClr val="bg1"/>
                </a:solidFill>
              </a:rPr>
              <a:t>Kritis</a:t>
            </a:r>
            <a:r>
              <a:rPr lang="en-US" sz="900" i="1" dirty="0">
                <a:solidFill>
                  <a:schemeClr val="bg1"/>
                </a:solidFill>
              </a:rPr>
              <a:t> </a:t>
            </a:r>
            <a:r>
              <a:rPr lang="en-US" sz="900" i="1" dirty="0" err="1">
                <a:solidFill>
                  <a:schemeClr val="bg1"/>
                </a:solidFill>
              </a:rPr>
              <a:t>Ilmu</a:t>
            </a:r>
            <a:r>
              <a:rPr lang="en-US" sz="900" i="1" dirty="0">
                <a:solidFill>
                  <a:schemeClr val="bg1"/>
                </a:solidFill>
              </a:rPr>
              <a:t> </a:t>
            </a:r>
            <a:r>
              <a:rPr lang="en-US" sz="900" i="1" dirty="0" err="1">
                <a:solidFill>
                  <a:schemeClr val="bg1"/>
                </a:solidFill>
              </a:rPr>
              <a:t>Pendidikan</a:t>
            </a:r>
            <a:r>
              <a:rPr lang="en-US" sz="900" i="1" dirty="0">
                <a:solidFill>
                  <a:schemeClr val="bg1"/>
                </a:solidFill>
              </a:rPr>
              <a:t> </a:t>
            </a:r>
            <a:r>
              <a:rPr lang="en-US" sz="900" i="1" dirty="0" err="1">
                <a:solidFill>
                  <a:schemeClr val="bg1"/>
                </a:solidFill>
              </a:rPr>
              <a:t>Dalam</a:t>
            </a:r>
            <a:r>
              <a:rPr lang="en-US" sz="900" i="1" dirty="0">
                <a:solidFill>
                  <a:schemeClr val="bg1"/>
                </a:solidFill>
              </a:rPr>
              <a:t> </a:t>
            </a:r>
            <a:r>
              <a:rPr lang="en-US" sz="900" i="1" dirty="0" err="1">
                <a:solidFill>
                  <a:schemeClr val="bg1"/>
                </a:solidFill>
              </a:rPr>
              <a:t>Multiperspektif</a:t>
            </a:r>
            <a:r>
              <a:rPr lang="en-US" sz="900" dirty="0">
                <a:solidFill>
                  <a:schemeClr val="bg1"/>
                </a:solidFill>
              </a:rPr>
              <a:t>. </a:t>
            </a:r>
            <a:r>
              <a:rPr lang="en-US" sz="900" dirty="0" err="1">
                <a:solidFill>
                  <a:schemeClr val="bg1"/>
                </a:solidFill>
              </a:rPr>
              <a:t>Tasikmalaya</a:t>
            </a:r>
            <a:r>
              <a:rPr lang="en-US" sz="900" dirty="0">
                <a:solidFill>
                  <a:schemeClr val="bg1"/>
                </a:solidFill>
              </a:rPr>
              <a:t>: </a:t>
            </a:r>
            <a:r>
              <a:rPr lang="en-US" sz="900" dirty="0" err="1">
                <a:solidFill>
                  <a:schemeClr val="bg1"/>
                </a:solidFill>
              </a:rPr>
              <a:t>Ksatria</a:t>
            </a:r>
            <a:r>
              <a:rPr lang="en-US" sz="900" dirty="0">
                <a:solidFill>
                  <a:schemeClr val="bg1"/>
                </a:solidFill>
              </a:rPr>
              <a:t> </a:t>
            </a:r>
            <a:r>
              <a:rPr lang="en-US" sz="900" dirty="0" err="1">
                <a:solidFill>
                  <a:schemeClr val="bg1"/>
                </a:solidFill>
              </a:rPr>
              <a:t>Siliwangi</a:t>
            </a:r>
            <a:r>
              <a:rPr lang="en-US" sz="900" dirty="0">
                <a:solidFill>
                  <a:schemeClr val="bg1"/>
                </a:solidFill>
              </a:rPr>
              <a:t>. </a:t>
            </a:r>
          </a:p>
          <a:p>
            <a:r>
              <a:rPr lang="en-US" sz="900" dirty="0" err="1">
                <a:solidFill>
                  <a:schemeClr val="bg1"/>
                </a:solidFill>
              </a:rPr>
              <a:t>Hidayatno</a:t>
            </a:r>
            <a:r>
              <a:rPr lang="en-US" sz="900" dirty="0">
                <a:solidFill>
                  <a:schemeClr val="bg1"/>
                </a:solidFill>
              </a:rPr>
              <a:t>, A., </a:t>
            </a:r>
            <a:r>
              <a:rPr lang="en-US" sz="900" dirty="0" err="1">
                <a:solidFill>
                  <a:schemeClr val="bg1"/>
                </a:solidFill>
              </a:rPr>
              <a:t>dkk</a:t>
            </a:r>
            <a:r>
              <a:rPr lang="en-US" sz="900" dirty="0">
                <a:solidFill>
                  <a:schemeClr val="bg1"/>
                </a:solidFill>
              </a:rPr>
              <a:t>. (2019). Industry 4.0 Technology Implementation Impact to Industrial </a:t>
            </a:r>
            <a:r>
              <a:rPr lang="en-US" sz="900" dirty="0" err="1">
                <a:solidFill>
                  <a:schemeClr val="bg1"/>
                </a:solidFill>
              </a:rPr>
              <a:t>Sustainble</a:t>
            </a:r>
            <a:r>
              <a:rPr lang="en-US" sz="900" dirty="0">
                <a:solidFill>
                  <a:schemeClr val="bg1"/>
                </a:solidFill>
              </a:rPr>
              <a:t> Energy in Indonesia: A Model Conceptualization. </a:t>
            </a:r>
            <a:r>
              <a:rPr lang="en-US" sz="900" i="1" dirty="0">
                <a:solidFill>
                  <a:schemeClr val="bg1"/>
                </a:solidFill>
              </a:rPr>
              <a:t>ELSEVIER: Energy </a:t>
            </a:r>
            <a:r>
              <a:rPr lang="en-US" sz="900" i="1" dirty="0" err="1">
                <a:solidFill>
                  <a:schemeClr val="bg1"/>
                </a:solidFill>
              </a:rPr>
              <a:t>Procedia</a:t>
            </a:r>
            <a:r>
              <a:rPr lang="en-US" sz="900" i="1" dirty="0">
                <a:solidFill>
                  <a:schemeClr val="bg1"/>
                </a:solidFill>
              </a:rPr>
              <a:t>, </a:t>
            </a:r>
            <a:r>
              <a:rPr lang="en-US" sz="900" dirty="0">
                <a:solidFill>
                  <a:schemeClr val="bg1"/>
                </a:solidFill>
              </a:rPr>
              <a:t>156, 227-233.</a:t>
            </a:r>
          </a:p>
          <a:p>
            <a:r>
              <a:rPr lang="en-US" sz="900" dirty="0">
                <a:solidFill>
                  <a:schemeClr val="bg1"/>
                </a:solidFill>
              </a:rPr>
              <a:t>Kipper, </a:t>
            </a:r>
            <a:r>
              <a:rPr lang="en-US" sz="900" dirty="0" err="1">
                <a:solidFill>
                  <a:schemeClr val="bg1"/>
                </a:solidFill>
              </a:rPr>
              <a:t>dkk</a:t>
            </a:r>
            <a:r>
              <a:rPr lang="en-US" sz="900" dirty="0">
                <a:solidFill>
                  <a:schemeClr val="bg1"/>
                </a:solidFill>
              </a:rPr>
              <a:t>. (2021). Scientific Mapping to Identify Competencies Required by Industry 4.0. </a:t>
            </a:r>
            <a:r>
              <a:rPr lang="en-US" sz="900" i="1" dirty="0">
                <a:solidFill>
                  <a:schemeClr val="bg1"/>
                </a:solidFill>
              </a:rPr>
              <a:t>Elsevier: Technology in Society, </a:t>
            </a:r>
            <a:r>
              <a:rPr lang="en-US" sz="900" dirty="0">
                <a:solidFill>
                  <a:schemeClr val="bg1"/>
                </a:solidFill>
              </a:rPr>
              <a:t>64, 1-9.</a:t>
            </a:r>
          </a:p>
          <a:p>
            <a:r>
              <a:rPr lang="en-US" sz="900" dirty="0" err="1">
                <a:solidFill>
                  <a:schemeClr val="bg1"/>
                </a:solidFill>
              </a:rPr>
              <a:t>Nastiti</a:t>
            </a:r>
            <a:r>
              <a:rPr lang="en-US" sz="900" dirty="0">
                <a:solidFill>
                  <a:schemeClr val="bg1"/>
                </a:solidFill>
              </a:rPr>
              <a:t>, F. E. </a:t>
            </a:r>
            <a:r>
              <a:rPr lang="en-US" sz="900" dirty="0" err="1">
                <a:solidFill>
                  <a:schemeClr val="bg1"/>
                </a:solidFill>
              </a:rPr>
              <a:t>dan</a:t>
            </a:r>
            <a:r>
              <a:rPr lang="en-US" sz="900" dirty="0">
                <a:solidFill>
                  <a:schemeClr val="bg1"/>
                </a:solidFill>
              </a:rPr>
              <a:t> ‘Abdu, A. R. N. (2020). </a:t>
            </a:r>
            <a:r>
              <a:rPr lang="en-US" sz="900" dirty="0" err="1">
                <a:solidFill>
                  <a:schemeClr val="bg1"/>
                </a:solidFill>
              </a:rPr>
              <a:t>Kesiapan</a:t>
            </a:r>
            <a:r>
              <a:rPr lang="en-US" sz="900" dirty="0">
                <a:solidFill>
                  <a:schemeClr val="bg1"/>
                </a:solidFill>
              </a:rPr>
              <a:t> </a:t>
            </a:r>
            <a:r>
              <a:rPr lang="en-US" sz="900" dirty="0" err="1">
                <a:solidFill>
                  <a:schemeClr val="bg1"/>
                </a:solidFill>
              </a:rPr>
              <a:t>Pendidikan</a:t>
            </a:r>
            <a:r>
              <a:rPr lang="en-US" sz="900" dirty="0">
                <a:solidFill>
                  <a:schemeClr val="bg1"/>
                </a:solidFill>
              </a:rPr>
              <a:t> Indonesia </a:t>
            </a:r>
            <a:r>
              <a:rPr lang="en-US" sz="900" dirty="0" err="1">
                <a:solidFill>
                  <a:schemeClr val="bg1"/>
                </a:solidFill>
              </a:rPr>
              <a:t>Menghadapi</a:t>
            </a:r>
            <a:r>
              <a:rPr lang="en-US" sz="900" dirty="0">
                <a:solidFill>
                  <a:schemeClr val="bg1"/>
                </a:solidFill>
              </a:rPr>
              <a:t> Era Society 5.0. </a:t>
            </a:r>
            <a:r>
              <a:rPr lang="en-US" sz="900" i="1" dirty="0" err="1">
                <a:solidFill>
                  <a:schemeClr val="bg1"/>
                </a:solidFill>
              </a:rPr>
              <a:t>Edcomtech</a:t>
            </a:r>
            <a:r>
              <a:rPr lang="en-US" sz="900" i="1" dirty="0">
                <a:solidFill>
                  <a:schemeClr val="bg1"/>
                </a:solidFill>
              </a:rPr>
              <a:t>, 5(1), 61-66.</a:t>
            </a:r>
            <a:endParaRPr lang="en-US" sz="900" dirty="0">
              <a:solidFill>
                <a:schemeClr val="bg1"/>
              </a:solidFill>
            </a:endParaRPr>
          </a:p>
          <a:p>
            <a:r>
              <a:rPr lang="en-US" sz="900" dirty="0" err="1">
                <a:solidFill>
                  <a:schemeClr val="bg1"/>
                </a:solidFill>
              </a:rPr>
              <a:t>Padmawati</a:t>
            </a:r>
            <a:r>
              <a:rPr lang="en-US" sz="900" dirty="0">
                <a:solidFill>
                  <a:schemeClr val="bg1"/>
                </a:solidFill>
              </a:rPr>
              <a:t>, N. N. </a:t>
            </a:r>
            <a:r>
              <a:rPr lang="en-US" sz="900" dirty="0" err="1">
                <a:solidFill>
                  <a:schemeClr val="bg1"/>
                </a:solidFill>
              </a:rPr>
              <a:t>dan</a:t>
            </a:r>
            <a:r>
              <a:rPr lang="en-US" sz="900" dirty="0">
                <a:solidFill>
                  <a:schemeClr val="bg1"/>
                </a:solidFill>
              </a:rPr>
              <a:t> </a:t>
            </a:r>
            <a:r>
              <a:rPr lang="en-US" sz="900" dirty="0" err="1">
                <a:solidFill>
                  <a:schemeClr val="bg1"/>
                </a:solidFill>
              </a:rPr>
              <a:t>Pihung</a:t>
            </a:r>
            <a:r>
              <a:rPr lang="en-US" sz="900" dirty="0">
                <a:solidFill>
                  <a:schemeClr val="bg1"/>
                </a:solidFill>
              </a:rPr>
              <a:t>, E. S. (2022). </a:t>
            </a:r>
            <a:r>
              <a:rPr lang="en-US" sz="900" dirty="0" err="1">
                <a:solidFill>
                  <a:schemeClr val="bg1"/>
                </a:solidFill>
              </a:rPr>
              <a:t>Mengembangkan</a:t>
            </a:r>
            <a:r>
              <a:rPr lang="en-US" sz="900" dirty="0">
                <a:solidFill>
                  <a:schemeClr val="bg1"/>
                </a:solidFill>
              </a:rPr>
              <a:t> </a:t>
            </a:r>
            <a:r>
              <a:rPr lang="en-US" sz="900" dirty="0" err="1">
                <a:solidFill>
                  <a:schemeClr val="bg1"/>
                </a:solidFill>
              </a:rPr>
              <a:t>Pembelajaran</a:t>
            </a:r>
            <a:r>
              <a:rPr lang="en-US" sz="900" dirty="0">
                <a:solidFill>
                  <a:schemeClr val="bg1"/>
                </a:solidFill>
              </a:rPr>
              <a:t> </a:t>
            </a:r>
            <a:r>
              <a:rPr lang="en-US" sz="900" dirty="0" err="1">
                <a:solidFill>
                  <a:schemeClr val="bg1"/>
                </a:solidFill>
              </a:rPr>
              <a:t>Digitalisasi</a:t>
            </a:r>
            <a:r>
              <a:rPr lang="en-US" sz="900" dirty="0">
                <a:solidFill>
                  <a:schemeClr val="bg1"/>
                </a:solidFill>
              </a:rPr>
              <a:t> di Era Society 5.0. </a:t>
            </a:r>
            <a:r>
              <a:rPr lang="en-US" sz="900" i="1" dirty="0">
                <a:solidFill>
                  <a:schemeClr val="bg1"/>
                </a:solidFill>
              </a:rPr>
              <a:t>WIDYADARI, 23(2), 378-388.</a:t>
            </a:r>
            <a:endParaRPr lang="en-US" sz="900" dirty="0">
              <a:solidFill>
                <a:schemeClr val="bg1"/>
              </a:solidFill>
            </a:endParaRPr>
          </a:p>
          <a:p>
            <a:r>
              <a:rPr lang="en-US" sz="900" dirty="0" err="1">
                <a:solidFill>
                  <a:schemeClr val="bg1"/>
                </a:solidFill>
              </a:rPr>
              <a:t>Priyantoko</a:t>
            </a:r>
            <a:r>
              <a:rPr lang="en-US" sz="900" dirty="0">
                <a:solidFill>
                  <a:schemeClr val="bg1"/>
                </a:solidFill>
              </a:rPr>
              <a:t> </a:t>
            </a:r>
            <a:r>
              <a:rPr lang="en-US" sz="900" dirty="0" err="1">
                <a:solidFill>
                  <a:schemeClr val="bg1"/>
                </a:solidFill>
              </a:rPr>
              <a:t>dan</a:t>
            </a:r>
            <a:r>
              <a:rPr lang="en-US" sz="900" dirty="0">
                <a:solidFill>
                  <a:schemeClr val="bg1"/>
                </a:solidFill>
              </a:rPr>
              <a:t> </a:t>
            </a:r>
            <a:r>
              <a:rPr lang="en-US" sz="900" dirty="0" err="1">
                <a:solidFill>
                  <a:schemeClr val="bg1"/>
                </a:solidFill>
              </a:rPr>
              <a:t>Hasanudin</a:t>
            </a:r>
            <a:r>
              <a:rPr lang="en-US" sz="900" dirty="0">
                <a:solidFill>
                  <a:schemeClr val="bg1"/>
                </a:solidFill>
              </a:rPr>
              <a:t>, C. (2022). </a:t>
            </a:r>
            <a:r>
              <a:rPr lang="en-US" sz="900" dirty="0" err="1">
                <a:solidFill>
                  <a:schemeClr val="bg1"/>
                </a:solidFill>
              </a:rPr>
              <a:t>Digitalisasi</a:t>
            </a:r>
            <a:r>
              <a:rPr lang="en-US" sz="900" dirty="0">
                <a:solidFill>
                  <a:schemeClr val="bg1"/>
                </a:solidFill>
              </a:rPr>
              <a:t> </a:t>
            </a:r>
            <a:r>
              <a:rPr lang="en-US" sz="900" dirty="0" err="1">
                <a:solidFill>
                  <a:schemeClr val="bg1"/>
                </a:solidFill>
              </a:rPr>
              <a:t>Bahan</a:t>
            </a:r>
            <a:r>
              <a:rPr lang="en-US" sz="900" dirty="0">
                <a:solidFill>
                  <a:schemeClr val="bg1"/>
                </a:solidFill>
              </a:rPr>
              <a:t> Ajar </a:t>
            </a:r>
            <a:r>
              <a:rPr lang="en-US" sz="900" dirty="0" err="1">
                <a:solidFill>
                  <a:schemeClr val="bg1"/>
                </a:solidFill>
              </a:rPr>
              <a:t>Bahasa</a:t>
            </a:r>
            <a:r>
              <a:rPr lang="en-US" sz="900" dirty="0">
                <a:solidFill>
                  <a:schemeClr val="bg1"/>
                </a:solidFill>
              </a:rPr>
              <a:t> Indonesia </a:t>
            </a:r>
            <a:r>
              <a:rPr lang="en-US" sz="900" dirty="0" err="1">
                <a:solidFill>
                  <a:schemeClr val="bg1"/>
                </a:solidFill>
              </a:rPr>
              <a:t>untuk</a:t>
            </a:r>
            <a:r>
              <a:rPr lang="en-US" sz="900" dirty="0">
                <a:solidFill>
                  <a:schemeClr val="bg1"/>
                </a:solidFill>
              </a:rPr>
              <a:t> </a:t>
            </a:r>
            <a:r>
              <a:rPr lang="en-US" sz="900" dirty="0" err="1">
                <a:solidFill>
                  <a:schemeClr val="bg1"/>
                </a:solidFill>
              </a:rPr>
              <a:t>Meningkatkan</a:t>
            </a:r>
            <a:r>
              <a:rPr lang="en-US" sz="900" dirty="0">
                <a:solidFill>
                  <a:schemeClr val="bg1"/>
                </a:solidFill>
              </a:rPr>
              <a:t> </a:t>
            </a:r>
            <a:r>
              <a:rPr lang="en-US" sz="900" dirty="0" err="1">
                <a:solidFill>
                  <a:schemeClr val="bg1"/>
                </a:solidFill>
              </a:rPr>
              <a:t>Keterampilan</a:t>
            </a:r>
            <a:r>
              <a:rPr lang="en-US" sz="900" dirty="0">
                <a:solidFill>
                  <a:schemeClr val="bg1"/>
                </a:solidFill>
              </a:rPr>
              <a:t> 5C </a:t>
            </a:r>
            <a:r>
              <a:rPr lang="en-US" sz="900" dirty="0" err="1">
                <a:solidFill>
                  <a:schemeClr val="bg1"/>
                </a:solidFill>
              </a:rPr>
              <a:t>Siswa</a:t>
            </a:r>
            <a:r>
              <a:rPr lang="en-US" sz="900" dirty="0">
                <a:solidFill>
                  <a:schemeClr val="bg1"/>
                </a:solidFill>
              </a:rPr>
              <a:t> di Era Society 5.0. </a:t>
            </a:r>
            <a:r>
              <a:rPr lang="en-US" sz="900" i="1" dirty="0" err="1">
                <a:solidFill>
                  <a:schemeClr val="bg1"/>
                </a:solidFill>
              </a:rPr>
              <a:t>Prosiding</a:t>
            </a:r>
            <a:r>
              <a:rPr lang="en-US" sz="900" i="1" dirty="0">
                <a:solidFill>
                  <a:schemeClr val="bg1"/>
                </a:solidFill>
              </a:rPr>
              <a:t> </a:t>
            </a:r>
            <a:r>
              <a:rPr lang="en-US" sz="900" i="1" dirty="0" err="1">
                <a:solidFill>
                  <a:schemeClr val="bg1"/>
                </a:solidFill>
              </a:rPr>
              <a:t>Senada</a:t>
            </a:r>
            <a:r>
              <a:rPr lang="en-US" sz="900" i="1" dirty="0">
                <a:solidFill>
                  <a:schemeClr val="bg1"/>
                </a:solidFill>
              </a:rPr>
              <a:t> (Seminar </a:t>
            </a:r>
            <a:r>
              <a:rPr lang="en-US" sz="900" i="1" dirty="0" err="1">
                <a:solidFill>
                  <a:schemeClr val="bg1"/>
                </a:solidFill>
              </a:rPr>
              <a:t>Nasional</a:t>
            </a:r>
            <a:r>
              <a:rPr lang="en-US" sz="900" i="1" dirty="0">
                <a:solidFill>
                  <a:schemeClr val="bg1"/>
                </a:solidFill>
              </a:rPr>
              <a:t> Daring), </a:t>
            </a:r>
            <a:r>
              <a:rPr lang="en-US" sz="900" i="1" dirty="0" err="1">
                <a:solidFill>
                  <a:schemeClr val="bg1"/>
                </a:solidFill>
              </a:rPr>
              <a:t>Bojonegoro</a:t>
            </a:r>
            <a:r>
              <a:rPr lang="en-US" sz="900" i="1" dirty="0">
                <a:solidFill>
                  <a:schemeClr val="bg1"/>
                </a:solidFill>
              </a:rPr>
              <a:t>: 4 </a:t>
            </a:r>
            <a:r>
              <a:rPr lang="en-US" sz="900" i="1" dirty="0" err="1">
                <a:solidFill>
                  <a:schemeClr val="bg1"/>
                </a:solidFill>
              </a:rPr>
              <a:t>Juli</a:t>
            </a:r>
            <a:r>
              <a:rPr lang="en-US" sz="900" i="1" dirty="0">
                <a:solidFill>
                  <a:schemeClr val="bg1"/>
                </a:solidFill>
              </a:rPr>
              <a:t> 2022, </a:t>
            </a:r>
            <a:r>
              <a:rPr lang="en-US" sz="900" i="1" dirty="0" err="1">
                <a:solidFill>
                  <a:schemeClr val="bg1"/>
                </a:solidFill>
              </a:rPr>
              <a:t>hlm</a:t>
            </a:r>
            <a:r>
              <a:rPr lang="en-US" sz="900" i="1" dirty="0">
                <a:solidFill>
                  <a:schemeClr val="bg1"/>
                </a:solidFill>
              </a:rPr>
              <a:t>. 356-365.</a:t>
            </a:r>
            <a:endParaRPr lang="en-US" sz="900" dirty="0">
              <a:solidFill>
                <a:schemeClr val="bg1"/>
              </a:solidFill>
            </a:endParaRPr>
          </a:p>
          <a:p>
            <a:r>
              <a:rPr lang="en-US" sz="900" dirty="0" err="1">
                <a:solidFill>
                  <a:schemeClr val="bg1"/>
                </a:solidFill>
              </a:rPr>
              <a:t>Rahayu</a:t>
            </a:r>
            <a:r>
              <a:rPr lang="en-US" sz="900" dirty="0">
                <a:solidFill>
                  <a:schemeClr val="bg1"/>
                </a:solidFill>
              </a:rPr>
              <a:t>, K. N. S. (2021). </a:t>
            </a:r>
            <a:r>
              <a:rPr lang="en-US" sz="900" dirty="0" err="1">
                <a:solidFill>
                  <a:schemeClr val="bg1"/>
                </a:solidFill>
              </a:rPr>
              <a:t>Sinergi</a:t>
            </a:r>
            <a:r>
              <a:rPr lang="en-US" sz="900" dirty="0">
                <a:solidFill>
                  <a:schemeClr val="bg1"/>
                </a:solidFill>
              </a:rPr>
              <a:t> </a:t>
            </a:r>
            <a:r>
              <a:rPr lang="en-US" sz="900" dirty="0" err="1">
                <a:solidFill>
                  <a:schemeClr val="bg1"/>
                </a:solidFill>
              </a:rPr>
              <a:t>Pendidikan</a:t>
            </a:r>
            <a:r>
              <a:rPr lang="en-US" sz="900" dirty="0">
                <a:solidFill>
                  <a:schemeClr val="bg1"/>
                </a:solidFill>
              </a:rPr>
              <a:t> </a:t>
            </a:r>
            <a:r>
              <a:rPr lang="en-US" sz="900" dirty="0" err="1">
                <a:solidFill>
                  <a:schemeClr val="bg1"/>
                </a:solidFill>
              </a:rPr>
              <a:t>Menyongsong</a:t>
            </a:r>
            <a:r>
              <a:rPr lang="en-US" sz="900" dirty="0">
                <a:solidFill>
                  <a:schemeClr val="bg1"/>
                </a:solidFill>
              </a:rPr>
              <a:t> </a:t>
            </a:r>
            <a:r>
              <a:rPr lang="en-US" sz="900" dirty="0" err="1">
                <a:solidFill>
                  <a:schemeClr val="bg1"/>
                </a:solidFill>
              </a:rPr>
              <a:t>Masa</a:t>
            </a:r>
            <a:r>
              <a:rPr lang="en-US" sz="900" dirty="0">
                <a:solidFill>
                  <a:schemeClr val="bg1"/>
                </a:solidFill>
              </a:rPr>
              <a:t> </a:t>
            </a:r>
            <a:r>
              <a:rPr lang="en-US" sz="900" dirty="0" err="1">
                <a:solidFill>
                  <a:schemeClr val="bg1"/>
                </a:solidFill>
              </a:rPr>
              <a:t>Depan</a:t>
            </a:r>
            <a:r>
              <a:rPr lang="en-US" sz="900" dirty="0">
                <a:solidFill>
                  <a:schemeClr val="bg1"/>
                </a:solidFill>
              </a:rPr>
              <a:t> Indonesia di Era Society 5.0. </a:t>
            </a:r>
            <a:r>
              <a:rPr lang="en-US" sz="900" i="1" dirty="0">
                <a:solidFill>
                  <a:schemeClr val="bg1"/>
                </a:solidFill>
              </a:rPr>
              <a:t>EDUKASI: </a:t>
            </a:r>
            <a:r>
              <a:rPr lang="en-US" sz="900" i="1" dirty="0" err="1">
                <a:solidFill>
                  <a:schemeClr val="bg1"/>
                </a:solidFill>
              </a:rPr>
              <a:t>Jurnal</a:t>
            </a:r>
            <a:r>
              <a:rPr lang="en-US" sz="900" i="1" dirty="0">
                <a:solidFill>
                  <a:schemeClr val="bg1"/>
                </a:solidFill>
              </a:rPr>
              <a:t> </a:t>
            </a:r>
            <a:r>
              <a:rPr lang="en-US" sz="900" i="1" dirty="0" err="1">
                <a:solidFill>
                  <a:schemeClr val="bg1"/>
                </a:solidFill>
              </a:rPr>
              <a:t>Pendidikan</a:t>
            </a:r>
            <a:r>
              <a:rPr lang="en-US" sz="900" i="1" dirty="0">
                <a:solidFill>
                  <a:schemeClr val="bg1"/>
                </a:solidFill>
              </a:rPr>
              <a:t> </a:t>
            </a:r>
            <a:r>
              <a:rPr lang="en-US" sz="900" i="1" dirty="0" err="1">
                <a:solidFill>
                  <a:schemeClr val="bg1"/>
                </a:solidFill>
              </a:rPr>
              <a:t>Dasar</a:t>
            </a:r>
            <a:r>
              <a:rPr lang="en-US" sz="900" i="1" dirty="0">
                <a:solidFill>
                  <a:schemeClr val="bg1"/>
                </a:solidFill>
              </a:rPr>
              <a:t>, 2(1), 87-100.</a:t>
            </a:r>
            <a:endParaRPr lang="en-US" sz="900" dirty="0">
              <a:solidFill>
                <a:schemeClr val="bg1"/>
              </a:solidFill>
            </a:endParaRPr>
          </a:p>
          <a:p>
            <a:r>
              <a:rPr lang="en-US" sz="900" dirty="0" err="1">
                <a:solidFill>
                  <a:schemeClr val="bg1"/>
                </a:solidFill>
              </a:rPr>
              <a:t>Sabri</a:t>
            </a:r>
            <a:r>
              <a:rPr lang="en-US" sz="900" dirty="0">
                <a:solidFill>
                  <a:schemeClr val="bg1"/>
                </a:solidFill>
              </a:rPr>
              <a:t>, I. (2019). </a:t>
            </a:r>
            <a:r>
              <a:rPr lang="en-US" sz="900" dirty="0" err="1">
                <a:solidFill>
                  <a:schemeClr val="bg1"/>
                </a:solidFill>
              </a:rPr>
              <a:t>Peran</a:t>
            </a:r>
            <a:r>
              <a:rPr lang="en-US" sz="900" dirty="0">
                <a:solidFill>
                  <a:schemeClr val="bg1"/>
                </a:solidFill>
              </a:rPr>
              <a:t> </a:t>
            </a:r>
            <a:r>
              <a:rPr lang="en-US" sz="900" dirty="0" err="1">
                <a:solidFill>
                  <a:schemeClr val="bg1"/>
                </a:solidFill>
              </a:rPr>
              <a:t>Pendidikan</a:t>
            </a:r>
            <a:r>
              <a:rPr lang="en-US" sz="900" dirty="0">
                <a:solidFill>
                  <a:schemeClr val="bg1"/>
                </a:solidFill>
              </a:rPr>
              <a:t> </a:t>
            </a:r>
            <a:r>
              <a:rPr lang="en-US" sz="900" dirty="0" err="1">
                <a:solidFill>
                  <a:schemeClr val="bg1"/>
                </a:solidFill>
              </a:rPr>
              <a:t>Seni</a:t>
            </a:r>
            <a:r>
              <a:rPr lang="en-US" sz="900" dirty="0">
                <a:solidFill>
                  <a:schemeClr val="bg1"/>
                </a:solidFill>
              </a:rPr>
              <a:t> di Era Society 5.0 </a:t>
            </a:r>
            <a:r>
              <a:rPr lang="en-US" sz="900" dirty="0" err="1">
                <a:solidFill>
                  <a:schemeClr val="bg1"/>
                </a:solidFill>
              </a:rPr>
              <a:t>untuk</a:t>
            </a:r>
            <a:r>
              <a:rPr lang="en-US" sz="900" dirty="0">
                <a:solidFill>
                  <a:schemeClr val="bg1"/>
                </a:solidFill>
              </a:rPr>
              <a:t> </a:t>
            </a:r>
            <a:r>
              <a:rPr lang="en-US" sz="900" dirty="0" err="1">
                <a:solidFill>
                  <a:schemeClr val="bg1"/>
                </a:solidFill>
              </a:rPr>
              <a:t>Revolusi</a:t>
            </a:r>
            <a:r>
              <a:rPr lang="en-US" sz="900" dirty="0">
                <a:solidFill>
                  <a:schemeClr val="bg1"/>
                </a:solidFill>
              </a:rPr>
              <a:t> </a:t>
            </a:r>
            <a:r>
              <a:rPr lang="en-US" sz="900" dirty="0" err="1">
                <a:solidFill>
                  <a:schemeClr val="bg1"/>
                </a:solidFill>
              </a:rPr>
              <a:t>Industri</a:t>
            </a:r>
            <a:r>
              <a:rPr lang="en-US" sz="900" dirty="0">
                <a:solidFill>
                  <a:schemeClr val="bg1"/>
                </a:solidFill>
              </a:rPr>
              <a:t> 4.0. </a:t>
            </a:r>
            <a:r>
              <a:rPr lang="en-US" sz="900" dirty="0" err="1">
                <a:solidFill>
                  <a:schemeClr val="bg1"/>
                </a:solidFill>
              </a:rPr>
              <a:t>Prosiding</a:t>
            </a:r>
            <a:r>
              <a:rPr lang="en-US" sz="900" dirty="0">
                <a:solidFill>
                  <a:schemeClr val="bg1"/>
                </a:solidFill>
              </a:rPr>
              <a:t> Seminar </a:t>
            </a:r>
            <a:r>
              <a:rPr lang="en-US" sz="900" dirty="0" err="1">
                <a:solidFill>
                  <a:schemeClr val="bg1"/>
                </a:solidFill>
              </a:rPr>
              <a:t>Nasional</a:t>
            </a:r>
            <a:r>
              <a:rPr lang="en-US" sz="900" dirty="0">
                <a:solidFill>
                  <a:schemeClr val="bg1"/>
                </a:solidFill>
              </a:rPr>
              <a:t> </a:t>
            </a:r>
            <a:r>
              <a:rPr lang="en-US" sz="900" dirty="0" err="1">
                <a:solidFill>
                  <a:schemeClr val="bg1"/>
                </a:solidFill>
              </a:rPr>
              <a:t>Pascasarjana</a:t>
            </a:r>
            <a:r>
              <a:rPr lang="en-US" sz="900" dirty="0">
                <a:solidFill>
                  <a:schemeClr val="bg1"/>
                </a:solidFill>
              </a:rPr>
              <a:t> UNNES, Surabaya: (t.t), 343-347.</a:t>
            </a:r>
          </a:p>
          <a:p>
            <a:r>
              <a:rPr lang="en-US" sz="900" dirty="0">
                <a:solidFill>
                  <a:schemeClr val="bg1"/>
                </a:solidFill>
              </a:rPr>
              <a:t>Sullivan, R. (2019). Troubling Structures: A Material-Embodied Pedagogy of Technical Difficulty. </a:t>
            </a:r>
            <a:r>
              <a:rPr lang="en-US" sz="900" i="1" dirty="0">
                <a:solidFill>
                  <a:schemeClr val="bg1"/>
                </a:solidFill>
              </a:rPr>
              <a:t>ELSEVIER: Computers and </a:t>
            </a:r>
            <a:r>
              <a:rPr lang="en-US" sz="900" i="1" dirty="0" err="1">
                <a:solidFill>
                  <a:schemeClr val="bg1"/>
                </a:solidFill>
              </a:rPr>
              <a:t>Cmposition</a:t>
            </a:r>
            <a:r>
              <a:rPr lang="en-US" sz="900" i="1" dirty="0">
                <a:solidFill>
                  <a:schemeClr val="bg1"/>
                </a:solidFill>
              </a:rPr>
              <a:t>, 53(2019), 47-59.</a:t>
            </a:r>
            <a:endParaRPr lang="en-US" sz="900" dirty="0">
              <a:solidFill>
                <a:schemeClr val="bg1"/>
              </a:solidFill>
            </a:endParaRPr>
          </a:p>
          <a:p>
            <a:r>
              <a:rPr lang="en-US" sz="900" dirty="0" err="1">
                <a:solidFill>
                  <a:schemeClr val="bg1"/>
                </a:solidFill>
              </a:rPr>
              <a:t>Tilaar</a:t>
            </a:r>
            <a:r>
              <a:rPr lang="en-US" sz="900" dirty="0">
                <a:solidFill>
                  <a:schemeClr val="bg1"/>
                </a:solidFill>
              </a:rPr>
              <a:t> H.A.R (2002). </a:t>
            </a:r>
            <a:r>
              <a:rPr lang="en-US" sz="900" i="1" dirty="0" err="1">
                <a:solidFill>
                  <a:schemeClr val="bg1"/>
                </a:solidFill>
              </a:rPr>
              <a:t>Pendidikan</a:t>
            </a:r>
            <a:r>
              <a:rPr lang="en-US" sz="900" i="1" dirty="0">
                <a:solidFill>
                  <a:schemeClr val="bg1"/>
                </a:solidFill>
              </a:rPr>
              <a:t>, </a:t>
            </a:r>
            <a:r>
              <a:rPr lang="en-US" sz="900" i="1" dirty="0" err="1">
                <a:solidFill>
                  <a:schemeClr val="bg1"/>
                </a:solidFill>
              </a:rPr>
              <a:t>Kebudayaan</a:t>
            </a:r>
            <a:r>
              <a:rPr lang="en-US" sz="900" i="1" dirty="0">
                <a:solidFill>
                  <a:schemeClr val="bg1"/>
                </a:solidFill>
              </a:rPr>
              <a:t>, </a:t>
            </a:r>
            <a:r>
              <a:rPr lang="en-US" sz="900" i="1" dirty="0" err="1">
                <a:solidFill>
                  <a:schemeClr val="bg1"/>
                </a:solidFill>
              </a:rPr>
              <a:t>dans</a:t>
            </a:r>
            <a:r>
              <a:rPr lang="en-US" sz="900" i="1" dirty="0">
                <a:solidFill>
                  <a:schemeClr val="bg1"/>
                </a:solidFill>
              </a:rPr>
              <a:t> </a:t>
            </a:r>
            <a:r>
              <a:rPr lang="en-US" sz="900" i="1" dirty="0" err="1">
                <a:solidFill>
                  <a:schemeClr val="bg1"/>
                </a:solidFill>
              </a:rPr>
              <a:t>Masyarakat</a:t>
            </a:r>
            <a:r>
              <a:rPr lang="en-US" sz="900" i="1" dirty="0">
                <a:solidFill>
                  <a:schemeClr val="bg1"/>
                </a:solidFill>
              </a:rPr>
              <a:t> </a:t>
            </a:r>
            <a:r>
              <a:rPr lang="en-US" sz="900" i="1" dirty="0" err="1">
                <a:solidFill>
                  <a:schemeClr val="bg1"/>
                </a:solidFill>
              </a:rPr>
              <a:t>Madani</a:t>
            </a:r>
            <a:r>
              <a:rPr lang="en-US" sz="900" i="1" dirty="0">
                <a:solidFill>
                  <a:schemeClr val="bg1"/>
                </a:solidFill>
              </a:rPr>
              <a:t> Indonesia</a:t>
            </a:r>
            <a:r>
              <a:rPr lang="en-US" sz="900" dirty="0">
                <a:solidFill>
                  <a:schemeClr val="bg1"/>
                </a:solidFill>
              </a:rPr>
              <a:t>. Bandung: </a:t>
            </a:r>
            <a:r>
              <a:rPr lang="en-US" sz="900" dirty="0" err="1">
                <a:solidFill>
                  <a:schemeClr val="bg1"/>
                </a:solidFill>
              </a:rPr>
              <a:t>Rosdakarya</a:t>
            </a:r>
            <a:r>
              <a:rPr lang="en-US" sz="900" dirty="0">
                <a:solidFill>
                  <a:schemeClr val="bg1"/>
                </a:solidFill>
              </a:rPr>
              <a:t>. </a:t>
            </a:r>
          </a:p>
          <a:p>
            <a:r>
              <a:rPr lang="en-US" sz="900" dirty="0" err="1">
                <a:solidFill>
                  <a:schemeClr val="bg1"/>
                </a:solidFill>
              </a:rPr>
              <a:t>Tilaar</a:t>
            </a:r>
            <a:r>
              <a:rPr lang="en-US" sz="900" dirty="0">
                <a:solidFill>
                  <a:schemeClr val="bg1"/>
                </a:solidFill>
              </a:rPr>
              <a:t> H.A.R (2013). </a:t>
            </a:r>
            <a:r>
              <a:rPr lang="en-US" sz="900" i="1" dirty="0" err="1">
                <a:solidFill>
                  <a:schemeClr val="bg1"/>
                </a:solidFill>
              </a:rPr>
              <a:t>Perubahan</a:t>
            </a:r>
            <a:r>
              <a:rPr lang="en-US" sz="900" i="1" dirty="0">
                <a:solidFill>
                  <a:schemeClr val="bg1"/>
                </a:solidFill>
              </a:rPr>
              <a:t> </a:t>
            </a:r>
            <a:r>
              <a:rPr lang="en-US" sz="900" i="1" dirty="0" err="1">
                <a:solidFill>
                  <a:schemeClr val="bg1"/>
                </a:solidFill>
              </a:rPr>
              <a:t>Sosial</a:t>
            </a:r>
            <a:r>
              <a:rPr lang="en-US" sz="900" i="1" dirty="0">
                <a:solidFill>
                  <a:schemeClr val="bg1"/>
                </a:solidFill>
              </a:rPr>
              <a:t> </a:t>
            </a:r>
            <a:r>
              <a:rPr lang="en-US" sz="900" i="1" dirty="0" err="1">
                <a:solidFill>
                  <a:schemeClr val="bg1"/>
                </a:solidFill>
              </a:rPr>
              <a:t>dan</a:t>
            </a:r>
            <a:r>
              <a:rPr lang="en-US" sz="900" i="1" dirty="0">
                <a:solidFill>
                  <a:schemeClr val="bg1"/>
                </a:solidFill>
              </a:rPr>
              <a:t> </a:t>
            </a:r>
            <a:r>
              <a:rPr lang="en-US" sz="900" i="1" dirty="0" err="1">
                <a:solidFill>
                  <a:schemeClr val="bg1"/>
                </a:solidFill>
              </a:rPr>
              <a:t>Pendidikan</a:t>
            </a:r>
            <a:r>
              <a:rPr lang="en-US" sz="900" i="1" dirty="0">
                <a:solidFill>
                  <a:schemeClr val="bg1"/>
                </a:solidFill>
              </a:rPr>
              <a:t>: </a:t>
            </a:r>
            <a:r>
              <a:rPr lang="en-US" sz="900" i="1" dirty="0" err="1">
                <a:solidFill>
                  <a:schemeClr val="bg1"/>
                </a:solidFill>
              </a:rPr>
              <a:t>Pengantar</a:t>
            </a:r>
            <a:r>
              <a:rPr lang="en-US" sz="900" i="1" dirty="0">
                <a:solidFill>
                  <a:schemeClr val="bg1"/>
                </a:solidFill>
              </a:rPr>
              <a:t> </a:t>
            </a:r>
            <a:r>
              <a:rPr lang="en-US" sz="900" i="1" dirty="0" err="1">
                <a:solidFill>
                  <a:schemeClr val="bg1"/>
                </a:solidFill>
              </a:rPr>
              <a:t>Pedagogik</a:t>
            </a:r>
            <a:r>
              <a:rPr lang="en-US" sz="900" i="1" dirty="0">
                <a:solidFill>
                  <a:schemeClr val="bg1"/>
                </a:solidFill>
              </a:rPr>
              <a:t> </a:t>
            </a:r>
            <a:r>
              <a:rPr lang="en-US" sz="900" i="1" dirty="0" err="1">
                <a:solidFill>
                  <a:schemeClr val="bg1"/>
                </a:solidFill>
              </a:rPr>
              <a:t>Transformatif</a:t>
            </a:r>
            <a:r>
              <a:rPr lang="en-US" sz="900" i="1" dirty="0">
                <a:solidFill>
                  <a:schemeClr val="bg1"/>
                </a:solidFill>
              </a:rPr>
              <a:t> </a:t>
            </a:r>
            <a:r>
              <a:rPr lang="en-US" sz="900" i="1" dirty="0" err="1">
                <a:solidFill>
                  <a:schemeClr val="bg1"/>
                </a:solidFill>
              </a:rPr>
              <a:t>Untuk</a:t>
            </a:r>
            <a:r>
              <a:rPr lang="en-US" sz="900" i="1" dirty="0">
                <a:solidFill>
                  <a:schemeClr val="bg1"/>
                </a:solidFill>
              </a:rPr>
              <a:t> Indonesia.</a:t>
            </a:r>
            <a:r>
              <a:rPr lang="en-US" sz="900" dirty="0">
                <a:solidFill>
                  <a:schemeClr val="bg1"/>
                </a:solidFill>
              </a:rPr>
              <a:t> Jakarta: </a:t>
            </a:r>
            <a:r>
              <a:rPr lang="en-US" sz="900" dirty="0" err="1">
                <a:solidFill>
                  <a:schemeClr val="bg1"/>
                </a:solidFill>
              </a:rPr>
              <a:t>Rineka</a:t>
            </a:r>
            <a:r>
              <a:rPr lang="en-US" sz="900" dirty="0">
                <a:solidFill>
                  <a:schemeClr val="bg1"/>
                </a:solidFill>
              </a:rPr>
              <a:t> </a:t>
            </a:r>
            <a:r>
              <a:rPr lang="en-US" sz="900" dirty="0" err="1">
                <a:solidFill>
                  <a:schemeClr val="bg1"/>
                </a:solidFill>
              </a:rPr>
              <a:t>cipta</a:t>
            </a:r>
            <a:r>
              <a:rPr lang="en-US" sz="900" dirty="0">
                <a:solidFill>
                  <a:schemeClr val="bg1"/>
                </a:solidFill>
              </a:rPr>
              <a:t>. </a:t>
            </a:r>
          </a:p>
          <a:p>
            <a:r>
              <a:rPr lang="en-US" sz="900" dirty="0" err="1">
                <a:solidFill>
                  <a:schemeClr val="bg1"/>
                </a:solidFill>
              </a:rPr>
              <a:t>Tilaar</a:t>
            </a:r>
            <a:r>
              <a:rPr lang="en-US" sz="900" dirty="0">
                <a:solidFill>
                  <a:schemeClr val="bg1"/>
                </a:solidFill>
              </a:rPr>
              <a:t>, H.A.R. (2007). </a:t>
            </a:r>
            <a:r>
              <a:rPr lang="en-US" sz="900" i="1" dirty="0" err="1">
                <a:solidFill>
                  <a:schemeClr val="bg1"/>
                </a:solidFill>
              </a:rPr>
              <a:t>Mengindonesiakan</a:t>
            </a:r>
            <a:r>
              <a:rPr lang="en-US" sz="900" i="1" dirty="0">
                <a:solidFill>
                  <a:schemeClr val="bg1"/>
                </a:solidFill>
              </a:rPr>
              <a:t> </a:t>
            </a:r>
            <a:r>
              <a:rPr lang="en-US" sz="900" i="1" dirty="0" err="1">
                <a:solidFill>
                  <a:schemeClr val="bg1"/>
                </a:solidFill>
              </a:rPr>
              <a:t>etnisitas</a:t>
            </a:r>
            <a:r>
              <a:rPr lang="en-US" sz="900" i="1" dirty="0">
                <a:solidFill>
                  <a:schemeClr val="bg1"/>
                </a:solidFill>
              </a:rPr>
              <a:t> </a:t>
            </a:r>
            <a:r>
              <a:rPr lang="en-US" sz="900" i="1" dirty="0" err="1">
                <a:solidFill>
                  <a:schemeClr val="bg1"/>
                </a:solidFill>
              </a:rPr>
              <a:t>dan</a:t>
            </a:r>
            <a:r>
              <a:rPr lang="en-US" sz="900" i="1" dirty="0">
                <a:solidFill>
                  <a:schemeClr val="bg1"/>
                </a:solidFill>
              </a:rPr>
              <a:t> </a:t>
            </a:r>
            <a:r>
              <a:rPr lang="en-US" sz="900" i="1" dirty="0" err="1">
                <a:solidFill>
                  <a:schemeClr val="bg1"/>
                </a:solidFill>
              </a:rPr>
              <a:t>identitas</a:t>
            </a:r>
            <a:r>
              <a:rPr lang="en-US" sz="900" i="1" dirty="0">
                <a:solidFill>
                  <a:schemeClr val="bg1"/>
                </a:solidFill>
              </a:rPr>
              <a:t> </a:t>
            </a:r>
            <a:r>
              <a:rPr lang="en-US" sz="900" i="1" dirty="0" err="1">
                <a:solidFill>
                  <a:schemeClr val="bg1"/>
                </a:solidFill>
              </a:rPr>
              <a:t>bangsa</a:t>
            </a:r>
            <a:r>
              <a:rPr lang="en-US" sz="900" i="1" dirty="0">
                <a:solidFill>
                  <a:schemeClr val="bg1"/>
                </a:solidFill>
              </a:rPr>
              <a:t> Indonesia. </a:t>
            </a:r>
            <a:r>
              <a:rPr lang="en-US" sz="900" dirty="0">
                <a:solidFill>
                  <a:schemeClr val="bg1"/>
                </a:solidFill>
              </a:rPr>
              <a:t>Jakarta</a:t>
            </a:r>
            <a:r>
              <a:rPr lang="en-US" sz="900" i="1" dirty="0">
                <a:solidFill>
                  <a:schemeClr val="bg1"/>
                </a:solidFill>
              </a:rPr>
              <a:t>: </a:t>
            </a:r>
            <a:r>
              <a:rPr lang="en-US" sz="900" dirty="0" err="1">
                <a:solidFill>
                  <a:schemeClr val="bg1"/>
                </a:solidFill>
              </a:rPr>
              <a:t>Rineka</a:t>
            </a:r>
            <a:r>
              <a:rPr lang="en-US" sz="900" dirty="0">
                <a:solidFill>
                  <a:schemeClr val="bg1"/>
                </a:solidFill>
              </a:rPr>
              <a:t> </a:t>
            </a:r>
            <a:r>
              <a:rPr lang="en-US" sz="900" dirty="0" err="1">
                <a:solidFill>
                  <a:schemeClr val="bg1"/>
                </a:solidFill>
              </a:rPr>
              <a:t>Cipta</a:t>
            </a:r>
            <a:r>
              <a:rPr lang="en-US" sz="900" dirty="0">
                <a:solidFill>
                  <a:schemeClr val="bg1"/>
                </a:solidFill>
              </a:rPr>
              <a:t>.</a:t>
            </a:r>
          </a:p>
          <a:p>
            <a:r>
              <a:rPr lang="en-US" sz="900" dirty="0" err="1">
                <a:solidFill>
                  <a:schemeClr val="bg1"/>
                </a:solidFill>
              </a:rPr>
              <a:t>Tilaar</a:t>
            </a:r>
            <a:r>
              <a:rPr lang="en-US" sz="900" dirty="0">
                <a:solidFill>
                  <a:schemeClr val="bg1"/>
                </a:solidFill>
              </a:rPr>
              <a:t>, H.A.R. (2015). </a:t>
            </a:r>
            <a:r>
              <a:rPr lang="en-US" sz="900" i="1" dirty="0" err="1">
                <a:solidFill>
                  <a:schemeClr val="bg1"/>
                </a:solidFill>
              </a:rPr>
              <a:t>Pedagogik</a:t>
            </a:r>
            <a:r>
              <a:rPr lang="en-US" sz="900" i="1" dirty="0">
                <a:solidFill>
                  <a:schemeClr val="bg1"/>
                </a:solidFill>
              </a:rPr>
              <a:t> </a:t>
            </a:r>
            <a:r>
              <a:rPr lang="en-US" sz="900" i="1" dirty="0" err="1">
                <a:solidFill>
                  <a:schemeClr val="bg1"/>
                </a:solidFill>
              </a:rPr>
              <a:t>teoretis</a:t>
            </a:r>
            <a:r>
              <a:rPr lang="en-US" sz="900" i="1" dirty="0">
                <a:solidFill>
                  <a:schemeClr val="bg1"/>
                </a:solidFill>
              </a:rPr>
              <a:t> </a:t>
            </a:r>
            <a:r>
              <a:rPr lang="en-US" sz="900" i="1" dirty="0" err="1">
                <a:solidFill>
                  <a:schemeClr val="bg1"/>
                </a:solidFill>
              </a:rPr>
              <a:t>untuk</a:t>
            </a:r>
            <a:r>
              <a:rPr lang="en-US" sz="900" i="1" dirty="0">
                <a:solidFill>
                  <a:schemeClr val="bg1"/>
                </a:solidFill>
              </a:rPr>
              <a:t> Indonesia.</a:t>
            </a:r>
            <a:r>
              <a:rPr lang="en-US" sz="900" dirty="0">
                <a:solidFill>
                  <a:schemeClr val="bg1"/>
                </a:solidFill>
              </a:rPr>
              <a:t> Jakarta: </a:t>
            </a:r>
            <a:r>
              <a:rPr lang="en-US" sz="900" dirty="0" err="1">
                <a:solidFill>
                  <a:schemeClr val="bg1"/>
                </a:solidFill>
              </a:rPr>
              <a:t>Kompas</a:t>
            </a:r>
            <a:r>
              <a:rPr lang="en-US" sz="900" dirty="0">
                <a:solidFill>
                  <a:schemeClr val="bg1"/>
                </a:solidFill>
              </a:rPr>
              <a:t>. </a:t>
            </a:r>
          </a:p>
        </p:txBody>
      </p:sp>
    </p:spTree>
    <p:extLst>
      <p:ext uri="{BB962C8B-B14F-4D97-AF65-F5344CB8AC3E}">
        <p14:creationId xmlns:p14="http://schemas.microsoft.com/office/powerpoint/2010/main" val="30048281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TotalTime>
  <Words>1355</Words>
  <Application>Microsoft Office PowerPoint</Application>
  <PresentationFormat>Widescreen</PresentationFormat>
  <Paragraphs>50</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맑은 고딕</vt:lpstr>
      <vt:lpstr>Arial</vt:lpstr>
      <vt:lpstr>Calibri</vt:lpstr>
      <vt:lpstr>Calibri Light</vt:lpstr>
      <vt:lpstr>Times New Roman</vt:lpstr>
      <vt:lpstr>Office Theme</vt:lpstr>
      <vt:lpstr>TECHNO PEDAGOGY APPROACH REGIONAL LANGUAGE EDUCATION REVITALIZATION IN SOCIETY 5.0 ERA</vt:lpstr>
      <vt:lpstr>INTRODUCTION</vt:lpstr>
      <vt:lpstr>LITERATURE REVIEW</vt:lpstr>
      <vt:lpstr>METHOD</vt:lpstr>
      <vt:lpstr>FINDING AND DISCUSSION</vt:lpstr>
      <vt:lpstr>PowerPoint Presentation</vt:lpstr>
      <vt:lpstr>PowerPoint Presentation</vt:lpstr>
      <vt:lpstr>CONCLUSION</vt:lpstr>
      <vt:lpstr>REFERENCES</vt:lpstr>
      <vt:lpstr>THANK YOU!</vt:lpstr>
    </vt:vector>
  </TitlesOfParts>
  <Company>home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HERE</dc:title>
  <dc:creator>ismail - [2010]</dc:creator>
  <cp:lastModifiedBy>Microsoft account</cp:lastModifiedBy>
  <cp:revision>10</cp:revision>
  <dcterms:created xsi:type="dcterms:W3CDTF">2023-04-14T06:04:15Z</dcterms:created>
  <dcterms:modified xsi:type="dcterms:W3CDTF">2023-07-17T03:02:18Z</dcterms:modified>
</cp:coreProperties>
</file>