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8" autoAdjust="0"/>
    <p:restoredTop sz="94660"/>
  </p:normalViewPr>
  <p:slideViewPr>
    <p:cSldViewPr snapToGrid="0">
      <p:cViewPr varScale="1">
        <p:scale>
          <a:sx n="66" d="100"/>
          <a:sy n="66" d="100"/>
        </p:scale>
        <p:origin x="6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r>
              <a:rPr lang="en-US" sz="2800" b="1" dirty="0">
                <a:solidFill>
                  <a:schemeClr val="bg1"/>
                </a:solidFill>
                <a:latin typeface="+mn-lt"/>
                <a:cs typeface="Times New Roman" panose="02020603050405020304" pitchFamily="18" charset="0"/>
              </a:rPr>
              <a:t>POLA KOMUNIKASI VERBAL DAN NONVERBAL PEMELAJAR INDIA DALAM PEMBELAJARAN bipa</a:t>
            </a:r>
          </a:p>
        </p:txBody>
      </p:sp>
      <p:sp>
        <p:nvSpPr>
          <p:cNvPr id="6" name="Subtitle 5"/>
          <p:cNvSpPr>
            <a:spLocks noGrp="1"/>
          </p:cNvSpPr>
          <p:nvPr>
            <p:ph type="subTitle" idx="1"/>
          </p:nvPr>
        </p:nvSpPr>
        <p:spPr>
          <a:xfrm>
            <a:off x="551410" y="1966694"/>
            <a:ext cx="11089177" cy="940248"/>
          </a:xfrm>
        </p:spPr>
        <p:txBody>
          <a:bodyPr>
            <a:normAutofit/>
          </a:bodyPr>
          <a:lstStyle/>
          <a:p>
            <a:pPr>
              <a:lnSpc>
                <a:spcPct val="100000"/>
              </a:lnSpc>
            </a:pPr>
            <a:r>
              <a:rPr lang="en-US" sz="1600" b="1" dirty="0">
                <a:solidFill>
                  <a:schemeClr val="bg1"/>
                </a:solidFill>
              </a:rPr>
              <a:t>Dr. </a:t>
            </a:r>
            <a:r>
              <a:rPr lang="en-US" sz="1600" b="1" dirty="0" err="1">
                <a:solidFill>
                  <a:schemeClr val="bg1"/>
                </a:solidFill>
              </a:rPr>
              <a:t>Nuny</a:t>
            </a:r>
            <a:r>
              <a:rPr lang="en-US" sz="1600" b="1" dirty="0">
                <a:solidFill>
                  <a:schemeClr val="bg1"/>
                </a:solidFill>
              </a:rPr>
              <a:t> </a:t>
            </a:r>
            <a:r>
              <a:rPr lang="en-US" sz="1600" b="1" dirty="0" err="1">
                <a:solidFill>
                  <a:schemeClr val="bg1"/>
                </a:solidFill>
              </a:rPr>
              <a:t>Sulistiany</a:t>
            </a:r>
            <a:r>
              <a:rPr lang="en-US" sz="1600" b="1" dirty="0">
                <a:solidFill>
                  <a:schemeClr val="bg1"/>
                </a:solidFill>
              </a:rPr>
              <a:t> Idris, </a:t>
            </a:r>
            <a:r>
              <a:rPr lang="en-US" sz="1600" b="1" dirty="0" err="1">
                <a:solidFill>
                  <a:schemeClr val="bg1"/>
                </a:solidFill>
              </a:rPr>
              <a:t>M.Pd</a:t>
            </a:r>
            <a:r>
              <a:rPr lang="en-US" sz="1600" b="1" dirty="0">
                <a:solidFill>
                  <a:schemeClr val="bg1"/>
                </a:solidFill>
              </a:rPr>
              <a:t>., </a:t>
            </a:r>
            <a:r>
              <a:rPr lang="en-US" sz="1600" b="1" dirty="0" err="1">
                <a:solidFill>
                  <a:schemeClr val="bg1"/>
                </a:solidFill>
              </a:rPr>
              <a:t>Hazhiyah</a:t>
            </a:r>
            <a:r>
              <a:rPr lang="en-US" sz="1600" b="1" dirty="0">
                <a:solidFill>
                  <a:schemeClr val="bg1"/>
                </a:solidFill>
              </a:rPr>
              <a:t> </a:t>
            </a:r>
            <a:r>
              <a:rPr lang="en-US" sz="1600" b="1" dirty="0" err="1">
                <a:solidFill>
                  <a:schemeClr val="bg1"/>
                </a:solidFill>
              </a:rPr>
              <a:t>Fildzah</a:t>
            </a:r>
            <a:r>
              <a:rPr lang="en-US" sz="1600" b="1" dirty="0">
                <a:solidFill>
                  <a:schemeClr val="bg1"/>
                </a:solidFill>
              </a:rPr>
              <a:t> N, M. Farhan </a:t>
            </a:r>
            <a:r>
              <a:rPr lang="en-US" sz="1600" b="1" dirty="0" err="1">
                <a:solidFill>
                  <a:schemeClr val="bg1"/>
                </a:solidFill>
              </a:rPr>
              <a:t>Basarah</a:t>
            </a:r>
            <a:endParaRPr lang="en-US" sz="1600" b="1" dirty="0">
              <a:solidFill>
                <a:schemeClr val="bg1"/>
              </a:solidFill>
            </a:endParaRPr>
          </a:p>
          <a:p>
            <a:pPr>
              <a:lnSpc>
                <a:spcPct val="100000"/>
              </a:lnSpc>
            </a:pPr>
            <a:r>
              <a:rPr lang="en-US" sz="1600" b="1" dirty="0">
                <a:solidFill>
                  <a:schemeClr val="bg1"/>
                </a:solidFill>
              </a:rPr>
              <a:t>Universitas Pendidikan Indonesia</a:t>
            </a: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ABS-ICOLLITE-23241</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lang="en-US" sz="2000" dirty="0">
                <a:solidFill>
                  <a:schemeClr val="bg1"/>
                </a:solidFill>
              </a:rPr>
              <a:t>Learning a language has become crucial for achieving cross-cultural understanding and communication in the modern, </a:t>
            </a:r>
            <a:r>
              <a:rPr lang="en-US" sz="2000" dirty="0" err="1">
                <a:solidFill>
                  <a:schemeClr val="bg1"/>
                </a:solidFill>
              </a:rPr>
              <a:t>globalised</a:t>
            </a:r>
            <a:r>
              <a:rPr lang="en-US" sz="2000" dirty="0">
                <a:solidFill>
                  <a:schemeClr val="bg1"/>
                </a:solidFill>
              </a:rPr>
              <a:t> world. Indonesian, also known as Bahasa Indonesia, is one of the many languages that are studied as second languages and has drawn a lot of interest because of its importance in Southeast Asia. Indonesian as a Second Language (BIPA) is becoming more and more well-liked, drawing students from many cultural backgrounds, including those from India.</a:t>
            </a:r>
          </a:p>
          <a:p>
            <a:pPr marL="0" indent="0" algn="just">
              <a:buNone/>
            </a:pPr>
            <a:endParaRPr lang="en-US" sz="2000" dirty="0">
              <a:solidFill>
                <a:schemeClr val="bg1"/>
              </a:solidFill>
            </a:endParaRPr>
          </a:p>
          <a:p>
            <a:pPr marL="0" indent="0" algn="just">
              <a:buNone/>
            </a:pPr>
            <a:r>
              <a:rPr lang="en-US" sz="2000" dirty="0">
                <a:solidFill>
                  <a:schemeClr val="bg1"/>
                </a:solidFill>
              </a:rPr>
              <a:t>This article, "Verbal and Nonverbal Communication Patterns of Indian Learners in Learning Indonesian as a Second Language (BIPA)," investigates the complex interplay between verbal and nonverbal communication displayed by Indian learners as they engage in the process of mastering BIPA. The study explores how important it is to comprehend these communication patterns.</a:t>
            </a: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5" name="Content Placeholder 4"/>
          <p:cNvSpPr>
            <a:spLocks noGrp="1"/>
          </p:cNvSpPr>
          <p:nvPr>
            <p:ph idx="1"/>
          </p:nvPr>
        </p:nvSpPr>
        <p:spPr>
          <a:xfrm>
            <a:off x="579582" y="1376652"/>
            <a:ext cx="10515600" cy="4351338"/>
          </a:xfrm>
        </p:spPr>
        <p:txBody>
          <a:bodyPr>
            <a:normAutofit fontScale="92500" lnSpcReduction="10000"/>
          </a:bodyPr>
          <a:lstStyle/>
          <a:p>
            <a:pPr algn="just"/>
            <a:r>
              <a:rPr lang="en-US" sz="2000" dirty="0">
                <a:solidFill>
                  <a:schemeClr val="bg1"/>
                </a:solidFill>
              </a:rPr>
              <a:t>Influence of Culture on Communication Styles:</a:t>
            </a:r>
          </a:p>
          <a:p>
            <a:pPr marL="0" indent="0" algn="just">
              <a:buNone/>
            </a:pPr>
            <a:r>
              <a:rPr lang="en-US" sz="2000" dirty="0">
                <a:solidFill>
                  <a:schemeClr val="bg1"/>
                </a:solidFill>
              </a:rPr>
              <a:t>When examining communication patterns, it is crucial to take into account how culture affects language learning. According to </a:t>
            </a:r>
            <a:r>
              <a:rPr lang="en-US" sz="2000" dirty="0" err="1">
                <a:solidFill>
                  <a:schemeClr val="bg1"/>
                </a:solidFill>
              </a:rPr>
              <a:t>Gudykunst</a:t>
            </a:r>
            <a:r>
              <a:rPr lang="en-US" sz="2000" dirty="0">
                <a:solidFill>
                  <a:schemeClr val="bg1"/>
                </a:solidFill>
              </a:rPr>
              <a:t> (1997), cultural backgrounds are a significant factor in determining communication styles, with people from various cultures expressing themselves through various verbal and nonverbal signs. Studies by Hall (1959) and Hofstede (1980), among others, have furthered the theory that cultural factors have a substantial influence on communication preferences, affecting everything from the directness of speech to the use of gestures and facial expressions.</a:t>
            </a:r>
          </a:p>
          <a:p>
            <a:pPr algn="just"/>
            <a:r>
              <a:rPr lang="en-US" sz="2000" dirty="0">
                <a:solidFill>
                  <a:schemeClr val="bg1"/>
                </a:solidFill>
              </a:rPr>
              <a:t>Speaking and Listening in BIPA Learning:</a:t>
            </a:r>
          </a:p>
          <a:p>
            <a:pPr marL="0" indent="0" algn="just">
              <a:buNone/>
            </a:pPr>
            <a:r>
              <a:rPr lang="en-US" sz="2000" dirty="0">
                <a:solidFill>
                  <a:schemeClr val="bg1"/>
                </a:solidFill>
              </a:rPr>
              <a:t>Numerous important points have been brought forth in research on verbal communication patterns among Indian students taking BIPA </a:t>
            </a:r>
            <a:r>
              <a:rPr lang="en-US" sz="2000" dirty="0" err="1">
                <a:solidFill>
                  <a:schemeClr val="bg1"/>
                </a:solidFill>
              </a:rPr>
              <a:t>programmes</a:t>
            </a:r>
            <a:r>
              <a:rPr lang="en-US" sz="2000" dirty="0">
                <a:solidFill>
                  <a:schemeClr val="bg1"/>
                </a:solidFill>
              </a:rPr>
              <a:t>. In a research on language transfer concerns, Sharma et al. (2018) found that Indian learners frequently incorporated nuances of their mother tongues into their Indonesian speech. This phenomenon may result in the creation of cross-linguistic elements that have an impact on the accuracy and fluency of the learners. In addition, the application of Kachru's World </a:t>
            </a:r>
            <a:r>
              <a:rPr lang="en-US" sz="2000" dirty="0" err="1">
                <a:solidFill>
                  <a:schemeClr val="bg1"/>
                </a:solidFill>
              </a:rPr>
              <a:t>Englishes</a:t>
            </a:r>
            <a:r>
              <a:rPr lang="en-US" sz="2000" dirty="0">
                <a:solidFill>
                  <a:schemeClr val="bg1"/>
                </a:solidFill>
              </a:rPr>
              <a:t> model (1985) to BIPA situations revealed the impact of Indian English on the language production of the learners.</a:t>
            </a:r>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lang="en-US" sz="2000" dirty="0">
                <a:solidFill>
                  <a:schemeClr val="bg1"/>
                </a:solidFill>
              </a:rPr>
              <a:t>In order to better understand how Indian learners of Indonesian as a Second Language (BIPA) communicate verbally and nonverbally, this qualitative literature review explores and analyses the body of current academic literature on the subject. This study will use a qualitative methodology to </a:t>
            </a:r>
            <a:r>
              <a:rPr lang="en-US" sz="2000" dirty="0" err="1">
                <a:solidFill>
                  <a:schemeClr val="bg1"/>
                </a:solidFill>
              </a:rPr>
              <a:t>synthesise</a:t>
            </a:r>
            <a:r>
              <a:rPr lang="en-US" sz="2000" dirty="0">
                <a:solidFill>
                  <a:schemeClr val="bg1"/>
                </a:solidFill>
              </a:rPr>
              <a:t> pertinent books, articles, and academic papers in order to acquire a thorough knowledge of the cultural influences on communication patterns and language learning among Indian BIPA learners. In order to improve language teaching strategies and cross-cultural communication, the review aims to highlight major themes, problems, and insights that come up in the literature.</a:t>
            </a:r>
          </a:p>
        </p:txBody>
      </p:sp>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376652"/>
            <a:ext cx="10515600" cy="4351338"/>
          </a:xfrm>
        </p:spPr>
        <p:txBody>
          <a:bodyPr>
            <a:normAutofit/>
          </a:bodyPr>
          <a:lstStyle/>
          <a:p>
            <a:r>
              <a:rPr lang="en-US" sz="2000" dirty="0">
                <a:solidFill>
                  <a:schemeClr val="bg1"/>
                </a:solidFill>
              </a:rPr>
              <a:t>Patterns of Verbal Communication and Problems with Language Transfer</a:t>
            </a:r>
          </a:p>
          <a:p>
            <a:pPr marL="0" indent="0" algn="just">
              <a:buNone/>
            </a:pPr>
            <a:r>
              <a:rPr lang="en-US" sz="2000" dirty="0">
                <a:solidFill>
                  <a:schemeClr val="bg1"/>
                </a:solidFill>
              </a:rPr>
              <a:t>According to the literature, Indian BIPA students frequently use words from their own tongues when speaking Indonesian. In a study published in 2018, Sharma et al. brought attention to problems with language transfer that could result in the creation of interlanguage elements that impact accuracy and fluency. These transfer patterns may be brought about by structural similarity or dissimilarity between Indonesian and Indian languages, affecting how learners construct sentences and communicate their thoughts. To lessen their negative effects on learners' language development, educators and language practitioners need to be aware of these transfer challenges and offer focused instruction and assistance.</a:t>
            </a:r>
          </a:p>
          <a:p>
            <a:pPr marL="0" indent="0" algn="just">
              <a:buNone/>
            </a:pPr>
            <a:endParaRPr lang="en-US" sz="2000" dirty="0">
              <a:solidFill>
                <a:schemeClr val="bg1"/>
              </a:solidFill>
            </a:endParaRPr>
          </a:p>
          <a:p>
            <a:pPr algn="just"/>
            <a:r>
              <a:rPr lang="en-US" sz="2000" dirty="0">
                <a:solidFill>
                  <a:schemeClr val="bg1"/>
                </a:solidFill>
              </a:rPr>
              <a:t>The results of this qualitative literature analysis highlight the value of comprehending Indian learners' verbal and nonverbal communication patterns in BIPA learning. Communication preferences are greatly influenced by cultural factors, thus educators should design inclusive learning environments that take cultural diversity into account.</a:t>
            </a:r>
          </a:p>
        </p:txBody>
      </p:sp>
    </p:spTree>
    <p:extLst>
      <p:ext uri="{BB962C8B-B14F-4D97-AF65-F5344CB8AC3E}">
        <p14:creationId xmlns:p14="http://schemas.microsoft.com/office/powerpoint/2010/main" val="59995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376652"/>
            <a:ext cx="10515600" cy="4351338"/>
          </a:xfrm>
        </p:spPr>
        <p:txBody>
          <a:bodyPr>
            <a:normAutofit/>
          </a:bodyPr>
          <a:lstStyle/>
          <a:p>
            <a:pPr algn="just"/>
            <a:r>
              <a:rPr lang="en-US" sz="2000" dirty="0">
                <a:solidFill>
                  <a:schemeClr val="bg1"/>
                </a:solidFill>
              </a:rPr>
              <a:t>This study further </a:t>
            </a:r>
            <a:r>
              <a:rPr lang="en-US" sz="2000" dirty="0" err="1">
                <a:solidFill>
                  <a:schemeClr val="bg1"/>
                </a:solidFill>
              </a:rPr>
              <a:t>emphasises</a:t>
            </a:r>
            <a:r>
              <a:rPr lang="en-US" sz="2000" dirty="0">
                <a:solidFill>
                  <a:schemeClr val="bg1"/>
                </a:solidFill>
              </a:rPr>
              <a:t> the significance of a communicative approach in BIPA classes, enabling students to participate in actual communication experiences. Indian language learners can improve their language proficiency and intercultural communication abilities by encouraging contacts with native Indonesian speakers and giving them exposure to Indonesian cultural </a:t>
            </a:r>
            <a:r>
              <a:rPr lang="en-US" sz="2000" dirty="0" err="1">
                <a:solidFill>
                  <a:schemeClr val="bg1"/>
                </a:solidFill>
              </a:rPr>
              <a:t>practises</a:t>
            </a:r>
            <a:r>
              <a:rPr lang="en-US" sz="2000" dirty="0">
                <a:solidFill>
                  <a:schemeClr val="bg1"/>
                </a:solidFill>
              </a:rPr>
              <a:t>.</a:t>
            </a:r>
          </a:p>
          <a:p>
            <a:pPr algn="just"/>
            <a:r>
              <a:rPr lang="en-US" sz="2000" dirty="0">
                <a:solidFill>
                  <a:schemeClr val="bg1"/>
                </a:solidFill>
              </a:rPr>
              <a:t>But it's important to </a:t>
            </a:r>
            <a:r>
              <a:rPr lang="en-US" sz="2000" dirty="0" err="1">
                <a:solidFill>
                  <a:schemeClr val="bg1"/>
                </a:solidFill>
              </a:rPr>
              <a:t>recognise</a:t>
            </a:r>
            <a:r>
              <a:rPr lang="en-US" sz="2000" dirty="0">
                <a:solidFill>
                  <a:schemeClr val="bg1"/>
                </a:solidFill>
              </a:rPr>
              <a:t> this research strategy's constraints. The study relied on pre-existing sources because it was a literature review; no primary data collecting was done. In order to acquire a fuller understanding of Indian students' communication issues and experiences, future research could supplement these findings with empirical studies like classroom observations or interviews with these students who are enrolled in BIPA courses.</a:t>
            </a:r>
          </a:p>
        </p:txBody>
      </p:sp>
    </p:spTree>
    <p:extLst>
      <p:ext uri="{BB962C8B-B14F-4D97-AF65-F5344CB8AC3E}">
        <p14:creationId xmlns:p14="http://schemas.microsoft.com/office/powerpoint/2010/main" val="550536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lang="en-US" sz="2000" dirty="0">
                <a:solidFill>
                  <a:schemeClr val="bg1"/>
                </a:solidFill>
              </a:rPr>
              <a:t>The results of this study provide insight into the verbal communication patterns among Indian learners of Indonesian as a Second Language (BIPA). Language transfer, a phenomena where Indian BIPA students regularly use vocabulary from their native tongues when speaking Indonesian, has been observed. Language transfer can result in the development of interlanguage components, which can affect the clarity and fluency of learners' speech. </a:t>
            </a:r>
          </a:p>
          <a:p>
            <a:pPr marL="0" indent="0" algn="just">
              <a:buNone/>
            </a:pPr>
            <a:r>
              <a:rPr lang="en-US" sz="2000" dirty="0">
                <a:solidFill>
                  <a:schemeClr val="bg1"/>
                </a:solidFill>
              </a:rPr>
              <a:t>Language competence and cross-cultural communication skills can be improved by encouraging encounters with native Indonesian speakers and exposure to Indonesian cultural </a:t>
            </a:r>
            <a:r>
              <a:rPr lang="en-US" sz="2000" dirty="0" err="1">
                <a:solidFill>
                  <a:schemeClr val="bg1"/>
                </a:solidFill>
              </a:rPr>
              <a:t>practises</a:t>
            </a:r>
            <a:r>
              <a:rPr lang="en-US" sz="2000" dirty="0">
                <a:solidFill>
                  <a:schemeClr val="bg1"/>
                </a:solidFill>
              </a:rPr>
              <a:t>. Future studies should use empirical investigations to support these findings, like in-class observations or interviews with Indian students taking BIPA courses. Such research can offer a deeper comprehension of the communication difficulties and issues Indian learners encounter, providing insightful information that will help BIPA education advance.</a:t>
            </a:r>
          </a:p>
          <a:p>
            <a:pPr marL="0" indent="0" algn="just">
              <a:buNone/>
            </a:pPr>
            <a:endParaRPr lang="en-US" sz="2000" dirty="0">
              <a:solidFill>
                <a:schemeClr val="bg1"/>
              </a:solidFill>
            </a:endParaRPr>
          </a:p>
          <a:p>
            <a:pPr marL="0" indent="0" algn="just">
              <a:buNone/>
            </a:pPr>
            <a:endParaRPr lang="en-US" sz="2000" dirty="0">
              <a:solidFill>
                <a:schemeClr val="bg1"/>
              </a:solidFill>
            </a:endParaRPr>
          </a:p>
        </p:txBody>
      </p:sp>
    </p:spTree>
    <p:extLst>
      <p:ext uri="{BB962C8B-B14F-4D97-AF65-F5344CB8AC3E}">
        <p14:creationId xmlns:p14="http://schemas.microsoft.com/office/powerpoint/2010/main" val="2965204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376652"/>
            <a:ext cx="10515600" cy="4351338"/>
          </a:xfrm>
        </p:spPr>
        <p:txBody>
          <a:bodyPr>
            <a:normAutofit fontScale="70000" lnSpcReduction="20000"/>
          </a:bodyPr>
          <a:lstStyle/>
          <a:p>
            <a:pPr>
              <a:lnSpc>
                <a:spcPct val="107000"/>
              </a:lnSpc>
              <a:spcAft>
                <a:spcPts val="800"/>
              </a:spcAft>
            </a:pPr>
            <a:r>
              <a:rPr lang="en-ID" dirty="0" err="1">
                <a:solidFill>
                  <a:schemeClr val="bg1"/>
                </a:solidFill>
              </a:rPr>
              <a:t>Gudykunst</a:t>
            </a:r>
            <a:r>
              <a:rPr lang="en-ID" dirty="0">
                <a:solidFill>
                  <a:schemeClr val="bg1"/>
                </a:solidFill>
              </a:rPr>
              <a:t>, W. B. (1997). Cultural variability in communication: An introduction. In W. B. </a:t>
            </a:r>
            <a:r>
              <a:rPr lang="en-ID" dirty="0" err="1">
                <a:solidFill>
                  <a:schemeClr val="bg1"/>
                </a:solidFill>
              </a:rPr>
              <a:t>Gudykunst</a:t>
            </a:r>
            <a:r>
              <a:rPr lang="en-ID" dirty="0">
                <a:solidFill>
                  <a:schemeClr val="bg1"/>
                </a:solidFill>
              </a:rPr>
              <a:t> (Ed.), Cross-cultural and intercultural communication (pp. 1-28). SAGE Publications.</a:t>
            </a:r>
          </a:p>
          <a:p>
            <a:pPr>
              <a:lnSpc>
                <a:spcPct val="107000"/>
              </a:lnSpc>
              <a:spcAft>
                <a:spcPts val="800"/>
              </a:spcAft>
            </a:pPr>
            <a:r>
              <a:rPr lang="en-ID" dirty="0">
                <a:solidFill>
                  <a:schemeClr val="bg1"/>
                </a:solidFill>
              </a:rPr>
              <a:t>Hall, E. T. (1959). The silent language. Doubleday.</a:t>
            </a:r>
          </a:p>
          <a:p>
            <a:pPr>
              <a:lnSpc>
                <a:spcPct val="107000"/>
              </a:lnSpc>
              <a:spcAft>
                <a:spcPts val="800"/>
              </a:spcAft>
            </a:pPr>
            <a:r>
              <a:rPr lang="en-ID" dirty="0">
                <a:solidFill>
                  <a:schemeClr val="bg1"/>
                </a:solidFill>
              </a:rPr>
              <a:t>Hofstede, G. (1980). Culture's consequences: International differences in work-related values. SAGE Publications.</a:t>
            </a:r>
          </a:p>
          <a:p>
            <a:pPr>
              <a:lnSpc>
                <a:spcPct val="107000"/>
              </a:lnSpc>
              <a:spcAft>
                <a:spcPts val="800"/>
              </a:spcAft>
            </a:pPr>
            <a:r>
              <a:rPr lang="en-ID" dirty="0">
                <a:solidFill>
                  <a:schemeClr val="bg1"/>
                </a:solidFill>
              </a:rPr>
              <a:t>Sharma, N., Sharma, R., &amp; Singh, B. (2018). Language transfer issues among Indian learners in BIPA classes. Journal of Language and Linguistic Studies, 14(1), 110-124.</a:t>
            </a:r>
          </a:p>
          <a:p>
            <a:pPr>
              <a:lnSpc>
                <a:spcPct val="107000"/>
              </a:lnSpc>
              <a:spcAft>
                <a:spcPts val="800"/>
              </a:spcAft>
            </a:pPr>
            <a:r>
              <a:rPr lang="en-ID" dirty="0">
                <a:solidFill>
                  <a:schemeClr val="bg1"/>
                </a:solidFill>
              </a:rPr>
              <a:t>Kachru, B. B. (1985). Standards, codification, and sociolinguistic realism: The English language in the outer circle. In R. Quirk &amp; H. G. Widdowson (Eds.), English in the world: Teaching and learning the language and literatures (pp. 11-30). Cambridge University Press.</a:t>
            </a:r>
          </a:p>
        </p:txBody>
      </p:sp>
    </p:spTree>
    <p:extLst>
      <p:ext uri="{BB962C8B-B14F-4D97-AF65-F5344CB8AC3E}">
        <p14:creationId xmlns:p14="http://schemas.microsoft.com/office/powerpoint/2010/main" val="3004828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1109</Words>
  <Application>Microsoft Office PowerPoint</Application>
  <PresentationFormat>Widescreen</PresentationFormat>
  <Paragraphs>33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POLA KOMUNIKASI VERBAL DAN NONVERBAL PEMELAJAR INDIA DALAM PEMBELAJARAN bipa</vt:lpstr>
      <vt:lpstr>INTRODUCTION</vt:lpstr>
      <vt:lpstr>LITERATURE REVIEW</vt:lpstr>
      <vt:lpstr>METHOD</vt:lpstr>
      <vt:lpstr>FINDING AND DISCUSSION</vt:lpstr>
      <vt:lpstr>FINDING AND DISCUSSION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farhanbas123@outlook.com</cp:lastModifiedBy>
  <cp:revision>5</cp:revision>
  <dcterms:created xsi:type="dcterms:W3CDTF">2023-04-14T06:04:15Z</dcterms:created>
  <dcterms:modified xsi:type="dcterms:W3CDTF">2023-07-27T12:51:03Z</dcterms:modified>
</cp:coreProperties>
</file>