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8"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r>
              <a:rPr lang="en-US" sz="2800" b="1" dirty="0">
                <a:solidFill>
                  <a:schemeClr val="bg1"/>
                </a:solidFill>
                <a:latin typeface="+mn-lt"/>
                <a:cs typeface="Times New Roman" panose="02020603050405020304" pitchFamily="18" charset="0"/>
              </a:rPr>
              <a:t>The Use of Transposition Technique in English-Indonesian Mechanical Engineering Term Translation</a:t>
            </a:r>
          </a:p>
        </p:txBody>
      </p:sp>
      <p:sp>
        <p:nvSpPr>
          <p:cNvPr id="6" name="Subtitle 5"/>
          <p:cNvSpPr>
            <a:spLocks noGrp="1"/>
          </p:cNvSpPr>
          <p:nvPr>
            <p:ph type="subTitle" idx="1"/>
          </p:nvPr>
        </p:nvSpPr>
        <p:spPr>
          <a:xfrm>
            <a:off x="551410" y="1966694"/>
            <a:ext cx="11089177" cy="940248"/>
          </a:xfrm>
        </p:spPr>
        <p:txBody>
          <a:bodyPr>
            <a:normAutofit/>
          </a:bodyPr>
          <a:lstStyle/>
          <a:p>
            <a:pPr>
              <a:lnSpc>
                <a:spcPct val="100000"/>
              </a:lnSpc>
            </a:pPr>
            <a:r>
              <a:rPr lang="en-US" sz="1600" b="1" dirty="0">
                <a:solidFill>
                  <a:schemeClr val="bg1"/>
                </a:solidFill>
              </a:rPr>
              <a:t>Yashinta Farahsani, Aris </a:t>
            </a:r>
            <a:r>
              <a:rPr lang="en-US" sz="1600" b="1" dirty="0" err="1">
                <a:solidFill>
                  <a:schemeClr val="bg1"/>
                </a:solidFill>
              </a:rPr>
              <a:t>Munandar</a:t>
            </a:r>
            <a:r>
              <a:rPr lang="en-US" sz="1600" b="1" dirty="0">
                <a:solidFill>
                  <a:schemeClr val="bg1"/>
                </a:solidFill>
              </a:rPr>
              <a:t>*, </a:t>
            </a:r>
            <a:r>
              <a:rPr lang="en-US" sz="1600" b="1" dirty="0" err="1">
                <a:solidFill>
                  <a:schemeClr val="bg1"/>
                </a:solidFill>
              </a:rPr>
              <a:t>Hendrokumoro</a:t>
            </a:r>
            <a:endParaRPr lang="en-US" sz="1600" b="1" dirty="0">
              <a:solidFill>
                <a:schemeClr val="bg1"/>
              </a:solidFill>
            </a:endParaRPr>
          </a:p>
          <a:p>
            <a:pPr>
              <a:lnSpc>
                <a:spcPct val="100000"/>
              </a:lnSpc>
            </a:pPr>
            <a:r>
              <a:rPr lang="en-US" sz="1600" b="1" dirty="0">
                <a:solidFill>
                  <a:schemeClr val="bg1"/>
                </a:solidFill>
              </a:rPr>
              <a:t>Universitas Gadjah </a:t>
            </a:r>
            <a:r>
              <a:rPr lang="en-US" sz="1600" b="1" dirty="0" err="1">
                <a:solidFill>
                  <a:schemeClr val="bg1"/>
                </a:solidFill>
              </a:rPr>
              <a:t>Mada</a:t>
            </a:r>
            <a:endParaRPr lang="en-US" sz="1600" b="1" dirty="0">
              <a:solidFill>
                <a:schemeClr val="bg1"/>
              </a:solidFill>
            </a:endParaRP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ABS-ICOLLITE-23067</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579582" y="1376652"/>
            <a:ext cx="10515600" cy="4351338"/>
          </a:xfrm>
        </p:spPr>
        <p:txBody>
          <a:bodyPr>
            <a:normAutofit fontScale="92500" lnSpcReduction="10000"/>
          </a:bodyPr>
          <a:lstStyle/>
          <a:p>
            <a:pPr algn="just"/>
            <a:r>
              <a:rPr lang="en-US" sz="2000" dirty="0">
                <a:solidFill>
                  <a:schemeClr val="bg1"/>
                </a:solidFill>
              </a:rPr>
              <a:t>Language is crucial in global communication, especially in specialized fields like mechanical engineering. Translation of technical terms is essential for accurate understanding and seamless knowledge transfer. Translation techniques, like transposition, bridge this gap.</a:t>
            </a:r>
          </a:p>
          <a:p>
            <a:pPr algn="just"/>
            <a:r>
              <a:rPr lang="en-US" sz="2000" dirty="0">
                <a:solidFill>
                  <a:schemeClr val="bg1"/>
                </a:solidFill>
              </a:rPr>
              <a:t>The transposition technique in English-Indonesian mechanical engineering term translation, aiming to overcome linguistic discrepancies and improve accuracy and contextual relevance for growing technical translation demands.</a:t>
            </a:r>
          </a:p>
          <a:p>
            <a:pPr algn="just"/>
            <a:r>
              <a:rPr lang="en-US" sz="2000" dirty="0">
                <a:solidFill>
                  <a:schemeClr val="bg1"/>
                </a:solidFill>
              </a:rPr>
              <a:t>Explore technology's role in transposition-based translations, emphasizing human expertise and decision-making for accurate, contextually appropriate translations, despite advancements in machine translation systems and language processing tools.</a:t>
            </a:r>
          </a:p>
          <a:p>
            <a:pPr algn="just"/>
            <a:r>
              <a:rPr lang="en-US" sz="2000" dirty="0">
                <a:solidFill>
                  <a:schemeClr val="bg1"/>
                </a:solidFill>
              </a:rPr>
              <a:t>This article analyzes transposition in English-Indonesian mechanical engineering term translation, offering practical guidance for translators, language professionals, and technical communication professionals. Transposition enhances clarity, comprehension, and knowledge dissemination, promoting international collaboration and progress.</a:t>
            </a:r>
          </a:p>
          <a:p>
            <a:pPr algn="just"/>
            <a:r>
              <a:rPr lang="en-US" sz="2000" dirty="0">
                <a:solidFill>
                  <a:schemeClr val="bg1"/>
                </a:solidFill>
              </a:rPr>
              <a:t>Research question: How is the transposition technique applied in translating mechanical engineering terms and its implications for English-Indonesian technical communication, ensuring accurate and effective translations?</a:t>
            </a: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5" name="Content Placeholder 4"/>
          <p:cNvSpPr>
            <a:spLocks noGrp="1"/>
          </p:cNvSpPr>
          <p:nvPr>
            <p:ph idx="1"/>
          </p:nvPr>
        </p:nvSpPr>
        <p:spPr>
          <a:xfrm>
            <a:off x="579582" y="1376652"/>
            <a:ext cx="10515600" cy="4351338"/>
          </a:xfrm>
        </p:spPr>
        <p:txBody>
          <a:bodyPr>
            <a:normAutofit fontScale="92500" lnSpcReduction="10000"/>
          </a:bodyPr>
          <a:lstStyle/>
          <a:p>
            <a:pPr algn="just"/>
            <a:r>
              <a:rPr lang="en-US" sz="2000" dirty="0">
                <a:solidFill>
                  <a:schemeClr val="bg1"/>
                </a:solidFill>
              </a:rPr>
              <a:t>Translation quality assessments were conducted by </a:t>
            </a:r>
            <a:r>
              <a:rPr lang="en-US" sz="2000" dirty="0" err="1">
                <a:solidFill>
                  <a:schemeClr val="bg1"/>
                </a:solidFill>
              </a:rPr>
              <a:t>Kuswandani</a:t>
            </a:r>
            <a:r>
              <a:rPr lang="en-US" sz="2000" dirty="0">
                <a:solidFill>
                  <a:schemeClr val="bg1"/>
                </a:solidFill>
              </a:rPr>
              <a:t> (2014) and Kamil (2014).</a:t>
            </a:r>
          </a:p>
          <a:p>
            <a:pPr algn="just"/>
            <a:r>
              <a:rPr lang="en-US" sz="2000" dirty="0">
                <a:solidFill>
                  <a:schemeClr val="bg1"/>
                </a:solidFill>
              </a:rPr>
              <a:t>Equivalence in translation through three ways, namely gain of information, loss, and skewing of information was conducted by </a:t>
            </a:r>
            <a:r>
              <a:rPr lang="en-US" sz="2000" dirty="0" err="1">
                <a:solidFill>
                  <a:schemeClr val="bg1"/>
                </a:solidFill>
              </a:rPr>
              <a:t>Jayantini</a:t>
            </a:r>
            <a:r>
              <a:rPr lang="en-US" sz="2000" dirty="0">
                <a:solidFill>
                  <a:schemeClr val="bg1"/>
                </a:solidFill>
              </a:rPr>
              <a:t>, </a:t>
            </a:r>
            <a:r>
              <a:rPr lang="en-US" sz="2000" dirty="0" err="1">
                <a:solidFill>
                  <a:schemeClr val="bg1"/>
                </a:solidFill>
              </a:rPr>
              <a:t>Sulatra</a:t>
            </a:r>
            <a:r>
              <a:rPr lang="en-US" sz="2000" dirty="0">
                <a:solidFill>
                  <a:schemeClr val="bg1"/>
                </a:solidFill>
              </a:rPr>
              <a:t>, </a:t>
            </a:r>
            <a:r>
              <a:rPr lang="en-US" sz="2000" dirty="0" err="1">
                <a:solidFill>
                  <a:schemeClr val="bg1"/>
                </a:solidFill>
              </a:rPr>
              <a:t>Darso</a:t>
            </a:r>
            <a:r>
              <a:rPr lang="en-US" sz="2000" dirty="0">
                <a:solidFill>
                  <a:schemeClr val="bg1"/>
                </a:solidFill>
              </a:rPr>
              <a:t>, &amp; </a:t>
            </a:r>
            <a:r>
              <a:rPr lang="en-US" sz="2000" dirty="0" err="1">
                <a:solidFill>
                  <a:schemeClr val="bg1"/>
                </a:solidFill>
              </a:rPr>
              <a:t>Suwastini</a:t>
            </a:r>
            <a:r>
              <a:rPr lang="en-US" sz="2000" dirty="0">
                <a:solidFill>
                  <a:schemeClr val="bg1"/>
                </a:solidFill>
              </a:rPr>
              <a:t> (2021).</a:t>
            </a:r>
          </a:p>
          <a:p>
            <a:pPr algn="just"/>
            <a:r>
              <a:rPr lang="en-US" sz="2000" dirty="0">
                <a:solidFill>
                  <a:schemeClr val="bg1"/>
                </a:solidFill>
              </a:rPr>
              <a:t>The translation strategy to make the translation result more accurate, natural, and communicative was conducted by </a:t>
            </a:r>
            <a:r>
              <a:rPr lang="en-US" sz="2000" dirty="0" err="1">
                <a:solidFill>
                  <a:schemeClr val="bg1"/>
                </a:solidFill>
              </a:rPr>
              <a:t>Limantoro</a:t>
            </a:r>
            <a:r>
              <a:rPr lang="en-US" sz="2000" dirty="0">
                <a:solidFill>
                  <a:schemeClr val="bg1"/>
                </a:solidFill>
              </a:rPr>
              <a:t> &amp; Datu (2021).</a:t>
            </a:r>
          </a:p>
          <a:p>
            <a:pPr algn="just"/>
            <a:r>
              <a:rPr lang="en-US" sz="2000" dirty="0">
                <a:solidFill>
                  <a:schemeClr val="bg1"/>
                </a:solidFill>
              </a:rPr>
              <a:t>Errors in translation results using google translate were carried out by </a:t>
            </a:r>
            <a:r>
              <a:rPr lang="en-US" sz="2000" dirty="0" err="1">
                <a:solidFill>
                  <a:schemeClr val="bg1"/>
                </a:solidFill>
              </a:rPr>
              <a:t>Herdawan</a:t>
            </a:r>
            <a:r>
              <a:rPr lang="en-US" sz="2000" dirty="0">
                <a:solidFill>
                  <a:schemeClr val="bg1"/>
                </a:solidFill>
              </a:rPr>
              <a:t> (2020).</a:t>
            </a:r>
          </a:p>
          <a:p>
            <a:pPr algn="just"/>
            <a:r>
              <a:rPr lang="en-US" sz="2000" dirty="0">
                <a:solidFill>
                  <a:schemeClr val="bg1"/>
                </a:solidFill>
              </a:rPr>
              <a:t>Syntactic shift in translation was conducted by </a:t>
            </a:r>
            <a:r>
              <a:rPr lang="en-US" sz="2000" dirty="0" err="1">
                <a:solidFill>
                  <a:schemeClr val="bg1"/>
                </a:solidFill>
              </a:rPr>
              <a:t>Noviyanti</a:t>
            </a:r>
            <a:r>
              <a:rPr lang="en-US" sz="2000" dirty="0">
                <a:solidFill>
                  <a:schemeClr val="bg1"/>
                </a:solidFill>
              </a:rPr>
              <a:t> &amp; </a:t>
            </a:r>
            <a:r>
              <a:rPr lang="en-US" sz="2000" dirty="0" err="1">
                <a:solidFill>
                  <a:schemeClr val="bg1"/>
                </a:solidFill>
              </a:rPr>
              <a:t>Nugraha</a:t>
            </a:r>
            <a:r>
              <a:rPr lang="en-US" sz="2000" dirty="0">
                <a:solidFill>
                  <a:schemeClr val="bg1"/>
                </a:solidFill>
              </a:rPr>
              <a:t> (2016).</a:t>
            </a:r>
          </a:p>
          <a:p>
            <a:pPr algn="just"/>
            <a:r>
              <a:rPr lang="en-US" sz="2000" dirty="0">
                <a:solidFill>
                  <a:schemeClr val="bg1"/>
                </a:solidFill>
              </a:rPr>
              <a:t>Translation method in translating the book glossary was conducted by </a:t>
            </a:r>
            <a:r>
              <a:rPr lang="en-US" sz="2000" dirty="0" err="1">
                <a:solidFill>
                  <a:schemeClr val="bg1"/>
                </a:solidFill>
              </a:rPr>
              <a:t>Xirera</a:t>
            </a:r>
            <a:r>
              <a:rPr lang="en-US" sz="2000" dirty="0">
                <a:solidFill>
                  <a:schemeClr val="bg1"/>
                </a:solidFill>
              </a:rPr>
              <a:t>, </a:t>
            </a:r>
            <a:r>
              <a:rPr lang="en-US" sz="2000" dirty="0" err="1">
                <a:solidFill>
                  <a:schemeClr val="bg1"/>
                </a:solidFill>
              </a:rPr>
              <a:t>Muth'im</a:t>
            </a:r>
            <a:r>
              <a:rPr lang="en-US" sz="2000" dirty="0">
                <a:solidFill>
                  <a:schemeClr val="bg1"/>
                </a:solidFill>
              </a:rPr>
              <a:t>, &amp; Nasrullah (2021).</a:t>
            </a:r>
          </a:p>
          <a:p>
            <a:pPr algn="just"/>
            <a:r>
              <a:rPr lang="en-US" sz="2000" dirty="0">
                <a:solidFill>
                  <a:schemeClr val="bg1"/>
                </a:solidFill>
              </a:rPr>
              <a:t>The use of transposition techniques in the translation of novels and magazines was conducted in </a:t>
            </a:r>
            <a:r>
              <a:rPr lang="en-US" sz="2000" dirty="0" err="1">
                <a:solidFill>
                  <a:schemeClr val="bg1"/>
                </a:solidFill>
              </a:rPr>
              <a:t>Darmayanti</a:t>
            </a:r>
            <a:r>
              <a:rPr lang="en-US" sz="2000" dirty="0">
                <a:solidFill>
                  <a:schemeClr val="bg1"/>
                </a:solidFill>
              </a:rPr>
              <a:t> (2020) and Dewi &amp; </a:t>
            </a:r>
            <a:r>
              <a:rPr lang="en-US" sz="2000" dirty="0" err="1">
                <a:solidFill>
                  <a:schemeClr val="bg1"/>
                </a:solidFill>
              </a:rPr>
              <a:t>Sudipa</a:t>
            </a:r>
            <a:r>
              <a:rPr lang="en-US" sz="2000" dirty="0">
                <a:solidFill>
                  <a:schemeClr val="bg1"/>
                </a:solidFill>
              </a:rPr>
              <a:t> (2017).</a:t>
            </a:r>
          </a:p>
          <a:p>
            <a:pPr algn="just"/>
            <a:r>
              <a:rPr lang="en-US" sz="2000" dirty="0">
                <a:solidFill>
                  <a:schemeClr val="bg1"/>
                </a:solidFill>
              </a:rPr>
              <a:t>Translation of mechanical engineering terms from linguistic aspects (Farahsani, 2021; Farahsani, 2022) and translation techniques and methods (</a:t>
            </a:r>
            <a:r>
              <a:rPr lang="en-US" sz="2000" dirty="0" err="1">
                <a:solidFill>
                  <a:schemeClr val="bg1"/>
                </a:solidFill>
              </a:rPr>
              <a:t>Febryanto</a:t>
            </a:r>
            <a:r>
              <a:rPr lang="en-US" sz="2000" dirty="0">
                <a:solidFill>
                  <a:schemeClr val="bg1"/>
                </a:solidFill>
              </a:rPr>
              <a:t>, </a:t>
            </a:r>
            <a:r>
              <a:rPr lang="en-US" sz="2000" dirty="0" err="1">
                <a:solidFill>
                  <a:schemeClr val="bg1"/>
                </a:solidFill>
              </a:rPr>
              <a:t>Sulyaningsih</a:t>
            </a:r>
            <a:r>
              <a:rPr lang="en-US" sz="2000" dirty="0">
                <a:solidFill>
                  <a:schemeClr val="bg1"/>
                </a:solidFill>
              </a:rPr>
              <a:t>, </a:t>
            </a:r>
            <a:r>
              <a:rPr lang="en-US" sz="2000" dirty="0" err="1">
                <a:solidFill>
                  <a:schemeClr val="bg1"/>
                </a:solidFill>
              </a:rPr>
              <a:t>Zharifah</a:t>
            </a:r>
            <a:r>
              <a:rPr lang="en-US" sz="2000" dirty="0">
                <a:solidFill>
                  <a:schemeClr val="bg1"/>
                </a:solidFill>
              </a:rPr>
              <a:t>, 2021; Farahsani, 2022).</a:t>
            </a:r>
          </a:p>
          <a:p>
            <a:pPr algn="just"/>
            <a:endParaRPr lang="en-US" sz="2000" dirty="0">
              <a:solidFill>
                <a:schemeClr val="bg1"/>
              </a:solidFill>
            </a:endParaRPr>
          </a:p>
        </p:txBody>
      </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sp>
        <p:nvSpPr>
          <p:cNvPr id="5" name="Content Placeholder 4"/>
          <p:cNvSpPr>
            <a:spLocks noGrp="1"/>
          </p:cNvSpPr>
          <p:nvPr>
            <p:ph idx="1"/>
          </p:nvPr>
        </p:nvSpPr>
        <p:spPr>
          <a:xfrm>
            <a:off x="579582" y="1376652"/>
            <a:ext cx="10515600" cy="4351338"/>
          </a:xfrm>
        </p:spPr>
        <p:txBody>
          <a:bodyPr>
            <a:normAutofit/>
          </a:bodyPr>
          <a:lstStyle/>
          <a:p>
            <a:pPr algn="just"/>
            <a:r>
              <a:rPr lang="en-US" sz="2000" dirty="0">
                <a:solidFill>
                  <a:schemeClr val="bg1"/>
                </a:solidFill>
              </a:rPr>
              <a:t>We use the qualitative method.</a:t>
            </a:r>
          </a:p>
          <a:p>
            <a:pPr algn="just"/>
            <a:r>
              <a:rPr lang="en-US" sz="2000" dirty="0">
                <a:solidFill>
                  <a:schemeClr val="bg1"/>
                </a:solidFill>
              </a:rPr>
              <a:t>Data collection was taken from several mechanical engineering textbooks from several fields such as fluid mechanics, dynamics, manufacturing, and materials.</a:t>
            </a:r>
          </a:p>
          <a:p>
            <a:pPr algn="just"/>
            <a:r>
              <a:rPr lang="en-US" sz="2000" dirty="0">
                <a:solidFill>
                  <a:schemeClr val="bg1"/>
                </a:solidFill>
              </a:rPr>
              <a:t>Term data in the form of words and phrases.</a:t>
            </a:r>
          </a:p>
          <a:p>
            <a:pPr algn="just"/>
            <a:r>
              <a:rPr lang="en-US" sz="2000" dirty="0">
                <a:solidFill>
                  <a:schemeClr val="bg1"/>
                </a:solidFill>
              </a:rPr>
              <a:t>By using Newmark's (1988) translation technique, the researcher analyzed the data that used transposition technique in the translation.</a:t>
            </a:r>
          </a:p>
          <a:p>
            <a:pPr marL="0" indent="0" algn="just">
              <a:buNone/>
            </a:pPr>
            <a:r>
              <a:rPr lang="en-US" sz="2000" dirty="0">
                <a:solidFill>
                  <a:schemeClr val="bg1"/>
                </a:solidFill>
              </a:rPr>
              <a:t> </a:t>
            </a:r>
          </a:p>
        </p:txBody>
      </p:sp>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376652"/>
            <a:ext cx="10515600" cy="4677784"/>
          </a:xfrm>
        </p:spPr>
        <p:txBody>
          <a:bodyPr>
            <a:normAutofit/>
          </a:bodyPr>
          <a:lstStyle/>
          <a:p>
            <a:pPr algn="just"/>
            <a:r>
              <a:rPr lang="en-US" sz="2000" dirty="0">
                <a:solidFill>
                  <a:schemeClr val="bg1"/>
                </a:solidFill>
              </a:rPr>
              <a:t>This transposition technique is divided into 3 shifts, namely structural shifts, unit shifts, and category shifts.</a:t>
            </a:r>
          </a:p>
          <a:p>
            <a:pPr lvl="1" algn="just"/>
            <a:r>
              <a:rPr lang="en-US" sz="2000" dirty="0">
                <a:solidFill>
                  <a:schemeClr val="bg1"/>
                </a:solidFill>
              </a:rPr>
              <a:t>The structural shifts that occur in the data found are the shift of plural words to singular words and noun phrases.</a:t>
            </a:r>
          </a:p>
          <a:p>
            <a:pPr lvl="2" algn="just"/>
            <a:r>
              <a:rPr lang="en-US" b="1" dirty="0">
                <a:solidFill>
                  <a:schemeClr val="bg1"/>
                </a:solidFill>
              </a:rPr>
              <a:t>Plural to singular word shift</a:t>
            </a:r>
          </a:p>
          <a:p>
            <a:pPr lvl="3" algn="just"/>
            <a:r>
              <a:rPr lang="en-US" sz="2000" i="1" dirty="0">
                <a:solidFill>
                  <a:schemeClr val="bg1"/>
                </a:solidFill>
              </a:rPr>
              <a:t>Plates </a:t>
            </a:r>
            <a:r>
              <a:rPr lang="en-US" sz="2000" dirty="0">
                <a:solidFill>
                  <a:schemeClr val="bg1"/>
                </a:solidFill>
                <a:sym typeface="Wingdings" panose="05000000000000000000" pitchFamily="2" charset="2"/>
              </a:rPr>
              <a:t> </a:t>
            </a:r>
            <a:r>
              <a:rPr lang="en-US" sz="2000" dirty="0" err="1">
                <a:solidFill>
                  <a:schemeClr val="bg1"/>
                </a:solidFill>
                <a:sym typeface="Wingdings" panose="05000000000000000000" pitchFamily="2" charset="2"/>
              </a:rPr>
              <a:t>lempeng</a:t>
            </a:r>
            <a:endParaRPr lang="en-US" sz="2000" dirty="0">
              <a:solidFill>
                <a:schemeClr val="bg1"/>
              </a:solidFill>
              <a:sym typeface="Wingdings" panose="05000000000000000000" pitchFamily="2" charset="2"/>
            </a:endParaRPr>
          </a:p>
          <a:p>
            <a:pPr lvl="3" algn="just"/>
            <a:r>
              <a:rPr lang="en-US" sz="2000" i="1" dirty="0">
                <a:solidFill>
                  <a:schemeClr val="bg1"/>
                </a:solidFill>
                <a:sym typeface="Wingdings" panose="05000000000000000000" pitchFamily="2" charset="2"/>
              </a:rPr>
              <a:t>Pipes</a:t>
            </a:r>
            <a:r>
              <a:rPr lang="en-US" sz="2000" dirty="0">
                <a:solidFill>
                  <a:schemeClr val="bg1"/>
                </a:solidFill>
                <a:sym typeface="Wingdings" panose="05000000000000000000" pitchFamily="2" charset="2"/>
              </a:rPr>
              <a:t>  pipa</a:t>
            </a:r>
          </a:p>
          <a:p>
            <a:pPr lvl="3" algn="just"/>
            <a:r>
              <a:rPr lang="en-US" sz="2000" i="1" dirty="0">
                <a:solidFill>
                  <a:schemeClr val="bg1"/>
                </a:solidFill>
                <a:sym typeface="Wingdings" panose="05000000000000000000" pitchFamily="2" charset="2"/>
              </a:rPr>
              <a:t>Velocities</a:t>
            </a:r>
            <a:r>
              <a:rPr lang="en-US" sz="2000" dirty="0">
                <a:solidFill>
                  <a:schemeClr val="bg1"/>
                </a:solidFill>
                <a:sym typeface="Wingdings" panose="05000000000000000000" pitchFamily="2" charset="2"/>
              </a:rPr>
              <a:t>  </a:t>
            </a:r>
            <a:r>
              <a:rPr lang="en-US" sz="2000" dirty="0" err="1">
                <a:solidFill>
                  <a:schemeClr val="bg1"/>
                </a:solidFill>
                <a:sym typeface="Wingdings" panose="05000000000000000000" pitchFamily="2" charset="2"/>
              </a:rPr>
              <a:t>kecepatan</a:t>
            </a:r>
            <a:endParaRPr lang="en-US" sz="2000" dirty="0">
              <a:solidFill>
                <a:schemeClr val="bg1"/>
              </a:solidFill>
              <a:sym typeface="Wingdings" panose="05000000000000000000" pitchFamily="2" charset="2"/>
            </a:endParaRPr>
          </a:p>
          <a:p>
            <a:pPr lvl="2" algn="just"/>
            <a:r>
              <a:rPr lang="en-US" sz="2200" b="1" dirty="0">
                <a:solidFill>
                  <a:schemeClr val="bg1"/>
                </a:solidFill>
              </a:rPr>
              <a:t>Noun phrase structure shift</a:t>
            </a:r>
          </a:p>
          <a:p>
            <a:pPr lvl="3" algn="just"/>
            <a:r>
              <a:rPr lang="en-US" sz="2000" i="1" dirty="0">
                <a:solidFill>
                  <a:schemeClr val="bg1"/>
                </a:solidFill>
              </a:rPr>
              <a:t>Fluid flow </a:t>
            </a:r>
            <a:r>
              <a:rPr lang="en-US" sz="2000" dirty="0">
                <a:solidFill>
                  <a:schemeClr val="bg1"/>
                </a:solidFill>
                <a:sym typeface="Wingdings" panose="05000000000000000000" pitchFamily="2" charset="2"/>
              </a:rPr>
              <a:t> </a:t>
            </a:r>
            <a:r>
              <a:rPr lang="en-US" sz="2000" dirty="0" err="1">
                <a:solidFill>
                  <a:schemeClr val="bg1"/>
                </a:solidFill>
                <a:sym typeface="Wingdings" panose="05000000000000000000" pitchFamily="2" charset="2"/>
              </a:rPr>
              <a:t>aliran</a:t>
            </a:r>
            <a:r>
              <a:rPr lang="en-US" sz="2000" dirty="0">
                <a:solidFill>
                  <a:schemeClr val="bg1"/>
                </a:solidFill>
                <a:sym typeface="Wingdings" panose="05000000000000000000" pitchFamily="2" charset="2"/>
              </a:rPr>
              <a:t> </a:t>
            </a:r>
            <a:r>
              <a:rPr lang="en-US" sz="2000" dirty="0" err="1">
                <a:solidFill>
                  <a:schemeClr val="bg1"/>
                </a:solidFill>
                <a:sym typeface="Wingdings" panose="05000000000000000000" pitchFamily="2" charset="2"/>
              </a:rPr>
              <a:t>fluida</a:t>
            </a:r>
            <a:endParaRPr lang="en-US" sz="2000" dirty="0">
              <a:solidFill>
                <a:schemeClr val="bg1"/>
              </a:solidFill>
              <a:sym typeface="Wingdings" panose="05000000000000000000" pitchFamily="2" charset="2"/>
            </a:endParaRPr>
          </a:p>
          <a:p>
            <a:pPr lvl="3" algn="just"/>
            <a:r>
              <a:rPr lang="en-US" sz="2000" i="1" dirty="0">
                <a:solidFill>
                  <a:schemeClr val="bg1"/>
                </a:solidFill>
                <a:sym typeface="Wingdings" panose="05000000000000000000" pitchFamily="2" charset="2"/>
              </a:rPr>
              <a:t>Boundary layer </a:t>
            </a:r>
            <a:r>
              <a:rPr lang="en-US" sz="2000" dirty="0">
                <a:solidFill>
                  <a:schemeClr val="bg1"/>
                </a:solidFill>
                <a:sym typeface="Wingdings" panose="05000000000000000000" pitchFamily="2" charset="2"/>
              </a:rPr>
              <a:t> </a:t>
            </a:r>
            <a:r>
              <a:rPr lang="en-US" sz="2000" dirty="0" err="1">
                <a:solidFill>
                  <a:schemeClr val="bg1"/>
                </a:solidFill>
                <a:sym typeface="Wingdings" panose="05000000000000000000" pitchFamily="2" charset="2"/>
              </a:rPr>
              <a:t>lapisan</a:t>
            </a:r>
            <a:r>
              <a:rPr lang="en-US" sz="2000" dirty="0">
                <a:solidFill>
                  <a:schemeClr val="bg1"/>
                </a:solidFill>
                <a:sym typeface="Wingdings" panose="05000000000000000000" pitchFamily="2" charset="2"/>
              </a:rPr>
              <a:t> batas</a:t>
            </a:r>
          </a:p>
          <a:p>
            <a:pPr lvl="3" algn="just"/>
            <a:r>
              <a:rPr lang="en-US" sz="2000" i="1" dirty="0">
                <a:solidFill>
                  <a:schemeClr val="bg1"/>
                </a:solidFill>
                <a:sym typeface="Wingdings" panose="05000000000000000000" pitchFamily="2" charset="2"/>
              </a:rPr>
              <a:t>Turbulent stress </a:t>
            </a:r>
            <a:r>
              <a:rPr lang="en-US" sz="2000" dirty="0">
                <a:solidFill>
                  <a:schemeClr val="bg1"/>
                </a:solidFill>
                <a:sym typeface="Wingdings" panose="05000000000000000000" pitchFamily="2" charset="2"/>
              </a:rPr>
              <a:t> </a:t>
            </a:r>
            <a:r>
              <a:rPr lang="en-US" sz="2000" dirty="0" err="1">
                <a:solidFill>
                  <a:schemeClr val="bg1"/>
                </a:solidFill>
                <a:sym typeface="Wingdings" panose="05000000000000000000" pitchFamily="2" charset="2"/>
              </a:rPr>
              <a:t>tegangan</a:t>
            </a:r>
            <a:r>
              <a:rPr lang="en-US" sz="2000" dirty="0">
                <a:solidFill>
                  <a:schemeClr val="bg1"/>
                </a:solidFill>
                <a:sym typeface="Wingdings" panose="05000000000000000000" pitchFamily="2" charset="2"/>
              </a:rPr>
              <a:t> </a:t>
            </a:r>
            <a:r>
              <a:rPr lang="en-US" sz="2000" dirty="0" err="1">
                <a:solidFill>
                  <a:schemeClr val="bg1"/>
                </a:solidFill>
                <a:sym typeface="Wingdings" panose="05000000000000000000" pitchFamily="2" charset="2"/>
              </a:rPr>
              <a:t>golak</a:t>
            </a:r>
            <a:endParaRPr lang="en-US" sz="2000" dirty="0">
              <a:solidFill>
                <a:schemeClr val="bg1"/>
              </a:solidFill>
            </a:endParaRPr>
          </a:p>
          <a:p>
            <a:pPr algn="just"/>
            <a:endParaRPr lang="en-US" sz="2000" dirty="0">
              <a:solidFill>
                <a:schemeClr val="bg1"/>
              </a:solidFill>
            </a:endParaRPr>
          </a:p>
        </p:txBody>
      </p:sp>
    </p:spTree>
    <p:extLst>
      <p:ext uri="{BB962C8B-B14F-4D97-AF65-F5344CB8AC3E}">
        <p14:creationId xmlns:p14="http://schemas.microsoft.com/office/powerpoint/2010/main" val="59995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sp>
        <p:nvSpPr>
          <p:cNvPr id="5" name="Content Placeholder 4"/>
          <p:cNvSpPr>
            <a:spLocks noGrp="1"/>
          </p:cNvSpPr>
          <p:nvPr>
            <p:ph idx="1"/>
          </p:nvPr>
        </p:nvSpPr>
        <p:spPr>
          <a:xfrm>
            <a:off x="579582" y="1376652"/>
            <a:ext cx="10515600" cy="4677784"/>
          </a:xfrm>
        </p:spPr>
        <p:txBody>
          <a:bodyPr>
            <a:normAutofit/>
          </a:bodyPr>
          <a:lstStyle/>
          <a:p>
            <a:pPr algn="just"/>
            <a:r>
              <a:rPr lang="en-US" sz="2000" dirty="0">
                <a:solidFill>
                  <a:schemeClr val="bg1"/>
                </a:solidFill>
              </a:rPr>
              <a:t>The unit shift that occurs in the data is a shift from words to phrases</a:t>
            </a:r>
          </a:p>
          <a:p>
            <a:pPr lvl="1" algn="just"/>
            <a:r>
              <a:rPr lang="en-US" sz="2000" i="1" dirty="0">
                <a:solidFill>
                  <a:schemeClr val="bg1"/>
                </a:solidFill>
              </a:rPr>
              <a:t>Design</a:t>
            </a:r>
            <a:r>
              <a:rPr lang="en-US" sz="2000" dirty="0">
                <a:solidFill>
                  <a:schemeClr val="bg1"/>
                </a:solidFill>
              </a:rPr>
              <a:t> </a:t>
            </a:r>
            <a:r>
              <a:rPr lang="en-US" sz="2000" dirty="0">
                <a:solidFill>
                  <a:schemeClr val="bg1"/>
                </a:solidFill>
                <a:sym typeface="Wingdings" panose="05000000000000000000" pitchFamily="2" charset="2"/>
              </a:rPr>
              <a:t> </a:t>
            </a:r>
            <a:r>
              <a:rPr lang="en-US" sz="2000" dirty="0" err="1">
                <a:solidFill>
                  <a:schemeClr val="bg1"/>
                </a:solidFill>
                <a:sym typeface="Wingdings" panose="05000000000000000000" pitchFamily="2" charset="2"/>
              </a:rPr>
              <a:t>rancang-bangun</a:t>
            </a:r>
            <a:endParaRPr lang="en-US" sz="2000" dirty="0">
              <a:solidFill>
                <a:schemeClr val="bg1"/>
              </a:solidFill>
              <a:sym typeface="Wingdings" panose="05000000000000000000" pitchFamily="2" charset="2"/>
            </a:endParaRPr>
          </a:p>
          <a:p>
            <a:pPr lvl="1" algn="just"/>
            <a:r>
              <a:rPr lang="en-US" sz="2000" i="1" dirty="0">
                <a:solidFill>
                  <a:schemeClr val="bg1"/>
                </a:solidFill>
                <a:sym typeface="Wingdings" panose="05000000000000000000" pitchFamily="2" charset="2"/>
              </a:rPr>
              <a:t>Pseudoplastic</a:t>
            </a:r>
            <a:r>
              <a:rPr lang="en-US" sz="2000" dirty="0">
                <a:solidFill>
                  <a:schemeClr val="bg1"/>
                </a:solidFill>
                <a:sym typeface="Wingdings" panose="05000000000000000000" pitchFamily="2" charset="2"/>
              </a:rPr>
              <a:t>  plastic </a:t>
            </a:r>
            <a:r>
              <a:rPr lang="en-US" sz="2000" dirty="0" err="1">
                <a:solidFill>
                  <a:schemeClr val="bg1"/>
                </a:solidFill>
                <a:sym typeface="Wingdings" panose="05000000000000000000" pitchFamily="2" charset="2"/>
              </a:rPr>
              <a:t>semu</a:t>
            </a:r>
            <a:endParaRPr lang="en-US" sz="2000" dirty="0">
              <a:solidFill>
                <a:schemeClr val="bg1"/>
              </a:solidFill>
              <a:sym typeface="Wingdings" panose="05000000000000000000" pitchFamily="2" charset="2"/>
            </a:endParaRPr>
          </a:p>
          <a:p>
            <a:pPr lvl="1" algn="just"/>
            <a:r>
              <a:rPr lang="en-US" sz="2000" i="1" dirty="0">
                <a:solidFill>
                  <a:schemeClr val="bg1"/>
                </a:solidFill>
                <a:sym typeface="Wingdings" panose="05000000000000000000" pitchFamily="2" charset="2"/>
              </a:rPr>
              <a:t>Liquid</a:t>
            </a:r>
            <a:r>
              <a:rPr lang="en-US" sz="2000" dirty="0">
                <a:solidFill>
                  <a:schemeClr val="bg1"/>
                </a:solidFill>
                <a:sym typeface="Wingdings" panose="05000000000000000000" pitchFamily="2" charset="2"/>
              </a:rPr>
              <a:t>  </a:t>
            </a:r>
            <a:r>
              <a:rPr lang="en-US" sz="2000" dirty="0" err="1">
                <a:solidFill>
                  <a:schemeClr val="bg1"/>
                </a:solidFill>
                <a:sym typeface="Wingdings" panose="05000000000000000000" pitchFamily="2" charset="2"/>
              </a:rPr>
              <a:t>zat</a:t>
            </a:r>
            <a:r>
              <a:rPr lang="en-US" sz="2000" dirty="0">
                <a:solidFill>
                  <a:schemeClr val="bg1"/>
                </a:solidFill>
                <a:sym typeface="Wingdings" panose="05000000000000000000" pitchFamily="2" charset="2"/>
              </a:rPr>
              <a:t> </a:t>
            </a:r>
            <a:r>
              <a:rPr lang="en-US" sz="2000" dirty="0" err="1">
                <a:solidFill>
                  <a:schemeClr val="bg1"/>
                </a:solidFill>
                <a:sym typeface="Wingdings" panose="05000000000000000000" pitchFamily="2" charset="2"/>
              </a:rPr>
              <a:t>cair</a:t>
            </a:r>
            <a:endParaRPr lang="en-US" sz="2000" dirty="0">
              <a:solidFill>
                <a:schemeClr val="bg1"/>
              </a:solidFill>
              <a:sym typeface="Wingdings" panose="05000000000000000000" pitchFamily="2" charset="2"/>
            </a:endParaRPr>
          </a:p>
          <a:p>
            <a:pPr algn="just"/>
            <a:r>
              <a:rPr lang="en-US" sz="2000" dirty="0">
                <a:solidFill>
                  <a:schemeClr val="bg1"/>
                </a:solidFill>
                <a:sym typeface="Wingdings" panose="05000000000000000000" pitchFamily="2" charset="2"/>
              </a:rPr>
              <a:t>The category shifts that occur in the data found are adjective to verb, noun to adjective, and verb to noun.</a:t>
            </a:r>
          </a:p>
          <a:p>
            <a:pPr lvl="1" algn="just"/>
            <a:r>
              <a:rPr lang="en-US" sz="2000" dirty="0">
                <a:solidFill>
                  <a:schemeClr val="bg1"/>
                </a:solidFill>
                <a:sym typeface="Wingdings" panose="05000000000000000000" pitchFamily="2" charset="2"/>
              </a:rPr>
              <a:t>Adjective to verb  </a:t>
            </a:r>
            <a:r>
              <a:rPr lang="en-US" sz="2000" i="1" dirty="0">
                <a:solidFill>
                  <a:schemeClr val="bg1"/>
                </a:solidFill>
                <a:sym typeface="Wingdings" panose="05000000000000000000" pitchFamily="2" charset="2"/>
              </a:rPr>
              <a:t>turbulent</a:t>
            </a:r>
            <a:r>
              <a:rPr lang="en-US" sz="2000" dirty="0">
                <a:solidFill>
                  <a:schemeClr val="bg1"/>
                </a:solidFill>
                <a:sym typeface="Wingdings" panose="05000000000000000000" pitchFamily="2" charset="2"/>
              </a:rPr>
              <a:t>  </a:t>
            </a:r>
            <a:r>
              <a:rPr lang="en-US" sz="2000" dirty="0" err="1">
                <a:solidFill>
                  <a:schemeClr val="bg1"/>
                </a:solidFill>
                <a:sym typeface="Wingdings" panose="05000000000000000000" pitchFamily="2" charset="2"/>
              </a:rPr>
              <a:t>bergolak</a:t>
            </a:r>
            <a:endParaRPr lang="en-US" sz="2000" dirty="0">
              <a:solidFill>
                <a:schemeClr val="bg1"/>
              </a:solidFill>
              <a:sym typeface="Wingdings" panose="05000000000000000000" pitchFamily="2" charset="2"/>
            </a:endParaRPr>
          </a:p>
          <a:p>
            <a:pPr lvl="1" algn="just"/>
            <a:r>
              <a:rPr lang="en-US" sz="2000" dirty="0">
                <a:solidFill>
                  <a:schemeClr val="bg1"/>
                </a:solidFill>
                <a:sym typeface="Wingdings" panose="05000000000000000000" pitchFamily="2" charset="2"/>
              </a:rPr>
              <a:t>Noun to adjective  </a:t>
            </a:r>
            <a:r>
              <a:rPr lang="en-US" sz="2000" i="1" dirty="0">
                <a:solidFill>
                  <a:schemeClr val="bg1"/>
                </a:solidFill>
                <a:sym typeface="Wingdings" panose="05000000000000000000" pitchFamily="2" charset="2"/>
              </a:rPr>
              <a:t>density</a:t>
            </a:r>
            <a:r>
              <a:rPr lang="en-US" sz="2000" dirty="0">
                <a:solidFill>
                  <a:schemeClr val="bg1"/>
                </a:solidFill>
                <a:sym typeface="Wingdings" panose="05000000000000000000" pitchFamily="2" charset="2"/>
              </a:rPr>
              <a:t>  </a:t>
            </a:r>
            <a:r>
              <a:rPr lang="en-US" sz="2000" dirty="0" err="1">
                <a:solidFill>
                  <a:schemeClr val="bg1"/>
                </a:solidFill>
                <a:sym typeface="Wingdings" panose="05000000000000000000" pitchFamily="2" charset="2"/>
              </a:rPr>
              <a:t>rapat</a:t>
            </a:r>
            <a:endParaRPr lang="en-US" sz="2000" dirty="0">
              <a:solidFill>
                <a:schemeClr val="bg1"/>
              </a:solidFill>
              <a:sym typeface="Wingdings" panose="05000000000000000000" pitchFamily="2" charset="2"/>
            </a:endParaRPr>
          </a:p>
          <a:p>
            <a:pPr lvl="1" algn="just"/>
            <a:r>
              <a:rPr lang="en-US" sz="2000" dirty="0">
                <a:solidFill>
                  <a:schemeClr val="bg1"/>
                </a:solidFill>
                <a:sym typeface="Wingdings" panose="05000000000000000000" pitchFamily="2" charset="2"/>
              </a:rPr>
              <a:t>Verb to noun  </a:t>
            </a:r>
            <a:r>
              <a:rPr lang="en-US" sz="2000" i="1" dirty="0">
                <a:solidFill>
                  <a:schemeClr val="bg1"/>
                </a:solidFill>
                <a:sym typeface="Wingdings" panose="05000000000000000000" pitchFamily="2" charset="2"/>
              </a:rPr>
              <a:t>converge </a:t>
            </a:r>
            <a:r>
              <a:rPr lang="en-US" sz="2000" dirty="0">
                <a:solidFill>
                  <a:schemeClr val="bg1"/>
                </a:solidFill>
                <a:sym typeface="Wingdings" panose="05000000000000000000" pitchFamily="2" charset="2"/>
              </a:rPr>
              <a:t> </a:t>
            </a:r>
            <a:r>
              <a:rPr lang="en-US" sz="2000" dirty="0" err="1">
                <a:solidFill>
                  <a:schemeClr val="bg1"/>
                </a:solidFill>
                <a:sym typeface="Wingdings" panose="05000000000000000000" pitchFamily="2" charset="2"/>
              </a:rPr>
              <a:t>konvergen</a:t>
            </a:r>
            <a:endParaRPr lang="en-US" sz="2000" dirty="0">
              <a:solidFill>
                <a:schemeClr val="bg1"/>
              </a:solidFill>
              <a:sym typeface="Wingdings" panose="05000000000000000000" pitchFamily="2" charset="2"/>
            </a:endParaRPr>
          </a:p>
          <a:p>
            <a:pPr lvl="1" algn="just"/>
            <a:endParaRPr lang="en-US" sz="1600" dirty="0">
              <a:solidFill>
                <a:schemeClr val="bg1"/>
              </a:solidFill>
            </a:endParaRPr>
          </a:p>
          <a:p>
            <a:pPr algn="just"/>
            <a:endParaRPr lang="en-US" sz="2000" dirty="0">
              <a:solidFill>
                <a:schemeClr val="bg1"/>
              </a:solidFill>
            </a:endParaRPr>
          </a:p>
        </p:txBody>
      </p:sp>
    </p:spTree>
    <p:extLst>
      <p:ext uri="{BB962C8B-B14F-4D97-AF65-F5344CB8AC3E}">
        <p14:creationId xmlns:p14="http://schemas.microsoft.com/office/powerpoint/2010/main" val="4040617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579582" y="1376652"/>
            <a:ext cx="10515600" cy="4351338"/>
          </a:xfrm>
        </p:spPr>
        <p:txBody>
          <a:bodyPr>
            <a:normAutofit/>
          </a:bodyPr>
          <a:lstStyle/>
          <a:p>
            <a:pPr algn="just"/>
            <a:r>
              <a:rPr lang="en-US" sz="2000" dirty="0">
                <a:solidFill>
                  <a:schemeClr val="bg1"/>
                </a:solidFill>
              </a:rPr>
              <a:t>In conclusion, the transposition technique serves as a valuable bridge between English and Indonesian in the field of mechanical engineering term translation, enhancing comprehension, collaboration, and progress within the industry.</a:t>
            </a:r>
          </a:p>
          <a:p>
            <a:pPr algn="just"/>
            <a:r>
              <a:rPr lang="en-US" sz="2000" dirty="0">
                <a:solidFill>
                  <a:schemeClr val="bg1"/>
                </a:solidFill>
              </a:rPr>
              <a:t>The use of transposition techniques on the data in translating mechanical engineering terms helps researchers to see the shifts that occur between the source language and the target language.</a:t>
            </a:r>
          </a:p>
          <a:p>
            <a:pPr algn="just"/>
            <a:r>
              <a:rPr lang="en-US" sz="2000" dirty="0">
                <a:solidFill>
                  <a:schemeClr val="bg1"/>
                </a:solidFill>
              </a:rPr>
              <a:t>There is a tendency for translators to make structural shifts, adjusted to the reasonableness of the form in the target language.</a:t>
            </a:r>
          </a:p>
        </p:txBody>
      </p:sp>
    </p:spTree>
    <p:extLst>
      <p:ext uri="{BB962C8B-B14F-4D97-AF65-F5344CB8AC3E}">
        <p14:creationId xmlns:p14="http://schemas.microsoft.com/office/powerpoint/2010/main" val="2965204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376652"/>
            <a:ext cx="10515600" cy="4814598"/>
          </a:xfrm>
        </p:spPr>
        <p:txBody>
          <a:bodyPr>
            <a:noAutofit/>
          </a:bodyPr>
          <a:lstStyle/>
          <a:p>
            <a:pPr marL="0" indent="0">
              <a:buNone/>
            </a:pPr>
            <a:r>
              <a:rPr lang="en-US" sz="800" dirty="0" err="1">
                <a:solidFill>
                  <a:schemeClr val="bg1"/>
                </a:solidFill>
              </a:rPr>
              <a:t>Darmayanti</a:t>
            </a:r>
            <a:r>
              <a:rPr lang="en-US" sz="800" dirty="0">
                <a:solidFill>
                  <a:schemeClr val="bg1"/>
                </a:solidFill>
              </a:rPr>
              <a:t>, N. P. (2020). Amplification and Transposition in English Commands and Its Translations into Indonesian with Reference to the Novel Entitled Harry Potter and The Order of Phoenix. RETORIKA: </a:t>
            </a:r>
            <a:r>
              <a:rPr lang="en-US" sz="800" dirty="0" err="1">
                <a:solidFill>
                  <a:schemeClr val="bg1"/>
                </a:solidFill>
              </a:rPr>
              <a:t>Jurnal</a:t>
            </a:r>
            <a:r>
              <a:rPr lang="en-US" sz="800" dirty="0">
                <a:solidFill>
                  <a:schemeClr val="bg1"/>
                </a:solidFill>
              </a:rPr>
              <a:t> </a:t>
            </a:r>
            <a:r>
              <a:rPr lang="en-US" sz="800" dirty="0" err="1">
                <a:solidFill>
                  <a:schemeClr val="bg1"/>
                </a:solidFill>
              </a:rPr>
              <a:t>Ilmu</a:t>
            </a:r>
            <a:r>
              <a:rPr lang="en-US" sz="800" dirty="0">
                <a:solidFill>
                  <a:schemeClr val="bg1"/>
                </a:solidFill>
              </a:rPr>
              <a:t> Bahasa, 6(1), 42-49.</a:t>
            </a:r>
          </a:p>
          <a:p>
            <a:pPr marL="0" indent="0">
              <a:buNone/>
            </a:pPr>
            <a:r>
              <a:rPr lang="en-US" sz="800" dirty="0">
                <a:solidFill>
                  <a:schemeClr val="bg1"/>
                </a:solidFill>
              </a:rPr>
              <a:t>Dewi, G. A., &amp; </a:t>
            </a:r>
            <a:r>
              <a:rPr lang="en-US" sz="800" dirty="0" err="1">
                <a:solidFill>
                  <a:schemeClr val="bg1"/>
                </a:solidFill>
              </a:rPr>
              <a:t>Sudipa</a:t>
            </a:r>
            <a:r>
              <a:rPr lang="en-US" sz="800" dirty="0">
                <a:solidFill>
                  <a:schemeClr val="bg1"/>
                </a:solidFill>
              </a:rPr>
              <a:t>, I. N. (2017). Transposition in Garuda Magazine’s: English-Indonesian Translation. Lingual, 8(1), 15-20.</a:t>
            </a:r>
          </a:p>
          <a:p>
            <a:pPr marL="0" indent="0">
              <a:buNone/>
            </a:pPr>
            <a:r>
              <a:rPr lang="en-US" sz="800" dirty="0">
                <a:solidFill>
                  <a:schemeClr val="bg1"/>
                </a:solidFill>
              </a:rPr>
              <a:t>Farahsani, Y. (2022). Semantic Aspect in Translating Thermodynamic Terminology in Frank White’s Fluid Mechanic. </a:t>
            </a:r>
            <a:r>
              <a:rPr lang="en-US" sz="800" dirty="0" err="1">
                <a:solidFill>
                  <a:schemeClr val="bg1"/>
                </a:solidFill>
              </a:rPr>
              <a:t>Humanika</a:t>
            </a:r>
            <a:r>
              <a:rPr lang="en-US" sz="800" dirty="0">
                <a:solidFill>
                  <a:schemeClr val="bg1"/>
                </a:solidFill>
              </a:rPr>
              <a:t>, 29(1), 80-90.</a:t>
            </a:r>
          </a:p>
          <a:p>
            <a:pPr marL="0" indent="0">
              <a:buNone/>
            </a:pPr>
            <a:r>
              <a:rPr lang="en-US" sz="800" dirty="0">
                <a:solidFill>
                  <a:schemeClr val="bg1"/>
                </a:solidFill>
              </a:rPr>
              <a:t>Farahsani, Y., &amp; </a:t>
            </a:r>
            <a:r>
              <a:rPr lang="en-US" sz="800" dirty="0" err="1">
                <a:solidFill>
                  <a:schemeClr val="bg1"/>
                </a:solidFill>
              </a:rPr>
              <a:t>Harmanto</a:t>
            </a:r>
            <a:r>
              <a:rPr lang="en-US" sz="800" dirty="0">
                <a:solidFill>
                  <a:schemeClr val="bg1"/>
                </a:solidFill>
              </a:rPr>
              <a:t>, M. D. (2021). Bilingualism of Indonesian-English in Article Titles: A Case Study in Indonesian Mechanical Engineering Articles. OKARA: </a:t>
            </a:r>
            <a:r>
              <a:rPr lang="en-US" sz="800" dirty="0" err="1">
                <a:solidFill>
                  <a:schemeClr val="bg1"/>
                </a:solidFill>
              </a:rPr>
              <a:t>Jurnal</a:t>
            </a:r>
            <a:r>
              <a:rPr lang="en-US" sz="800" dirty="0">
                <a:solidFill>
                  <a:schemeClr val="bg1"/>
                </a:solidFill>
              </a:rPr>
              <a:t> Bahasa dan Sastra, 15(1), 82-98.</a:t>
            </a:r>
          </a:p>
          <a:p>
            <a:pPr marL="0" indent="0">
              <a:buNone/>
            </a:pPr>
            <a:r>
              <a:rPr lang="en-US" sz="800" dirty="0">
                <a:solidFill>
                  <a:schemeClr val="bg1"/>
                </a:solidFill>
              </a:rPr>
              <a:t>Farahsani, Y., &amp; </a:t>
            </a:r>
            <a:r>
              <a:rPr lang="en-US" sz="800" dirty="0" err="1">
                <a:solidFill>
                  <a:schemeClr val="bg1"/>
                </a:solidFill>
              </a:rPr>
              <a:t>Harmanto</a:t>
            </a:r>
            <a:r>
              <a:rPr lang="en-US" sz="800" dirty="0">
                <a:solidFill>
                  <a:schemeClr val="bg1"/>
                </a:solidFill>
              </a:rPr>
              <a:t>, M. D. (2021). Morphological Aspect in Translating Thermodynamic Terminology. </a:t>
            </a:r>
            <a:r>
              <a:rPr lang="en-US" sz="800" dirty="0" err="1">
                <a:solidFill>
                  <a:schemeClr val="bg1"/>
                </a:solidFill>
              </a:rPr>
              <a:t>LiNGUA</a:t>
            </a:r>
            <a:r>
              <a:rPr lang="en-US" sz="800" dirty="0">
                <a:solidFill>
                  <a:schemeClr val="bg1"/>
                </a:solidFill>
              </a:rPr>
              <a:t>, 16(2), 249-260.</a:t>
            </a:r>
          </a:p>
          <a:p>
            <a:pPr marL="0" indent="0">
              <a:buNone/>
            </a:pPr>
            <a:r>
              <a:rPr lang="en-US" sz="800" dirty="0">
                <a:solidFill>
                  <a:schemeClr val="bg1"/>
                </a:solidFill>
              </a:rPr>
              <a:t>Farahsani, Y., </a:t>
            </a:r>
            <a:r>
              <a:rPr lang="en-US" sz="800" dirty="0" err="1">
                <a:solidFill>
                  <a:schemeClr val="bg1"/>
                </a:solidFill>
              </a:rPr>
              <a:t>Harmanto</a:t>
            </a:r>
            <a:r>
              <a:rPr lang="en-US" sz="800" dirty="0">
                <a:solidFill>
                  <a:schemeClr val="bg1"/>
                </a:solidFill>
              </a:rPr>
              <a:t>, M. D., &amp; </a:t>
            </a:r>
            <a:r>
              <a:rPr lang="en-US" sz="800" dirty="0" err="1">
                <a:solidFill>
                  <a:schemeClr val="bg1"/>
                </a:solidFill>
              </a:rPr>
              <a:t>Nimashita</a:t>
            </a:r>
            <a:r>
              <a:rPr lang="en-US" sz="800" dirty="0">
                <a:solidFill>
                  <a:schemeClr val="bg1"/>
                </a:solidFill>
              </a:rPr>
              <a:t>, H. (2023). Translation Method in Translating Mechanical Engineering Terms from English to Indonesian. International Seminar on Language, Education, and Culture (</a:t>
            </a:r>
            <a:r>
              <a:rPr lang="en-US" sz="800" dirty="0" err="1">
                <a:solidFill>
                  <a:schemeClr val="bg1"/>
                </a:solidFill>
              </a:rPr>
              <a:t>ISoLEC</a:t>
            </a:r>
            <a:r>
              <a:rPr lang="en-US" sz="800" dirty="0">
                <a:solidFill>
                  <a:schemeClr val="bg1"/>
                </a:solidFill>
              </a:rPr>
              <a:t> 2022) (pp. 400-411). Malang: Atlantis Press.</a:t>
            </a:r>
          </a:p>
          <a:p>
            <a:pPr marL="0" indent="0">
              <a:buNone/>
            </a:pPr>
            <a:r>
              <a:rPr lang="en-US" sz="800" dirty="0">
                <a:solidFill>
                  <a:schemeClr val="bg1"/>
                </a:solidFill>
              </a:rPr>
              <a:t>Farahsani, Y., </a:t>
            </a:r>
            <a:r>
              <a:rPr lang="en-US" sz="800" dirty="0" err="1">
                <a:solidFill>
                  <a:schemeClr val="bg1"/>
                </a:solidFill>
              </a:rPr>
              <a:t>Harmanto</a:t>
            </a:r>
            <a:r>
              <a:rPr lang="en-US" sz="800" dirty="0">
                <a:solidFill>
                  <a:schemeClr val="bg1"/>
                </a:solidFill>
              </a:rPr>
              <a:t>, M. D., </a:t>
            </a:r>
            <a:r>
              <a:rPr lang="en-US" sz="800" dirty="0" err="1">
                <a:solidFill>
                  <a:schemeClr val="bg1"/>
                </a:solidFill>
              </a:rPr>
              <a:t>Nimashita</a:t>
            </a:r>
            <a:r>
              <a:rPr lang="en-US" sz="800" dirty="0">
                <a:solidFill>
                  <a:schemeClr val="bg1"/>
                </a:solidFill>
              </a:rPr>
              <a:t>, H., </a:t>
            </a:r>
            <a:r>
              <a:rPr lang="en-US" sz="800" dirty="0" err="1">
                <a:solidFill>
                  <a:schemeClr val="bg1"/>
                </a:solidFill>
              </a:rPr>
              <a:t>Degaf</a:t>
            </a:r>
            <a:r>
              <a:rPr lang="en-US" sz="800" dirty="0">
                <a:solidFill>
                  <a:schemeClr val="bg1"/>
                </a:solidFill>
              </a:rPr>
              <a:t>, A., &amp; </a:t>
            </a:r>
            <a:r>
              <a:rPr lang="en-US" sz="800" dirty="0" err="1">
                <a:solidFill>
                  <a:schemeClr val="bg1"/>
                </a:solidFill>
              </a:rPr>
              <a:t>Amrullah</a:t>
            </a:r>
            <a:r>
              <a:rPr lang="en-US" sz="800" dirty="0">
                <a:solidFill>
                  <a:schemeClr val="bg1"/>
                </a:solidFill>
              </a:rPr>
              <a:t>, L. (2022). Translation Analysis of Mechanical Engineering Terms in </a:t>
            </a:r>
            <a:r>
              <a:rPr lang="en-US" sz="800" dirty="0" err="1">
                <a:solidFill>
                  <a:schemeClr val="bg1"/>
                </a:solidFill>
              </a:rPr>
              <a:t>Schaum's</a:t>
            </a:r>
            <a:r>
              <a:rPr lang="en-US" sz="800" dirty="0">
                <a:solidFill>
                  <a:schemeClr val="bg1"/>
                </a:solidFill>
              </a:rPr>
              <a:t> Outlines of Theory and Problems of Heat Transfer. </a:t>
            </a:r>
            <a:r>
              <a:rPr lang="en-US" sz="800" dirty="0" err="1">
                <a:solidFill>
                  <a:schemeClr val="bg1"/>
                </a:solidFill>
              </a:rPr>
              <a:t>LiNGUA</a:t>
            </a:r>
            <a:r>
              <a:rPr lang="en-US" sz="800" dirty="0">
                <a:solidFill>
                  <a:schemeClr val="bg1"/>
                </a:solidFill>
              </a:rPr>
              <a:t>, 17(2), 143-154.</a:t>
            </a:r>
          </a:p>
          <a:p>
            <a:pPr marL="0" indent="0">
              <a:buNone/>
            </a:pPr>
            <a:r>
              <a:rPr lang="en-US" sz="800" dirty="0">
                <a:solidFill>
                  <a:schemeClr val="bg1"/>
                </a:solidFill>
              </a:rPr>
              <a:t>Farahsani, Y., </a:t>
            </a:r>
            <a:r>
              <a:rPr lang="en-US" sz="800" dirty="0" err="1">
                <a:solidFill>
                  <a:schemeClr val="bg1"/>
                </a:solidFill>
              </a:rPr>
              <a:t>Munandar</a:t>
            </a:r>
            <a:r>
              <a:rPr lang="en-US" sz="800" dirty="0">
                <a:solidFill>
                  <a:schemeClr val="bg1"/>
                </a:solidFill>
              </a:rPr>
              <a:t>, A., &amp; </a:t>
            </a:r>
            <a:r>
              <a:rPr lang="en-US" sz="800" dirty="0" err="1">
                <a:solidFill>
                  <a:schemeClr val="bg1"/>
                </a:solidFill>
              </a:rPr>
              <a:t>Hendrokumoro</a:t>
            </a:r>
            <a:r>
              <a:rPr lang="en-US" sz="800" dirty="0">
                <a:solidFill>
                  <a:schemeClr val="bg1"/>
                </a:solidFill>
              </a:rPr>
              <a:t>, H. (2023). Syntactical Aspects in Translating Fluid Mechanic Terms from English to Indonesian. 3rd International Conference Entitled Language, Literary, And Cultural Studies (ICON LATERALS). Malang: EAI.</a:t>
            </a:r>
          </a:p>
          <a:p>
            <a:pPr marL="0" indent="0">
              <a:buNone/>
            </a:pPr>
            <a:r>
              <a:rPr lang="en-US" sz="800" dirty="0">
                <a:solidFill>
                  <a:schemeClr val="bg1"/>
                </a:solidFill>
              </a:rPr>
              <a:t>Farahsani, Y., Rini, I. P., &amp; Jaya, P. H. (2021). Google Translate Accuracy in Translating Specialized Language From English to Bahasa Indonesia. 4th International Conference on Sustainable Innovation 2020–Social, Humanity, and Education (</a:t>
            </a:r>
            <a:r>
              <a:rPr lang="en-US" sz="800" dirty="0" err="1">
                <a:solidFill>
                  <a:schemeClr val="bg1"/>
                </a:solidFill>
              </a:rPr>
              <a:t>ICoSIHESS</a:t>
            </a:r>
            <a:r>
              <a:rPr lang="en-US" sz="800" dirty="0">
                <a:solidFill>
                  <a:schemeClr val="bg1"/>
                </a:solidFill>
              </a:rPr>
              <a:t> 2020) (pp. 427-435). Yogyakarta: Atlantis Press.</a:t>
            </a:r>
          </a:p>
          <a:p>
            <a:pPr marL="0" indent="0">
              <a:buNone/>
            </a:pPr>
            <a:r>
              <a:rPr lang="en-US" sz="800" dirty="0" err="1">
                <a:solidFill>
                  <a:schemeClr val="bg1"/>
                </a:solidFill>
              </a:rPr>
              <a:t>Febryanto</a:t>
            </a:r>
            <a:r>
              <a:rPr lang="en-US" sz="800" dirty="0">
                <a:solidFill>
                  <a:schemeClr val="bg1"/>
                </a:solidFill>
              </a:rPr>
              <a:t>, M., </a:t>
            </a:r>
            <a:r>
              <a:rPr lang="en-US" sz="800" dirty="0" err="1">
                <a:solidFill>
                  <a:schemeClr val="bg1"/>
                </a:solidFill>
              </a:rPr>
              <a:t>Sulyaningsih</a:t>
            </a:r>
            <a:r>
              <a:rPr lang="en-US" sz="800" dirty="0">
                <a:solidFill>
                  <a:schemeClr val="bg1"/>
                </a:solidFill>
              </a:rPr>
              <a:t>, I., &amp; </a:t>
            </a:r>
            <a:r>
              <a:rPr lang="en-US" sz="800" dirty="0" err="1">
                <a:solidFill>
                  <a:schemeClr val="bg1"/>
                </a:solidFill>
              </a:rPr>
              <a:t>Zhafirah</a:t>
            </a:r>
            <a:r>
              <a:rPr lang="en-US" sz="800" dirty="0">
                <a:solidFill>
                  <a:schemeClr val="bg1"/>
                </a:solidFill>
              </a:rPr>
              <a:t>, A. A. (2021). Analysis of Translation Techniques and Quality of Translated Terms of Mechanical Engineering In Accredited National Journals. PROJECT (Professional Journal of English Education), 4(1), 116-125.</a:t>
            </a:r>
          </a:p>
          <a:p>
            <a:pPr marL="0" indent="0">
              <a:buNone/>
            </a:pPr>
            <a:r>
              <a:rPr lang="en-US" sz="800" dirty="0" err="1">
                <a:solidFill>
                  <a:schemeClr val="bg1"/>
                </a:solidFill>
              </a:rPr>
              <a:t>Herdawan</a:t>
            </a:r>
            <a:r>
              <a:rPr lang="en-US" sz="800" dirty="0">
                <a:solidFill>
                  <a:schemeClr val="bg1"/>
                </a:solidFill>
              </a:rPr>
              <a:t>, D. (2020). An Analysis on Indonesian-English Abstract Translation by Google Translate. English Education: </a:t>
            </a:r>
            <a:r>
              <a:rPr lang="en-US" sz="800" dirty="0" err="1">
                <a:solidFill>
                  <a:schemeClr val="bg1"/>
                </a:solidFill>
              </a:rPr>
              <a:t>Jurnal</a:t>
            </a:r>
            <a:r>
              <a:rPr lang="en-US" sz="800" dirty="0">
                <a:solidFill>
                  <a:schemeClr val="bg1"/>
                </a:solidFill>
              </a:rPr>
              <a:t> </a:t>
            </a:r>
            <a:r>
              <a:rPr lang="en-US" sz="800" dirty="0" err="1">
                <a:solidFill>
                  <a:schemeClr val="bg1"/>
                </a:solidFill>
              </a:rPr>
              <a:t>Tadris</a:t>
            </a:r>
            <a:r>
              <a:rPr lang="en-US" sz="800" dirty="0">
                <a:solidFill>
                  <a:schemeClr val="bg1"/>
                </a:solidFill>
              </a:rPr>
              <a:t> Bahasa </a:t>
            </a:r>
            <a:r>
              <a:rPr lang="en-US" sz="800" dirty="0" err="1">
                <a:solidFill>
                  <a:schemeClr val="bg1"/>
                </a:solidFill>
              </a:rPr>
              <a:t>Inggris</a:t>
            </a:r>
            <a:r>
              <a:rPr lang="en-US" sz="800" dirty="0">
                <a:solidFill>
                  <a:schemeClr val="bg1"/>
                </a:solidFill>
              </a:rPr>
              <a:t>, 13(2), 40-53.</a:t>
            </a:r>
          </a:p>
          <a:p>
            <a:pPr marL="0" indent="0">
              <a:buNone/>
            </a:pPr>
            <a:r>
              <a:rPr lang="en-US" sz="800" dirty="0" err="1">
                <a:solidFill>
                  <a:schemeClr val="bg1"/>
                </a:solidFill>
              </a:rPr>
              <a:t>Jayantini</a:t>
            </a:r>
            <a:r>
              <a:rPr lang="en-US" sz="800" dirty="0">
                <a:solidFill>
                  <a:schemeClr val="bg1"/>
                </a:solidFill>
              </a:rPr>
              <a:t>, I. G., </a:t>
            </a:r>
            <a:r>
              <a:rPr lang="en-US" sz="800" dirty="0" err="1">
                <a:solidFill>
                  <a:schemeClr val="bg1"/>
                </a:solidFill>
              </a:rPr>
              <a:t>Sulatra</a:t>
            </a:r>
            <a:r>
              <a:rPr lang="en-US" sz="800" dirty="0">
                <a:solidFill>
                  <a:schemeClr val="bg1"/>
                </a:solidFill>
              </a:rPr>
              <a:t>, I. K., </a:t>
            </a:r>
            <a:r>
              <a:rPr lang="en-US" sz="800" dirty="0" err="1">
                <a:solidFill>
                  <a:schemeClr val="bg1"/>
                </a:solidFill>
              </a:rPr>
              <a:t>Darso</a:t>
            </a:r>
            <a:r>
              <a:rPr lang="en-US" sz="800" dirty="0">
                <a:solidFill>
                  <a:schemeClr val="bg1"/>
                </a:solidFill>
              </a:rPr>
              <a:t>, D., &amp; </a:t>
            </a:r>
            <a:r>
              <a:rPr lang="en-US" sz="800" dirty="0" err="1">
                <a:solidFill>
                  <a:schemeClr val="bg1"/>
                </a:solidFill>
              </a:rPr>
              <a:t>Suwastini</a:t>
            </a:r>
            <a:r>
              <a:rPr lang="en-US" sz="800" dirty="0">
                <a:solidFill>
                  <a:schemeClr val="bg1"/>
                </a:solidFill>
              </a:rPr>
              <a:t>, N. K. (2021). Translation of English-Indonesian Noun Phrases: Identification of Loss, Addition and Skewing. International Journal of Humanity Studies, 5(1), 73-86.</a:t>
            </a:r>
          </a:p>
          <a:p>
            <a:pPr marL="0" indent="0">
              <a:buNone/>
            </a:pPr>
            <a:r>
              <a:rPr lang="en-US" sz="800" dirty="0">
                <a:solidFill>
                  <a:schemeClr val="bg1"/>
                </a:solidFill>
              </a:rPr>
              <a:t>Kamil, M. A. (2014). AN ANALYSIS OF ENGLISH-INDONESIAN Translation Quality on Twitter Web Pages (A Case Study). Journal of English and Education, 2(1), 27-38.</a:t>
            </a:r>
          </a:p>
          <a:p>
            <a:pPr marL="0" indent="0">
              <a:buNone/>
            </a:pPr>
            <a:r>
              <a:rPr lang="en-US" sz="800" dirty="0" err="1">
                <a:solidFill>
                  <a:schemeClr val="bg1"/>
                </a:solidFill>
              </a:rPr>
              <a:t>Kuswardani</a:t>
            </a:r>
            <a:r>
              <a:rPr lang="en-US" sz="800" dirty="0">
                <a:solidFill>
                  <a:schemeClr val="bg1"/>
                </a:solidFill>
              </a:rPr>
              <a:t>, Y. (2014). The Analysis of English-Indonesian Translation at Welcome on Board Section on Garuda Magazine. English Teaching Journal : A Journal of English Literature, Language and Education, 2(1), 1-9.</a:t>
            </a:r>
          </a:p>
          <a:p>
            <a:pPr marL="0" indent="0">
              <a:buNone/>
            </a:pPr>
            <a:r>
              <a:rPr lang="en-US" sz="800" dirty="0" err="1">
                <a:solidFill>
                  <a:schemeClr val="bg1"/>
                </a:solidFill>
              </a:rPr>
              <a:t>Limantoro</a:t>
            </a:r>
            <a:r>
              <a:rPr lang="en-US" sz="800" dirty="0">
                <a:solidFill>
                  <a:schemeClr val="bg1"/>
                </a:solidFill>
              </a:rPr>
              <a:t>, S. W., &amp; Datu, Y. A. (2021). English - Indonesian Translation Strategies Made By Vocational Students. </a:t>
            </a:r>
            <a:r>
              <a:rPr lang="en-US" sz="800" dirty="0" err="1">
                <a:solidFill>
                  <a:schemeClr val="bg1"/>
                </a:solidFill>
              </a:rPr>
              <a:t>Lensa</a:t>
            </a:r>
            <a:r>
              <a:rPr lang="en-US" sz="800" dirty="0">
                <a:solidFill>
                  <a:schemeClr val="bg1"/>
                </a:solidFill>
              </a:rPr>
              <a:t>: Kajian </a:t>
            </a:r>
            <a:r>
              <a:rPr lang="en-US" sz="800" dirty="0" err="1">
                <a:solidFill>
                  <a:schemeClr val="bg1"/>
                </a:solidFill>
              </a:rPr>
              <a:t>Kebahasaan</a:t>
            </a:r>
            <a:r>
              <a:rPr lang="en-US" sz="800" dirty="0">
                <a:solidFill>
                  <a:schemeClr val="bg1"/>
                </a:solidFill>
              </a:rPr>
              <a:t>, </a:t>
            </a:r>
            <a:r>
              <a:rPr lang="en-US" sz="800" dirty="0" err="1">
                <a:solidFill>
                  <a:schemeClr val="bg1"/>
                </a:solidFill>
              </a:rPr>
              <a:t>Kesusastraan</a:t>
            </a:r>
            <a:r>
              <a:rPr lang="en-US" sz="800" dirty="0">
                <a:solidFill>
                  <a:schemeClr val="bg1"/>
                </a:solidFill>
              </a:rPr>
              <a:t>, dan </a:t>
            </a:r>
            <a:r>
              <a:rPr lang="en-US" sz="800" dirty="0" err="1">
                <a:solidFill>
                  <a:schemeClr val="bg1"/>
                </a:solidFill>
              </a:rPr>
              <a:t>Budaya</a:t>
            </a:r>
            <a:r>
              <a:rPr lang="en-US" sz="800" dirty="0">
                <a:solidFill>
                  <a:schemeClr val="bg1"/>
                </a:solidFill>
              </a:rPr>
              <a:t>, 11(2), 153-170.</a:t>
            </a:r>
          </a:p>
          <a:p>
            <a:pPr marL="0" indent="0">
              <a:buNone/>
            </a:pPr>
            <a:r>
              <a:rPr lang="en-US" sz="800" dirty="0" err="1">
                <a:solidFill>
                  <a:schemeClr val="bg1"/>
                </a:solidFill>
              </a:rPr>
              <a:t>Noviyanti</a:t>
            </a:r>
            <a:r>
              <a:rPr lang="en-US" sz="800" dirty="0">
                <a:solidFill>
                  <a:schemeClr val="bg1"/>
                </a:solidFill>
              </a:rPr>
              <a:t>, E. R., &amp; </a:t>
            </a:r>
            <a:r>
              <a:rPr lang="en-US" sz="800" dirty="0" err="1">
                <a:solidFill>
                  <a:schemeClr val="bg1"/>
                </a:solidFill>
              </a:rPr>
              <a:t>Nugraha</a:t>
            </a:r>
            <a:r>
              <a:rPr lang="en-US" sz="800" dirty="0">
                <a:solidFill>
                  <a:schemeClr val="bg1"/>
                </a:solidFill>
              </a:rPr>
              <a:t>, L. E. (2016). Syntactic Shifts in English-Indonesian Translation (A Case Study of the Fifth Semester Students of the English Department of State University of Semarang). Journal of English Language Teaching, 5(2), 1-5.</a:t>
            </a:r>
          </a:p>
          <a:p>
            <a:pPr marL="0" indent="0">
              <a:buNone/>
            </a:pPr>
            <a:r>
              <a:rPr lang="en-US" sz="800" dirty="0" err="1">
                <a:solidFill>
                  <a:schemeClr val="bg1"/>
                </a:solidFill>
              </a:rPr>
              <a:t>Xirera</a:t>
            </a:r>
            <a:r>
              <a:rPr lang="en-US" sz="800" dirty="0">
                <a:solidFill>
                  <a:schemeClr val="bg1"/>
                </a:solidFill>
              </a:rPr>
              <a:t>, H., </a:t>
            </a:r>
            <a:r>
              <a:rPr lang="en-US" sz="800" dirty="0" err="1">
                <a:solidFill>
                  <a:schemeClr val="bg1"/>
                </a:solidFill>
              </a:rPr>
              <a:t>Muth’im</a:t>
            </a:r>
            <a:r>
              <a:rPr lang="en-US" sz="800" dirty="0">
                <a:solidFill>
                  <a:schemeClr val="bg1"/>
                </a:solidFill>
              </a:rPr>
              <a:t>, A., &amp; Nasrullah. (2021). English-Indonesian Translation Method of Book’s Glossary. New Language Dimensions, 2(2), 106-116.</a:t>
            </a:r>
          </a:p>
        </p:txBody>
      </p:sp>
    </p:spTree>
    <p:extLst>
      <p:ext uri="{BB962C8B-B14F-4D97-AF65-F5344CB8AC3E}">
        <p14:creationId xmlns:p14="http://schemas.microsoft.com/office/powerpoint/2010/main" val="3004828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a:solidFill>
                  <a:schemeClr val="bg1"/>
                </a:solidFill>
              </a:rPr>
              <a:t>Follow us @...</a:t>
            </a: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417</TotalTime>
  <Words>1379</Words>
  <Application>Microsoft Office PowerPoint</Application>
  <PresentationFormat>Widescreen</PresentationFormat>
  <Paragraphs>69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The Use of Transposition Technique in English-Indonesian Mechanical Engineering Term Translation</vt:lpstr>
      <vt:lpstr>INTRODUCTION</vt:lpstr>
      <vt:lpstr>LITERATURE REVIEW</vt:lpstr>
      <vt:lpstr>METHOD</vt:lpstr>
      <vt:lpstr>FINDING AND DISCUSSION</vt:lpstr>
      <vt:lpstr>FINDING AND DISCUSSION</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yashinta farahsani</cp:lastModifiedBy>
  <cp:revision>9</cp:revision>
  <dcterms:created xsi:type="dcterms:W3CDTF">2023-04-14T06:04:15Z</dcterms:created>
  <dcterms:modified xsi:type="dcterms:W3CDTF">2023-07-27T04:27:18Z</dcterms:modified>
</cp:coreProperties>
</file>