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Neue Machina Ultra-Bold" panose="020B0604020202020204" charset="0"/>
      <p:regular r:id="rId12"/>
    </p:embeddedFont>
    <p:embeddedFont>
      <p:font typeface="Nunito" pitchFamily="2" charset="0"/>
      <p:regular r:id="rId13"/>
      <p:bold r:id="rId14"/>
      <p:italic r:id="rId15"/>
      <p:boldItalic r:id="rId16"/>
    </p:embeddedFont>
    <p:embeddedFont>
      <p:font typeface="Nunito Bold" charset="0"/>
      <p:regular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  <p:embeddedFont>
      <p:font typeface="Open Sans Bold" panose="020B0806030504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2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5678/jmpt.v7i1.45" TargetMode="External"/><Relationship Id="rId3" Type="http://schemas.openxmlformats.org/officeDocument/2006/relationships/hyperlink" Target="https://doi.org/10.36722/sh.v4i1.246" TargetMode="External"/><Relationship Id="rId7" Type="http://schemas.openxmlformats.org/officeDocument/2006/relationships/hyperlink" Target="https://unesdoc.unesco.or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i.org/10.36279/apsmi.v2i2.62.g34" TargetMode="External"/><Relationship Id="rId5" Type="http://schemas.openxmlformats.org/officeDocument/2006/relationships/hyperlink" Target="https://doi.org/10.1234/jpbsa.v9i2.112" TargetMode="External"/><Relationship Id="rId4" Type="http://schemas.openxmlformats.org/officeDocument/2006/relationships/hyperlink" Target="https://doi.org/10.25170/ijelt.v6i2.1545" TargetMode="External"/><Relationship Id="rId9" Type="http://schemas.openxmlformats.org/officeDocument/2006/relationships/hyperlink" Target="https://doi.org/10.59581/jipsoshum-widyakarya.v3i1.470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417718" y="4873757"/>
            <a:ext cx="8858702" cy="847367"/>
            <a:chOff x="0" y="0"/>
            <a:chExt cx="2333156" cy="2231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33156" cy="223175"/>
            </a:xfrm>
            <a:custGeom>
              <a:avLst/>
              <a:gdLst/>
              <a:ahLst/>
              <a:cxnLst/>
              <a:rect l="l" t="t" r="r" b="b"/>
              <a:pathLst>
                <a:path w="2333156" h="223175">
                  <a:moveTo>
                    <a:pt x="0" y="0"/>
                  </a:moveTo>
                  <a:lnTo>
                    <a:pt x="2333156" y="0"/>
                  </a:lnTo>
                  <a:lnTo>
                    <a:pt x="2333156" y="223175"/>
                  </a:lnTo>
                  <a:lnTo>
                    <a:pt x="0" y="223175"/>
                  </a:lnTo>
                  <a:close/>
                </a:path>
              </a:pathLst>
            </a:custGeom>
            <a:solidFill>
              <a:srgbClr val="451B86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333156" cy="261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472217" y="3073453"/>
            <a:ext cx="15103023" cy="1492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19"/>
              </a:lnSpc>
            </a:pPr>
            <a:r>
              <a:rPr lang="en-US" sz="493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ESTABLISHING A MANDARIN PROGRAM AT FPBS: </a:t>
            </a:r>
          </a:p>
          <a:p>
            <a:pPr algn="ctr">
              <a:lnSpc>
                <a:spcPts val="5919"/>
              </a:lnSpc>
            </a:pPr>
            <a:r>
              <a:rPr lang="en-US" sz="493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AN EARLY FEASIBILITY STUDY AND STRATEGIES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467600" y="5143500"/>
            <a:ext cx="4385062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03"/>
              </a:lnSpc>
            </a:pPr>
            <a:r>
              <a:rPr lang="en-US" sz="2669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ABS-ICOLLITE-25158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800600" y="6438445"/>
            <a:ext cx="10363200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03"/>
              </a:lnSpc>
            </a:pPr>
            <a:r>
              <a:rPr lang="en-US" sz="2669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Yulianeta</a:t>
            </a:r>
            <a:r>
              <a:rPr lang="en-US" sz="2669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Tri Indri Hardini, </a:t>
            </a:r>
            <a:r>
              <a:rPr lang="en-US" sz="2669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Yanty</a:t>
            </a:r>
            <a:r>
              <a:rPr lang="en-US" sz="2669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669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Wirza</a:t>
            </a:r>
            <a:r>
              <a:rPr lang="en-US" sz="2669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2669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Wawan</a:t>
            </a:r>
            <a:r>
              <a:rPr lang="en-US" sz="2669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Gunawan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328321" y="2576538"/>
            <a:ext cx="9216984" cy="3619761"/>
          </a:xfrm>
          <a:custGeom>
            <a:avLst/>
            <a:gdLst/>
            <a:ahLst/>
            <a:cxnLst/>
            <a:rect l="l" t="t" r="r" b="b"/>
            <a:pathLst>
              <a:path w="9216984" h="3619761">
                <a:moveTo>
                  <a:pt x="0" y="0"/>
                </a:moveTo>
                <a:lnTo>
                  <a:pt x="9216984" y="0"/>
                </a:lnTo>
                <a:lnTo>
                  <a:pt x="9216984" y="3619761"/>
                </a:lnTo>
                <a:lnTo>
                  <a:pt x="0" y="36197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211420" y="1992506"/>
            <a:ext cx="10685293" cy="7689639"/>
            <a:chOff x="0" y="0"/>
            <a:chExt cx="2814234" cy="202525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14234" cy="2025255"/>
            </a:xfrm>
            <a:custGeom>
              <a:avLst/>
              <a:gdLst/>
              <a:ahLst/>
              <a:cxnLst/>
              <a:rect l="l" t="t" r="r" b="b"/>
              <a:pathLst>
                <a:path w="2814234" h="2025255">
                  <a:moveTo>
                    <a:pt x="18113" y="0"/>
                  </a:moveTo>
                  <a:lnTo>
                    <a:pt x="2796120" y="0"/>
                  </a:lnTo>
                  <a:cubicBezTo>
                    <a:pt x="2806124" y="0"/>
                    <a:pt x="2814234" y="8110"/>
                    <a:pt x="2814234" y="18113"/>
                  </a:cubicBezTo>
                  <a:lnTo>
                    <a:pt x="2814234" y="2007141"/>
                  </a:lnTo>
                  <a:cubicBezTo>
                    <a:pt x="2814234" y="2017145"/>
                    <a:pt x="2806124" y="2025255"/>
                    <a:pt x="2796120" y="2025255"/>
                  </a:cubicBezTo>
                  <a:lnTo>
                    <a:pt x="18113" y="2025255"/>
                  </a:lnTo>
                  <a:cubicBezTo>
                    <a:pt x="8110" y="2025255"/>
                    <a:pt x="0" y="2017145"/>
                    <a:pt x="0" y="2007141"/>
                  </a:cubicBezTo>
                  <a:lnTo>
                    <a:pt x="0" y="18113"/>
                  </a:lnTo>
                  <a:cubicBezTo>
                    <a:pt x="0" y="8110"/>
                    <a:pt x="8110" y="0"/>
                    <a:pt x="18113" y="0"/>
                  </a:cubicBezTo>
                  <a:close/>
                </a:path>
              </a:pathLst>
            </a:custGeom>
            <a:solidFill>
              <a:srgbClr val="FFFFFF">
                <a:alpha val="56863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2814234" cy="20347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03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586052" y="2134153"/>
            <a:ext cx="6498964" cy="4246812"/>
          </a:xfrm>
          <a:custGeom>
            <a:avLst/>
            <a:gdLst/>
            <a:ahLst/>
            <a:cxnLst/>
            <a:rect l="l" t="t" r="r" b="b"/>
            <a:pathLst>
              <a:path w="6498964" h="4246812">
                <a:moveTo>
                  <a:pt x="0" y="0"/>
                </a:moveTo>
                <a:lnTo>
                  <a:pt x="6498964" y="0"/>
                </a:lnTo>
                <a:lnTo>
                  <a:pt x="6498964" y="4246813"/>
                </a:lnTo>
                <a:lnTo>
                  <a:pt x="0" y="42468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7334" t="-41263" r="-83311" b="-48669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211420" y="2395520"/>
            <a:ext cx="10486372" cy="728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2" lvl="1" indent="-345441" algn="l">
              <a:lnSpc>
                <a:spcPts val="3840"/>
              </a:lnSpc>
              <a:buFont typeface="Arial"/>
              <a:buChar char="•"/>
            </a:pPr>
            <a:r>
              <a:rPr lang="en-US" sz="3200" b="1">
                <a:solidFill>
                  <a:srgbClr val="110A1D"/>
                </a:solidFill>
                <a:latin typeface="Nunito Bold"/>
                <a:ea typeface="Nunito Bold"/>
                <a:cs typeface="Nunito Bold"/>
                <a:sym typeface="Nunito Bold"/>
              </a:rPr>
              <a:t>Indonesia's increasing demand for foreign language education in the era of globalization and digital transformation.</a:t>
            </a:r>
          </a:p>
          <a:p>
            <a:pPr marL="690882" lvl="1" indent="-345441" algn="l">
              <a:lnSpc>
                <a:spcPts val="3840"/>
              </a:lnSpc>
              <a:buFont typeface="Arial"/>
              <a:buChar char="•"/>
            </a:pPr>
            <a:r>
              <a:rPr lang="en-US" sz="3200" b="1">
                <a:solidFill>
                  <a:srgbClr val="110A1D"/>
                </a:solidFill>
                <a:latin typeface="Nunito Bold"/>
                <a:ea typeface="Nunito Bold"/>
                <a:cs typeface="Nunito Bold"/>
                <a:sym typeface="Nunito Bold"/>
              </a:rPr>
              <a:t>Mandarin as one of the most strategic foreign languages globally (UNESCO, 2022; Sutami, 2016).</a:t>
            </a:r>
          </a:p>
          <a:p>
            <a:pPr marL="690882" lvl="1" indent="-345441" algn="l">
              <a:lnSpc>
                <a:spcPts val="3840"/>
              </a:lnSpc>
              <a:buFont typeface="Arial"/>
              <a:buChar char="•"/>
            </a:pPr>
            <a:r>
              <a:rPr lang="en-US" sz="3200" b="1">
                <a:solidFill>
                  <a:srgbClr val="110A1D"/>
                </a:solidFill>
                <a:latin typeface="Nunito Bold"/>
                <a:ea typeface="Nunito Bold"/>
                <a:cs typeface="Nunito Bold"/>
                <a:sym typeface="Nunito Bold"/>
              </a:rPr>
              <a:t>Growing bilateral relations between Indonesia and China in trade, investment, and culture.</a:t>
            </a:r>
          </a:p>
          <a:p>
            <a:pPr marL="690882" lvl="1" indent="-345441" algn="l">
              <a:lnSpc>
                <a:spcPts val="3840"/>
              </a:lnSpc>
              <a:buFont typeface="Arial"/>
              <a:buChar char="•"/>
            </a:pPr>
            <a:r>
              <a:rPr lang="en-US" sz="3200" b="1">
                <a:solidFill>
                  <a:srgbClr val="110A1D"/>
                </a:solidFill>
                <a:latin typeface="Nunito Bold"/>
                <a:ea typeface="Nunito Bold"/>
                <a:cs typeface="Nunito Bold"/>
                <a:sym typeface="Nunito Bold"/>
              </a:rPr>
              <a:t>Lack of sufficient Mandarin teacher education programs in Indonesia’s public universities (Maria, 2019).</a:t>
            </a:r>
          </a:p>
          <a:p>
            <a:pPr marL="690882" lvl="1" indent="-345441" algn="l">
              <a:lnSpc>
                <a:spcPts val="3840"/>
              </a:lnSpc>
              <a:buFont typeface="Arial"/>
              <a:buChar char="•"/>
            </a:pPr>
            <a:r>
              <a:rPr lang="en-US" sz="3200" b="1">
                <a:solidFill>
                  <a:srgbClr val="110A1D"/>
                </a:solidFill>
                <a:latin typeface="Nunito Bold"/>
                <a:ea typeface="Nunito Bold"/>
                <a:cs typeface="Nunito Bold"/>
                <a:sym typeface="Nunito Bold"/>
              </a:rPr>
              <a:t>Objective: To assess the feasibility and urgency of launching a Mandarin Language Education Program at FPBS UPI, based on prospective student perceptions.</a:t>
            </a:r>
          </a:p>
          <a:p>
            <a:pPr algn="l">
              <a:lnSpc>
                <a:spcPts val="3840"/>
              </a:lnSpc>
            </a:pPr>
            <a:endParaRPr lang="en-US" sz="3200" b="1">
              <a:solidFill>
                <a:srgbClr val="110A1D"/>
              </a:solidFill>
              <a:latin typeface="Nunito Bold"/>
              <a:ea typeface="Nunito Bold"/>
              <a:cs typeface="Nunito Bold"/>
              <a:sym typeface="Nunito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887053"/>
            <a:ext cx="5171083" cy="79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39"/>
              </a:lnSpc>
            </a:pPr>
            <a:r>
              <a:rPr lang="en-US" sz="51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INTRODUCTION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86052" y="6524562"/>
            <a:ext cx="3368593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https://data.goodstats.id/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36673" y="1992506"/>
            <a:ext cx="17161119" cy="7689639"/>
            <a:chOff x="0" y="0"/>
            <a:chExt cx="4519801" cy="202525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19801" cy="2025255"/>
            </a:xfrm>
            <a:custGeom>
              <a:avLst/>
              <a:gdLst/>
              <a:ahLst/>
              <a:cxnLst/>
              <a:rect l="l" t="t" r="r" b="b"/>
              <a:pathLst>
                <a:path w="4519801" h="2025255">
                  <a:moveTo>
                    <a:pt x="11278" y="0"/>
                  </a:moveTo>
                  <a:lnTo>
                    <a:pt x="4508522" y="0"/>
                  </a:lnTo>
                  <a:cubicBezTo>
                    <a:pt x="4511514" y="0"/>
                    <a:pt x="4514383" y="1188"/>
                    <a:pt x="4516498" y="3303"/>
                  </a:cubicBezTo>
                  <a:cubicBezTo>
                    <a:pt x="4518613" y="5418"/>
                    <a:pt x="4519801" y="8287"/>
                    <a:pt x="4519801" y="11278"/>
                  </a:cubicBezTo>
                  <a:lnTo>
                    <a:pt x="4519801" y="2013976"/>
                  </a:lnTo>
                  <a:cubicBezTo>
                    <a:pt x="4519801" y="2016968"/>
                    <a:pt x="4518613" y="2019836"/>
                    <a:pt x="4516498" y="2021951"/>
                  </a:cubicBezTo>
                  <a:cubicBezTo>
                    <a:pt x="4514383" y="2024066"/>
                    <a:pt x="4511514" y="2025255"/>
                    <a:pt x="4508522" y="2025255"/>
                  </a:cubicBezTo>
                  <a:lnTo>
                    <a:pt x="11278" y="2025255"/>
                  </a:lnTo>
                  <a:cubicBezTo>
                    <a:pt x="8287" y="2025255"/>
                    <a:pt x="5418" y="2024066"/>
                    <a:pt x="3303" y="2021951"/>
                  </a:cubicBezTo>
                  <a:cubicBezTo>
                    <a:pt x="1188" y="2019836"/>
                    <a:pt x="0" y="2016968"/>
                    <a:pt x="0" y="2013976"/>
                  </a:cubicBezTo>
                  <a:lnTo>
                    <a:pt x="0" y="11278"/>
                  </a:lnTo>
                  <a:cubicBezTo>
                    <a:pt x="0" y="8287"/>
                    <a:pt x="1188" y="5418"/>
                    <a:pt x="3303" y="3303"/>
                  </a:cubicBezTo>
                  <a:cubicBezTo>
                    <a:pt x="5418" y="1188"/>
                    <a:pt x="8287" y="0"/>
                    <a:pt x="11278" y="0"/>
                  </a:cubicBezTo>
                  <a:close/>
                </a:path>
              </a:pathLst>
            </a:custGeom>
            <a:solidFill>
              <a:srgbClr val="FFFFFF">
                <a:alpha val="56863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4519801" cy="20347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03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294688" y="2895095"/>
            <a:ext cx="6714063" cy="320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8243" lvl="1" indent="-329121" algn="l">
              <a:lnSpc>
                <a:spcPts val="3658"/>
              </a:lnSpc>
              <a:buFont typeface="Arial"/>
              <a:buChar char="•"/>
            </a:pPr>
            <a:r>
              <a:rPr lang="en-US" sz="3048" b="1">
                <a:solidFill>
                  <a:srgbClr val="451B86"/>
                </a:solidFill>
                <a:latin typeface="Nunito Bold"/>
                <a:ea typeface="Nunito Bold"/>
                <a:cs typeface="Nunito Bold"/>
                <a:sym typeface="Nunito Bold"/>
              </a:rPr>
              <a:t>Design used </a:t>
            </a:r>
            <a:r>
              <a:rPr lang="en-US" sz="3048">
                <a:solidFill>
                  <a:srgbClr val="451B86"/>
                </a:solidFill>
                <a:latin typeface="Nunito"/>
                <a:ea typeface="Nunito"/>
                <a:cs typeface="Nunito"/>
                <a:sym typeface="Nunito"/>
              </a:rPr>
              <a:t>descriptive quantitative approach.</a:t>
            </a:r>
          </a:p>
          <a:p>
            <a:pPr marL="658243" lvl="1" indent="-329121" algn="l">
              <a:lnSpc>
                <a:spcPts val="3658"/>
              </a:lnSpc>
              <a:buFont typeface="Arial"/>
              <a:buChar char="•"/>
            </a:pPr>
            <a:r>
              <a:rPr lang="en-US" sz="3048" b="1">
                <a:solidFill>
                  <a:srgbClr val="451B86"/>
                </a:solidFill>
                <a:latin typeface="Nunito Bold"/>
                <a:ea typeface="Nunito Bold"/>
                <a:cs typeface="Nunito Bold"/>
                <a:sym typeface="Nunito Bold"/>
              </a:rPr>
              <a:t>Instrument: Online questionnaire </a:t>
            </a:r>
            <a:r>
              <a:rPr lang="en-US" sz="3048">
                <a:solidFill>
                  <a:srgbClr val="451B86"/>
                </a:solidFill>
                <a:latin typeface="Nunito"/>
                <a:ea typeface="Nunito"/>
                <a:cs typeface="Nunito"/>
                <a:sym typeface="Nunito"/>
              </a:rPr>
              <a:t>(Google Forms) consisting of 16 items (Likert-scale, multiple choice, open-ended).</a:t>
            </a:r>
          </a:p>
          <a:p>
            <a:pPr algn="l">
              <a:lnSpc>
                <a:spcPts val="3658"/>
              </a:lnSpc>
            </a:pPr>
            <a:endParaRPr lang="en-US" sz="3048">
              <a:solidFill>
                <a:srgbClr val="451B8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2107838" y="2509611"/>
            <a:ext cx="6174640" cy="3327715"/>
          </a:xfrm>
          <a:prstGeom prst="line">
            <a:avLst/>
          </a:prstGeom>
          <a:ln w="28575" cap="flat">
            <a:solidFill>
              <a:srgbClr val="6E332E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8" name="TextBox 8"/>
          <p:cNvSpPr txBox="1"/>
          <p:nvPr/>
        </p:nvSpPr>
        <p:spPr>
          <a:xfrm>
            <a:off x="9383433" y="2895095"/>
            <a:ext cx="6714063" cy="320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8243" lvl="1" indent="-329121" algn="l">
              <a:lnSpc>
                <a:spcPts val="3658"/>
              </a:lnSpc>
              <a:buFont typeface="Arial"/>
              <a:buChar char="•"/>
            </a:pPr>
            <a:r>
              <a:rPr lang="en-US" sz="3048" b="1">
                <a:solidFill>
                  <a:srgbClr val="451B86"/>
                </a:solidFill>
                <a:latin typeface="Nunito Bold"/>
                <a:ea typeface="Nunito Bold"/>
                <a:cs typeface="Nunito Bold"/>
                <a:sym typeface="Nunito Bold"/>
              </a:rPr>
              <a:t>Respondents: </a:t>
            </a:r>
            <a:r>
              <a:rPr lang="en-US" sz="3048">
                <a:solidFill>
                  <a:srgbClr val="451B86"/>
                </a:solidFill>
                <a:latin typeface="Nunito"/>
                <a:ea typeface="Nunito"/>
                <a:cs typeface="Nunito"/>
                <a:sym typeface="Nunito"/>
              </a:rPr>
              <a:t>58 senior high school students across various Indonesian regions.</a:t>
            </a:r>
          </a:p>
          <a:p>
            <a:pPr marL="658243" lvl="1" indent="-329121" algn="l">
              <a:lnSpc>
                <a:spcPts val="3658"/>
              </a:lnSpc>
              <a:buFont typeface="Arial"/>
              <a:buChar char="•"/>
            </a:pPr>
            <a:r>
              <a:rPr lang="en-US" sz="3048" b="1">
                <a:solidFill>
                  <a:srgbClr val="451B86"/>
                </a:solidFill>
                <a:latin typeface="Nunito Bold"/>
                <a:ea typeface="Nunito Bold"/>
                <a:cs typeface="Nunito Bold"/>
                <a:sym typeface="Nunito Bold"/>
              </a:rPr>
              <a:t>Ethical Considerations: </a:t>
            </a:r>
            <a:r>
              <a:rPr lang="en-US" sz="3048">
                <a:solidFill>
                  <a:srgbClr val="451B86"/>
                </a:solidFill>
                <a:latin typeface="Nunito"/>
                <a:ea typeface="Nunito"/>
                <a:cs typeface="Nunito"/>
                <a:sym typeface="Nunito"/>
              </a:rPr>
              <a:t>Voluntary, anonymous participation with data completeness control.</a:t>
            </a:r>
          </a:p>
          <a:p>
            <a:pPr algn="l">
              <a:lnSpc>
                <a:spcPts val="3658"/>
              </a:lnSpc>
            </a:pPr>
            <a:endParaRPr lang="en-US" sz="3048">
              <a:solidFill>
                <a:srgbClr val="451B8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10196583" y="2509611"/>
            <a:ext cx="6174640" cy="3327715"/>
          </a:xfrm>
          <a:prstGeom prst="line">
            <a:avLst/>
          </a:prstGeom>
          <a:ln w="28575" cap="flat">
            <a:solidFill>
              <a:srgbClr val="6E332E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10" name="TextBox 10"/>
          <p:cNvSpPr txBox="1"/>
          <p:nvPr/>
        </p:nvSpPr>
        <p:spPr>
          <a:xfrm>
            <a:off x="1294901" y="6895833"/>
            <a:ext cx="6714063" cy="228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8243" lvl="1" indent="-329121" algn="l">
              <a:lnSpc>
                <a:spcPts val="3658"/>
              </a:lnSpc>
              <a:buFont typeface="Arial"/>
              <a:buChar char="•"/>
            </a:pPr>
            <a:r>
              <a:rPr lang="en-US" sz="3048" b="1">
                <a:solidFill>
                  <a:srgbClr val="451B86"/>
                </a:solidFill>
                <a:latin typeface="Nunito Bold"/>
                <a:ea typeface="Nunito Bold"/>
                <a:cs typeface="Nunito Bold"/>
                <a:sym typeface="Nunito Bold"/>
              </a:rPr>
              <a:t>Procedure:</a:t>
            </a:r>
          </a:p>
          <a:p>
            <a:pPr marL="658243" lvl="1" indent="-329121" algn="l">
              <a:lnSpc>
                <a:spcPts val="3658"/>
              </a:lnSpc>
              <a:buFont typeface="Arial"/>
              <a:buChar char="•"/>
            </a:pPr>
            <a:r>
              <a:rPr lang="en-US" sz="3048" b="1">
                <a:solidFill>
                  <a:srgbClr val="451B86"/>
                </a:solidFill>
                <a:latin typeface="Nunito Bold"/>
                <a:ea typeface="Nunito Bold"/>
                <a:cs typeface="Nunito Bold"/>
                <a:sym typeface="Nunito Bold"/>
              </a:rPr>
              <a:t>Instrument design and validation.</a:t>
            </a:r>
          </a:p>
          <a:p>
            <a:pPr marL="658243" lvl="1" indent="-329121" algn="l">
              <a:lnSpc>
                <a:spcPts val="3658"/>
              </a:lnSpc>
              <a:buFont typeface="Arial"/>
              <a:buChar char="•"/>
            </a:pPr>
            <a:r>
              <a:rPr lang="en-US" sz="3048" b="1">
                <a:solidFill>
                  <a:srgbClr val="451B86"/>
                </a:solidFill>
                <a:latin typeface="Nunito Bold"/>
                <a:ea typeface="Nunito Bold"/>
                <a:cs typeface="Nunito Bold"/>
                <a:sym typeface="Nunito Bold"/>
              </a:rPr>
              <a:t>Distribution and data collection.</a:t>
            </a:r>
          </a:p>
          <a:p>
            <a:pPr marL="658243" lvl="1" indent="-329121" algn="l">
              <a:lnSpc>
                <a:spcPts val="3658"/>
              </a:lnSpc>
              <a:buFont typeface="Arial"/>
              <a:buChar char="•"/>
            </a:pPr>
            <a:r>
              <a:rPr lang="en-US" sz="3048" b="1">
                <a:solidFill>
                  <a:srgbClr val="451B86"/>
                </a:solidFill>
                <a:latin typeface="Nunito Bold"/>
                <a:ea typeface="Nunito Bold"/>
                <a:cs typeface="Nunito Bold"/>
                <a:sym typeface="Nunito Bold"/>
              </a:rPr>
              <a:t>Descriptive statistical analysis.</a:t>
            </a:r>
          </a:p>
          <a:p>
            <a:pPr algn="l">
              <a:lnSpc>
                <a:spcPts val="3658"/>
              </a:lnSpc>
            </a:pPr>
            <a:endParaRPr lang="en-US" sz="3048" b="1">
              <a:solidFill>
                <a:srgbClr val="451B86"/>
              </a:solidFill>
              <a:latin typeface="Nunito Bold"/>
              <a:ea typeface="Nunito Bold"/>
              <a:cs typeface="Nunito Bold"/>
              <a:sym typeface="Nunito Bold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2108051" y="6510349"/>
            <a:ext cx="6174640" cy="2611811"/>
          </a:xfrm>
          <a:prstGeom prst="line">
            <a:avLst/>
          </a:prstGeom>
          <a:ln w="28575" cap="flat">
            <a:solidFill>
              <a:srgbClr val="6E332E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12" name="Freeform 12"/>
          <p:cNvSpPr/>
          <p:nvPr/>
        </p:nvSpPr>
        <p:spPr>
          <a:xfrm>
            <a:off x="10690462" y="6095495"/>
            <a:ext cx="5170704" cy="3735833"/>
          </a:xfrm>
          <a:custGeom>
            <a:avLst/>
            <a:gdLst/>
            <a:ahLst/>
            <a:cxnLst/>
            <a:rect l="l" t="t" r="r" b="b"/>
            <a:pathLst>
              <a:path w="5170704" h="3735833">
                <a:moveTo>
                  <a:pt x="0" y="0"/>
                </a:moveTo>
                <a:lnTo>
                  <a:pt x="5170704" y="0"/>
                </a:lnTo>
                <a:lnTo>
                  <a:pt x="5170704" y="3735833"/>
                </a:lnTo>
                <a:lnTo>
                  <a:pt x="0" y="37358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010047" y="887053"/>
            <a:ext cx="5208389" cy="79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39"/>
              </a:lnSpc>
            </a:pPr>
            <a:r>
              <a:rPr lang="en-US" sz="51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METHODOLOGY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340314" y="2342407"/>
            <a:ext cx="5166354" cy="411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64"/>
              </a:lnSpc>
            </a:pPr>
            <a:r>
              <a:rPr lang="en-US" sz="3407" b="1">
                <a:solidFill>
                  <a:srgbClr val="6E332E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Design &amp; Instrument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429059" y="2342407"/>
            <a:ext cx="5166354" cy="411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64"/>
              </a:lnSpc>
            </a:pPr>
            <a:r>
              <a:rPr lang="en-US" sz="3407" b="1">
                <a:solidFill>
                  <a:srgbClr val="6E332E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Respondents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340526" y="6343145"/>
            <a:ext cx="5166354" cy="411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64"/>
              </a:lnSpc>
            </a:pPr>
            <a:r>
              <a:rPr lang="en-US" sz="3407" b="1">
                <a:solidFill>
                  <a:srgbClr val="6E332E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Procedure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61983" y="3702844"/>
            <a:ext cx="5614751" cy="5967340"/>
            <a:chOff x="0" y="0"/>
            <a:chExt cx="1530718" cy="162684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30718" cy="1626842"/>
            </a:xfrm>
            <a:custGeom>
              <a:avLst/>
              <a:gdLst/>
              <a:ahLst/>
              <a:cxnLst/>
              <a:rect l="l" t="t" r="r" b="b"/>
              <a:pathLst>
                <a:path w="1530718" h="1626842">
                  <a:moveTo>
                    <a:pt x="34471" y="0"/>
                  </a:moveTo>
                  <a:lnTo>
                    <a:pt x="1496246" y="0"/>
                  </a:lnTo>
                  <a:cubicBezTo>
                    <a:pt x="1515284" y="0"/>
                    <a:pt x="1530718" y="15433"/>
                    <a:pt x="1530718" y="34471"/>
                  </a:cubicBezTo>
                  <a:lnTo>
                    <a:pt x="1530718" y="1592371"/>
                  </a:lnTo>
                  <a:cubicBezTo>
                    <a:pt x="1530718" y="1601513"/>
                    <a:pt x="1527086" y="1610281"/>
                    <a:pt x="1520621" y="1616746"/>
                  </a:cubicBezTo>
                  <a:cubicBezTo>
                    <a:pt x="1514157" y="1623210"/>
                    <a:pt x="1505389" y="1626842"/>
                    <a:pt x="1496246" y="1626842"/>
                  </a:cubicBezTo>
                  <a:lnTo>
                    <a:pt x="34471" y="1626842"/>
                  </a:lnTo>
                  <a:cubicBezTo>
                    <a:pt x="15433" y="1626842"/>
                    <a:pt x="0" y="1611409"/>
                    <a:pt x="0" y="1592371"/>
                  </a:cubicBezTo>
                  <a:lnTo>
                    <a:pt x="0" y="34471"/>
                  </a:lnTo>
                  <a:cubicBezTo>
                    <a:pt x="0" y="25329"/>
                    <a:pt x="3632" y="16561"/>
                    <a:pt x="10096" y="10096"/>
                  </a:cubicBezTo>
                  <a:cubicBezTo>
                    <a:pt x="16561" y="3632"/>
                    <a:pt x="25329" y="0"/>
                    <a:pt x="34471" y="0"/>
                  </a:cubicBezTo>
                  <a:close/>
                </a:path>
              </a:pathLst>
            </a:custGeom>
            <a:solidFill>
              <a:srgbClr val="FFFFFF">
                <a:alpha val="56863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1530718" cy="16363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03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638722" y="2842405"/>
            <a:ext cx="5261274" cy="2683040"/>
          </a:xfrm>
          <a:custGeom>
            <a:avLst/>
            <a:gdLst/>
            <a:ahLst/>
            <a:cxnLst/>
            <a:rect l="l" t="t" r="r" b="b"/>
            <a:pathLst>
              <a:path w="5261274" h="2683040">
                <a:moveTo>
                  <a:pt x="0" y="0"/>
                </a:moveTo>
                <a:lnTo>
                  <a:pt x="5261274" y="0"/>
                </a:lnTo>
                <a:lnTo>
                  <a:pt x="5261274" y="2683041"/>
                </a:lnTo>
                <a:lnTo>
                  <a:pt x="0" y="26830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633412"/>
            <a:ext cx="9383433" cy="79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39"/>
              </a:lnSpc>
            </a:pPr>
            <a:r>
              <a:rPr lang="en-US" sz="51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FINDINGS 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2211266" y="3702844"/>
            <a:ext cx="5614751" cy="5967340"/>
            <a:chOff x="0" y="0"/>
            <a:chExt cx="1530718" cy="162684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30718" cy="1626842"/>
            </a:xfrm>
            <a:custGeom>
              <a:avLst/>
              <a:gdLst/>
              <a:ahLst/>
              <a:cxnLst/>
              <a:rect l="l" t="t" r="r" b="b"/>
              <a:pathLst>
                <a:path w="1530718" h="1626842">
                  <a:moveTo>
                    <a:pt x="34471" y="0"/>
                  </a:moveTo>
                  <a:lnTo>
                    <a:pt x="1496246" y="0"/>
                  </a:lnTo>
                  <a:cubicBezTo>
                    <a:pt x="1515284" y="0"/>
                    <a:pt x="1530718" y="15433"/>
                    <a:pt x="1530718" y="34471"/>
                  </a:cubicBezTo>
                  <a:lnTo>
                    <a:pt x="1530718" y="1592371"/>
                  </a:lnTo>
                  <a:cubicBezTo>
                    <a:pt x="1530718" y="1601513"/>
                    <a:pt x="1527086" y="1610281"/>
                    <a:pt x="1520621" y="1616746"/>
                  </a:cubicBezTo>
                  <a:cubicBezTo>
                    <a:pt x="1514157" y="1623210"/>
                    <a:pt x="1505389" y="1626842"/>
                    <a:pt x="1496246" y="1626842"/>
                  </a:cubicBezTo>
                  <a:lnTo>
                    <a:pt x="34471" y="1626842"/>
                  </a:lnTo>
                  <a:cubicBezTo>
                    <a:pt x="15433" y="1626842"/>
                    <a:pt x="0" y="1611409"/>
                    <a:pt x="0" y="1592371"/>
                  </a:cubicBezTo>
                  <a:lnTo>
                    <a:pt x="0" y="34471"/>
                  </a:lnTo>
                  <a:cubicBezTo>
                    <a:pt x="0" y="25329"/>
                    <a:pt x="3632" y="16561"/>
                    <a:pt x="10096" y="10096"/>
                  </a:cubicBezTo>
                  <a:cubicBezTo>
                    <a:pt x="16561" y="3632"/>
                    <a:pt x="25329" y="0"/>
                    <a:pt x="34471" y="0"/>
                  </a:cubicBezTo>
                  <a:close/>
                </a:path>
              </a:pathLst>
            </a:custGeom>
            <a:solidFill>
              <a:srgbClr val="FFFFFF">
                <a:alpha val="56863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1530718" cy="16363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03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2409066" y="2842405"/>
            <a:ext cx="5219150" cy="2683040"/>
          </a:xfrm>
          <a:custGeom>
            <a:avLst/>
            <a:gdLst/>
            <a:ahLst/>
            <a:cxnLst/>
            <a:rect l="l" t="t" r="r" b="b"/>
            <a:pathLst>
              <a:path w="5219150" h="2683040">
                <a:moveTo>
                  <a:pt x="0" y="0"/>
                </a:moveTo>
                <a:lnTo>
                  <a:pt x="5219150" y="0"/>
                </a:lnTo>
                <a:lnTo>
                  <a:pt x="5219150" y="2683041"/>
                </a:lnTo>
                <a:lnTo>
                  <a:pt x="0" y="26830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03" r="-403"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6345518" y="3702844"/>
            <a:ext cx="5614751" cy="5967340"/>
            <a:chOff x="0" y="0"/>
            <a:chExt cx="1530718" cy="162684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30718" cy="1626842"/>
            </a:xfrm>
            <a:custGeom>
              <a:avLst/>
              <a:gdLst/>
              <a:ahLst/>
              <a:cxnLst/>
              <a:rect l="l" t="t" r="r" b="b"/>
              <a:pathLst>
                <a:path w="1530718" h="1626842">
                  <a:moveTo>
                    <a:pt x="34471" y="0"/>
                  </a:moveTo>
                  <a:lnTo>
                    <a:pt x="1496246" y="0"/>
                  </a:lnTo>
                  <a:cubicBezTo>
                    <a:pt x="1515284" y="0"/>
                    <a:pt x="1530718" y="15433"/>
                    <a:pt x="1530718" y="34471"/>
                  </a:cubicBezTo>
                  <a:lnTo>
                    <a:pt x="1530718" y="1592371"/>
                  </a:lnTo>
                  <a:cubicBezTo>
                    <a:pt x="1530718" y="1601513"/>
                    <a:pt x="1527086" y="1610281"/>
                    <a:pt x="1520621" y="1616746"/>
                  </a:cubicBezTo>
                  <a:cubicBezTo>
                    <a:pt x="1514157" y="1623210"/>
                    <a:pt x="1505389" y="1626842"/>
                    <a:pt x="1496246" y="1626842"/>
                  </a:cubicBezTo>
                  <a:lnTo>
                    <a:pt x="34471" y="1626842"/>
                  </a:lnTo>
                  <a:cubicBezTo>
                    <a:pt x="15433" y="1626842"/>
                    <a:pt x="0" y="1611409"/>
                    <a:pt x="0" y="1592371"/>
                  </a:cubicBezTo>
                  <a:lnTo>
                    <a:pt x="0" y="34471"/>
                  </a:lnTo>
                  <a:cubicBezTo>
                    <a:pt x="0" y="25329"/>
                    <a:pt x="3632" y="16561"/>
                    <a:pt x="10096" y="10096"/>
                  </a:cubicBezTo>
                  <a:cubicBezTo>
                    <a:pt x="16561" y="3632"/>
                    <a:pt x="25329" y="0"/>
                    <a:pt x="34471" y="0"/>
                  </a:cubicBezTo>
                  <a:close/>
                </a:path>
              </a:pathLst>
            </a:custGeom>
            <a:solidFill>
              <a:srgbClr val="FFFFFF">
                <a:alpha val="56863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1530718" cy="16363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03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6522257" y="2842405"/>
            <a:ext cx="5261274" cy="2683040"/>
          </a:xfrm>
          <a:custGeom>
            <a:avLst/>
            <a:gdLst/>
            <a:ahLst/>
            <a:cxnLst/>
            <a:rect l="l" t="t" r="r" b="b"/>
            <a:pathLst>
              <a:path w="5261274" h="2683040">
                <a:moveTo>
                  <a:pt x="0" y="0"/>
                </a:moveTo>
                <a:lnTo>
                  <a:pt x="5261274" y="0"/>
                </a:lnTo>
                <a:lnTo>
                  <a:pt x="5261274" y="2683041"/>
                </a:lnTo>
                <a:lnTo>
                  <a:pt x="0" y="26830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725291" y="5696896"/>
            <a:ext cx="5002547" cy="3438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6843" lvl="1" indent="-273422" algn="l">
              <a:lnSpc>
                <a:spcPts val="3039"/>
              </a:lnSpc>
              <a:buFont typeface="Arial"/>
              <a:buChar char="•"/>
            </a:pPr>
            <a:r>
              <a:rPr lang="en-US" sz="2532" b="1">
                <a:solidFill>
                  <a:srgbClr val="451B86"/>
                </a:solidFill>
                <a:latin typeface="Nunito Bold"/>
                <a:ea typeface="Nunito Bold"/>
                <a:cs typeface="Nunito Bold"/>
                <a:sym typeface="Nunito Bold"/>
              </a:rPr>
              <a:t>·75.9% of respondents rated 4 or 5 on the importance of mastering foreign languages beyond English.</a:t>
            </a:r>
          </a:p>
          <a:p>
            <a:pPr marL="546843" lvl="1" indent="-273422" algn="l">
              <a:lnSpc>
                <a:spcPts val="3039"/>
              </a:lnSpc>
              <a:buFont typeface="Arial"/>
              <a:buChar char="•"/>
            </a:pPr>
            <a:r>
              <a:rPr lang="en-US" sz="2532" b="1">
                <a:solidFill>
                  <a:srgbClr val="451B86"/>
                </a:solidFill>
                <a:latin typeface="Nunito Bold"/>
                <a:ea typeface="Nunito Bold"/>
                <a:cs typeface="Nunito Bold"/>
                <a:sym typeface="Nunito Bold"/>
              </a:rPr>
              <a:t>·Indicates strong awareness of multilingual competence as a 21st-century skill.</a:t>
            </a:r>
          </a:p>
          <a:p>
            <a:pPr marL="546843" lvl="1" indent="-273422" algn="l">
              <a:lnSpc>
                <a:spcPts val="3039"/>
              </a:lnSpc>
              <a:buFont typeface="Arial"/>
              <a:buChar char="•"/>
            </a:pPr>
            <a:r>
              <a:rPr lang="en-US" sz="2532" b="1">
                <a:solidFill>
                  <a:srgbClr val="451B86"/>
                </a:solidFill>
                <a:latin typeface="Nunito Bold"/>
                <a:ea typeface="Nunito Bold"/>
                <a:cs typeface="Nunito Bold"/>
                <a:sym typeface="Nunito Bold"/>
              </a:rPr>
              <a:t>No respondents rated 1 or 2 (low importance).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21788" y="1978797"/>
            <a:ext cx="3409553" cy="686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9"/>
              </a:lnSpc>
            </a:pPr>
            <a:r>
              <a:rPr lang="en-US" sz="266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Global Relevance of </a:t>
            </a:r>
          </a:p>
          <a:p>
            <a:pPr algn="ctr">
              <a:lnSpc>
                <a:spcPts val="2669"/>
              </a:lnSpc>
            </a:pPr>
            <a:r>
              <a:rPr lang="en-US" sz="266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Foreign Languages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930195" y="1978797"/>
            <a:ext cx="4445397" cy="686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9"/>
              </a:lnSpc>
            </a:pPr>
            <a:r>
              <a:rPr lang="en-US" sz="266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Strategic Role of </a:t>
            </a:r>
          </a:p>
          <a:p>
            <a:pPr algn="ctr">
              <a:lnSpc>
                <a:spcPts val="2669"/>
              </a:lnSpc>
            </a:pPr>
            <a:r>
              <a:rPr lang="en-US" sz="266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Mandarin in Global Affairs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592014" y="1978797"/>
            <a:ext cx="4676180" cy="665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9"/>
              </a:lnSpc>
            </a:pPr>
            <a:r>
              <a:rPr lang="en-US" sz="256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Local Relevance of Mandarin</a:t>
            </a:r>
          </a:p>
          <a:p>
            <a:pPr algn="ctr">
              <a:lnSpc>
                <a:spcPts val="2569"/>
              </a:lnSpc>
            </a:pPr>
            <a:r>
              <a:rPr lang="en-US" sz="256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 Employment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608826" y="5696896"/>
            <a:ext cx="5002547" cy="267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6843" lvl="1" indent="-273422" algn="l">
              <a:lnSpc>
                <a:spcPts val="3039"/>
              </a:lnSpc>
              <a:buFont typeface="Arial"/>
              <a:buChar char="•"/>
            </a:pPr>
            <a:r>
              <a:rPr lang="en-US" sz="2532" b="1">
                <a:solidFill>
                  <a:srgbClr val="451B86"/>
                </a:solidFill>
                <a:latin typeface="Nunito Bold"/>
                <a:ea typeface="Nunito Bold"/>
                <a:cs typeface="Nunito Bold"/>
                <a:sym typeface="Nunito Bold"/>
              </a:rPr>
              <a:t>67.2% rated Mandarin as important in global trade and international relations.</a:t>
            </a:r>
          </a:p>
          <a:p>
            <a:pPr marL="546843" lvl="1" indent="-273422" algn="l">
              <a:lnSpc>
                <a:spcPts val="3039"/>
              </a:lnSpc>
              <a:buFont typeface="Arial"/>
              <a:buChar char="•"/>
            </a:pPr>
            <a:r>
              <a:rPr lang="en-US" sz="2532" b="1">
                <a:solidFill>
                  <a:srgbClr val="451B86"/>
                </a:solidFill>
                <a:latin typeface="Nunito Bold"/>
                <a:ea typeface="Nunito Bold"/>
                <a:cs typeface="Nunito Bold"/>
                <a:sym typeface="Nunito Bold"/>
              </a:rPr>
              <a:t>Confirms recognition of Mandarin as a UN official language and economic bridge.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493669" y="5696896"/>
            <a:ext cx="5002547" cy="229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6843" lvl="1" indent="-273422" algn="l">
              <a:lnSpc>
                <a:spcPts val="3039"/>
              </a:lnSpc>
              <a:buFont typeface="Arial"/>
              <a:buChar char="•"/>
            </a:pPr>
            <a:r>
              <a:rPr lang="en-US" sz="2532" b="1">
                <a:solidFill>
                  <a:srgbClr val="451B86"/>
                </a:solidFill>
                <a:latin typeface="Nunito Bold"/>
                <a:ea typeface="Nunito Bold"/>
                <a:cs typeface="Nunito Bold"/>
                <a:sym typeface="Nunito Bold"/>
              </a:rPr>
              <a:t>36.2% rated it highly relevant (score 5) in their regional job market.</a:t>
            </a:r>
          </a:p>
          <a:p>
            <a:pPr marL="546843" lvl="1" indent="-273422" algn="l">
              <a:lnSpc>
                <a:spcPts val="3039"/>
              </a:lnSpc>
              <a:buFont typeface="Arial"/>
              <a:buChar char="•"/>
            </a:pPr>
            <a:r>
              <a:rPr lang="en-US" sz="2532" b="1">
                <a:solidFill>
                  <a:srgbClr val="451B86"/>
                </a:solidFill>
                <a:latin typeface="Nunito Bold"/>
                <a:ea typeface="Nunito Bold"/>
                <a:cs typeface="Nunito Bold"/>
                <a:sym typeface="Nunito Bold"/>
              </a:rPr>
              <a:t>Slight variation suggests a need for regional language policy integration.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61983" y="3758997"/>
            <a:ext cx="5614751" cy="4998765"/>
            <a:chOff x="0" y="0"/>
            <a:chExt cx="1530718" cy="136278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30718" cy="1362785"/>
            </a:xfrm>
            <a:custGeom>
              <a:avLst/>
              <a:gdLst/>
              <a:ahLst/>
              <a:cxnLst/>
              <a:rect l="l" t="t" r="r" b="b"/>
              <a:pathLst>
                <a:path w="1530718" h="1362785">
                  <a:moveTo>
                    <a:pt x="34471" y="0"/>
                  </a:moveTo>
                  <a:lnTo>
                    <a:pt x="1496246" y="0"/>
                  </a:lnTo>
                  <a:cubicBezTo>
                    <a:pt x="1515284" y="0"/>
                    <a:pt x="1530718" y="15433"/>
                    <a:pt x="1530718" y="34471"/>
                  </a:cubicBezTo>
                  <a:lnTo>
                    <a:pt x="1530718" y="1328313"/>
                  </a:lnTo>
                  <a:cubicBezTo>
                    <a:pt x="1530718" y="1347351"/>
                    <a:pt x="1515284" y="1362785"/>
                    <a:pt x="1496246" y="1362785"/>
                  </a:cubicBezTo>
                  <a:lnTo>
                    <a:pt x="34471" y="1362785"/>
                  </a:lnTo>
                  <a:cubicBezTo>
                    <a:pt x="25329" y="1362785"/>
                    <a:pt x="16561" y="1359153"/>
                    <a:pt x="10096" y="1352688"/>
                  </a:cubicBezTo>
                  <a:cubicBezTo>
                    <a:pt x="3632" y="1346224"/>
                    <a:pt x="0" y="1337456"/>
                    <a:pt x="0" y="1328313"/>
                  </a:cubicBezTo>
                  <a:lnTo>
                    <a:pt x="0" y="34471"/>
                  </a:lnTo>
                  <a:cubicBezTo>
                    <a:pt x="0" y="25329"/>
                    <a:pt x="3632" y="16561"/>
                    <a:pt x="10096" y="10096"/>
                  </a:cubicBezTo>
                  <a:cubicBezTo>
                    <a:pt x="16561" y="3632"/>
                    <a:pt x="25329" y="0"/>
                    <a:pt x="34471" y="0"/>
                  </a:cubicBezTo>
                  <a:close/>
                </a:path>
              </a:pathLst>
            </a:custGeom>
            <a:solidFill>
              <a:srgbClr val="FFFFFF">
                <a:alpha val="56863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1530718" cy="13723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03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211266" y="3758997"/>
            <a:ext cx="5614751" cy="4998765"/>
            <a:chOff x="0" y="0"/>
            <a:chExt cx="1530718" cy="13627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30718" cy="1362785"/>
            </a:xfrm>
            <a:custGeom>
              <a:avLst/>
              <a:gdLst/>
              <a:ahLst/>
              <a:cxnLst/>
              <a:rect l="l" t="t" r="r" b="b"/>
              <a:pathLst>
                <a:path w="1530718" h="1362785">
                  <a:moveTo>
                    <a:pt x="34471" y="0"/>
                  </a:moveTo>
                  <a:lnTo>
                    <a:pt x="1496246" y="0"/>
                  </a:lnTo>
                  <a:cubicBezTo>
                    <a:pt x="1515284" y="0"/>
                    <a:pt x="1530718" y="15433"/>
                    <a:pt x="1530718" y="34471"/>
                  </a:cubicBezTo>
                  <a:lnTo>
                    <a:pt x="1530718" y="1328313"/>
                  </a:lnTo>
                  <a:cubicBezTo>
                    <a:pt x="1530718" y="1347351"/>
                    <a:pt x="1515284" y="1362785"/>
                    <a:pt x="1496246" y="1362785"/>
                  </a:cubicBezTo>
                  <a:lnTo>
                    <a:pt x="34471" y="1362785"/>
                  </a:lnTo>
                  <a:cubicBezTo>
                    <a:pt x="25329" y="1362785"/>
                    <a:pt x="16561" y="1359153"/>
                    <a:pt x="10096" y="1352688"/>
                  </a:cubicBezTo>
                  <a:cubicBezTo>
                    <a:pt x="3632" y="1346224"/>
                    <a:pt x="0" y="1337456"/>
                    <a:pt x="0" y="1328313"/>
                  </a:cubicBezTo>
                  <a:lnTo>
                    <a:pt x="0" y="34471"/>
                  </a:lnTo>
                  <a:cubicBezTo>
                    <a:pt x="0" y="25329"/>
                    <a:pt x="3632" y="16561"/>
                    <a:pt x="10096" y="10096"/>
                  </a:cubicBezTo>
                  <a:cubicBezTo>
                    <a:pt x="16561" y="3632"/>
                    <a:pt x="25329" y="0"/>
                    <a:pt x="34471" y="0"/>
                  </a:cubicBezTo>
                  <a:close/>
                </a:path>
              </a:pathLst>
            </a:custGeom>
            <a:solidFill>
              <a:srgbClr val="FFFFFF">
                <a:alpha val="56863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1530718" cy="13723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03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345518" y="3758997"/>
            <a:ext cx="5614751" cy="4998765"/>
            <a:chOff x="0" y="0"/>
            <a:chExt cx="1530718" cy="136278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30718" cy="1362785"/>
            </a:xfrm>
            <a:custGeom>
              <a:avLst/>
              <a:gdLst/>
              <a:ahLst/>
              <a:cxnLst/>
              <a:rect l="l" t="t" r="r" b="b"/>
              <a:pathLst>
                <a:path w="1530718" h="1362785">
                  <a:moveTo>
                    <a:pt x="34471" y="0"/>
                  </a:moveTo>
                  <a:lnTo>
                    <a:pt x="1496246" y="0"/>
                  </a:lnTo>
                  <a:cubicBezTo>
                    <a:pt x="1515284" y="0"/>
                    <a:pt x="1530718" y="15433"/>
                    <a:pt x="1530718" y="34471"/>
                  </a:cubicBezTo>
                  <a:lnTo>
                    <a:pt x="1530718" y="1328313"/>
                  </a:lnTo>
                  <a:cubicBezTo>
                    <a:pt x="1530718" y="1347351"/>
                    <a:pt x="1515284" y="1362785"/>
                    <a:pt x="1496246" y="1362785"/>
                  </a:cubicBezTo>
                  <a:lnTo>
                    <a:pt x="34471" y="1362785"/>
                  </a:lnTo>
                  <a:cubicBezTo>
                    <a:pt x="25329" y="1362785"/>
                    <a:pt x="16561" y="1359153"/>
                    <a:pt x="10096" y="1352688"/>
                  </a:cubicBezTo>
                  <a:cubicBezTo>
                    <a:pt x="3632" y="1346224"/>
                    <a:pt x="0" y="1337456"/>
                    <a:pt x="0" y="1328313"/>
                  </a:cubicBezTo>
                  <a:lnTo>
                    <a:pt x="0" y="34471"/>
                  </a:lnTo>
                  <a:cubicBezTo>
                    <a:pt x="0" y="25329"/>
                    <a:pt x="3632" y="16561"/>
                    <a:pt x="10096" y="10096"/>
                  </a:cubicBezTo>
                  <a:cubicBezTo>
                    <a:pt x="16561" y="3632"/>
                    <a:pt x="25329" y="0"/>
                    <a:pt x="34471" y="0"/>
                  </a:cubicBezTo>
                  <a:close/>
                </a:path>
              </a:pathLst>
            </a:custGeom>
            <a:solidFill>
              <a:srgbClr val="FFFFFF">
                <a:alpha val="56863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1530718" cy="13723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03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584342" y="2993342"/>
            <a:ext cx="5342076" cy="2726370"/>
          </a:xfrm>
          <a:custGeom>
            <a:avLst/>
            <a:gdLst/>
            <a:ahLst/>
            <a:cxnLst/>
            <a:rect l="l" t="t" r="r" b="b"/>
            <a:pathLst>
              <a:path w="5342076" h="2726370">
                <a:moveTo>
                  <a:pt x="0" y="0"/>
                </a:moveTo>
                <a:lnTo>
                  <a:pt x="5342076" y="0"/>
                </a:lnTo>
                <a:lnTo>
                  <a:pt x="5342076" y="2726370"/>
                </a:lnTo>
                <a:lnTo>
                  <a:pt x="0" y="27263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2379369" y="2972778"/>
            <a:ext cx="5281907" cy="2746935"/>
          </a:xfrm>
          <a:custGeom>
            <a:avLst/>
            <a:gdLst/>
            <a:ahLst/>
            <a:cxnLst/>
            <a:rect l="l" t="t" r="r" b="b"/>
            <a:pathLst>
              <a:path w="5281907" h="2746935">
                <a:moveTo>
                  <a:pt x="0" y="0"/>
                </a:moveTo>
                <a:lnTo>
                  <a:pt x="5281907" y="0"/>
                </a:lnTo>
                <a:lnTo>
                  <a:pt x="5281907" y="2746934"/>
                </a:lnTo>
                <a:lnTo>
                  <a:pt x="0" y="27469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190" r="-1190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6459610" y="2972778"/>
            <a:ext cx="5386567" cy="2746935"/>
          </a:xfrm>
          <a:custGeom>
            <a:avLst/>
            <a:gdLst/>
            <a:ahLst/>
            <a:cxnLst/>
            <a:rect l="l" t="t" r="r" b="b"/>
            <a:pathLst>
              <a:path w="5386567" h="2746935">
                <a:moveTo>
                  <a:pt x="0" y="0"/>
                </a:moveTo>
                <a:lnTo>
                  <a:pt x="5386567" y="0"/>
                </a:lnTo>
                <a:lnTo>
                  <a:pt x="5386567" y="2746934"/>
                </a:lnTo>
                <a:lnTo>
                  <a:pt x="0" y="27469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725291" y="5943550"/>
            <a:ext cx="5002547" cy="229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6843" lvl="1" indent="-273422" algn="l">
              <a:lnSpc>
                <a:spcPts val="3039"/>
              </a:lnSpc>
              <a:buFont typeface="Arial"/>
              <a:buChar char="•"/>
            </a:pPr>
            <a:r>
              <a:rPr lang="en-US" sz="2532" b="1">
                <a:solidFill>
                  <a:srgbClr val="451B86"/>
                </a:solidFill>
                <a:latin typeface="Nunito Bold"/>
                <a:ea typeface="Nunito Bold"/>
                <a:cs typeface="Nunito Bold"/>
                <a:sym typeface="Nunito Bold"/>
              </a:rPr>
              <a:t>58.6% rated 4 or 5 on the importance of local workforce mastering Mandarin, especially in industrial/wisata regions like West Java.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19" y="2047724"/>
            <a:ext cx="6453129" cy="686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9"/>
              </a:lnSpc>
            </a:pPr>
            <a:r>
              <a:rPr lang="en-US" sz="266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Demand for Mandarin-Proficient Human Resources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277497" y="2047724"/>
            <a:ext cx="3755231" cy="686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9"/>
              </a:lnSpc>
            </a:pPr>
            <a:r>
              <a:rPr lang="en-US" sz="266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Support for Mandarin </a:t>
            </a:r>
          </a:p>
          <a:p>
            <a:pPr algn="ctr">
              <a:lnSpc>
                <a:spcPts val="2669"/>
              </a:lnSpc>
            </a:pPr>
            <a:r>
              <a:rPr lang="en-US" sz="266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 Higher Education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605345" y="2047724"/>
            <a:ext cx="4653955" cy="665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9"/>
              </a:lnSpc>
            </a:pPr>
            <a:r>
              <a:rPr lang="en-US" sz="256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Interest in Enrolling and </a:t>
            </a:r>
          </a:p>
          <a:p>
            <a:pPr algn="ctr">
              <a:lnSpc>
                <a:spcPts val="2569"/>
              </a:lnSpc>
            </a:pPr>
            <a:r>
              <a:rPr lang="en-US" sz="256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Recommending the Program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608826" y="5753050"/>
            <a:ext cx="5002547" cy="267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6843" lvl="1" indent="-273422" algn="l">
              <a:lnSpc>
                <a:spcPts val="3039"/>
              </a:lnSpc>
              <a:buFont typeface="Arial"/>
              <a:buChar char="•"/>
            </a:pPr>
            <a:r>
              <a:rPr lang="en-US" sz="2532" b="1">
                <a:solidFill>
                  <a:srgbClr val="451B86"/>
                </a:solidFill>
                <a:latin typeface="Nunito Bold"/>
                <a:ea typeface="Nunito Bold"/>
                <a:cs typeface="Nunito Bold"/>
                <a:sym typeface="Nunito Bold"/>
              </a:rPr>
              <a:t>55.2% believe Mandarin should be taught at university level.</a:t>
            </a:r>
          </a:p>
          <a:p>
            <a:pPr marL="546843" lvl="1" indent="-273422" algn="l">
              <a:lnSpc>
                <a:spcPts val="3039"/>
              </a:lnSpc>
              <a:buFont typeface="Arial"/>
              <a:buChar char="•"/>
            </a:pPr>
            <a:r>
              <a:rPr lang="en-US" sz="2532" b="1">
                <a:solidFill>
                  <a:srgbClr val="451B86"/>
                </a:solidFill>
                <a:latin typeface="Nunito Bold"/>
                <a:ea typeface="Nunito Bold"/>
                <a:cs typeface="Nunito Bold"/>
                <a:sym typeface="Nunito Bold"/>
              </a:rPr>
              <a:t>72.4% support the opening of a specific Mandarin Education Program at FPBS UPI.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493669" y="5753050"/>
            <a:ext cx="5002547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6843" lvl="1" indent="-273422" algn="l">
              <a:lnSpc>
                <a:spcPts val="3039"/>
              </a:lnSpc>
              <a:buFont typeface="Arial"/>
              <a:buChar char="•"/>
            </a:pPr>
            <a:r>
              <a:rPr lang="en-US" sz="2532" b="1">
                <a:solidFill>
                  <a:srgbClr val="451B86"/>
                </a:solidFill>
                <a:latin typeface="Nunito Bold"/>
                <a:ea typeface="Nunito Bold"/>
                <a:cs typeface="Nunito Bold"/>
                <a:sym typeface="Nunito Bold"/>
              </a:rPr>
              <a:t>53.5% expressed intent to apply if the program opens.</a:t>
            </a:r>
          </a:p>
          <a:p>
            <a:pPr marL="546843" lvl="1" indent="-273422" algn="l">
              <a:lnSpc>
                <a:spcPts val="3039"/>
              </a:lnSpc>
              <a:buFont typeface="Arial"/>
              <a:buChar char="•"/>
            </a:pPr>
            <a:r>
              <a:rPr lang="en-US" sz="2532" b="1">
                <a:solidFill>
                  <a:srgbClr val="451B86"/>
                </a:solidFill>
                <a:latin typeface="Nunito Bold"/>
                <a:ea typeface="Nunito Bold"/>
                <a:cs typeface="Nunito Bold"/>
                <a:sym typeface="Nunito Bold"/>
              </a:rPr>
              <a:t>51.7% would recommend it to others.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28700" y="633412"/>
            <a:ext cx="9383433" cy="79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39"/>
              </a:lnSpc>
            </a:pPr>
            <a:r>
              <a:rPr lang="en-US" sz="51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FINDINGS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62090" y="2621974"/>
            <a:ext cx="18395733" cy="6999083"/>
            <a:chOff x="0" y="0"/>
            <a:chExt cx="5015124" cy="19081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15124" cy="1908120"/>
            </a:xfrm>
            <a:custGeom>
              <a:avLst/>
              <a:gdLst/>
              <a:ahLst/>
              <a:cxnLst/>
              <a:rect l="l" t="t" r="r" b="b"/>
              <a:pathLst>
                <a:path w="5015124" h="1908120">
                  <a:moveTo>
                    <a:pt x="10521" y="0"/>
                  </a:moveTo>
                  <a:lnTo>
                    <a:pt x="5004603" y="0"/>
                  </a:lnTo>
                  <a:cubicBezTo>
                    <a:pt x="5007393" y="0"/>
                    <a:pt x="5010069" y="1108"/>
                    <a:pt x="5012043" y="3082"/>
                  </a:cubicBezTo>
                  <a:cubicBezTo>
                    <a:pt x="5014016" y="5055"/>
                    <a:pt x="5015124" y="7731"/>
                    <a:pt x="5015124" y="10521"/>
                  </a:cubicBezTo>
                  <a:lnTo>
                    <a:pt x="5015124" y="1897599"/>
                  </a:lnTo>
                  <a:cubicBezTo>
                    <a:pt x="5015124" y="1903410"/>
                    <a:pt x="5010414" y="1908120"/>
                    <a:pt x="5004603" y="1908120"/>
                  </a:cubicBezTo>
                  <a:lnTo>
                    <a:pt x="10521" y="1908120"/>
                  </a:lnTo>
                  <a:cubicBezTo>
                    <a:pt x="7731" y="1908120"/>
                    <a:pt x="5055" y="1907012"/>
                    <a:pt x="3082" y="1905039"/>
                  </a:cubicBezTo>
                  <a:cubicBezTo>
                    <a:pt x="1108" y="1903066"/>
                    <a:pt x="0" y="1900389"/>
                    <a:pt x="0" y="1897599"/>
                  </a:cubicBezTo>
                  <a:lnTo>
                    <a:pt x="0" y="10521"/>
                  </a:lnTo>
                  <a:cubicBezTo>
                    <a:pt x="0" y="7731"/>
                    <a:pt x="1108" y="5055"/>
                    <a:pt x="3082" y="3082"/>
                  </a:cubicBezTo>
                  <a:cubicBezTo>
                    <a:pt x="5055" y="1108"/>
                    <a:pt x="7731" y="0"/>
                    <a:pt x="10521" y="0"/>
                  </a:cubicBezTo>
                  <a:close/>
                </a:path>
              </a:pathLst>
            </a:custGeom>
            <a:solidFill>
              <a:srgbClr val="FFFFFF">
                <a:alpha val="56863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5015124" cy="19176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03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176092" y="2978266"/>
            <a:ext cx="7967908" cy="502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7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Strong Support &amp; Enthusiasm</a:t>
            </a:r>
          </a:p>
          <a:p>
            <a:pPr marL="604519" lvl="1" indent="-302260" algn="l">
              <a:lnSpc>
                <a:spcPts val="335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Mandarin seen as essential for globalization, careers, and diplomacy.</a:t>
            </a:r>
          </a:p>
          <a:p>
            <a:pPr marL="604519" lvl="1" indent="-302260" algn="l">
              <a:lnSpc>
                <a:spcPts val="335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Positive expectations for program quality and engaging learning.</a:t>
            </a:r>
          </a:p>
          <a:p>
            <a:pPr marL="604519" lvl="1" indent="-302260" algn="l">
              <a:lnSpc>
                <a:spcPts val="335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“Great idea... hopefully the learning is enjoyable and the lecturers are qualified.”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7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Clear Expectations</a:t>
            </a:r>
          </a:p>
          <a:p>
            <a:pPr marL="604519" lvl="1" indent="-302260" algn="l">
              <a:lnSpc>
                <a:spcPts val="335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Competent, certified instructors</a:t>
            </a:r>
          </a:p>
          <a:p>
            <a:pPr marL="604519" lvl="1" indent="-302260" algn="l">
              <a:lnSpc>
                <a:spcPts val="335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International collaboration</a:t>
            </a:r>
          </a:p>
          <a:p>
            <a:pPr marL="604519" lvl="1" indent="-302260" algn="l">
              <a:lnSpc>
                <a:spcPts val="335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Enjoyable, high-quality education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endParaRPr lang="en-US" sz="27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" name="AutoShape 7"/>
          <p:cNvSpPr/>
          <p:nvPr/>
        </p:nvSpPr>
        <p:spPr>
          <a:xfrm flipH="1">
            <a:off x="8282479" y="2551723"/>
            <a:ext cx="963338" cy="7069335"/>
          </a:xfrm>
          <a:prstGeom prst="line">
            <a:avLst/>
          </a:prstGeom>
          <a:ln w="28575" cap="flat">
            <a:solidFill>
              <a:srgbClr val="6E332E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8" name="Freeform 8"/>
          <p:cNvSpPr/>
          <p:nvPr/>
        </p:nvSpPr>
        <p:spPr>
          <a:xfrm>
            <a:off x="5720416" y="7839018"/>
            <a:ext cx="2292036" cy="2279534"/>
          </a:xfrm>
          <a:custGeom>
            <a:avLst/>
            <a:gdLst/>
            <a:ahLst/>
            <a:cxnLst/>
            <a:rect l="l" t="t" r="r" b="b"/>
            <a:pathLst>
              <a:path w="2292036" h="2279534">
                <a:moveTo>
                  <a:pt x="0" y="0"/>
                </a:moveTo>
                <a:lnTo>
                  <a:pt x="2292036" y="0"/>
                </a:lnTo>
                <a:lnTo>
                  <a:pt x="2292036" y="2279534"/>
                </a:lnTo>
                <a:lnTo>
                  <a:pt x="0" y="22795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633412"/>
            <a:ext cx="9383433" cy="79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39"/>
              </a:lnSpc>
            </a:pPr>
            <a:r>
              <a:rPr lang="en-US" sz="51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FINDINGS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724821" y="2978266"/>
            <a:ext cx="8057835" cy="6523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Constructive Suggestions</a:t>
            </a:r>
          </a:p>
          <a:p>
            <a:pPr marL="604519" lvl="1" indent="-302260" algn="l">
              <a:lnSpc>
                <a:spcPts val="3359"/>
              </a:lnSpc>
              <a:buFont typeface="Arial"/>
              <a:buChar char="•"/>
            </a:pPr>
            <a:r>
              <a:rPr lang="en-US" sz="27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Partner with Chinese institutions (e.g., Confucius Institute)</a:t>
            </a:r>
          </a:p>
          <a:p>
            <a:pPr marL="604519" lvl="1" indent="-302260" algn="l">
              <a:lnSpc>
                <a:spcPts val="3359"/>
              </a:lnSpc>
              <a:buFont typeface="Arial"/>
              <a:buChar char="•"/>
            </a:pPr>
            <a:r>
              <a:rPr lang="en-US" sz="27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Curriculum aligned with labor market</a:t>
            </a:r>
          </a:p>
          <a:p>
            <a:pPr marL="604519" lvl="1" indent="-302260" algn="l">
              <a:lnSpc>
                <a:spcPts val="3359"/>
              </a:lnSpc>
              <a:buFont typeface="Arial"/>
              <a:buChar char="•"/>
            </a:pPr>
            <a:r>
              <a:rPr lang="en-US" sz="27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Use digital tools in teaching</a:t>
            </a:r>
          </a:p>
          <a:p>
            <a:pPr marL="604519" lvl="1" indent="-302260" algn="l">
              <a:lnSpc>
                <a:spcPts val="3359"/>
              </a:lnSpc>
              <a:buFont typeface="Arial"/>
              <a:buChar char="•"/>
            </a:pPr>
            <a:r>
              <a:rPr lang="en-US" sz="27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Scholarships and affordable tuition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Minority Skepticism</a:t>
            </a:r>
          </a:p>
          <a:p>
            <a:pPr marL="604519" lvl="1" indent="-302260" algn="l">
              <a:lnSpc>
                <a:spcPts val="3359"/>
              </a:lnSpc>
              <a:buFont typeface="Arial"/>
              <a:buChar char="•"/>
            </a:pPr>
            <a:r>
              <a:rPr lang="en-US" sz="27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Mandarin seen as difficult or not personally relevant</a:t>
            </a:r>
          </a:p>
          <a:p>
            <a:pPr marL="604519" lvl="1" indent="-302260" algn="l">
              <a:lnSpc>
                <a:spcPts val="3359"/>
              </a:lnSpc>
              <a:buFont typeface="Arial"/>
              <a:buChar char="•"/>
            </a:pPr>
            <a:r>
              <a:rPr lang="en-US" sz="27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“It’s one of the most difficult languages… I’m not yet interested.”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Implication</a:t>
            </a:r>
          </a:p>
          <a:p>
            <a:pPr marL="604519" lvl="1" indent="-302260" algn="l">
              <a:lnSpc>
                <a:spcPts val="3359"/>
              </a:lnSpc>
              <a:buFont typeface="Arial"/>
              <a:buChar char="•"/>
            </a:pPr>
            <a:r>
              <a:rPr lang="en-US" sz="27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Success needs more than a program launch: strategic outreach, accessible learning, and responsive curriculum are key.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46542" y="1991577"/>
            <a:ext cx="8778280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3"/>
              </a:lnSpc>
              <a:spcBef>
                <a:spcPct val="0"/>
              </a:spcBef>
            </a:pPr>
            <a:r>
              <a:rPr lang="en-US" sz="266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Qualitative Findings: Perceptions of 58 Respondents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81655" y="2401691"/>
            <a:ext cx="12710618" cy="7378091"/>
            <a:chOff x="0" y="0"/>
            <a:chExt cx="3465223" cy="201144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65223" cy="2011447"/>
            </a:xfrm>
            <a:custGeom>
              <a:avLst/>
              <a:gdLst/>
              <a:ahLst/>
              <a:cxnLst/>
              <a:rect l="l" t="t" r="r" b="b"/>
              <a:pathLst>
                <a:path w="3465223" h="2011447">
                  <a:moveTo>
                    <a:pt x="15227" y="0"/>
                  </a:moveTo>
                  <a:lnTo>
                    <a:pt x="3449996" y="0"/>
                  </a:lnTo>
                  <a:cubicBezTo>
                    <a:pt x="3454035" y="0"/>
                    <a:pt x="3457908" y="1604"/>
                    <a:pt x="3460764" y="4460"/>
                  </a:cubicBezTo>
                  <a:cubicBezTo>
                    <a:pt x="3463619" y="7316"/>
                    <a:pt x="3465223" y="11189"/>
                    <a:pt x="3465223" y="15227"/>
                  </a:cubicBezTo>
                  <a:lnTo>
                    <a:pt x="3465223" y="1996220"/>
                  </a:lnTo>
                  <a:cubicBezTo>
                    <a:pt x="3465223" y="2000258"/>
                    <a:pt x="3463619" y="2004131"/>
                    <a:pt x="3460764" y="2006987"/>
                  </a:cubicBezTo>
                  <a:cubicBezTo>
                    <a:pt x="3457908" y="2009843"/>
                    <a:pt x="3454035" y="2011447"/>
                    <a:pt x="3449996" y="2011447"/>
                  </a:cubicBezTo>
                  <a:lnTo>
                    <a:pt x="15227" y="2011447"/>
                  </a:lnTo>
                  <a:cubicBezTo>
                    <a:pt x="11189" y="2011447"/>
                    <a:pt x="7316" y="2009843"/>
                    <a:pt x="4460" y="2006987"/>
                  </a:cubicBezTo>
                  <a:cubicBezTo>
                    <a:pt x="1604" y="2004131"/>
                    <a:pt x="0" y="2000258"/>
                    <a:pt x="0" y="1996220"/>
                  </a:cubicBezTo>
                  <a:lnTo>
                    <a:pt x="0" y="15227"/>
                  </a:lnTo>
                  <a:cubicBezTo>
                    <a:pt x="0" y="11189"/>
                    <a:pt x="1604" y="7316"/>
                    <a:pt x="4460" y="4460"/>
                  </a:cubicBezTo>
                  <a:cubicBezTo>
                    <a:pt x="7316" y="1604"/>
                    <a:pt x="11189" y="0"/>
                    <a:pt x="15227" y="0"/>
                  </a:cubicBezTo>
                  <a:close/>
                </a:path>
              </a:pathLst>
            </a:custGeom>
            <a:solidFill>
              <a:srgbClr val="FFFFFF">
                <a:alpha val="56863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3465223" cy="20209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03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666103" y="5574539"/>
            <a:ext cx="5406148" cy="5115568"/>
          </a:xfrm>
          <a:custGeom>
            <a:avLst/>
            <a:gdLst/>
            <a:ahLst/>
            <a:cxnLst/>
            <a:rect l="l" t="t" r="r" b="b"/>
            <a:pathLst>
              <a:path w="5406148" h="5115568">
                <a:moveTo>
                  <a:pt x="0" y="0"/>
                </a:moveTo>
                <a:lnTo>
                  <a:pt x="5406148" y="0"/>
                </a:lnTo>
                <a:lnTo>
                  <a:pt x="5406148" y="5115568"/>
                </a:lnTo>
                <a:lnTo>
                  <a:pt x="0" y="51155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633412"/>
            <a:ext cx="8594358" cy="79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39"/>
              </a:lnSpc>
            </a:pPr>
            <a:r>
              <a:rPr lang="en-US" sz="51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DISCUSSION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2857500"/>
            <a:ext cx="12119470" cy="6400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endParaRPr/>
          </a:p>
          <a:p>
            <a:pPr marL="647700" lvl="1" indent="-323850" algn="l">
              <a:lnSpc>
                <a:spcPts val="3600"/>
              </a:lnSpc>
              <a:buFont typeface="Arial"/>
              <a:buChar char="•"/>
            </a:pPr>
            <a:r>
              <a:rPr lang="en-US" sz="3000" b="1">
                <a:solidFill>
                  <a:srgbClr val="110A1D"/>
                </a:solidFill>
                <a:latin typeface="Nunito Bold"/>
                <a:ea typeface="Nunito Bold"/>
                <a:cs typeface="Nunito Bold"/>
                <a:sym typeface="Nunito Bold"/>
              </a:rPr>
              <a:t>Educational Impact</a:t>
            </a:r>
          </a:p>
          <a:p>
            <a:pPr marL="1295400" lvl="2" indent="-431800" algn="l">
              <a:lnSpc>
                <a:spcPts val="3600"/>
              </a:lnSpc>
              <a:buFont typeface="Arial"/>
              <a:buChar char="⚬"/>
            </a:pPr>
            <a:r>
              <a:rPr lang="en-US" sz="3000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Fulfills the gap in Mandarin teacher training.</a:t>
            </a:r>
          </a:p>
          <a:p>
            <a:pPr marL="1295400" lvl="2" indent="-431800" algn="l">
              <a:lnSpc>
                <a:spcPts val="3600"/>
              </a:lnSpc>
              <a:buFont typeface="Arial"/>
              <a:buChar char="⚬"/>
            </a:pPr>
            <a:r>
              <a:rPr lang="en-US" sz="3000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Supports multilingual education aligned with CEFR standards.</a:t>
            </a:r>
          </a:p>
          <a:p>
            <a:pPr marL="647700" lvl="1" indent="-323850" algn="l">
              <a:lnSpc>
                <a:spcPts val="3600"/>
              </a:lnSpc>
              <a:buFont typeface="Arial"/>
              <a:buChar char="•"/>
            </a:pPr>
            <a:r>
              <a:rPr lang="en-US" sz="3000" b="1">
                <a:solidFill>
                  <a:srgbClr val="110A1D"/>
                </a:solidFill>
                <a:latin typeface="Nunito Bold"/>
                <a:ea typeface="Nunito Bold"/>
                <a:cs typeface="Nunito Bold"/>
                <a:sym typeface="Nunito Bold"/>
              </a:rPr>
              <a:t>Economic and Social Relevance</a:t>
            </a:r>
          </a:p>
          <a:p>
            <a:pPr marL="1295400" lvl="2" indent="-431800" algn="l">
              <a:lnSpc>
                <a:spcPts val="3600"/>
              </a:lnSpc>
              <a:buFont typeface="Arial"/>
              <a:buChar char="⚬"/>
            </a:pPr>
            <a:r>
              <a:rPr lang="en-US" sz="3000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Prepares youth to become translators/interpreters in Chinese-affiliated industries.</a:t>
            </a:r>
          </a:p>
          <a:p>
            <a:pPr marL="1295400" lvl="2" indent="-431800" algn="l">
              <a:lnSpc>
                <a:spcPts val="3600"/>
              </a:lnSpc>
              <a:buFont typeface="Arial"/>
              <a:buChar char="⚬"/>
            </a:pPr>
            <a:r>
              <a:rPr lang="en-US" sz="3000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Responds to the influx of Chinese businesses and products in Indonesia (Sutami, 2016; Anggraeni et al., 2022).</a:t>
            </a:r>
          </a:p>
          <a:p>
            <a:pPr marL="647700" lvl="1" indent="-323850" algn="l">
              <a:lnSpc>
                <a:spcPts val="3600"/>
              </a:lnSpc>
              <a:buFont typeface="Arial"/>
              <a:buChar char="•"/>
            </a:pPr>
            <a:r>
              <a:rPr lang="en-US" sz="3000" b="1">
                <a:solidFill>
                  <a:srgbClr val="110A1D"/>
                </a:solidFill>
                <a:latin typeface="Nunito Bold"/>
                <a:ea typeface="Nunito Bold"/>
                <a:cs typeface="Nunito Bold"/>
                <a:sym typeface="Nunito Bold"/>
              </a:rPr>
              <a:t>Internationalization Strategy</a:t>
            </a:r>
          </a:p>
          <a:p>
            <a:pPr marL="1295400" lvl="2" indent="-431800" algn="l">
              <a:lnSpc>
                <a:spcPts val="3600"/>
              </a:lnSpc>
              <a:buFont typeface="Arial"/>
              <a:buChar char="⚬"/>
            </a:pPr>
            <a:r>
              <a:rPr lang="en-US" sz="3000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Promotes academic cooperation with Chinese institutions (e.g., Confucius Institute).</a:t>
            </a:r>
          </a:p>
          <a:p>
            <a:pPr marL="1295400" lvl="2" indent="-431800" algn="l">
              <a:lnSpc>
                <a:spcPts val="3600"/>
              </a:lnSpc>
              <a:buFont typeface="Arial"/>
              <a:buChar char="⚬"/>
            </a:pPr>
            <a:r>
              <a:rPr lang="en-US" sz="3000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Enhances student mobility and cross-cultural competencies (UNESCO, 2020).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1658741"/>
            <a:ext cx="12989972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43"/>
              </a:lnSpc>
              <a:spcBef>
                <a:spcPct val="0"/>
              </a:spcBef>
            </a:pPr>
            <a:r>
              <a:rPr lang="en-US" sz="336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Implications of Opening a Mandarin Language Program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548682" y="2401691"/>
            <a:ext cx="12710618" cy="7378091"/>
            <a:chOff x="0" y="0"/>
            <a:chExt cx="3465223" cy="201144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65223" cy="2011447"/>
            </a:xfrm>
            <a:custGeom>
              <a:avLst/>
              <a:gdLst/>
              <a:ahLst/>
              <a:cxnLst/>
              <a:rect l="l" t="t" r="r" b="b"/>
              <a:pathLst>
                <a:path w="3465223" h="2011447">
                  <a:moveTo>
                    <a:pt x="15227" y="0"/>
                  </a:moveTo>
                  <a:lnTo>
                    <a:pt x="3449996" y="0"/>
                  </a:lnTo>
                  <a:cubicBezTo>
                    <a:pt x="3454035" y="0"/>
                    <a:pt x="3457908" y="1604"/>
                    <a:pt x="3460764" y="4460"/>
                  </a:cubicBezTo>
                  <a:cubicBezTo>
                    <a:pt x="3463619" y="7316"/>
                    <a:pt x="3465223" y="11189"/>
                    <a:pt x="3465223" y="15227"/>
                  </a:cubicBezTo>
                  <a:lnTo>
                    <a:pt x="3465223" y="1996220"/>
                  </a:lnTo>
                  <a:cubicBezTo>
                    <a:pt x="3465223" y="2000258"/>
                    <a:pt x="3463619" y="2004131"/>
                    <a:pt x="3460764" y="2006987"/>
                  </a:cubicBezTo>
                  <a:cubicBezTo>
                    <a:pt x="3457908" y="2009843"/>
                    <a:pt x="3454035" y="2011447"/>
                    <a:pt x="3449996" y="2011447"/>
                  </a:cubicBezTo>
                  <a:lnTo>
                    <a:pt x="15227" y="2011447"/>
                  </a:lnTo>
                  <a:cubicBezTo>
                    <a:pt x="11189" y="2011447"/>
                    <a:pt x="7316" y="2009843"/>
                    <a:pt x="4460" y="2006987"/>
                  </a:cubicBezTo>
                  <a:cubicBezTo>
                    <a:pt x="1604" y="2004131"/>
                    <a:pt x="0" y="2000258"/>
                    <a:pt x="0" y="1996220"/>
                  </a:cubicBezTo>
                  <a:lnTo>
                    <a:pt x="0" y="15227"/>
                  </a:lnTo>
                  <a:cubicBezTo>
                    <a:pt x="0" y="11189"/>
                    <a:pt x="1604" y="7316"/>
                    <a:pt x="4460" y="4460"/>
                  </a:cubicBezTo>
                  <a:cubicBezTo>
                    <a:pt x="7316" y="1604"/>
                    <a:pt x="11189" y="0"/>
                    <a:pt x="15227" y="0"/>
                  </a:cubicBezTo>
                  <a:close/>
                </a:path>
              </a:pathLst>
            </a:custGeom>
            <a:solidFill>
              <a:srgbClr val="FFFFFF">
                <a:alpha val="56863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3465223" cy="20209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03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844256" y="3121953"/>
            <a:ext cx="12119470" cy="6400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3600"/>
              </a:lnSpc>
              <a:buFont typeface="Arial"/>
              <a:buChar char="•"/>
            </a:pPr>
            <a:r>
              <a:rPr lang="en-US" sz="3000" b="1">
                <a:solidFill>
                  <a:srgbClr val="110A1D"/>
                </a:solidFill>
                <a:latin typeface="Nunito Bold"/>
                <a:ea typeface="Nunito Bold"/>
                <a:cs typeface="Nunito Bold"/>
                <a:sym typeface="Nunito Bold"/>
              </a:rPr>
              <a:t>Strong interest and positive perception confirm the feasibility of launching the program.</a:t>
            </a:r>
          </a:p>
          <a:p>
            <a:pPr marL="647700" lvl="1" indent="-323850" algn="l">
              <a:lnSpc>
                <a:spcPts val="3600"/>
              </a:lnSpc>
              <a:buFont typeface="Arial"/>
              <a:buChar char="•"/>
            </a:pPr>
            <a:r>
              <a:rPr lang="en-US" sz="3000" b="1">
                <a:solidFill>
                  <a:srgbClr val="110A1D"/>
                </a:solidFill>
                <a:latin typeface="Nunito Bold"/>
                <a:ea typeface="Nunito Bold"/>
                <a:cs typeface="Nunito Bold"/>
                <a:sym typeface="Nunito Bold"/>
              </a:rPr>
              <a:t>FPBS UPI is positioned well to pioneer Mandarin education in West Java.</a:t>
            </a:r>
          </a:p>
          <a:p>
            <a:pPr marL="647700" lvl="1" indent="-323850" algn="l">
              <a:lnSpc>
                <a:spcPts val="3600"/>
              </a:lnSpc>
              <a:buFont typeface="Arial"/>
              <a:buChar char="•"/>
            </a:pPr>
            <a:r>
              <a:rPr lang="en-US" sz="3000" b="1">
                <a:solidFill>
                  <a:srgbClr val="110A1D"/>
                </a:solidFill>
                <a:latin typeface="Nunito Bold"/>
                <a:ea typeface="Nunito Bold"/>
                <a:cs typeface="Nunito Bold"/>
                <a:sym typeface="Nunito Bold"/>
              </a:rPr>
              <a:t>Policy recommendations</a:t>
            </a:r>
          </a:p>
          <a:p>
            <a:pPr marL="1295400" lvl="2" indent="-431800" algn="l">
              <a:lnSpc>
                <a:spcPts val="3600"/>
              </a:lnSpc>
              <a:buFont typeface="Arial"/>
              <a:buChar char="⚬"/>
            </a:pPr>
            <a:r>
              <a:rPr lang="en-US" sz="3000" b="1">
                <a:solidFill>
                  <a:srgbClr val="110A1D"/>
                </a:solidFill>
                <a:latin typeface="Nunito Bold"/>
                <a:ea typeface="Nunito Bold"/>
                <a:cs typeface="Nunito Bold"/>
                <a:sym typeface="Nunito Bold"/>
              </a:rPr>
              <a:t>Proceed with official program proposal to DIKTI.</a:t>
            </a:r>
          </a:p>
          <a:p>
            <a:pPr marL="1295400" lvl="2" indent="-431800" algn="l">
              <a:lnSpc>
                <a:spcPts val="3600"/>
              </a:lnSpc>
              <a:buFont typeface="Arial"/>
              <a:buChar char="⚬"/>
            </a:pPr>
            <a:r>
              <a:rPr lang="en-US" sz="3000" b="1">
                <a:solidFill>
                  <a:srgbClr val="110A1D"/>
                </a:solidFill>
                <a:latin typeface="Nunito Bold"/>
                <a:ea typeface="Nunito Bold"/>
                <a:cs typeface="Nunito Bold"/>
                <a:sym typeface="Nunito Bold"/>
              </a:rPr>
              <a:t>Develop industry-aligned curriculum and training modules.</a:t>
            </a:r>
          </a:p>
          <a:p>
            <a:pPr marL="1295400" lvl="2" indent="-431800" algn="l">
              <a:lnSpc>
                <a:spcPts val="3600"/>
              </a:lnSpc>
              <a:buFont typeface="Arial"/>
              <a:buChar char="⚬"/>
            </a:pPr>
            <a:r>
              <a:rPr lang="en-US" sz="3000" b="1">
                <a:solidFill>
                  <a:srgbClr val="110A1D"/>
                </a:solidFill>
                <a:latin typeface="Nunito Bold"/>
                <a:ea typeface="Nunito Bold"/>
                <a:cs typeface="Nunito Bold"/>
                <a:sym typeface="Nunito Bold"/>
              </a:rPr>
              <a:t>Initiate international academic partnerships.</a:t>
            </a:r>
          </a:p>
          <a:p>
            <a:pPr marL="647700" lvl="1" indent="-323850" algn="l">
              <a:lnSpc>
                <a:spcPts val="3600"/>
              </a:lnSpc>
              <a:buFont typeface="Arial"/>
              <a:buChar char="•"/>
            </a:pPr>
            <a:r>
              <a:rPr lang="en-US" sz="3000" b="1">
                <a:solidFill>
                  <a:srgbClr val="110A1D"/>
                </a:solidFill>
                <a:latin typeface="Nunito Bold"/>
                <a:ea typeface="Nunito Bold"/>
                <a:cs typeface="Nunito Bold"/>
                <a:sym typeface="Nunito Bold"/>
              </a:rPr>
              <a:t>Next Steps</a:t>
            </a:r>
          </a:p>
          <a:p>
            <a:pPr marL="1295400" lvl="2" indent="-431800" algn="l">
              <a:lnSpc>
                <a:spcPts val="3600"/>
              </a:lnSpc>
              <a:buFont typeface="Arial"/>
              <a:buChar char="⚬"/>
            </a:pPr>
            <a:r>
              <a:rPr lang="en-US" sz="3000" b="1">
                <a:solidFill>
                  <a:srgbClr val="110A1D"/>
                </a:solidFill>
                <a:latin typeface="Nunito Bold"/>
                <a:ea typeface="Nunito Bold"/>
                <a:cs typeface="Nunito Bold"/>
                <a:sym typeface="Nunito Bold"/>
              </a:rPr>
              <a:t>Curriculum design, public consultation, expert involvement, and targeted promotion.</a:t>
            </a:r>
          </a:p>
          <a:p>
            <a:pPr marL="1295400" lvl="2" indent="-431800" algn="l">
              <a:lnSpc>
                <a:spcPts val="3600"/>
              </a:lnSpc>
              <a:buFont typeface="Arial"/>
              <a:buChar char="⚬"/>
            </a:pPr>
            <a:r>
              <a:rPr lang="en-US" sz="3000" b="1">
                <a:solidFill>
                  <a:srgbClr val="110A1D"/>
                </a:solidFill>
                <a:latin typeface="Nunito Bold"/>
                <a:ea typeface="Nunito Bold"/>
                <a:cs typeface="Nunito Bold"/>
                <a:sym typeface="Nunito Bold"/>
              </a:rPr>
              <a:t>Ensure inclusive access via scholarships and affordable tuition.</a:t>
            </a:r>
          </a:p>
          <a:p>
            <a:pPr algn="l">
              <a:lnSpc>
                <a:spcPts val="3600"/>
              </a:lnSpc>
            </a:pPr>
            <a:endParaRPr lang="en-US" sz="3000" b="1">
              <a:solidFill>
                <a:srgbClr val="110A1D"/>
              </a:solidFill>
              <a:latin typeface="Nunito Bold"/>
              <a:ea typeface="Nunito Bold"/>
              <a:cs typeface="Nunito Bold"/>
              <a:sym typeface="Nunito Bol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028700" y="4939027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1201924"/>
            <a:ext cx="13753074" cy="79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39"/>
              </a:lnSpc>
            </a:pPr>
            <a:r>
              <a:rPr lang="en-US" sz="51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CONCLUSION AND RECOMMENDATIONS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70748" y="1664732"/>
            <a:ext cx="16988615" cy="7967659"/>
            <a:chOff x="0" y="0"/>
            <a:chExt cx="4631510" cy="217217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31510" cy="2172177"/>
            </a:xfrm>
            <a:custGeom>
              <a:avLst/>
              <a:gdLst/>
              <a:ahLst/>
              <a:cxnLst/>
              <a:rect l="l" t="t" r="r" b="b"/>
              <a:pathLst>
                <a:path w="4631510" h="2172177">
                  <a:moveTo>
                    <a:pt x="11393" y="0"/>
                  </a:moveTo>
                  <a:lnTo>
                    <a:pt x="4620117" y="0"/>
                  </a:lnTo>
                  <a:cubicBezTo>
                    <a:pt x="4623138" y="0"/>
                    <a:pt x="4626036" y="1200"/>
                    <a:pt x="4628173" y="3337"/>
                  </a:cubicBezTo>
                  <a:cubicBezTo>
                    <a:pt x="4630309" y="5473"/>
                    <a:pt x="4631510" y="8371"/>
                    <a:pt x="4631510" y="11393"/>
                  </a:cubicBezTo>
                  <a:lnTo>
                    <a:pt x="4631510" y="2160785"/>
                  </a:lnTo>
                  <a:cubicBezTo>
                    <a:pt x="4631510" y="2167077"/>
                    <a:pt x="4626409" y="2172177"/>
                    <a:pt x="4620117" y="2172177"/>
                  </a:cubicBezTo>
                  <a:lnTo>
                    <a:pt x="11393" y="2172177"/>
                  </a:lnTo>
                  <a:cubicBezTo>
                    <a:pt x="5101" y="2172177"/>
                    <a:pt x="0" y="2167077"/>
                    <a:pt x="0" y="2160785"/>
                  </a:cubicBezTo>
                  <a:lnTo>
                    <a:pt x="0" y="11393"/>
                  </a:lnTo>
                  <a:cubicBezTo>
                    <a:pt x="0" y="5101"/>
                    <a:pt x="5101" y="0"/>
                    <a:pt x="11393" y="0"/>
                  </a:cubicBezTo>
                  <a:close/>
                </a:path>
              </a:pathLst>
            </a:custGeom>
            <a:solidFill>
              <a:srgbClr val="FFFFFF">
                <a:alpha val="56863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4631510" cy="21817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03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1839514"/>
            <a:ext cx="16015617" cy="8090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 algn="l">
              <a:lnSpc>
                <a:spcPts val="1799"/>
              </a:lnSpc>
              <a:buFont typeface="Arial" panose="020B0604020202020204" pitchFamily="34" charset="0"/>
              <a:buChar char="•"/>
            </a:pPr>
            <a:endParaRPr dirty="0"/>
          </a:p>
          <a:p>
            <a:pPr marL="985838" lvl="1" indent="-792163" algn="l">
              <a:lnSpc>
                <a:spcPts val="1799"/>
              </a:lnSpc>
            </a:pPr>
            <a:r>
              <a:rPr lang="en-US" sz="1799" dirty="0" err="1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Anggraeni</a:t>
            </a:r>
            <a:r>
              <a:rPr lang="en-US" sz="1799" dirty="0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, A., </a:t>
            </a:r>
            <a:r>
              <a:rPr lang="en-US" sz="1799" dirty="0" err="1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Supriatnaningsih</a:t>
            </a:r>
            <a:r>
              <a:rPr lang="en-US" sz="1799" dirty="0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, R., </a:t>
            </a:r>
            <a:r>
              <a:rPr lang="en-US" sz="1799" dirty="0" err="1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Pamuji</a:t>
            </a:r>
            <a:r>
              <a:rPr lang="en-US" sz="1799" dirty="0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, D. Y., &amp; </a:t>
            </a:r>
            <a:r>
              <a:rPr lang="en-US" sz="1799" dirty="0" err="1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Pramono</a:t>
            </a:r>
            <a:r>
              <a:rPr lang="en-US" sz="1799" dirty="0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, S. A. (2022). Graduate learning outcomes of the Mandarin Language Education Program at UNNES based on labor market needs in the industrial sector. </a:t>
            </a:r>
            <a:r>
              <a:rPr lang="en-US" sz="1799" dirty="0" err="1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Jurnal</a:t>
            </a:r>
            <a:r>
              <a:rPr lang="en-US" sz="1799" dirty="0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1799" dirty="0" err="1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Cakrawala</a:t>
            </a:r>
            <a:r>
              <a:rPr lang="en-US" sz="1799" dirty="0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 Mandarin, 6(2), 173–184.</a:t>
            </a:r>
          </a:p>
          <a:p>
            <a:pPr marL="985838" lvl="1" indent="-792163" algn="l">
              <a:lnSpc>
                <a:spcPts val="1799"/>
              </a:lnSpc>
            </a:pPr>
            <a:r>
              <a:rPr lang="en-US" sz="1799" dirty="0" err="1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Ansori</a:t>
            </a:r>
            <a:r>
              <a:rPr lang="en-US" sz="1799" dirty="0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, F. (2018). Mandarin Language Center of Al Azhar Indonesia University: Reflection and projection of China-Indonesia socio-cultural relations. </a:t>
            </a:r>
            <a:r>
              <a:rPr lang="en-US" sz="1799" dirty="0" err="1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Jurnal</a:t>
            </a:r>
            <a:r>
              <a:rPr lang="en-US" sz="1799" dirty="0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 Al-Azhar Indonesia Seri </a:t>
            </a:r>
            <a:r>
              <a:rPr lang="en-US" sz="1799" dirty="0" err="1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Humaniora</a:t>
            </a:r>
            <a:r>
              <a:rPr lang="en-US" sz="1799" dirty="0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, 4(1), 11–16. </a:t>
            </a:r>
            <a:r>
              <a:rPr lang="en-US" sz="1799" u="sng" dirty="0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  <a:hlinkClick r:id="rId3" tooltip="https://doi.org/10.36722/sh.v4i1.246"/>
              </a:rPr>
              <a:t>https://doi.org/10.36722/sh.v4i1.246</a:t>
            </a:r>
          </a:p>
          <a:p>
            <a:pPr marL="985838" lvl="1" indent="-792163" algn="l">
              <a:lnSpc>
                <a:spcPts val="1799"/>
              </a:lnSpc>
            </a:pPr>
            <a:r>
              <a:rPr lang="en-US" sz="1799" dirty="0" err="1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Anugerahwati</a:t>
            </a:r>
            <a:r>
              <a:rPr lang="en-US" sz="1799" dirty="0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, M., &amp; </a:t>
            </a:r>
            <a:r>
              <a:rPr lang="en-US" sz="1799" dirty="0" err="1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Saukah</a:t>
            </a:r>
            <a:r>
              <a:rPr lang="en-US" sz="1799" dirty="0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, A. (2010). Professional competence of English teachers in Indonesia: A profile of exemplary teachers. Indonesian Journal of English Language Teaching (IJELT), 6(2), 47–59. </a:t>
            </a:r>
            <a:r>
              <a:rPr lang="en-US" sz="1799" u="sng" dirty="0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  <a:hlinkClick r:id="rId4" tooltip="https://doi.org/10.25170/ijelt.v6i2.1545"/>
              </a:rPr>
              <a:t>https://doi.org/10.25170/ijelt.v6i2.1545</a:t>
            </a:r>
          </a:p>
          <a:p>
            <a:pPr marL="985838" lvl="1" indent="-792163" algn="l">
              <a:lnSpc>
                <a:spcPts val="1799"/>
              </a:lnSpc>
            </a:pPr>
            <a:r>
              <a:rPr lang="en-US" sz="1799" dirty="0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Council of Europe. (2001). Common European Framework of Reference for Languages: Learning, teaching, assessment. Cambridge University Press.</a:t>
            </a:r>
          </a:p>
          <a:p>
            <a:pPr marL="985838" lvl="1" indent="-792163" algn="l">
              <a:lnSpc>
                <a:spcPts val="1799"/>
              </a:lnSpc>
            </a:pPr>
            <a:r>
              <a:rPr lang="en-US" sz="1799" dirty="0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Fitriani, L. (2021). Student interest in the opening of a Korean Language Program at a State University in Jakarta. </a:t>
            </a:r>
            <a:r>
              <a:rPr lang="en-US" sz="1799" dirty="0" err="1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Jurnal</a:t>
            </a:r>
            <a:r>
              <a:rPr lang="en-US" sz="1799" dirty="0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 Pendidikan Bahasa dan Sastra Asing, 9(2), 112–125. </a:t>
            </a:r>
            <a:r>
              <a:rPr lang="en-US" sz="1799" u="sng" dirty="0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  <a:hlinkClick r:id="rId5" tooltip="https://doi.org/10.1234/jpbsa.v9i2.112"/>
              </a:rPr>
              <a:t>https://doi.org/10.1234/jpbsa.v9i2.112</a:t>
            </a:r>
          </a:p>
          <a:p>
            <a:pPr marL="985838" lvl="1" indent="-792163" algn="l">
              <a:lnSpc>
                <a:spcPts val="1799"/>
              </a:lnSpc>
            </a:pPr>
            <a:r>
              <a:rPr lang="en-US" sz="1799" dirty="0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Gong, K., et al. (2019). The citation advantage of foreign language references for Chinese social science papers. </a:t>
            </a:r>
            <a:r>
              <a:rPr lang="en-US" sz="1799" dirty="0" err="1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arXiv</a:t>
            </a:r>
            <a:r>
              <a:rPr lang="en-US" sz="1799" dirty="0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 preprint [arXiv:1908.07576].</a:t>
            </a:r>
          </a:p>
          <a:p>
            <a:pPr marL="985838" lvl="1" indent="-792163" algn="l">
              <a:lnSpc>
                <a:spcPts val="1799"/>
              </a:lnSpc>
            </a:pPr>
            <a:r>
              <a:rPr lang="en-US" sz="1799" dirty="0" err="1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Isnaini</a:t>
            </a:r>
            <a:r>
              <a:rPr lang="en-US" sz="1799" dirty="0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, N. (2019). The influence of bilingualism on cognitive flexibility with parenting style as a moderating variable (Master's thesis, Faculty of Psychology, UIN </a:t>
            </a:r>
            <a:r>
              <a:rPr lang="en-US" sz="1799" dirty="0" err="1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Syarif</a:t>
            </a:r>
            <a:r>
              <a:rPr lang="en-US" sz="1799" dirty="0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 Hidayatullah Jakarta).</a:t>
            </a:r>
          </a:p>
          <a:p>
            <a:pPr marL="985838" lvl="1" indent="-792163" algn="l">
              <a:lnSpc>
                <a:spcPts val="1799"/>
              </a:lnSpc>
            </a:pPr>
            <a:r>
              <a:rPr lang="en-US" sz="1799" dirty="0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Ivana, I. (2022). Increasing learning interest through Chinese cultural materials in Mandarin language learning. </a:t>
            </a:r>
            <a:r>
              <a:rPr lang="en-US" sz="1799" dirty="0" err="1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Jurnal</a:t>
            </a:r>
            <a:r>
              <a:rPr lang="en-US" sz="1799" dirty="0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 Pendidikan </a:t>
            </a:r>
            <a:r>
              <a:rPr lang="en-US" sz="1799" dirty="0" err="1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Tambusai</a:t>
            </a:r>
            <a:r>
              <a:rPr lang="en-US" sz="1799" dirty="0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, 6(2), 11469–11472.</a:t>
            </a:r>
          </a:p>
          <a:p>
            <a:pPr marL="985838" lvl="1" indent="-792163" algn="l">
              <a:lnSpc>
                <a:spcPts val="1799"/>
              </a:lnSpc>
            </a:pPr>
            <a:r>
              <a:rPr lang="en-US" sz="1799" dirty="0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Lie, A. (2007). Education policy and EFL curriculum in Indonesia: Between the commitment to competence and the quest for higher test scores. TEFLIN Journal, 18(1), 1–14.</a:t>
            </a:r>
          </a:p>
          <a:p>
            <a:pPr marL="985838" lvl="1" indent="-792163" algn="l">
              <a:lnSpc>
                <a:spcPts val="1799"/>
              </a:lnSpc>
            </a:pPr>
            <a:r>
              <a:rPr lang="en-US" sz="1799" dirty="0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Maria, M. (2019). Issues in Mandarin language education programs in Indonesian public universities. </a:t>
            </a:r>
            <a:r>
              <a:rPr lang="en-US" sz="1799" dirty="0" err="1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Jurnal</a:t>
            </a:r>
            <a:r>
              <a:rPr lang="en-US" sz="1799" dirty="0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1799" dirty="0" err="1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Cakrawala</a:t>
            </a:r>
            <a:r>
              <a:rPr lang="en-US" sz="1799" dirty="0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 Mandarin, 2(2), 1–16. </a:t>
            </a:r>
            <a:r>
              <a:rPr lang="en-US" sz="1799" u="sng" dirty="0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  <a:hlinkClick r:id="rId6" tooltip="https://doi.org/10.36279/apsmi.v2i2.62.g34"/>
              </a:rPr>
              <a:t>https://doi.org/10.36279/apsmi.v2i2.62.g34</a:t>
            </a:r>
          </a:p>
          <a:p>
            <a:pPr marL="985838" lvl="1" indent="-792163" algn="l">
              <a:lnSpc>
                <a:spcPts val="1799"/>
              </a:lnSpc>
            </a:pPr>
            <a:r>
              <a:rPr lang="en-US" sz="1799" dirty="0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Marian, V., &amp; Shook, A. (2012). The cognitive benefits of being bilingual. Child Development Perspectives, 6(3), 202–208.</a:t>
            </a:r>
          </a:p>
          <a:p>
            <a:pPr marL="985838" lvl="1" indent="-792163" algn="l">
              <a:lnSpc>
                <a:spcPts val="1799"/>
              </a:lnSpc>
            </a:pPr>
            <a:r>
              <a:rPr lang="en-US" sz="1799" dirty="0" err="1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Masats</a:t>
            </a:r>
            <a:r>
              <a:rPr lang="en-US" sz="1799" dirty="0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, D., &amp; Nussbaum, L. (2014). Plurilingual classroom practices and participation: An ethnographic approach. Routledge.</a:t>
            </a:r>
          </a:p>
          <a:p>
            <a:pPr marL="985838" lvl="1" indent="-792163" algn="l">
              <a:lnSpc>
                <a:spcPts val="1799"/>
              </a:lnSpc>
            </a:pPr>
            <a:r>
              <a:rPr lang="en-US" sz="1799" dirty="0" err="1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Prasetyo</a:t>
            </a:r>
            <a:r>
              <a:rPr lang="en-US" sz="1799" dirty="0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, R. E., Setiawan, E. I., &amp; Santoso, J. (2025). Development and evaluation of a virtual reality-based Mandarin language learning system enriched with Chinese cultural and geographical contexts. </a:t>
            </a:r>
            <a:r>
              <a:rPr lang="en-US" sz="1799" dirty="0" err="1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Teknika</a:t>
            </a:r>
            <a:r>
              <a:rPr lang="en-US" sz="1799" dirty="0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, 14(2), 223–231.</a:t>
            </a:r>
          </a:p>
          <a:p>
            <a:pPr marL="985838" lvl="1" indent="-792163" algn="l">
              <a:lnSpc>
                <a:spcPts val="1799"/>
              </a:lnSpc>
            </a:pPr>
            <a:r>
              <a:rPr lang="en-US" sz="1799" dirty="0" err="1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Saptadi</a:t>
            </a:r>
            <a:r>
              <a:rPr lang="en-US" sz="1799" dirty="0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, N. T. S., Andriani, R., Hayati, R., Raju, M. J., </a:t>
            </a:r>
            <a:r>
              <a:rPr lang="en-US" sz="1799" dirty="0" err="1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Maulani</a:t>
            </a:r>
            <a:r>
              <a:rPr lang="en-US" sz="1799" dirty="0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, G., Wardoyo, T. H., &amp; </a:t>
            </a:r>
            <a:r>
              <a:rPr lang="en-US" sz="1799" dirty="0" err="1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Hadikusumo</a:t>
            </a:r>
            <a:r>
              <a:rPr lang="en-US" sz="1799" dirty="0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, R. A. (2024). Multilingual Education: Theory and Practice. Sada Kurnia Pustaka.</a:t>
            </a:r>
          </a:p>
          <a:p>
            <a:pPr marL="985838" lvl="1" indent="-792163" algn="l">
              <a:lnSpc>
                <a:spcPts val="1799"/>
              </a:lnSpc>
            </a:pPr>
            <a:r>
              <a:rPr lang="en-US" sz="1799" dirty="0" err="1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Setiyadi</a:t>
            </a:r>
            <a:r>
              <a:rPr lang="en-US" sz="1799" dirty="0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, A. B. (2006). Teaching English as a Foreign Language in Indonesia. </a:t>
            </a:r>
            <a:r>
              <a:rPr lang="en-US" sz="1799" dirty="0" err="1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Graha</a:t>
            </a:r>
            <a:r>
              <a:rPr lang="en-US" sz="1799" dirty="0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1799" dirty="0" err="1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Ilmu</a:t>
            </a:r>
            <a:r>
              <a:rPr lang="en-US" sz="1799" dirty="0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</a:p>
          <a:p>
            <a:pPr marL="985838" lvl="1" indent="-792163" algn="l">
              <a:lnSpc>
                <a:spcPts val="1799"/>
              </a:lnSpc>
            </a:pPr>
            <a:r>
              <a:rPr lang="en-US" sz="1799" dirty="0" err="1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Sutami</a:t>
            </a:r>
            <a:r>
              <a:rPr lang="en-US" sz="1799" dirty="0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, H. (2016). Functions and status of Mandarin in Indonesia. </a:t>
            </a:r>
            <a:r>
              <a:rPr lang="en-US" sz="1799" dirty="0" err="1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Paradigma</a:t>
            </a:r>
            <a:r>
              <a:rPr lang="en-US" sz="1799" dirty="0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: </a:t>
            </a:r>
            <a:r>
              <a:rPr lang="en-US" sz="1799" dirty="0" err="1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Jurnal</a:t>
            </a:r>
            <a:r>
              <a:rPr lang="en-US" sz="1799" dirty="0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 Kajian </a:t>
            </a:r>
            <a:r>
              <a:rPr lang="en-US" sz="1799" dirty="0" err="1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Budaya</a:t>
            </a:r>
            <a:r>
              <a:rPr lang="en-US" sz="1799" dirty="0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, 2(2), 212–239.</a:t>
            </a:r>
          </a:p>
          <a:p>
            <a:pPr marL="985838" lvl="1" indent="-792163" algn="l">
              <a:lnSpc>
                <a:spcPts val="1799"/>
              </a:lnSpc>
            </a:pPr>
            <a:r>
              <a:rPr lang="en-US" sz="1799" dirty="0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UNESCO. (2020). Education in a multilingual world (Policy Paper). United Nations Educational, Scientific and Cultural Organization.</a:t>
            </a:r>
          </a:p>
          <a:p>
            <a:pPr marL="985838" lvl="1" indent="-792163" algn="l">
              <a:lnSpc>
                <a:spcPts val="1799"/>
              </a:lnSpc>
            </a:pPr>
            <a:r>
              <a:rPr lang="en-US" sz="1799" dirty="0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UNESCO. (2022). The role of language education in fostering global citizenship and cultural dialogue. Paris: United Nations Educational, Scientific and Cultural Organization. Retrieved from </a:t>
            </a:r>
            <a:r>
              <a:rPr lang="en-US" sz="1799" u="sng" dirty="0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  <a:hlinkClick r:id="rId7" tooltip="https://unesdoc.unesco.org"/>
              </a:rPr>
              <a:t>https://unesdoc.unesco.org</a:t>
            </a:r>
          </a:p>
          <a:p>
            <a:pPr marL="985838" lvl="1" indent="-792163" algn="l">
              <a:lnSpc>
                <a:spcPts val="1799"/>
              </a:lnSpc>
            </a:pPr>
            <a:r>
              <a:rPr lang="en-US" sz="1799" dirty="0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Wulandari, A., &amp; Siregar, H. (2020). Industry needs mapping for new academic programs: A case study of the Digital Library Science Program. </a:t>
            </a:r>
            <a:r>
              <a:rPr lang="en-US" sz="1799" dirty="0" err="1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Jurnal</a:t>
            </a:r>
            <a:r>
              <a:rPr lang="en-US" sz="1799" dirty="0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1799" dirty="0" err="1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Manajemen</a:t>
            </a:r>
            <a:r>
              <a:rPr lang="en-US" sz="1799" dirty="0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 Pendidikan Tinggi, 7(1), 45–60. </a:t>
            </a:r>
            <a:r>
              <a:rPr lang="en-US" sz="1799" u="sng" dirty="0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  <a:hlinkClick r:id="rId8" tooltip="https://doi.org/10.5678/jmpt.v7i1.45"/>
              </a:rPr>
              <a:t>https://doi.org/10.5678/jmpt.v7i1.45</a:t>
            </a:r>
          </a:p>
          <a:p>
            <a:pPr marL="985838" lvl="1" indent="-792163" algn="l">
              <a:lnSpc>
                <a:spcPts val="1799"/>
              </a:lnSpc>
            </a:pPr>
            <a:r>
              <a:rPr lang="en-US" sz="1799" dirty="0" err="1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Ziraluo</a:t>
            </a:r>
            <a:r>
              <a:rPr lang="en-US" sz="1799" dirty="0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, Y. P. B., </a:t>
            </a:r>
            <a:r>
              <a:rPr lang="en-US" sz="1799" dirty="0" err="1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Zebua</a:t>
            </a:r>
            <a:r>
              <a:rPr lang="en-US" sz="1799" dirty="0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, N., &amp; </a:t>
            </a:r>
            <a:r>
              <a:rPr lang="en-US" sz="1799" dirty="0" err="1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Zebua</a:t>
            </a:r>
            <a:r>
              <a:rPr lang="en-US" sz="1799" dirty="0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, E. N. K. (2024). Culture-based education: A literature study in multicultural society. </a:t>
            </a:r>
            <a:r>
              <a:rPr lang="en-US" sz="1799" dirty="0" err="1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Jurnal</a:t>
            </a:r>
            <a:r>
              <a:rPr lang="en-US" sz="1799" dirty="0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1799" dirty="0" err="1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Insan</a:t>
            </a:r>
            <a:r>
              <a:rPr lang="en-US" sz="1799" dirty="0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 Pendidikan dan </a:t>
            </a:r>
            <a:r>
              <a:rPr lang="en-US" sz="1799" dirty="0" err="1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Sosial</a:t>
            </a:r>
            <a:r>
              <a:rPr lang="en-US" sz="1799" dirty="0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1799" dirty="0" err="1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Humaniora</a:t>
            </a:r>
            <a:r>
              <a:rPr lang="en-US" sz="1799" dirty="0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</a:rPr>
              <a:t>, 3(1), 180–195. </a:t>
            </a:r>
            <a:r>
              <a:rPr lang="en-US" sz="1799" u="sng" dirty="0">
                <a:solidFill>
                  <a:srgbClr val="110A1D"/>
                </a:solidFill>
                <a:latin typeface="Nunito"/>
                <a:ea typeface="Nunito"/>
                <a:cs typeface="Nunito"/>
                <a:sym typeface="Nunito"/>
                <a:hlinkClick r:id="rId9" tooltip="https://doi.org/10.59581/jipsoshum-widyakarya.v3i1.4704"/>
              </a:rPr>
              <a:t>https://doi.org/10.59581/jipsoshum-widyakarya.v3i1.4704</a:t>
            </a:r>
          </a:p>
          <a:p>
            <a:pPr algn="l">
              <a:lnSpc>
                <a:spcPts val="1799"/>
              </a:lnSpc>
            </a:pPr>
            <a:endParaRPr lang="en-US" sz="1799" u="sng" dirty="0">
              <a:solidFill>
                <a:srgbClr val="110A1D"/>
              </a:solidFill>
              <a:latin typeface="Nunito"/>
              <a:ea typeface="Nunito"/>
              <a:cs typeface="Nunito"/>
              <a:sym typeface="Nunito"/>
              <a:hlinkClick r:id="rId9" tooltip="https://doi.org/10.59581/jipsoshum-widyakarya.v3i1.4704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70748" y="633412"/>
            <a:ext cx="13753074" cy="79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39"/>
              </a:lnSpc>
            </a:pPr>
            <a:r>
              <a:rPr lang="en-US" sz="51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REFERENCES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1446</Words>
  <Application>Microsoft Office PowerPoint</Application>
  <PresentationFormat>Custom</PresentationFormat>
  <Paragraphs>112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Neue Machina Ultra-Bold</vt:lpstr>
      <vt:lpstr>Nunito</vt:lpstr>
      <vt:lpstr>Arial</vt:lpstr>
      <vt:lpstr>Open Sans</vt:lpstr>
      <vt:lpstr>Open Sans Bold</vt:lpstr>
      <vt:lpstr>Calibri</vt:lpstr>
      <vt:lpstr>Nunito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Icollite-9 2025</dc:title>
  <dc:creator>Neta</dc:creator>
  <cp:lastModifiedBy>WD I FPBS</cp:lastModifiedBy>
  <cp:revision>2</cp:revision>
  <dcterms:created xsi:type="dcterms:W3CDTF">2006-08-16T00:00:00Z</dcterms:created>
  <dcterms:modified xsi:type="dcterms:W3CDTF">2025-08-05T08:47:13Z</dcterms:modified>
  <dc:identifier>DAGuzhasfSI</dc:identifier>
</cp:coreProperties>
</file>