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86" d="100"/>
          <a:sy n="86" d="100"/>
        </p:scale>
        <p:origin x="56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urudigital.id/jenis-pengertian-literasi-adalah/" TargetMode="External"/><Relationship Id="rId2" Type="http://schemas.openxmlformats.org/officeDocument/2006/relationships/hyperlink" Target="https://www.weforum.org/reports/annual-report-2015-2016" TargetMode="External"/><Relationship Id="rId1" Type="http://schemas.openxmlformats.org/officeDocument/2006/relationships/slideLayout" Target="../slideLayouts/slideLayout2.xml"/><Relationship Id="rId6" Type="http://schemas.openxmlformats.org/officeDocument/2006/relationships/hyperlink" Target="https://brill.com/view/journals/jocc/jocc-overview.xml" TargetMode="External"/><Relationship Id="rId5" Type="http://schemas.openxmlformats.org/officeDocument/2006/relationships/hyperlink" Target="https://doi.org/10.31331/medivesveteran.v7i1.2265" TargetMode="External"/><Relationship Id="rId4" Type="http://schemas.openxmlformats.org/officeDocument/2006/relationships/hyperlink" Target="https://e-journal.ivet.ac.id/index.php/matematika/issue/view/1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pPr marL="0" marR="0" algn="ctr" hangingPunct="0">
              <a:spcBef>
                <a:spcPts val="0"/>
              </a:spcBef>
              <a:spcAft>
                <a:spcPts val="0"/>
              </a:spcAft>
            </a:pPr>
            <a:r>
              <a:rPr lang="en-US" sz="2000" b="1" dirty="0">
                <a:solidFill>
                  <a:schemeClr val="bg1"/>
                </a:solidFill>
                <a:effectLst/>
                <a:latin typeface="Times New Roman" panose="02020603050405020304" pitchFamily="18" charset="0"/>
                <a:ea typeface="Times New Roman" panose="02020603050405020304" pitchFamily="18" charset="0"/>
              </a:rPr>
              <a:t>ETHNOGRAPHIC NUMERACY LITERACY</a:t>
            </a:r>
            <a:br>
              <a:rPr lang="id-ID" sz="2000" dirty="0">
                <a:solidFill>
                  <a:schemeClr val="bg1"/>
                </a:solidFill>
                <a:effectLst/>
                <a:latin typeface="Times New Roman" panose="02020603050405020304" pitchFamily="18" charset="0"/>
                <a:ea typeface="Times New Roman" panose="02020603050405020304" pitchFamily="18" charset="0"/>
              </a:rPr>
            </a:br>
            <a:r>
              <a:rPr lang="en-US" sz="2000" b="1" dirty="0">
                <a:solidFill>
                  <a:schemeClr val="bg1"/>
                </a:solidFill>
                <a:effectLst/>
                <a:latin typeface="Times New Roman" panose="02020603050405020304" pitchFamily="18" charset="0"/>
                <a:ea typeface="Times New Roman" panose="02020603050405020304" pitchFamily="18" charset="0"/>
              </a:rPr>
              <a:t>IN SUNDANESE LOCAL WISDOM</a:t>
            </a:r>
            <a:endParaRPr lang="id-ID" sz="2000" dirty="0">
              <a:solidFill>
                <a:schemeClr val="bg1"/>
              </a:solidFill>
              <a:effectLst/>
              <a:latin typeface="Times New Roman" panose="02020603050405020304" pitchFamily="18" charset="0"/>
              <a:ea typeface="Times New Roman" panose="02020603050405020304" pitchFamily="18" charset="0"/>
            </a:endParaRPr>
          </a:p>
        </p:txBody>
      </p:sp>
      <p:sp>
        <p:nvSpPr>
          <p:cNvPr id="6" name="Subtitle 5"/>
          <p:cNvSpPr>
            <a:spLocks noGrp="1"/>
          </p:cNvSpPr>
          <p:nvPr>
            <p:ph type="subTitle" idx="1"/>
          </p:nvPr>
        </p:nvSpPr>
        <p:spPr>
          <a:xfrm>
            <a:off x="551410" y="2177710"/>
            <a:ext cx="11089177" cy="940248"/>
          </a:xfrm>
        </p:spPr>
        <p:txBody>
          <a:bodyPr>
            <a:normAutofit/>
          </a:bodyPr>
          <a:lstStyle/>
          <a:p>
            <a:pPr>
              <a:lnSpc>
                <a:spcPct val="100000"/>
              </a:lnSpc>
              <a:spcBef>
                <a:spcPts val="600"/>
              </a:spcBef>
            </a:pPr>
            <a:r>
              <a:rPr lang="en-US" sz="1600" b="1" dirty="0">
                <a:solidFill>
                  <a:schemeClr val="bg1"/>
                </a:solidFill>
              </a:rPr>
              <a:t>Yayat Sudaryat, Agus Suherman, </a:t>
            </a:r>
            <a:r>
              <a:rPr lang="en-US" sz="1600" b="1" dirty="0" err="1">
                <a:solidFill>
                  <a:schemeClr val="bg1"/>
                </a:solidFill>
              </a:rPr>
              <a:t>Temmy</a:t>
            </a:r>
            <a:r>
              <a:rPr lang="en-US" sz="1600" b="1" dirty="0">
                <a:solidFill>
                  <a:schemeClr val="bg1"/>
                </a:solidFill>
              </a:rPr>
              <a:t> </a:t>
            </a:r>
            <a:r>
              <a:rPr lang="en-US" sz="1600" b="1" dirty="0" err="1">
                <a:solidFill>
                  <a:schemeClr val="bg1"/>
                </a:solidFill>
              </a:rPr>
              <a:t>Widyastuti</a:t>
            </a:r>
            <a:r>
              <a:rPr lang="en-US" sz="1600" b="1" dirty="0">
                <a:solidFill>
                  <a:schemeClr val="bg1"/>
                </a:solidFill>
              </a:rPr>
              <a:t>, </a:t>
            </a:r>
            <a:r>
              <a:rPr lang="en-US" sz="1600" b="1" dirty="0" err="1">
                <a:solidFill>
                  <a:schemeClr val="bg1"/>
                </a:solidFill>
              </a:rPr>
              <a:t>Jatmika</a:t>
            </a:r>
            <a:r>
              <a:rPr lang="en-US" sz="1600" b="1" dirty="0">
                <a:solidFill>
                  <a:schemeClr val="bg1"/>
                </a:solidFill>
              </a:rPr>
              <a:t> </a:t>
            </a:r>
            <a:r>
              <a:rPr lang="en-US" sz="1600" b="1" dirty="0" err="1">
                <a:solidFill>
                  <a:schemeClr val="bg1"/>
                </a:solidFill>
              </a:rPr>
              <a:t>Nurhadi</a:t>
            </a:r>
            <a:endParaRPr lang="en-US" sz="1600" b="1" dirty="0">
              <a:solidFill>
                <a:schemeClr val="bg1"/>
              </a:solidFill>
            </a:endParaRPr>
          </a:p>
          <a:p>
            <a:pPr>
              <a:lnSpc>
                <a:spcPct val="100000"/>
              </a:lnSpc>
              <a:spcBef>
                <a:spcPts val="600"/>
              </a:spcBef>
            </a:pPr>
            <a:r>
              <a:rPr lang="en-US" sz="1600" b="1" dirty="0">
                <a:solidFill>
                  <a:schemeClr val="bg1"/>
                </a:solidFill>
              </a:rPr>
              <a:t>Universitas Pendidikan Indonesia</a:t>
            </a:r>
          </a:p>
        </p:txBody>
      </p:sp>
      <p:sp>
        <p:nvSpPr>
          <p:cNvPr id="7" name="Title 4"/>
          <p:cNvSpPr txBox="1">
            <a:spLocks/>
          </p:cNvSpPr>
          <p:nvPr/>
        </p:nvSpPr>
        <p:spPr>
          <a:xfrm>
            <a:off x="1586105" y="177488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ABS-ICOLLITE-23137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lnSpcReduction="10000"/>
          </a:bodyPr>
          <a:lstStyle/>
          <a:p>
            <a:pPr>
              <a:lnSpc>
                <a:spcPct val="100000"/>
              </a:lnSpc>
            </a:pPr>
            <a:r>
              <a:rPr lang="en-US" sz="6000" dirty="0" err="1">
                <a:solidFill>
                  <a:schemeClr val="bg1"/>
                </a:solidFill>
                <a:latin typeface="SundaneseLatin" panose="02000500000000000000" pitchFamily="2" charset="0"/>
              </a:rPr>
              <a:t>htuQ</a:t>
            </a:r>
            <a:r>
              <a:rPr lang="en-US" sz="6000" dirty="0">
                <a:solidFill>
                  <a:schemeClr val="bg1"/>
                </a:solidFill>
                <a:latin typeface="SundaneseLatin" panose="02000500000000000000" pitchFamily="2" charset="0"/>
              </a:rPr>
              <a:t> </a:t>
            </a:r>
            <a:r>
              <a:rPr lang="en-US" sz="6000" dirty="0" err="1">
                <a:solidFill>
                  <a:schemeClr val="bg1"/>
                </a:solidFill>
                <a:latin typeface="SundaneseLatin" panose="02000500000000000000" pitchFamily="2" charset="0"/>
              </a:rPr>
              <a:t>nuhun</a:t>
            </a:r>
            <a:r>
              <a:rPr lang="en-US" sz="6000" dirty="0">
                <a:solidFill>
                  <a:schemeClr val="bg1"/>
                </a:solidFill>
                <a:latin typeface="SundaneseLatin" panose="02000500000000000000" pitchFamily="2" charset="0"/>
              </a:rPr>
              <a:t>; </a:t>
            </a:r>
            <a:r>
              <a:rPr lang="en-US" sz="6000" dirty="0" err="1">
                <a:solidFill>
                  <a:schemeClr val="bg1"/>
                </a:solidFill>
                <a:latin typeface="SundaneseLatin" panose="02000500000000000000" pitchFamily="2" charset="0"/>
              </a:rPr>
              <a:t>pisn</a:t>
            </a:r>
            <a:r>
              <a:rPr lang="en-US" sz="6000" dirty="0">
                <a:solidFill>
                  <a:schemeClr val="bg1"/>
                </a:solidFill>
                <a:latin typeface="SundaneseLatin" panose="02000500000000000000" pitchFamily="2" charset="0"/>
              </a:rPr>
              <a:t>;!</a:t>
            </a:r>
            <a:endParaRPr lang="en-US" sz="2000"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1" y="1669002"/>
            <a:ext cx="10648195" cy="4088167"/>
          </a:xfrm>
        </p:spPr>
        <p:txBody>
          <a:bodyPr>
            <a:normAutofit/>
          </a:bodyPr>
          <a:lstStyle/>
          <a:p>
            <a:r>
              <a:rPr lang="en-AU" sz="2000" dirty="0">
                <a:solidFill>
                  <a:schemeClr val="bg1"/>
                </a:solidFill>
                <a:effectLst/>
                <a:latin typeface="Calibri body"/>
                <a:ea typeface="Times New Roman" panose="02020603050405020304" pitchFamily="18" charset="0"/>
              </a:rPr>
              <a:t>The saying goes "</a:t>
            </a:r>
            <a:r>
              <a:rPr lang="en-AU" sz="2000" i="1" dirty="0">
                <a:solidFill>
                  <a:schemeClr val="bg1"/>
                </a:solidFill>
                <a:effectLst/>
                <a:latin typeface="Calibri body"/>
                <a:ea typeface="Times New Roman" panose="02020603050405020304" pitchFamily="18" charset="0"/>
              </a:rPr>
              <a:t>Basa </a:t>
            </a:r>
            <a:r>
              <a:rPr lang="en-AU" sz="2000" i="1" dirty="0" err="1">
                <a:solidFill>
                  <a:schemeClr val="bg1"/>
                </a:solidFill>
                <a:effectLst/>
                <a:latin typeface="Calibri body"/>
                <a:ea typeface="Times New Roman" panose="02020603050405020304" pitchFamily="18" charset="0"/>
              </a:rPr>
              <a:t>téh</a:t>
            </a:r>
            <a:r>
              <a:rPr lang="en-AU" sz="2000" i="1" dirty="0">
                <a:solidFill>
                  <a:schemeClr val="bg1"/>
                </a:solidFill>
                <a:effectLst/>
                <a:latin typeface="Calibri body"/>
                <a:ea typeface="Times New Roman" panose="02020603050405020304" pitchFamily="18" charset="0"/>
              </a:rPr>
              <a:t> </a:t>
            </a:r>
            <a:r>
              <a:rPr lang="en-AU" sz="2000" i="1" dirty="0" err="1">
                <a:solidFill>
                  <a:schemeClr val="bg1"/>
                </a:solidFill>
                <a:effectLst/>
                <a:latin typeface="Calibri body"/>
                <a:ea typeface="Times New Roman" panose="02020603050405020304" pitchFamily="18" charset="0"/>
              </a:rPr>
              <a:t>ciciren</a:t>
            </a:r>
            <a:r>
              <a:rPr lang="en-AU" sz="2000" i="1" dirty="0">
                <a:solidFill>
                  <a:schemeClr val="bg1"/>
                </a:solidFill>
                <a:effectLst/>
                <a:latin typeface="Calibri body"/>
                <a:ea typeface="Times New Roman" panose="02020603050405020304" pitchFamily="18" charset="0"/>
              </a:rPr>
              <a:t> </a:t>
            </a:r>
            <a:r>
              <a:rPr lang="en-AU" sz="2000" i="1" dirty="0" err="1">
                <a:solidFill>
                  <a:schemeClr val="bg1"/>
                </a:solidFill>
                <a:effectLst/>
                <a:latin typeface="Calibri body"/>
                <a:ea typeface="Times New Roman" panose="02020603050405020304" pitchFamily="18" charset="0"/>
              </a:rPr>
              <a:t>bangsa</a:t>
            </a:r>
            <a:r>
              <a:rPr lang="en-AU" sz="2000" dirty="0">
                <a:solidFill>
                  <a:schemeClr val="bg1"/>
                </a:solidFill>
                <a:effectLst/>
                <a:latin typeface="Calibri body"/>
                <a:ea typeface="Times New Roman" panose="02020603050405020304" pitchFamily="18" charset="0"/>
              </a:rPr>
              <a:t>" (language indicates nation).</a:t>
            </a:r>
          </a:p>
          <a:p>
            <a:r>
              <a:rPr lang="en-AU" sz="2000" dirty="0">
                <a:solidFill>
                  <a:schemeClr val="bg1"/>
                </a:solidFill>
                <a:effectLst/>
                <a:latin typeface="Calibri body"/>
                <a:ea typeface="Times New Roman" panose="02020603050405020304" pitchFamily="18" charset="0"/>
              </a:rPr>
              <a:t>A nation of self-respect must have a language.</a:t>
            </a:r>
          </a:p>
          <a:p>
            <a:pPr algn="just"/>
            <a:r>
              <a:rPr lang="en-AU" sz="2000" dirty="0">
                <a:solidFill>
                  <a:schemeClr val="bg1"/>
                </a:solidFill>
                <a:effectLst/>
                <a:latin typeface="Calibri body"/>
                <a:ea typeface="Times New Roman" panose="02020603050405020304" pitchFamily="18" charset="0"/>
              </a:rPr>
              <a:t>The thinking of the people and culture of a nation is manifested through its language. </a:t>
            </a:r>
          </a:p>
          <a:p>
            <a:pPr algn="just"/>
            <a:r>
              <a:rPr lang="en-AU" sz="2000" dirty="0">
                <a:solidFill>
                  <a:schemeClr val="bg1"/>
                </a:solidFill>
                <a:effectLst/>
                <a:latin typeface="Calibri body"/>
                <a:ea typeface="Times New Roman" panose="02020603050405020304" pitchFamily="18" charset="0"/>
              </a:rPr>
              <a:t>The language of a community is the most appropriate to express the culture of that community. </a:t>
            </a:r>
          </a:p>
          <a:p>
            <a:pPr algn="just"/>
            <a:r>
              <a:rPr lang="en-AU" sz="2000" dirty="0">
                <a:solidFill>
                  <a:schemeClr val="bg1"/>
                </a:solidFill>
                <a:effectLst/>
                <a:latin typeface="Calibri body"/>
                <a:ea typeface="Times New Roman" panose="02020603050405020304" pitchFamily="18" charset="0"/>
              </a:rPr>
              <a:t>Sundanese language is the most appropriate place to express Sundanese culture. </a:t>
            </a:r>
            <a:r>
              <a:rPr lang="en-AU" sz="2000" dirty="0">
                <a:solidFill>
                  <a:srgbClr val="00B0F0"/>
                </a:solidFill>
                <a:effectLst/>
                <a:latin typeface="Calibri body"/>
                <a:ea typeface="Times New Roman" panose="02020603050405020304" pitchFamily="18" charset="0"/>
              </a:rPr>
              <a:t>[1]</a:t>
            </a:r>
            <a:endParaRPr lang="id-ID" sz="2000" dirty="0">
              <a:solidFill>
                <a:srgbClr val="FFC000"/>
              </a:solidFill>
              <a:effectLst/>
              <a:latin typeface="Calibri body"/>
              <a:ea typeface="Times New Roman" panose="02020603050405020304" pitchFamily="18" charset="0"/>
            </a:endParaRPr>
          </a:p>
          <a:p>
            <a:pPr algn="just"/>
            <a:r>
              <a:rPr lang="fi-FI" sz="2000" dirty="0">
                <a:solidFill>
                  <a:schemeClr val="bg1"/>
                </a:solidFill>
                <a:effectLst/>
                <a:latin typeface="Calibri body"/>
                <a:ea typeface="Times New Roman" panose="02020603050405020304" pitchFamily="18" charset="0"/>
              </a:rPr>
              <a:t>The various cultural elements such as </a:t>
            </a:r>
            <a:r>
              <a:rPr lang="en-US" sz="2000" dirty="0">
                <a:solidFill>
                  <a:schemeClr val="bg1"/>
                </a:solidFill>
                <a:effectLst/>
                <a:latin typeface="Calibri body"/>
                <a:ea typeface="Times New Roman" panose="02020603050405020304" pitchFamily="18" charset="0"/>
              </a:rPr>
              <a:t>Living equipment systems, Livelihood, Social systems, Language, Art, Knowledge systems, and religious systems, </a:t>
            </a:r>
            <a:r>
              <a:rPr lang="fi-FI" sz="2000" dirty="0">
                <a:solidFill>
                  <a:srgbClr val="00B0F0"/>
                </a:solidFill>
                <a:effectLst/>
                <a:latin typeface="Calibri body"/>
                <a:ea typeface="Times New Roman" panose="02020603050405020304" pitchFamily="18" charset="0"/>
              </a:rPr>
              <a:t>[3]</a:t>
            </a:r>
            <a:r>
              <a:rPr lang="fi-FI" sz="2000" dirty="0">
                <a:solidFill>
                  <a:schemeClr val="bg1"/>
                </a:solidFill>
                <a:effectLst/>
                <a:latin typeface="Calibri body"/>
                <a:ea typeface="Times New Roman" panose="02020603050405020304" pitchFamily="18" charset="0"/>
              </a:rPr>
              <a:t> will be described in the Sundanese language.</a:t>
            </a:r>
          </a:p>
          <a:p>
            <a:pPr algn="just"/>
            <a:r>
              <a:rPr lang="en-US" sz="2000" dirty="0">
                <a:solidFill>
                  <a:schemeClr val="bg1"/>
                </a:solidFill>
                <a:effectLst/>
                <a:latin typeface="Calibri body"/>
                <a:ea typeface="Times New Roman" panose="02020603050405020304" pitchFamily="18" charset="0"/>
              </a:rPr>
              <a:t>As one of the regional languages, Sundanese is a tool or embodiment of Sundanese culture. </a:t>
            </a:r>
          </a:p>
          <a:p>
            <a:pPr algn="just"/>
            <a:r>
              <a:rPr lang="en-US" sz="2000" dirty="0">
                <a:solidFill>
                  <a:schemeClr val="bg1"/>
                </a:solidFill>
                <a:effectLst/>
                <a:latin typeface="Calibri body"/>
                <a:ea typeface="Times New Roman" panose="02020603050405020304" pitchFamily="18" charset="0"/>
              </a:rPr>
              <a:t>Sundanese language is related to literacy. Like most languages, the Sundanese language underlies literacy.</a:t>
            </a:r>
            <a:endParaRPr lang="en-US" sz="2000" dirty="0">
              <a:solidFill>
                <a:schemeClr val="bg1"/>
              </a:solidFill>
              <a:latin typeface="Calibri body"/>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443856"/>
          </a:xfrm>
        </p:spPr>
        <p:txBody>
          <a:bodyPr>
            <a:noAutofit/>
          </a:bodyPr>
          <a:lstStyle/>
          <a:p>
            <a:pPr algn="just"/>
            <a:r>
              <a:rPr lang="en-US" sz="2000" dirty="0">
                <a:solidFill>
                  <a:schemeClr val="bg1"/>
                </a:solidFill>
                <a:effectLst/>
                <a:latin typeface="Calibri body"/>
                <a:ea typeface="Times New Roman" panose="02020603050405020304" pitchFamily="18" charset="0"/>
              </a:rPr>
              <a:t>Literacy is an individual's ability and skill in speaking (reading, writing, speaking), counting, and solving problems at a certain level of expertise needed in everyday life. </a:t>
            </a:r>
            <a:r>
              <a:rPr lang="en-US" sz="2000" dirty="0">
                <a:solidFill>
                  <a:srgbClr val="00B0F0"/>
                </a:solidFill>
                <a:effectLst/>
                <a:latin typeface="Calibri body"/>
                <a:ea typeface="Times New Roman" panose="02020603050405020304" pitchFamily="18" charset="0"/>
              </a:rPr>
              <a:t>[4]</a:t>
            </a:r>
            <a:r>
              <a:rPr lang="en-US" sz="2000" dirty="0">
                <a:solidFill>
                  <a:schemeClr val="bg1"/>
                </a:solidFill>
                <a:effectLst/>
                <a:latin typeface="Calibri body"/>
                <a:ea typeface="Times New Roman" panose="02020603050405020304" pitchFamily="18" charset="0"/>
              </a:rPr>
              <a:t> This indicates that literacy cannot be separated from language skills. </a:t>
            </a:r>
          </a:p>
          <a:p>
            <a:pPr algn="just"/>
            <a:r>
              <a:rPr lang="en-US" sz="2000" dirty="0">
                <a:solidFill>
                  <a:schemeClr val="bg1"/>
                </a:solidFill>
                <a:effectLst/>
                <a:latin typeface="Calibri body"/>
                <a:ea typeface="Times New Roman" panose="02020603050405020304" pitchFamily="18" charset="0"/>
              </a:rPr>
              <a:t>Numeracy literacy ethnography can be interpreted as the ability to apply the concept of numbers and calculation operation skills in the socio-cultural life of ethnic communities; as the ability to understand and behave towards regional culture as an ethnic identity. </a:t>
            </a:r>
            <a:r>
              <a:rPr lang="en-US" sz="2000" dirty="0">
                <a:solidFill>
                  <a:srgbClr val="00B0F0"/>
                </a:solidFill>
                <a:effectLst/>
                <a:latin typeface="Calibri body"/>
                <a:ea typeface="Times New Roman" panose="02020603050405020304" pitchFamily="18" charset="0"/>
              </a:rPr>
              <a:t>[13]</a:t>
            </a:r>
            <a:endParaRPr lang="en-US" sz="2000" dirty="0">
              <a:solidFill>
                <a:srgbClr val="FFC000"/>
              </a:solidFill>
              <a:effectLst/>
              <a:latin typeface="Calibri body"/>
              <a:ea typeface="Times New Roman" panose="02020603050405020304" pitchFamily="18" charset="0"/>
            </a:endParaRPr>
          </a:p>
          <a:p>
            <a:pPr algn="just"/>
            <a:r>
              <a:rPr lang="en-US" sz="2000" dirty="0">
                <a:solidFill>
                  <a:schemeClr val="bg1"/>
                </a:solidFill>
                <a:effectLst/>
                <a:latin typeface="Calibri body"/>
                <a:ea typeface="Times New Roman" panose="02020603050405020304" pitchFamily="18" charset="0"/>
              </a:rPr>
              <a:t>Literacy plays an important role in people's lives. Both basic literacy and numeracy literacy not have an impact on individuals, but also on society and the nation and state. The importance of numeracy literacy in everyday life is seen in shopping at the market, the village chief’s speech about the population and village budget, etc. </a:t>
            </a:r>
            <a:r>
              <a:rPr lang="en-US" sz="2000" dirty="0">
                <a:solidFill>
                  <a:srgbClr val="00B0F0"/>
                </a:solidFill>
                <a:effectLst/>
                <a:latin typeface="Calibri body"/>
                <a:ea typeface="Times New Roman" panose="02020603050405020304" pitchFamily="18" charset="0"/>
              </a:rPr>
              <a:t>[2], [5]</a:t>
            </a:r>
            <a:endParaRPr lang="en-US" sz="2000" dirty="0">
              <a:solidFill>
                <a:srgbClr val="FFC000"/>
              </a:solidFill>
              <a:effectLst/>
              <a:latin typeface="Calibri body"/>
              <a:ea typeface="Times New Roman" panose="02020603050405020304" pitchFamily="18" charset="0"/>
            </a:endParaRPr>
          </a:p>
          <a:p>
            <a:pPr algn="just"/>
            <a:r>
              <a:rPr lang="en-US" sz="2000" dirty="0">
                <a:solidFill>
                  <a:schemeClr val="bg1"/>
                </a:solidFill>
                <a:effectLst/>
                <a:latin typeface="Calibri body"/>
                <a:ea typeface="Times New Roman" panose="02020603050405020304" pitchFamily="18" charset="0"/>
              </a:rPr>
              <a:t>Numeracy is not new, initiated by the </a:t>
            </a:r>
            <a:r>
              <a:rPr lang="en-US" sz="2000" b="1" dirty="0">
                <a:solidFill>
                  <a:schemeClr val="bg1"/>
                </a:solidFill>
                <a:effectLst/>
                <a:latin typeface="Calibri body"/>
                <a:ea typeface="Times New Roman" panose="02020603050405020304" pitchFamily="18" charset="0"/>
              </a:rPr>
              <a:t>World Economic Forum </a:t>
            </a:r>
            <a:r>
              <a:rPr lang="en-US" sz="2000" dirty="0">
                <a:solidFill>
                  <a:schemeClr val="bg1"/>
                </a:solidFill>
                <a:effectLst/>
                <a:latin typeface="Calibri body"/>
                <a:ea typeface="Times New Roman" panose="02020603050405020304" pitchFamily="18" charset="0"/>
              </a:rPr>
              <a:t>or OECD. Numeracy already appeared in 1959 in a report made to the British Government. [7] In 2006 UNESCO listed numeracy skills as one of the determinants of a nation's progress.</a:t>
            </a:r>
          </a:p>
          <a:p>
            <a:pPr algn="just"/>
            <a:r>
              <a:rPr lang="en-US" sz="2000" dirty="0">
                <a:solidFill>
                  <a:schemeClr val="bg1"/>
                </a:solidFill>
                <a:effectLst/>
                <a:latin typeface="Calibri body"/>
                <a:ea typeface="Times New Roman" panose="02020603050405020304" pitchFamily="18" charset="0"/>
              </a:rPr>
              <a:t>Numeration in culture is related to mathematics, “there is an element of mathematics in the culture”. </a:t>
            </a:r>
            <a:r>
              <a:rPr lang="en-US" sz="2000" dirty="0">
                <a:solidFill>
                  <a:srgbClr val="00B0F0"/>
                </a:solidFill>
                <a:effectLst/>
                <a:latin typeface="Calibri body"/>
                <a:ea typeface="Times New Roman" panose="02020603050405020304" pitchFamily="18" charset="0"/>
              </a:rPr>
              <a:t>[6]</a:t>
            </a:r>
            <a:endParaRPr lang="en-US" sz="2000" dirty="0">
              <a:solidFill>
                <a:srgbClr val="FFC000"/>
              </a:solidFill>
              <a:effectLst/>
              <a:latin typeface="Calibri body"/>
              <a:ea typeface="Times New Roman" panose="02020603050405020304" pitchFamily="18" charset="0"/>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671901" y="1416216"/>
            <a:ext cx="10515600" cy="4677784"/>
          </a:xfrm>
        </p:spPr>
        <p:txBody>
          <a:bodyPr>
            <a:normAutofit/>
          </a:bodyPr>
          <a:lstStyle/>
          <a:p>
            <a:r>
              <a:rPr lang="en-US" sz="2000" dirty="0">
                <a:solidFill>
                  <a:schemeClr val="bg1"/>
                </a:solidFill>
              </a:rPr>
              <a:t>This research uses a qualitative approach with a descriptive method. "A qualitative approach was also used if a study analyzed an interesting real phenomenon". </a:t>
            </a:r>
            <a:r>
              <a:rPr lang="en-US" sz="2000" dirty="0">
                <a:solidFill>
                  <a:srgbClr val="00B0F0"/>
                </a:solidFill>
                <a:effectLst/>
                <a:latin typeface="Calibri body"/>
                <a:ea typeface="Times New Roman" panose="02020603050405020304" pitchFamily="18" charset="0"/>
              </a:rPr>
              <a:t>[7]</a:t>
            </a:r>
            <a:endParaRPr lang="en-US" sz="2000" dirty="0">
              <a:solidFill>
                <a:schemeClr val="bg1"/>
              </a:solidFill>
              <a:latin typeface="Calibri body"/>
            </a:endParaRPr>
          </a:p>
          <a:p>
            <a:pPr algn="just"/>
            <a:r>
              <a:rPr lang="fr-FR" sz="2000" dirty="0">
                <a:solidFill>
                  <a:schemeClr val="bg1"/>
                </a:solidFill>
                <a:effectLst/>
                <a:ea typeface="Times New Roman" panose="02020603050405020304" pitchFamily="18" charset="0"/>
              </a:rPr>
              <a:t>Data collection: </a:t>
            </a:r>
            <a:r>
              <a:rPr lang="fr-FR" sz="2000" dirty="0" err="1">
                <a:solidFill>
                  <a:schemeClr val="bg1"/>
                </a:solidFill>
                <a:effectLst/>
                <a:ea typeface="Times New Roman" panose="02020603050405020304" pitchFamily="18" charset="0"/>
              </a:rPr>
              <a:t>Bibliographic</a:t>
            </a:r>
            <a:r>
              <a:rPr lang="fr-FR" sz="2000" dirty="0">
                <a:solidFill>
                  <a:schemeClr val="bg1"/>
                </a:solidFill>
                <a:effectLst/>
                <a:ea typeface="Times New Roman" panose="02020603050405020304" pitchFamily="18" charset="0"/>
              </a:rPr>
              <a:t> </a:t>
            </a:r>
            <a:r>
              <a:rPr lang="fr-FR" sz="2000" dirty="0" err="1">
                <a:solidFill>
                  <a:schemeClr val="bg1"/>
                </a:solidFill>
                <a:effectLst/>
                <a:ea typeface="Times New Roman" panose="02020603050405020304" pitchFamily="18" charset="0"/>
              </a:rPr>
              <a:t>study</a:t>
            </a:r>
            <a:r>
              <a:rPr lang="fr-FR" sz="2000" dirty="0">
                <a:solidFill>
                  <a:schemeClr val="bg1"/>
                </a:solidFill>
                <a:effectLst/>
                <a:ea typeface="Times New Roman" panose="02020603050405020304" pitchFamily="18" charset="0"/>
              </a:rPr>
              <a:t> techniques, Intuitive techniques, and Elicitation techniques</a:t>
            </a:r>
            <a:r>
              <a:rPr lang="en-US" sz="2000" dirty="0">
                <a:solidFill>
                  <a:schemeClr val="bg1"/>
                </a:solidFill>
                <a:effectLst/>
                <a:ea typeface="Times New Roman" panose="02020603050405020304" pitchFamily="18" charset="0"/>
              </a:rPr>
              <a:t>. </a:t>
            </a:r>
          </a:p>
          <a:p>
            <a:pPr algn="just"/>
            <a:r>
              <a:rPr lang="en-US" sz="2000" dirty="0">
                <a:solidFill>
                  <a:schemeClr val="bg1"/>
                </a:solidFill>
                <a:effectLst/>
                <a:ea typeface="Times New Roman" panose="02020603050405020304" pitchFamily="18" charset="0"/>
              </a:rPr>
              <a:t>Spoken data discourse: The researcher himself because as a Sundanese speaker.</a:t>
            </a:r>
          </a:p>
          <a:p>
            <a:pPr algn="just"/>
            <a:r>
              <a:rPr lang="en-US" sz="2000" dirty="0">
                <a:solidFill>
                  <a:schemeClr val="bg1"/>
                </a:solidFill>
                <a:effectLst/>
                <a:ea typeface="Times New Roman" panose="02020603050405020304" pitchFamily="18" charset="0"/>
              </a:rPr>
              <a:t>Written data sources: </a:t>
            </a:r>
            <a:r>
              <a:rPr lang="en-US" sz="2000" i="1" dirty="0" err="1">
                <a:solidFill>
                  <a:schemeClr val="bg1"/>
                </a:solidFill>
                <a:effectLst/>
                <a:ea typeface="Times New Roman" panose="02020603050405020304" pitchFamily="18" charset="0"/>
              </a:rPr>
              <a:t>Kebudayaan</a:t>
            </a:r>
            <a:r>
              <a:rPr lang="en-US" sz="2000" i="1" dirty="0">
                <a:solidFill>
                  <a:schemeClr val="bg1"/>
                </a:solidFill>
                <a:effectLst/>
                <a:ea typeface="Times New Roman" panose="02020603050405020304" pitchFamily="18" charset="0"/>
              </a:rPr>
              <a:t> Sunda</a:t>
            </a:r>
            <a:r>
              <a:rPr lang="en-US" sz="2000" dirty="0">
                <a:solidFill>
                  <a:schemeClr val="bg1"/>
                </a:solidFill>
                <a:effectLst/>
                <a:ea typeface="Times New Roman" panose="02020603050405020304" pitchFamily="18" charset="0"/>
              </a:rPr>
              <a:t> (</a:t>
            </a:r>
            <a:r>
              <a:rPr lang="en-US" sz="2000" dirty="0" err="1">
                <a:solidFill>
                  <a:schemeClr val="bg1"/>
                </a:solidFill>
                <a:effectLst/>
                <a:ea typeface="Times New Roman" panose="02020603050405020304" pitchFamily="18" charset="0"/>
              </a:rPr>
              <a:t>Ekadjati</a:t>
            </a:r>
            <a:r>
              <a:rPr lang="en-US" sz="2000" dirty="0">
                <a:solidFill>
                  <a:schemeClr val="bg1"/>
                </a:solidFill>
                <a:effectLst/>
                <a:ea typeface="Times New Roman" panose="02020603050405020304" pitchFamily="18" charset="0"/>
              </a:rPr>
              <a:t>, 1995), </a:t>
            </a:r>
            <a:r>
              <a:rPr lang="en-US" sz="2000" i="1" dirty="0" err="1">
                <a:solidFill>
                  <a:schemeClr val="bg1"/>
                </a:solidFill>
                <a:effectLst/>
                <a:ea typeface="Times New Roman" panose="02020603050405020304" pitchFamily="18" charset="0"/>
              </a:rPr>
              <a:t>Babasan</a:t>
            </a:r>
            <a:r>
              <a:rPr lang="en-US" sz="2000" i="1" dirty="0">
                <a:solidFill>
                  <a:schemeClr val="bg1"/>
                </a:solidFill>
                <a:effectLst/>
                <a:ea typeface="Times New Roman" panose="02020603050405020304" pitchFamily="18" charset="0"/>
              </a:rPr>
              <a:t> </a:t>
            </a:r>
            <a:r>
              <a:rPr lang="en-US" sz="2000" i="1" dirty="0" err="1">
                <a:solidFill>
                  <a:schemeClr val="bg1"/>
                </a:solidFill>
                <a:effectLst/>
                <a:ea typeface="Times New Roman" panose="02020603050405020304" pitchFamily="18" charset="0"/>
              </a:rPr>
              <a:t>jeung</a:t>
            </a:r>
            <a:r>
              <a:rPr lang="en-US" sz="2000" i="1" dirty="0">
                <a:solidFill>
                  <a:schemeClr val="bg1"/>
                </a:solidFill>
                <a:effectLst/>
                <a:ea typeface="Times New Roman" panose="02020603050405020304" pitchFamily="18" charset="0"/>
              </a:rPr>
              <a:t> </a:t>
            </a:r>
            <a:r>
              <a:rPr lang="en-US" sz="2000" i="1" dirty="0" err="1">
                <a:solidFill>
                  <a:schemeClr val="bg1"/>
                </a:solidFill>
                <a:effectLst/>
                <a:ea typeface="Times New Roman" panose="02020603050405020304" pitchFamily="18" charset="0"/>
              </a:rPr>
              <a:t>Paribasa</a:t>
            </a:r>
            <a:r>
              <a:rPr lang="en-US" sz="2000" i="1" dirty="0">
                <a:solidFill>
                  <a:schemeClr val="bg1"/>
                </a:solidFill>
                <a:effectLst/>
                <a:ea typeface="Times New Roman" panose="02020603050405020304" pitchFamily="18" charset="0"/>
              </a:rPr>
              <a:t> Sunda </a:t>
            </a:r>
            <a:r>
              <a:rPr lang="en-US" sz="2000" dirty="0">
                <a:solidFill>
                  <a:schemeClr val="bg1"/>
                </a:solidFill>
                <a:effectLst/>
                <a:ea typeface="Times New Roman" panose="02020603050405020304" pitchFamily="18" charset="0"/>
              </a:rPr>
              <a:t>(</a:t>
            </a:r>
            <a:r>
              <a:rPr lang="en-US" sz="2000" dirty="0" err="1">
                <a:solidFill>
                  <a:schemeClr val="bg1"/>
                </a:solidFill>
                <a:effectLst/>
                <a:ea typeface="Times New Roman" panose="02020603050405020304" pitchFamily="18" charset="0"/>
              </a:rPr>
              <a:t>Rosidi</a:t>
            </a:r>
            <a:r>
              <a:rPr lang="en-US" sz="2000" dirty="0">
                <a:solidFill>
                  <a:schemeClr val="bg1"/>
                </a:solidFill>
                <a:effectLst/>
                <a:ea typeface="Times New Roman" panose="02020603050405020304" pitchFamily="18" charset="0"/>
              </a:rPr>
              <a:t>, 2005), </a:t>
            </a:r>
            <a:r>
              <a:rPr lang="en-US" sz="2000" i="1" dirty="0" err="1">
                <a:solidFill>
                  <a:schemeClr val="bg1"/>
                </a:solidFill>
                <a:effectLst/>
                <a:ea typeface="Times New Roman" panose="02020603050405020304" pitchFamily="18" charset="0"/>
              </a:rPr>
              <a:t>Pakeman</a:t>
            </a:r>
            <a:r>
              <a:rPr lang="en-US" sz="2000" i="1" dirty="0">
                <a:solidFill>
                  <a:schemeClr val="bg1"/>
                </a:solidFill>
                <a:effectLst/>
                <a:ea typeface="Times New Roman" panose="02020603050405020304" pitchFamily="18" charset="0"/>
              </a:rPr>
              <a:t> Basa Sunda</a:t>
            </a:r>
            <a:r>
              <a:rPr lang="en-US" sz="2000" dirty="0">
                <a:solidFill>
                  <a:schemeClr val="bg1"/>
                </a:solidFill>
                <a:effectLst/>
                <a:ea typeface="Times New Roman" panose="02020603050405020304" pitchFamily="18" charset="0"/>
              </a:rPr>
              <a:t> (Sudaryat, 2016), </a:t>
            </a:r>
            <a:r>
              <a:rPr lang="en-US" sz="2000" dirty="0">
                <a:solidFill>
                  <a:srgbClr val="00B0F0"/>
                </a:solidFill>
                <a:effectLst/>
                <a:ea typeface="Times New Roman" panose="02020603050405020304" pitchFamily="18" charset="0"/>
              </a:rPr>
              <a:t>[7]</a:t>
            </a:r>
            <a:r>
              <a:rPr lang="en-US" sz="2000" dirty="0">
                <a:solidFill>
                  <a:schemeClr val="bg1"/>
                </a:solidFill>
                <a:effectLst/>
                <a:ea typeface="Times New Roman" panose="02020603050405020304" pitchFamily="18" charset="0"/>
              </a:rPr>
              <a:t> </a:t>
            </a:r>
            <a:r>
              <a:rPr lang="en-US" sz="2000" i="1" dirty="0" err="1">
                <a:solidFill>
                  <a:schemeClr val="bg1"/>
                </a:solidFill>
                <a:effectLst/>
                <a:ea typeface="Times New Roman" panose="02020603050405020304" pitchFamily="18" charset="0"/>
              </a:rPr>
              <a:t>Etnolinguistik</a:t>
            </a:r>
            <a:r>
              <a:rPr lang="en-US" sz="2000" i="1" dirty="0">
                <a:solidFill>
                  <a:schemeClr val="bg1"/>
                </a:solidFill>
                <a:effectLst/>
                <a:ea typeface="Times New Roman" panose="02020603050405020304" pitchFamily="18" charset="0"/>
              </a:rPr>
              <a:t> Sunda</a:t>
            </a:r>
            <a:r>
              <a:rPr lang="en-US" sz="2000" dirty="0">
                <a:solidFill>
                  <a:schemeClr val="bg1"/>
                </a:solidFill>
                <a:effectLst/>
                <a:ea typeface="Times New Roman" panose="02020603050405020304" pitchFamily="18" charset="0"/>
              </a:rPr>
              <a:t> (Sudaryat, 2021). </a:t>
            </a:r>
            <a:r>
              <a:rPr lang="en-US" sz="2000" dirty="0">
                <a:solidFill>
                  <a:srgbClr val="00B0F0"/>
                </a:solidFill>
                <a:ea typeface="Times New Roman" panose="02020603050405020304" pitchFamily="18" charset="0"/>
              </a:rPr>
              <a:t>[8]</a:t>
            </a:r>
            <a:endParaRPr lang="en-US" sz="2000" dirty="0">
              <a:solidFill>
                <a:schemeClr val="bg1"/>
              </a:solidFill>
              <a:effectLst/>
              <a:ea typeface="Times New Roman" panose="02020603050405020304" pitchFamily="18" charset="0"/>
            </a:endParaRPr>
          </a:p>
          <a:p>
            <a:pPr algn="just"/>
            <a:r>
              <a:rPr lang="en-US" sz="2000" dirty="0">
                <a:solidFill>
                  <a:schemeClr val="bg1"/>
                </a:solidFill>
                <a:effectLst/>
                <a:ea typeface="Times New Roman" panose="02020603050405020304" pitchFamily="18" charset="0"/>
              </a:rPr>
              <a:t>Data is processed with immediate constituent analysis techniques. The decisive effort analyzed in this study is the use of numbers in Sundanese cultural elements. </a:t>
            </a:r>
          </a:p>
          <a:p>
            <a:pPr algn="just">
              <a:lnSpc>
                <a:spcPct val="100000"/>
              </a:lnSpc>
              <a:spcBef>
                <a:spcPts val="0"/>
              </a:spcBef>
            </a:pPr>
            <a:r>
              <a:rPr lang="en-US" sz="2000" dirty="0">
                <a:solidFill>
                  <a:schemeClr val="bg1"/>
                </a:solidFill>
                <a:ea typeface="Times New Roman" panose="02020603050405020304" pitchFamily="18" charset="0"/>
              </a:rPr>
              <a:t>Numeracy </a:t>
            </a:r>
            <a:r>
              <a:rPr lang="en-US" sz="2000" dirty="0" err="1">
                <a:solidFill>
                  <a:schemeClr val="bg1"/>
                </a:solidFill>
                <a:ea typeface="Times New Roman" panose="02020603050405020304" pitchFamily="18" charset="0"/>
              </a:rPr>
              <a:t>entography</a:t>
            </a:r>
            <a:r>
              <a:rPr lang="en-US" sz="2000" dirty="0">
                <a:solidFill>
                  <a:schemeClr val="bg1"/>
                </a:solidFill>
                <a:ea typeface="Times New Roman" panose="02020603050405020304" pitchFamily="18" charset="0"/>
              </a:rPr>
              <a:t> interpretation uses hermeneutic analysis techniques (</a:t>
            </a:r>
            <a:r>
              <a:rPr lang="en-US" sz="2000" dirty="0" err="1">
                <a:solidFill>
                  <a:schemeClr val="bg1"/>
                </a:solidFill>
                <a:ea typeface="Times New Roman" panose="02020603050405020304" pitchFamily="18" charset="0"/>
              </a:rPr>
              <a:t>Sumaryono</a:t>
            </a:r>
            <a:r>
              <a:rPr lang="en-US" sz="2000" dirty="0">
                <a:solidFill>
                  <a:schemeClr val="bg1"/>
                </a:solidFill>
                <a:ea typeface="Times New Roman" panose="02020603050405020304" pitchFamily="18" charset="0"/>
              </a:rPr>
              <a:t>, 1999) </a:t>
            </a:r>
            <a:r>
              <a:rPr lang="en-US" sz="2000" dirty="0">
                <a:solidFill>
                  <a:srgbClr val="00B0F0"/>
                </a:solidFill>
                <a:ea typeface="Times New Roman" panose="02020603050405020304" pitchFamily="18" charset="0"/>
              </a:rPr>
              <a:t>[9] </a:t>
            </a:r>
            <a:r>
              <a:rPr lang="en-US" sz="2000" dirty="0">
                <a:solidFill>
                  <a:schemeClr val="bg1"/>
                </a:solidFill>
                <a:ea typeface="Times New Roman" panose="02020603050405020304" pitchFamily="18" charset="0"/>
              </a:rPr>
              <a:t>which are objective (Palmer, 2003) </a:t>
            </a:r>
            <a:r>
              <a:rPr lang="en-US" sz="2000" dirty="0">
                <a:solidFill>
                  <a:srgbClr val="00B0F0"/>
                </a:solidFill>
                <a:ea typeface="Times New Roman" panose="02020603050405020304" pitchFamily="18" charset="0"/>
              </a:rPr>
              <a:t>[10] </a:t>
            </a:r>
            <a:r>
              <a:rPr lang="en-US" sz="2000" dirty="0">
                <a:solidFill>
                  <a:schemeClr val="bg1"/>
                </a:solidFill>
                <a:ea typeface="Times New Roman" panose="02020603050405020304" pitchFamily="18" charset="0"/>
              </a:rPr>
              <a:t>with stages </a:t>
            </a:r>
          </a:p>
          <a:p>
            <a:pPr marL="0" indent="0" algn="just">
              <a:lnSpc>
                <a:spcPct val="100000"/>
              </a:lnSpc>
              <a:spcBef>
                <a:spcPts val="0"/>
              </a:spcBef>
              <a:buNone/>
            </a:pPr>
            <a:r>
              <a:rPr lang="en-US" sz="2000" dirty="0">
                <a:solidFill>
                  <a:schemeClr val="bg1"/>
                </a:solidFill>
                <a:ea typeface="Times New Roman" panose="02020603050405020304" pitchFamily="18" charset="0"/>
              </a:rPr>
              <a:t>    (a) comprehension, </a:t>
            </a:r>
          </a:p>
          <a:p>
            <a:pPr marL="0" indent="0" algn="just">
              <a:lnSpc>
                <a:spcPct val="100000"/>
              </a:lnSpc>
              <a:spcBef>
                <a:spcPts val="0"/>
              </a:spcBef>
              <a:buNone/>
            </a:pPr>
            <a:r>
              <a:rPr lang="en-US" sz="2000" dirty="0">
                <a:solidFill>
                  <a:schemeClr val="bg1"/>
                </a:solidFill>
                <a:ea typeface="Times New Roman" panose="02020603050405020304" pitchFamily="18" charset="0"/>
              </a:rPr>
              <a:t>    (b) explication, </a:t>
            </a:r>
          </a:p>
          <a:p>
            <a:pPr marL="0" indent="0" algn="just">
              <a:lnSpc>
                <a:spcPct val="100000"/>
              </a:lnSpc>
              <a:spcBef>
                <a:spcPts val="0"/>
              </a:spcBef>
              <a:buNone/>
            </a:pPr>
            <a:r>
              <a:rPr lang="en-US" sz="2000" dirty="0">
                <a:solidFill>
                  <a:schemeClr val="bg1"/>
                </a:solidFill>
                <a:ea typeface="Times New Roman" panose="02020603050405020304" pitchFamily="18" charset="0"/>
              </a:rPr>
              <a:t>    (c) explanation, and </a:t>
            </a:r>
          </a:p>
          <a:p>
            <a:pPr marL="0" indent="0" algn="just">
              <a:lnSpc>
                <a:spcPct val="100000"/>
              </a:lnSpc>
              <a:spcBef>
                <a:spcPts val="0"/>
              </a:spcBef>
              <a:buNone/>
            </a:pPr>
            <a:r>
              <a:rPr lang="en-US" sz="2000" dirty="0">
                <a:solidFill>
                  <a:schemeClr val="bg1"/>
                </a:solidFill>
                <a:ea typeface="Times New Roman" panose="02020603050405020304" pitchFamily="18" charset="0"/>
              </a:rPr>
              <a:t>    (d) interpretation. (</a:t>
            </a:r>
            <a:r>
              <a:rPr lang="en-US" sz="2000" dirty="0" err="1">
                <a:solidFill>
                  <a:schemeClr val="bg1"/>
                </a:solidFill>
                <a:ea typeface="Times New Roman" panose="02020603050405020304" pitchFamily="18" charset="0"/>
              </a:rPr>
              <a:t>Ricour</a:t>
            </a:r>
            <a:r>
              <a:rPr lang="en-US" sz="2000" dirty="0">
                <a:solidFill>
                  <a:schemeClr val="bg1"/>
                </a:solidFill>
                <a:ea typeface="Times New Roman" panose="02020603050405020304" pitchFamily="18" charset="0"/>
              </a:rPr>
              <a:t>, 1985) </a:t>
            </a:r>
            <a:r>
              <a:rPr lang="en-US" sz="2000" dirty="0">
                <a:solidFill>
                  <a:srgbClr val="00B0F0"/>
                </a:solidFill>
                <a:effectLst/>
                <a:ea typeface="Times New Roman" panose="02020603050405020304" pitchFamily="18" charset="0"/>
              </a:rPr>
              <a:t>[11]</a:t>
            </a:r>
            <a:endParaRPr lang="id-ID" sz="20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1"/>
            <a:ext cx="10621818" cy="4677785"/>
          </a:xfrm>
        </p:spPr>
        <p:txBody>
          <a:bodyPr>
            <a:noAutofit/>
          </a:bodyPr>
          <a:lstStyle/>
          <a:p>
            <a:pPr marL="0" indent="0" algn="just">
              <a:lnSpc>
                <a:spcPct val="100000"/>
              </a:lnSpc>
              <a:buNone/>
            </a:pPr>
            <a:r>
              <a:rPr lang="en-US" sz="2000" dirty="0">
                <a:solidFill>
                  <a:schemeClr val="bg1"/>
                </a:solidFill>
                <a:effectLst/>
                <a:latin typeface="Calibri body"/>
                <a:ea typeface="Times New Roman" panose="02020603050405020304" pitchFamily="18" charset="0"/>
              </a:rPr>
              <a:t>Ethnographic numeracy literacy refers to the use of numbers in ethnic and socio-cultural life </a:t>
            </a:r>
            <a:r>
              <a:rPr lang="en-US" sz="2000" dirty="0">
                <a:solidFill>
                  <a:srgbClr val="00B0F0"/>
                </a:solidFill>
                <a:effectLst/>
                <a:latin typeface="Calibri body"/>
                <a:ea typeface="Times New Roman" panose="02020603050405020304" pitchFamily="18" charset="0"/>
              </a:rPr>
              <a:t>[2]</a:t>
            </a:r>
            <a:r>
              <a:rPr lang="en-US" sz="2000" dirty="0">
                <a:solidFill>
                  <a:schemeClr val="bg1"/>
                </a:solidFill>
                <a:effectLst/>
                <a:latin typeface="Calibri body"/>
                <a:ea typeface="Times New Roman" panose="02020603050405020304" pitchFamily="18" charset="0"/>
              </a:rPr>
              <a:t>: (a) Living equipment systems, (b) Livelihood, (c) Social systems, (d) Language, (e) Art, and (f) Knowledge systems, and (g) religious systems. </a:t>
            </a:r>
            <a:r>
              <a:rPr lang="en-US" sz="2000" dirty="0">
                <a:solidFill>
                  <a:srgbClr val="00B0F0"/>
                </a:solidFill>
                <a:latin typeface="Calibri body"/>
                <a:ea typeface="Times New Roman" panose="02020603050405020304" pitchFamily="18" charset="0"/>
              </a:rPr>
              <a:t>[3]  </a:t>
            </a:r>
            <a:r>
              <a:rPr lang="en-US" sz="2000" dirty="0">
                <a:solidFill>
                  <a:schemeClr val="bg1"/>
                </a:solidFill>
                <a:effectLst/>
                <a:latin typeface="Calibri body"/>
                <a:ea typeface="Times New Roman" panose="02020603050405020304" pitchFamily="18" charset="0"/>
              </a:rPr>
              <a:t>The use of numbers can relate to all seven elements of culture. </a:t>
            </a:r>
          </a:p>
          <a:p>
            <a:pPr algn="just">
              <a:lnSpc>
                <a:spcPct val="100000"/>
              </a:lnSpc>
            </a:pPr>
            <a:r>
              <a:rPr lang="en-US" sz="2000" dirty="0">
                <a:solidFill>
                  <a:schemeClr val="bg1"/>
                </a:solidFill>
                <a:effectLst/>
                <a:latin typeface="Calibri body"/>
                <a:ea typeface="Times New Roman" panose="02020603050405020304" pitchFamily="18" charset="0"/>
              </a:rPr>
              <a:t>The use of numbers in </a:t>
            </a:r>
            <a:r>
              <a:rPr lang="en-US" sz="2000" dirty="0">
                <a:solidFill>
                  <a:schemeClr val="bg1"/>
                </a:solidFill>
                <a:latin typeface="Calibri body"/>
                <a:ea typeface="Times New Roman" panose="02020603050405020304" pitchFamily="18" charset="0"/>
              </a:rPr>
              <a:t>living equipment </a:t>
            </a:r>
            <a:r>
              <a:rPr lang="en-US" sz="2000" dirty="0">
                <a:solidFill>
                  <a:schemeClr val="bg1"/>
                </a:solidFill>
                <a:effectLst/>
                <a:latin typeface="Calibri body"/>
                <a:ea typeface="Times New Roman" panose="02020603050405020304" pitchFamily="18" charset="0"/>
              </a:rPr>
              <a:t>systems is found in the proverb: </a:t>
            </a:r>
            <a:r>
              <a:rPr lang="en-US" sz="2000" i="1" dirty="0">
                <a:solidFill>
                  <a:schemeClr val="bg1"/>
                </a:solidFill>
                <a:effectLst/>
                <a:latin typeface="Calibri body"/>
                <a:ea typeface="Times New Roman" panose="02020603050405020304" pitchFamily="18" charset="0"/>
              </a:rPr>
              <a:t>Kujang dua </a:t>
            </a:r>
            <a:r>
              <a:rPr lang="en-US" sz="2000" i="1" dirty="0" err="1">
                <a:solidFill>
                  <a:schemeClr val="bg1"/>
                </a:solidFill>
                <a:effectLst/>
                <a:latin typeface="Calibri body"/>
                <a:ea typeface="Times New Roman" panose="02020603050405020304" pitchFamily="18" charset="0"/>
              </a:rPr>
              <a:t>pangadékna</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(Kujang has two </a:t>
            </a:r>
            <a:r>
              <a:rPr lang="en-US" sz="2000" dirty="0" err="1">
                <a:solidFill>
                  <a:schemeClr val="bg1"/>
                </a:solidFill>
                <a:effectLst/>
                <a:latin typeface="Calibri body"/>
                <a:ea typeface="Times New Roman" panose="02020603050405020304" pitchFamily="18" charset="0"/>
              </a:rPr>
              <a:t>sharpnesses</a:t>
            </a:r>
            <a:r>
              <a:rPr lang="en-US" sz="2000" dirty="0">
                <a:solidFill>
                  <a:schemeClr val="bg1"/>
                </a:solidFill>
                <a:effectLst/>
                <a:latin typeface="Calibri body"/>
                <a:ea typeface="Times New Roman" panose="02020603050405020304" pitchFamily="18" charset="0"/>
              </a:rPr>
              <a:t>) ’A business that has two advantages’. </a:t>
            </a:r>
            <a:r>
              <a:rPr lang="en-US" sz="2000" dirty="0">
                <a:solidFill>
                  <a:srgbClr val="00B0F0"/>
                </a:solidFill>
                <a:effectLst/>
                <a:latin typeface="Calibri body"/>
                <a:ea typeface="Times New Roman" panose="02020603050405020304" pitchFamily="18" charset="0"/>
              </a:rPr>
              <a:t>[7]</a:t>
            </a:r>
            <a:endParaRPr lang="en-US" sz="2000" dirty="0">
              <a:solidFill>
                <a:srgbClr val="FFC000"/>
              </a:solidFill>
              <a:effectLst/>
              <a:latin typeface="Calibri body"/>
              <a:ea typeface="Times New Roman" panose="02020603050405020304" pitchFamily="18" charset="0"/>
            </a:endParaRPr>
          </a:p>
          <a:p>
            <a:pPr algn="just">
              <a:lnSpc>
                <a:spcPct val="100000"/>
              </a:lnSpc>
            </a:pPr>
            <a:r>
              <a:rPr lang="en-US" sz="2000" dirty="0">
                <a:solidFill>
                  <a:schemeClr val="bg1"/>
                </a:solidFill>
                <a:effectLst/>
                <a:latin typeface="Calibri body"/>
                <a:ea typeface="Times New Roman" panose="02020603050405020304" pitchFamily="18" charset="0"/>
              </a:rPr>
              <a:t>The livelihood of the Sundanese people is generally farming, </a:t>
            </a:r>
            <a:r>
              <a:rPr lang="en-US" sz="2000" i="1" dirty="0" err="1">
                <a:solidFill>
                  <a:schemeClr val="bg1"/>
                </a:solidFill>
                <a:effectLst/>
                <a:latin typeface="Calibri body"/>
                <a:ea typeface="Times New Roman" panose="02020603050405020304" pitchFamily="18" charset="0"/>
              </a:rPr>
              <a:t>berladang</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‘farm on land’,  and trading. The use of numbers in livelihoods is contained in the idiom: </a:t>
            </a:r>
            <a:r>
              <a:rPr lang="en-US" sz="2000" i="1" dirty="0">
                <a:solidFill>
                  <a:schemeClr val="bg1"/>
                </a:solidFill>
                <a:effectLst/>
                <a:latin typeface="Calibri body"/>
                <a:ea typeface="Times New Roman" panose="02020603050405020304" pitchFamily="18" charset="0"/>
              </a:rPr>
              <a:t>Jaba </a:t>
            </a:r>
            <a:r>
              <a:rPr lang="en-US" sz="2000" i="1" dirty="0" err="1">
                <a:solidFill>
                  <a:schemeClr val="bg1"/>
                </a:solidFill>
                <a:effectLst/>
                <a:latin typeface="Calibri body"/>
                <a:ea typeface="Times New Roman" panose="02020603050405020304" pitchFamily="18" charset="0"/>
              </a:rPr>
              <a:t>ti</a:t>
            </a:r>
            <a:r>
              <a:rPr lang="en-US" sz="2000" b="1" dirty="0">
                <a:solidFill>
                  <a:schemeClr val="bg1"/>
                </a:solidFill>
                <a:effectLst/>
                <a:latin typeface="Calibri body"/>
                <a:ea typeface="Times New Roman" panose="02020603050405020304" pitchFamily="18" charset="0"/>
              </a:rPr>
              <a:t> </a:t>
            </a:r>
            <a:r>
              <a:rPr lang="en-US" sz="2000" b="1" i="1" dirty="0" err="1">
                <a:solidFill>
                  <a:schemeClr val="bg1"/>
                </a:solidFill>
                <a:effectLst/>
                <a:latin typeface="Calibri body"/>
                <a:ea typeface="Times New Roman" panose="02020603050405020304" pitchFamily="18" charset="0"/>
              </a:rPr>
              <a:t>maro</a:t>
            </a:r>
            <a:r>
              <a:rPr lang="en-US" sz="2000"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ngagarap</a:t>
            </a:r>
            <a:r>
              <a:rPr lang="en-US" sz="2000" i="1" dirty="0">
                <a:solidFill>
                  <a:schemeClr val="bg1"/>
                </a:solidFill>
                <a:effectLst/>
                <a:latin typeface="Calibri body"/>
                <a:ea typeface="Times New Roman" panose="02020603050405020304" pitchFamily="18" charset="0"/>
              </a:rPr>
              <a:t> sawah </a:t>
            </a:r>
            <a:r>
              <a:rPr lang="en-US" sz="2000" i="1" dirty="0" err="1">
                <a:solidFill>
                  <a:schemeClr val="bg1"/>
                </a:solidFill>
                <a:effectLst/>
                <a:latin typeface="Calibri body"/>
                <a:ea typeface="Times New Roman" panose="02020603050405020304" pitchFamily="18" charset="0"/>
              </a:rPr>
              <a:t>bisa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ku</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cara</a:t>
            </a:r>
            <a:r>
              <a:rPr lang="en-US" sz="2000" b="1" dirty="0">
                <a:solidFill>
                  <a:schemeClr val="bg1"/>
                </a:solidFill>
                <a:effectLst/>
                <a:latin typeface="Calibri body"/>
                <a:ea typeface="Times New Roman" panose="02020603050405020304" pitchFamily="18" charset="0"/>
              </a:rPr>
              <a:t> </a:t>
            </a:r>
            <a:r>
              <a:rPr lang="en-US" sz="2000" b="1" i="1" dirty="0" err="1">
                <a:solidFill>
                  <a:schemeClr val="bg1"/>
                </a:solidFill>
                <a:effectLst/>
                <a:latin typeface="Calibri body"/>
                <a:ea typeface="Times New Roman" panose="02020603050405020304" pitchFamily="18" charset="0"/>
              </a:rPr>
              <a:t>mertelu</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(In addition to sharing two, working on rice fields can be done by sharing three results). </a:t>
            </a:r>
            <a:r>
              <a:rPr lang="en-US" sz="2000" dirty="0">
                <a:solidFill>
                  <a:srgbClr val="00B0F0"/>
                </a:solidFill>
                <a:effectLst/>
                <a:latin typeface="Calibri body"/>
                <a:ea typeface="Times New Roman" panose="02020603050405020304" pitchFamily="18" charset="0"/>
              </a:rPr>
              <a:t>[14]</a:t>
            </a:r>
            <a:endParaRPr lang="en-US" sz="2000" dirty="0">
              <a:solidFill>
                <a:schemeClr val="bg1"/>
              </a:solidFill>
              <a:latin typeface="Calibri body"/>
              <a:ea typeface="Times New Roman" panose="02020603050405020304" pitchFamily="18" charset="0"/>
            </a:endParaRPr>
          </a:p>
          <a:p>
            <a:pPr algn="just">
              <a:lnSpc>
                <a:spcPct val="100000"/>
              </a:lnSpc>
            </a:pPr>
            <a:r>
              <a:rPr lang="en-US" sz="2000" dirty="0">
                <a:solidFill>
                  <a:schemeClr val="bg1"/>
                </a:solidFill>
                <a:effectLst/>
                <a:latin typeface="Calibri body"/>
                <a:ea typeface="Times New Roman" panose="02020603050405020304" pitchFamily="18" charset="0"/>
              </a:rPr>
              <a:t>The use of numbers in the social system appears in the expression:   </a:t>
            </a:r>
            <a:r>
              <a:rPr lang="en-US" sz="2000" i="1" dirty="0" err="1">
                <a:solidFill>
                  <a:schemeClr val="bg1"/>
                </a:solidFill>
                <a:effectLst/>
                <a:latin typeface="Calibri body"/>
                <a:ea typeface="Times New Roman" panose="02020603050405020304" pitchFamily="18" charset="0"/>
              </a:rPr>
              <a:t>Kuring</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indit</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kadua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budak</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(I went alone with my son). This phrase indicates that ‘I went alone with my child’. In the family, parents usually share with their children, even if there is little food: </a:t>
            </a:r>
            <a:r>
              <a:rPr lang="en-US" sz="2000" i="1" dirty="0" err="1">
                <a:solidFill>
                  <a:schemeClr val="bg1"/>
                </a:solidFill>
                <a:effectLst/>
                <a:latin typeface="Calibri body"/>
                <a:ea typeface="Times New Roman" panose="02020603050405020304" pitchFamily="18" charset="0"/>
              </a:rPr>
              <a:t>Huap</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hiji</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diduakeun</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(A bite of rice is halved).</a:t>
            </a:r>
            <a:r>
              <a:rPr lang="en-US" sz="2000" dirty="0">
                <a:solidFill>
                  <a:schemeClr val="bg1"/>
                </a:solidFill>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If a person is asked about children, they will mention their number and gender: </a:t>
            </a:r>
            <a:r>
              <a:rPr lang="en-US" sz="2000" i="1" dirty="0">
                <a:solidFill>
                  <a:schemeClr val="bg1"/>
                </a:solidFill>
                <a:effectLst/>
                <a:latin typeface="Calibri body"/>
                <a:ea typeface="Times New Roman" panose="02020603050405020304" pitchFamily="18" charset="0"/>
              </a:rPr>
              <a:t>Pun </a:t>
            </a:r>
            <a:r>
              <a:rPr lang="en-US" sz="2000" i="1" dirty="0" err="1">
                <a:solidFill>
                  <a:schemeClr val="bg1"/>
                </a:solidFill>
                <a:effectLst/>
                <a:latin typeface="Calibri body"/>
                <a:ea typeface="Times New Roman" panose="02020603050405020304" pitchFamily="18" charset="0"/>
              </a:rPr>
              <a:t>anak</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mah</a:t>
            </a:r>
            <a:r>
              <a:rPr lang="en-US" sz="2000" i="1" dirty="0">
                <a:solidFill>
                  <a:schemeClr val="bg1"/>
                </a:solidFill>
                <a:effectLst/>
                <a:latin typeface="Calibri body"/>
                <a:ea typeface="Times New Roman" panose="02020603050405020304" pitchFamily="18" charset="0"/>
              </a:rPr>
              <a:t> dua, </a:t>
            </a:r>
            <a:r>
              <a:rPr lang="en-US" sz="2000" i="1" dirty="0" err="1">
                <a:solidFill>
                  <a:schemeClr val="bg1"/>
                </a:solidFill>
                <a:effectLst/>
                <a:latin typeface="Calibri body"/>
                <a:ea typeface="Times New Roman" panose="02020603050405020304" pitchFamily="18" charset="0"/>
              </a:rPr>
              <a:t>awéwé</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hiji</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lalaki</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hiji</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(My son is two people, one girl, and one boy). </a:t>
            </a:r>
            <a:endParaRPr lang="en-US" sz="2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754064"/>
            <a:ext cx="10515600" cy="4300371"/>
          </a:xfrm>
        </p:spPr>
        <p:txBody>
          <a:bodyPr>
            <a:normAutofit/>
          </a:bodyPr>
          <a:lstStyle/>
          <a:p>
            <a:pPr marL="0" indent="0" algn="just">
              <a:lnSpc>
                <a:spcPct val="100000"/>
              </a:lnSpc>
              <a:spcBef>
                <a:spcPts val="0"/>
              </a:spcBef>
              <a:buNone/>
            </a:pPr>
            <a:r>
              <a:rPr lang="en-US" sz="2000" dirty="0">
                <a:solidFill>
                  <a:schemeClr val="bg1"/>
                </a:solidFill>
                <a:effectLst/>
                <a:latin typeface="Calibri body"/>
                <a:ea typeface="Times New Roman" panose="02020603050405020304" pitchFamily="18" charset="0"/>
              </a:rPr>
              <a:t>    In Sundanese society there are known words of dubbing (number auxiliary soy sauce) such as </a:t>
            </a:r>
          </a:p>
          <a:p>
            <a:pPr marL="0" indent="0" algn="just">
              <a:lnSpc>
                <a:spcPct val="100000"/>
              </a:lnSpc>
              <a:spcBef>
                <a:spcPts val="0"/>
              </a:spcBef>
              <a:buNone/>
            </a:pPr>
            <a:r>
              <a:rPr lang="en-US" sz="2000" i="1" dirty="0">
                <a:solidFill>
                  <a:schemeClr val="bg1"/>
                </a:solidFill>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saurang</a:t>
            </a:r>
            <a:r>
              <a:rPr lang="en-US" sz="2000" dirty="0">
                <a:solidFill>
                  <a:schemeClr val="bg1"/>
                </a:solidFill>
                <a:effectLst/>
                <a:latin typeface="Calibri body"/>
                <a:ea typeface="Times New Roman" panose="02020603050405020304" pitchFamily="18" charset="0"/>
              </a:rPr>
              <a:t> ' one person', </a:t>
            </a:r>
            <a:r>
              <a:rPr lang="en-US" sz="2000" i="1" dirty="0" err="1">
                <a:solidFill>
                  <a:schemeClr val="bg1"/>
                </a:solidFill>
                <a:effectLst/>
                <a:latin typeface="Calibri body"/>
                <a:ea typeface="Times New Roman" panose="02020603050405020304" pitchFamily="18" charset="0"/>
              </a:rPr>
              <a:t>sapapan</a:t>
            </a:r>
            <a:r>
              <a:rPr lang="en-US" sz="2000" dirty="0">
                <a:solidFill>
                  <a:schemeClr val="bg1"/>
                </a:solidFill>
                <a:effectLst/>
                <a:latin typeface="Calibri body"/>
                <a:ea typeface="Times New Roman" panose="02020603050405020304" pitchFamily="18" charset="0"/>
              </a:rPr>
              <a:t> ' one piece'</a:t>
            </a:r>
          </a:p>
          <a:p>
            <a:pPr algn="just"/>
            <a:r>
              <a:rPr lang="en-US" sz="2000" dirty="0">
                <a:solidFill>
                  <a:schemeClr val="bg1"/>
                </a:solidFill>
                <a:effectLst/>
                <a:latin typeface="Calibri body"/>
                <a:ea typeface="Times New Roman" panose="02020603050405020304" pitchFamily="18" charset="0"/>
              </a:rPr>
              <a:t>In relation to language, the use of numbers appears in satirical stylistic names: </a:t>
            </a:r>
            <a:r>
              <a:rPr lang="en-US" sz="2000" i="1" dirty="0" err="1">
                <a:solidFill>
                  <a:schemeClr val="bg1"/>
                </a:solidFill>
                <a:effectLst/>
                <a:latin typeface="Calibri body"/>
                <a:ea typeface="Times New Roman" panose="02020603050405020304" pitchFamily="18" charset="0"/>
              </a:rPr>
              <a:t>Ngomong</a:t>
            </a:r>
            <a:r>
              <a:rPr lang="en-US" sz="2000" i="1" dirty="0">
                <a:solidFill>
                  <a:schemeClr val="bg1"/>
                </a:solidFill>
                <a:effectLst/>
                <a:latin typeface="Calibri body"/>
                <a:ea typeface="Times New Roman" panose="02020603050405020304" pitchFamily="18" charset="0"/>
              </a:rPr>
              <a:t> dua</a:t>
            </a:r>
            <a:r>
              <a:rPr lang="en-US" sz="2000" i="1" dirty="0">
                <a:solidFill>
                  <a:schemeClr val="bg1"/>
                </a:solidFill>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(irony) 'Speaking two purposes'; a style that contains the opposite meaning with the intention of making fun. The word </a:t>
            </a:r>
            <a:r>
              <a:rPr lang="en-US" sz="2000" i="1" dirty="0" err="1">
                <a:solidFill>
                  <a:schemeClr val="bg1"/>
                </a:solidFill>
                <a:effectLst/>
                <a:latin typeface="Calibri body"/>
                <a:ea typeface="Times New Roman" panose="02020603050405020304" pitchFamily="18" charset="0"/>
              </a:rPr>
              <a:t>ngomong</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'speaking' is one aspect of productive spoken language. Sundanese is used in place naming (toponymy). For example, </a:t>
            </a:r>
            <a:r>
              <a:rPr lang="en-US" sz="2000" i="1" dirty="0" err="1">
                <a:solidFill>
                  <a:schemeClr val="bg1"/>
                </a:solidFill>
                <a:effectLst/>
                <a:latin typeface="Calibri body"/>
                <a:ea typeface="Times New Roman" panose="02020603050405020304" pitchFamily="18" charset="0"/>
              </a:rPr>
              <a:t>Jatitujuh</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‘Teak seven’</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and </a:t>
            </a:r>
            <a:r>
              <a:rPr lang="en-US" sz="2000" i="1" dirty="0" err="1">
                <a:solidFill>
                  <a:schemeClr val="bg1"/>
                </a:solidFill>
                <a:effectLst/>
                <a:latin typeface="Calibri body"/>
                <a:ea typeface="Times New Roman" panose="02020603050405020304" pitchFamily="18" charset="0"/>
              </a:rPr>
              <a:t>Parapatan</a:t>
            </a:r>
            <a:r>
              <a:rPr lang="en-US" sz="2000" i="1" dirty="0">
                <a:solidFill>
                  <a:schemeClr val="bg1"/>
                </a:solidFill>
                <a:effectLst/>
                <a:latin typeface="Calibri body"/>
                <a:ea typeface="Times New Roman" panose="02020603050405020304" pitchFamily="18" charset="0"/>
              </a:rPr>
              <a:t> lima </a:t>
            </a:r>
            <a:r>
              <a:rPr lang="en-US" sz="2000" dirty="0">
                <a:solidFill>
                  <a:schemeClr val="bg1"/>
                </a:solidFill>
                <a:effectLst/>
                <a:latin typeface="Calibri body"/>
                <a:ea typeface="Times New Roman" panose="02020603050405020304" pitchFamily="18" charset="0"/>
              </a:rPr>
              <a:t>‘intersection five’.</a:t>
            </a:r>
            <a:endParaRPr lang="en-US" sz="2000" dirty="0">
              <a:solidFill>
                <a:schemeClr val="bg1"/>
              </a:solidFill>
              <a:latin typeface="Calibri body"/>
              <a:ea typeface="Times New Roman" panose="02020603050405020304" pitchFamily="18" charset="0"/>
            </a:endParaRPr>
          </a:p>
          <a:p>
            <a:pPr algn="just"/>
            <a:r>
              <a:rPr lang="en-US" sz="2000" dirty="0">
                <a:solidFill>
                  <a:schemeClr val="bg1"/>
                </a:solidFill>
                <a:effectLst/>
                <a:latin typeface="Calibri body"/>
                <a:ea typeface="Times New Roman" panose="02020603050405020304" pitchFamily="18" charset="0"/>
              </a:rPr>
              <a:t>The use of numbers in relation to the art system is seen in the expression: </a:t>
            </a:r>
            <a:r>
              <a:rPr lang="en-US" sz="2000" i="1" dirty="0" err="1">
                <a:solidFill>
                  <a:schemeClr val="bg1"/>
                </a:solidFill>
                <a:effectLst/>
                <a:latin typeface="Calibri body"/>
                <a:ea typeface="Times New Roman" panose="02020603050405020304" pitchFamily="18" charset="0"/>
              </a:rPr>
              <a:t>Tepak</a:t>
            </a:r>
            <a:r>
              <a:rPr lang="en-US" sz="2000" i="1" dirty="0">
                <a:solidFill>
                  <a:schemeClr val="bg1"/>
                </a:solidFill>
                <a:effectLst/>
                <a:latin typeface="Calibri body"/>
                <a:ea typeface="Times New Roman" panose="02020603050405020304" pitchFamily="18" charset="0"/>
              </a:rPr>
              <a:t> dua </a:t>
            </a:r>
            <a:r>
              <a:rPr lang="en-US" sz="2000" dirty="0">
                <a:solidFill>
                  <a:schemeClr val="bg1"/>
                </a:solidFill>
                <a:effectLst/>
                <a:latin typeface="Calibri body"/>
                <a:ea typeface="Times New Roman" panose="02020603050405020304" pitchFamily="18" charset="0"/>
              </a:rPr>
              <a:t>or </a:t>
            </a:r>
            <a:r>
              <a:rPr lang="en-US" sz="2000" i="1" dirty="0" err="1">
                <a:solidFill>
                  <a:schemeClr val="bg1"/>
                </a:solidFill>
                <a:effectLst/>
                <a:latin typeface="Calibri body"/>
                <a:ea typeface="Times New Roman" panose="02020603050405020304" pitchFamily="18" charset="0"/>
              </a:rPr>
              <a:t>palérédan</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'Slow tempo dance' and </a:t>
            </a:r>
            <a:r>
              <a:rPr lang="en-US" sz="2000" i="1" dirty="0" err="1">
                <a:solidFill>
                  <a:schemeClr val="bg1"/>
                </a:solidFill>
                <a:effectLst/>
                <a:latin typeface="Calibri body"/>
                <a:ea typeface="Times New Roman" panose="02020603050405020304" pitchFamily="18" charset="0"/>
              </a:rPr>
              <a:t>Tepak</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tilu</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'Medium tempo dance' in </a:t>
            </a:r>
            <a:r>
              <a:rPr lang="en-US" sz="2000" i="1" dirty="0" err="1">
                <a:solidFill>
                  <a:schemeClr val="bg1"/>
                </a:solidFill>
                <a:effectLst/>
                <a:latin typeface="Calibri body"/>
                <a:ea typeface="Times New Roman" panose="02020603050405020304" pitchFamily="18" charset="0"/>
              </a:rPr>
              <a:t>penca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silat</a:t>
            </a:r>
            <a:r>
              <a:rPr lang="en-US" sz="2000" i="1" dirty="0">
                <a:solidFill>
                  <a:schemeClr val="bg1"/>
                </a:solidFill>
                <a:effectLst/>
                <a:latin typeface="Calibri body"/>
                <a:ea typeface="Times New Roman" panose="02020603050405020304" pitchFamily="18" charset="0"/>
              </a:rPr>
              <a:t>,</a:t>
            </a:r>
            <a:r>
              <a:rPr lang="en-US" sz="2000" dirty="0">
                <a:solidFill>
                  <a:schemeClr val="bg1"/>
                </a:solidFill>
                <a:effectLst/>
                <a:latin typeface="Calibri body"/>
                <a:ea typeface="Times New Roman" panose="02020603050405020304" pitchFamily="18" charset="0"/>
              </a:rPr>
              <a:t>[26] </a:t>
            </a:r>
            <a:r>
              <a:rPr lang="en-US" sz="2000" i="1" dirty="0" err="1">
                <a:solidFill>
                  <a:schemeClr val="bg1"/>
                </a:solidFill>
                <a:effectLst/>
                <a:latin typeface="Calibri body"/>
                <a:ea typeface="Times New Roman" panose="02020603050405020304" pitchFamily="18" charset="0"/>
              </a:rPr>
              <a:t>ketuk</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tilu</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‘One type of dance’. </a:t>
            </a:r>
            <a:r>
              <a:rPr lang="en-US" sz="2000" i="1" dirty="0" err="1">
                <a:solidFill>
                  <a:schemeClr val="bg1"/>
                </a:solidFill>
                <a:effectLst/>
                <a:latin typeface="Calibri body"/>
                <a:ea typeface="Times New Roman" panose="02020603050405020304" pitchFamily="18" charset="0"/>
              </a:rPr>
              <a:t>Ketuk</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tilu</a:t>
            </a:r>
            <a:r>
              <a:rPr lang="en-US" sz="2000" dirty="0">
                <a:solidFill>
                  <a:schemeClr val="bg1"/>
                </a:solidFill>
                <a:effectLst/>
                <a:latin typeface="Calibri body"/>
                <a:ea typeface="Times New Roman" panose="02020603050405020304" pitchFamily="18" charset="0"/>
              </a:rPr>
              <a:t> term derived from the breed </a:t>
            </a:r>
            <a:r>
              <a:rPr lang="en-US" sz="2000" i="1" dirty="0" err="1">
                <a:solidFill>
                  <a:schemeClr val="bg1"/>
                </a:solidFill>
                <a:effectLst/>
                <a:latin typeface="Calibri body"/>
                <a:ea typeface="Times New Roman" panose="02020603050405020304" pitchFamily="18" charset="0"/>
              </a:rPr>
              <a:t>waditra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ketuk</a:t>
            </a:r>
            <a:r>
              <a:rPr lang="en-US" sz="2000" dirty="0">
                <a:solidFill>
                  <a:schemeClr val="bg1"/>
                </a:solidFill>
                <a:effectLst/>
                <a:latin typeface="Calibri body"/>
                <a:ea typeface="Times New Roman" panose="02020603050405020304" pitchFamily="18" charset="0"/>
              </a:rPr>
              <a:t> ‘tap </a:t>
            </a:r>
            <a:r>
              <a:rPr lang="en-US" sz="2000" dirty="0" err="1">
                <a:solidFill>
                  <a:schemeClr val="bg1"/>
                </a:solidFill>
                <a:effectLst/>
                <a:latin typeface="Calibri body"/>
                <a:ea typeface="Times New Roman" panose="02020603050405020304" pitchFamily="18" charset="0"/>
              </a:rPr>
              <a:t>instrumentalia</a:t>
            </a:r>
            <a:r>
              <a:rPr lang="en-US" sz="2000" dirty="0">
                <a:solidFill>
                  <a:schemeClr val="bg1"/>
                </a:solidFill>
                <a:effectLst/>
                <a:latin typeface="Calibri body"/>
                <a:ea typeface="Times New Roman" panose="02020603050405020304" pitchFamily="18" charset="0"/>
              </a:rPr>
              <a:t>’ is three pieces, equipped with trumpet as melody, kendang, and two </a:t>
            </a:r>
            <a:r>
              <a:rPr lang="en-US" sz="2000" dirty="0" err="1">
                <a:solidFill>
                  <a:schemeClr val="bg1"/>
                </a:solidFill>
                <a:effectLst/>
                <a:latin typeface="Calibri body"/>
                <a:ea typeface="Times New Roman" panose="02020603050405020304" pitchFamily="18" charset="0"/>
              </a:rPr>
              <a:t>kulanter</a:t>
            </a:r>
            <a:r>
              <a:rPr lang="en-US" sz="2000" dirty="0">
                <a:solidFill>
                  <a:schemeClr val="bg1"/>
                </a:solidFill>
                <a:effectLst/>
                <a:latin typeface="Calibri body"/>
                <a:ea typeface="Times New Roman" panose="02020603050405020304" pitchFamily="18" charset="0"/>
              </a:rPr>
              <a:t> as rhythm unifier and dance support, as well as kempul and gong as the closing song. </a:t>
            </a:r>
            <a:r>
              <a:rPr lang="en-US" sz="2000" dirty="0">
                <a:solidFill>
                  <a:srgbClr val="00B0F0"/>
                </a:solidFill>
                <a:effectLst/>
                <a:latin typeface="Calibri body"/>
                <a:ea typeface="Times New Roman" panose="02020603050405020304" pitchFamily="18" charset="0"/>
              </a:rPr>
              <a:t>[8]</a:t>
            </a:r>
            <a:endParaRPr lang="id-ID" sz="2000" dirty="0">
              <a:solidFill>
                <a:srgbClr val="00B0F0"/>
              </a:solidFill>
              <a:effectLst/>
              <a:latin typeface="Calibri body"/>
              <a:ea typeface="Times New Roman" panose="02020603050405020304" pitchFamily="18" charset="0"/>
            </a:endParaRPr>
          </a:p>
        </p:txBody>
      </p:sp>
    </p:spTree>
    <p:extLst>
      <p:ext uri="{BB962C8B-B14F-4D97-AF65-F5344CB8AC3E}">
        <p14:creationId xmlns:p14="http://schemas.microsoft.com/office/powerpoint/2010/main" val="124392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1"/>
            <a:ext cx="10515600" cy="4677785"/>
          </a:xfrm>
        </p:spPr>
        <p:txBody>
          <a:bodyPr>
            <a:noAutofit/>
          </a:bodyPr>
          <a:lstStyle/>
          <a:p>
            <a:pPr algn="just"/>
            <a:r>
              <a:rPr lang="en-US" sz="2000" dirty="0">
                <a:solidFill>
                  <a:schemeClr val="bg1"/>
                </a:solidFill>
                <a:effectLst/>
                <a:latin typeface="Calibri body"/>
                <a:ea typeface="Times New Roman" panose="02020603050405020304" pitchFamily="18" charset="0"/>
              </a:rPr>
              <a:t>A knowledge</a:t>
            </a:r>
            <a:r>
              <a:rPr lang="id-ID" sz="2000" dirty="0">
                <a:solidFill>
                  <a:schemeClr val="bg1"/>
                </a:solidFill>
                <a:effectLst/>
                <a:latin typeface="Calibri body"/>
                <a:ea typeface="Times New Roman" panose="02020603050405020304" pitchFamily="18" charset="0"/>
              </a:rPr>
              <a:t> system refers to the knowledge possessed by a nation or tribe. For example, people's knowledge of </a:t>
            </a:r>
            <a:r>
              <a:rPr lang="id-ID" sz="2000" i="1" dirty="0">
                <a:solidFill>
                  <a:schemeClr val="bg1"/>
                </a:solidFill>
                <a:effectLst/>
                <a:latin typeface="Calibri body"/>
                <a:ea typeface="Times New Roman" panose="02020603050405020304" pitchFamily="18" charset="0"/>
              </a:rPr>
              <a:t>paririmbon </a:t>
            </a:r>
            <a:r>
              <a:rPr lang="id-ID" sz="2000" b="1" i="1" dirty="0">
                <a:solidFill>
                  <a:schemeClr val="bg1"/>
                </a:solidFill>
                <a:effectLst/>
                <a:latin typeface="Calibri body"/>
                <a:ea typeface="Times New Roman" panose="02020603050405020304" pitchFamily="18" charset="0"/>
              </a:rPr>
              <a:t>'primbon'</a:t>
            </a:r>
            <a:r>
              <a:rPr lang="id-ID" sz="2000" dirty="0">
                <a:solidFill>
                  <a:schemeClr val="bg1"/>
                </a:solidFill>
                <a:effectLst/>
                <a:latin typeface="Calibri body"/>
                <a:ea typeface="Times New Roman" panose="02020603050405020304" pitchFamily="18" charset="0"/>
              </a:rPr>
              <a:t> uses numbers in the calculation of one's fate. </a:t>
            </a:r>
            <a:r>
              <a:rPr lang="en-US" sz="2000" dirty="0">
                <a:solidFill>
                  <a:schemeClr val="bg1"/>
                </a:solidFill>
                <a:effectLst/>
                <a:latin typeface="Calibri body"/>
                <a:ea typeface="Times New Roman" panose="02020603050405020304" pitchFamily="18" charset="0"/>
              </a:rPr>
              <a:t>In Sundanese </a:t>
            </a:r>
            <a:r>
              <a:rPr lang="en-US" sz="2000" i="1" dirty="0" err="1">
                <a:solidFill>
                  <a:schemeClr val="bg1"/>
                </a:solidFill>
                <a:effectLst/>
                <a:latin typeface="Calibri body"/>
                <a:ea typeface="Times New Roman" panose="02020603050405020304" pitchFamily="18" charset="0"/>
              </a:rPr>
              <a:t>paririmbon</a:t>
            </a:r>
            <a:r>
              <a:rPr lang="en-US" sz="2000" dirty="0">
                <a:solidFill>
                  <a:schemeClr val="bg1"/>
                </a:solidFill>
                <a:effectLst/>
                <a:latin typeface="Calibri body"/>
                <a:ea typeface="Times New Roman" panose="02020603050405020304" pitchFamily="18" charset="0"/>
              </a:rPr>
              <a:t> science, there is known to be a week (</a:t>
            </a:r>
            <a:r>
              <a:rPr lang="en-US" sz="2000" i="1" dirty="0" err="1">
                <a:solidFill>
                  <a:schemeClr val="bg1"/>
                </a:solidFill>
                <a:effectLst/>
                <a:latin typeface="Calibri body"/>
                <a:ea typeface="Times New Roman" panose="02020603050405020304" pitchFamily="18" charset="0"/>
              </a:rPr>
              <a:t>Saptawara</a:t>
            </a:r>
            <a:r>
              <a:rPr lang="en-US" sz="2000" dirty="0">
                <a:solidFill>
                  <a:schemeClr val="bg1"/>
                </a:solidFill>
                <a:effectLst/>
                <a:latin typeface="Calibri body"/>
                <a:ea typeface="Times New Roman" panose="02020603050405020304" pitchFamily="18" charset="0"/>
              </a:rPr>
              <a:t>) and a market time (</a:t>
            </a:r>
            <a:r>
              <a:rPr lang="en-US" sz="2000" i="1" dirty="0" err="1">
                <a:solidFill>
                  <a:schemeClr val="bg1"/>
                </a:solidFill>
                <a:effectLst/>
                <a:latin typeface="Calibri body"/>
                <a:ea typeface="Times New Roman" panose="02020603050405020304" pitchFamily="18" charset="0"/>
              </a:rPr>
              <a:t>Pancawara</a:t>
            </a:r>
            <a:r>
              <a:rPr lang="en-US" sz="2000" dirty="0">
                <a:solidFill>
                  <a:schemeClr val="bg1"/>
                </a:solidFill>
                <a:effectLst/>
                <a:latin typeface="Calibri body"/>
                <a:ea typeface="Times New Roman" panose="02020603050405020304" pitchFamily="18" charset="0"/>
              </a:rPr>
              <a:t>). Each name of the week and the market has its own numerical value (</a:t>
            </a:r>
            <a:r>
              <a:rPr lang="en-US" sz="2000" i="1" dirty="0" err="1">
                <a:solidFill>
                  <a:schemeClr val="bg1"/>
                </a:solidFill>
                <a:effectLst/>
                <a:latin typeface="Calibri body"/>
                <a:ea typeface="Times New Roman" panose="02020603050405020304" pitchFamily="18" charset="0"/>
              </a:rPr>
              <a:t>naptu</a:t>
            </a:r>
            <a:r>
              <a:rPr lang="en-US" sz="2000"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Saptawara</a:t>
            </a:r>
            <a:r>
              <a:rPr lang="en-US" sz="2000" dirty="0">
                <a:solidFill>
                  <a:schemeClr val="bg1"/>
                </a:solidFill>
                <a:effectLst/>
                <a:latin typeface="Calibri body"/>
                <a:ea typeface="Times New Roman" panose="02020603050405020304" pitchFamily="18" charset="0"/>
              </a:rPr>
              <a:t> time values, namely Sunday (5), Monday (4), Tuesday (3), Wednesday (7), Thursday (8), Friday (6), and Saturday (9), while the time value of </a:t>
            </a:r>
            <a:r>
              <a:rPr lang="en-US" sz="2000" i="1" dirty="0" err="1">
                <a:solidFill>
                  <a:schemeClr val="bg1"/>
                </a:solidFill>
                <a:effectLst/>
                <a:latin typeface="Calibri body"/>
                <a:ea typeface="Times New Roman" panose="02020603050405020304" pitchFamily="18" charset="0"/>
              </a:rPr>
              <a:t>Pancawara</a:t>
            </a:r>
            <a:r>
              <a:rPr lang="en-US" sz="2000" dirty="0">
                <a:solidFill>
                  <a:schemeClr val="bg1"/>
                </a:solidFill>
                <a:effectLst/>
                <a:latin typeface="Calibri body"/>
                <a:ea typeface="Times New Roman" panose="02020603050405020304" pitchFamily="18" charset="0"/>
              </a:rPr>
              <a:t>, namely </a:t>
            </a:r>
            <a:r>
              <a:rPr lang="en-US" sz="2000" i="1" dirty="0">
                <a:solidFill>
                  <a:schemeClr val="bg1"/>
                </a:solidFill>
                <a:effectLst/>
                <a:latin typeface="Calibri body"/>
                <a:ea typeface="Times New Roman" panose="02020603050405020304" pitchFamily="18" charset="0"/>
              </a:rPr>
              <a:t>Manis </a:t>
            </a:r>
            <a:r>
              <a:rPr lang="en-US" sz="2000" dirty="0">
                <a:solidFill>
                  <a:schemeClr val="bg1"/>
                </a:solidFill>
                <a:effectLst/>
                <a:latin typeface="Calibri body"/>
                <a:ea typeface="Times New Roman" panose="02020603050405020304" pitchFamily="18" charset="0"/>
              </a:rPr>
              <a:t>or</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Legi</a:t>
            </a:r>
            <a:r>
              <a:rPr lang="en-US" sz="2000" dirty="0">
                <a:solidFill>
                  <a:schemeClr val="bg1"/>
                </a:solidFill>
                <a:effectLst/>
                <a:latin typeface="Calibri body"/>
                <a:ea typeface="Times New Roman" panose="02020603050405020304" pitchFamily="18" charset="0"/>
              </a:rPr>
              <a:t> (5), </a:t>
            </a:r>
            <a:r>
              <a:rPr lang="en-US" sz="2000" i="1" dirty="0" err="1">
                <a:solidFill>
                  <a:schemeClr val="bg1"/>
                </a:solidFill>
                <a:effectLst/>
                <a:latin typeface="Calibri body"/>
                <a:ea typeface="Times New Roman" panose="02020603050405020304" pitchFamily="18" charset="0"/>
              </a:rPr>
              <a:t>Pahing</a:t>
            </a:r>
            <a:r>
              <a:rPr lang="en-US" sz="2000" dirty="0">
                <a:solidFill>
                  <a:schemeClr val="bg1"/>
                </a:solidFill>
                <a:effectLst/>
                <a:latin typeface="Calibri body"/>
                <a:ea typeface="Times New Roman" panose="02020603050405020304" pitchFamily="18" charset="0"/>
              </a:rPr>
              <a:t> (9), </a:t>
            </a:r>
            <a:r>
              <a:rPr lang="en-US" sz="2000" i="1" dirty="0" err="1">
                <a:solidFill>
                  <a:schemeClr val="bg1"/>
                </a:solidFill>
                <a:effectLst/>
                <a:latin typeface="Calibri body"/>
                <a:ea typeface="Times New Roman" panose="02020603050405020304" pitchFamily="18" charset="0"/>
              </a:rPr>
              <a:t>Pon</a:t>
            </a:r>
            <a:r>
              <a:rPr lang="en-US" sz="2000" dirty="0">
                <a:solidFill>
                  <a:schemeClr val="bg1"/>
                </a:solidFill>
                <a:effectLst/>
                <a:latin typeface="Calibri body"/>
                <a:ea typeface="Times New Roman" panose="02020603050405020304" pitchFamily="18" charset="0"/>
              </a:rPr>
              <a:t> (7), </a:t>
            </a:r>
            <a:r>
              <a:rPr lang="en-US" sz="2000" i="1" dirty="0" err="1">
                <a:solidFill>
                  <a:schemeClr val="bg1"/>
                </a:solidFill>
                <a:effectLst/>
                <a:latin typeface="Calibri body"/>
                <a:ea typeface="Times New Roman" panose="02020603050405020304" pitchFamily="18" charset="0"/>
              </a:rPr>
              <a:t>Wagé</a:t>
            </a:r>
            <a:r>
              <a:rPr lang="en-US" sz="2000" dirty="0">
                <a:solidFill>
                  <a:schemeClr val="bg1"/>
                </a:solidFill>
                <a:effectLst/>
                <a:latin typeface="Calibri body"/>
                <a:ea typeface="Times New Roman" panose="02020603050405020304" pitchFamily="18" charset="0"/>
              </a:rPr>
              <a:t> (4), and </a:t>
            </a:r>
            <a:r>
              <a:rPr lang="en-US" sz="2000" i="1" dirty="0" err="1">
                <a:solidFill>
                  <a:schemeClr val="bg1"/>
                </a:solidFill>
                <a:effectLst/>
                <a:latin typeface="Calibri body"/>
                <a:ea typeface="Times New Roman" panose="02020603050405020304" pitchFamily="18" charset="0"/>
              </a:rPr>
              <a:t>Kaliwon</a:t>
            </a:r>
            <a:r>
              <a:rPr lang="en-US" sz="2000" dirty="0">
                <a:solidFill>
                  <a:schemeClr val="bg1"/>
                </a:solidFill>
                <a:effectLst/>
                <a:latin typeface="Calibri body"/>
                <a:ea typeface="Times New Roman" panose="02020603050405020304" pitchFamily="18" charset="0"/>
              </a:rPr>
              <a:t> (8). Both time values are usually used as a benchmark for calculations in determining the fate of individuals or families such as marriage, medicine, trade, agriculture, house building, or moving house. </a:t>
            </a:r>
            <a:r>
              <a:rPr lang="en-US" sz="2000" dirty="0">
                <a:solidFill>
                  <a:srgbClr val="00B0F0"/>
                </a:solidFill>
                <a:effectLst/>
                <a:latin typeface="Calibri body"/>
                <a:ea typeface="Times New Roman" panose="02020603050405020304" pitchFamily="18" charset="0"/>
              </a:rPr>
              <a:t>[8]</a:t>
            </a:r>
            <a:endParaRPr lang="en-US" sz="2000" dirty="0">
              <a:solidFill>
                <a:schemeClr val="bg1"/>
              </a:solidFill>
              <a:effectLst/>
              <a:latin typeface="Calibri body"/>
              <a:ea typeface="Times New Roman" panose="02020603050405020304" pitchFamily="18" charset="0"/>
            </a:endParaRPr>
          </a:p>
          <a:p>
            <a:pPr algn="just"/>
            <a:r>
              <a:rPr lang="en-US" sz="2000" dirty="0">
                <a:solidFill>
                  <a:schemeClr val="bg1"/>
                </a:solidFill>
                <a:effectLst/>
                <a:latin typeface="Calibri body"/>
                <a:ea typeface="Times New Roman" panose="02020603050405020304" pitchFamily="18" charset="0"/>
              </a:rPr>
              <a:t>In relation to religious systems, there is the use of numbers as in the expression: </a:t>
            </a:r>
            <a:r>
              <a:rPr lang="en-US" sz="2000" i="1" dirty="0" err="1">
                <a:solidFill>
                  <a:schemeClr val="bg1"/>
                </a:solidFill>
                <a:effectLst/>
                <a:latin typeface="Calibri body"/>
                <a:ea typeface="Times New Roman" panose="02020603050405020304" pitchFamily="18" charset="0"/>
              </a:rPr>
              <a:t>Ulah</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poho</a:t>
            </a:r>
            <a:r>
              <a:rPr lang="en-US" sz="2000" dirty="0">
                <a:solidFill>
                  <a:schemeClr val="bg1"/>
                </a:solidFill>
                <a:effectLst/>
                <a:latin typeface="Calibri body"/>
                <a:ea typeface="Times New Roman" panose="02020603050405020304" pitchFamily="18" charset="0"/>
              </a:rPr>
              <a:t> </a:t>
            </a:r>
            <a:r>
              <a:rPr lang="en-US" sz="2000" i="1" dirty="0">
                <a:solidFill>
                  <a:schemeClr val="bg1"/>
                </a:solidFill>
                <a:effectLst/>
                <a:latin typeface="Calibri body"/>
                <a:ea typeface="Times New Roman" panose="02020603050405020304" pitchFamily="18" charset="0"/>
              </a:rPr>
              <a:t>nu lima </a:t>
            </a:r>
            <a:r>
              <a:rPr lang="en-US" sz="2000" i="1" dirty="0" err="1">
                <a:solidFill>
                  <a:schemeClr val="bg1"/>
                </a:solidFill>
                <a:effectLst/>
                <a:latin typeface="Calibri body"/>
                <a:ea typeface="Times New Roman" panose="02020603050405020304" pitchFamily="18" charset="0"/>
              </a:rPr>
              <a:t>waktu</a:t>
            </a:r>
            <a:r>
              <a:rPr lang="en-US" sz="2000" dirty="0">
                <a:solidFill>
                  <a:schemeClr val="bg1"/>
                </a:solidFill>
                <a:effectLst/>
                <a:latin typeface="Calibri body"/>
                <a:ea typeface="Times New Roman" panose="02020603050405020304" pitchFamily="18" charset="0"/>
              </a:rPr>
              <a:t>.</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'Do not forget the five times (obligatory prayers)'. This expression emerged after the Sundanese people adopted Islam. The expression "five times" refers to the obligatory prayers, which are considered an abbreviation of ISLAM (</a:t>
            </a:r>
            <a:r>
              <a:rPr lang="en-US" sz="2000" i="1" dirty="0">
                <a:solidFill>
                  <a:schemeClr val="bg1"/>
                </a:solidFill>
                <a:effectLst/>
                <a:latin typeface="Calibri body"/>
                <a:ea typeface="Times New Roman" panose="02020603050405020304" pitchFamily="18" charset="0"/>
              </a:rPr>
              <a:t>Isa, </a:t>
            </a:r>
            <a:r>
              <a:rPr lang="en-US" sz="2000" i="1" dirty="0" err="1">
                <a:solidFill>
                  <a:schemeClr val="bg1"/>
                </a:solidFill>
                <a:effectLst/>
                <a:latin typeface="Calibri body"/>
                <a:ea typeface="Times New Roman" panose="02020603050405020304" pitchFamily="18" charset="0"/>
              </a:rPr>
              <a:t>Subuh</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Lohor</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Asar</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Magrib</a:t>
            </a:r>
            <a:r>
              <a:rPr lang="en-US" sz="2000" dirty="0">
                <a:solidFill>
                  <a:schemeClr val="bg1"/>
                </a:solidFill>
                <a:effectLst/>
                <a:latin typeface="Calibri body"/>
                <a:ea typeface="Times New Roman" panose="02020603050405020304" pitchFamily="18" charset="0"/>
              </a:rPr>
              <a:t>), which in Sundanese society is called </a:t>
            </a:r>
            <a:r>
              <a:rPr lang="en-US" sz="2000" i="1" dirty="0" err="1">
                <a:solidFill>
                  <a:schemeClr val="bg1"/>
                </a:solidFill>
                <a:effectLst/>
                <a:latin typeface="Calibri body"/>
                <a:ea typeface="Times New Roman" panose="02020603050405020304" pitchFamily="18" charset="0"/>
              </a:rPr>
              <a:t>Kirata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basa</a:t>
            </a:r>
            <a:r>
              <a:rPr lang="en-US" sz="2000"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Dikira-kira</a:t>
            </a:r>
            <a:r>
              <a:rPr lang="en-US" sz="2000" i="1" dirty="0">
                <a:solidFill>
                  <a:schemeClr val="bg1"/>
                </a:solidFill>
                <a:effectLst/>
                <a:latin typeface="Calibri body"/>
                <a:ea typeface="Times New Roman" panose="02020603050405020304" pitchFamily="18" charset="0"/>
              </a:rPr>
              <a:t> sugan </a:t>
            </a:r>
            <a:r>
              <a:rPr lang="en-US" sz="2000" i="1" dirty="0" err="1">
                <a:solidFill>
                  <a:schemeClr val="bg1"/>
                </a:solidFill>
                <a:effectLst/>
                <a:latin typeface="Calibri body"/>
                <a:ea typeface="Times New Roman" panose="02020603050405020304" pitchFamily="18" charset="0"/>
              </a:rPr>
              <a:t>nyata</a:t>
            </a:r>
            <a:r>
              <a:rPr lang="en-US" sz="2000" dirty="0">
                <a:solidFill>
                  <a:schemeClr val="bg1"/>
                </a:solidFill>
                <a:effectLst/>
                <a:latin typeface="Calibri body"/>
                <a:ea typeface="Times New Roman" panose="02020603050405020304" pitchFamily="18" charset="0"/>
              </a:rPr>
              <a:t>) ‘Thought to be real’. Because the time is fixed (b. Sundanese: </a:t>
            </a:r>
            <a:r>
              <a:rPr lang="en-US" sz="2000" i="1" dirty="0" err="1">
                <a:solidFill>
                  <a:schemeClr val="bg1"/>
                </a:solidFill>
                <a:effectLst/>
                <a:latin typeface="Calibri body"/>
                <a:ea typeface="Times New Roman" panose="02020603050405020304" pitchFamily="18" charset="0"/>
              </a:rPr>
              <a:t>tetep</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‘remain’), </a:t>
            </a:r>
            <a:r>
              <a:rPr lang="en-US" sz="2000" i="1" dirty="0" err="1">
                <a:solidFill>
                  <a:schemeClr val="bg1"/>
                </a:solidFill>
                <a:effectLst/>
                <a:latin typeface="Calibri body"/>
                <a:ea typeface="Times New Roman" panose="02020603050405020304" pitchFamily="18" charset="0"/>
              </a:rPr>
              <a:t>sholat</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‘the obligatory prayer’ by the Sundanese people is called </a:t>
            </a:r>
            <a:r>
              <a:rPr lang="en-US" sz="2000" i="1" dirty="0" err="1">
                <a:solidFill>
                  <a:schemeClr val="bg1"/>
                </a:solidFill>
                <a:effectLst/>
                <a:latin typeface="Calibri body"/>
                <a:ea typeface="Times New Roman" panose="02020603050405020304" pitchFamily="18" charset="0"/>
              </a:rPr>
              <a:t>netepan</a:t>
            </a:r>
            <a:r>
              <a:rPr lang="en-US" sz="2000" dirty="0">
                <a:solidFill>
                  <a:schemeClr val="bg1"/>
                </a:solidFill>
                <a:effectLst/>
                <a:latin typeface="Calibri body"/>
                <a:ea typeface="Times New Roman" panose="02020603050405020304" pitchFamily="18" charset="0"/>
              </a:rPr>
              <a:t> ‘do it anyway’.</a:t>
            </a:r>
            <a:endParaRPr lang="id-ID" sz="2000" dirty="0">
              <a:solidFill>
                <a:schemeClr val="bg1"/>
              </a:solidFill>
              <a:effectLst/>
              <a:latin typeface="Calibri body"/>
              <a:ea typeface="Times New Roman" panose="02020603050405020304" pitchFamily="18" charset="0"/>
            </a:endParaRPr>
          </a:p>
        </p:txBody>
      </p:sp>
    </p:spTree>
    <p:extLst>
      <p:ext uri="{BB962C8B-B14F-4D97-AF65-F5344CB8AC3E}">
        <p14:creationId xmlns:p14="http://schemas.microsoft.com/office/powerpoint/2010/main" val="187118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1"/>
            <a:ext cx="10515600" cy="4483421"/>
          </a:xfrm>
        </p:spPr>
        <p:txBody>
          <a:bodyPr>
            <a:normAutofit/>
          </a:bodyPr>
          <a:lstStyle/>
          <a:p>
            <a:pPr algn="just"/>
            <a:r>
              <a:rPr lang="en-US" sz="2000" dirty="0">
                <a:solidFill>
                  <a:schemeClr val="bg1"/>
                </a:solidFill>
                <a:effectLst/>
                <a:latin typeface="Calibri body"/>
                <a:ea typeface="Calibri" panose="020F0502020204030204" pitchFamily="34" charset="0"/>
                <a:cs typeface="Calibri" panose="020F0502020204030204" pitchFamily="34" charset="0"/>
              </a:rPr>
              <a:t>Ethnographic numeracy literacy refers to the ability of individuals or communities to apply the concept of numbers and the skills of calculating operations in ethnic and sociocultural life. </a:t>
            </a:r>
          </a:p>
          <a:p>
            <a:pPr algn="just"/>
            <a:r>
              <a:rPr lang="en-US" sz="2000" dirty="0">
                <a:solidFill>
                  <a:schemeClr val="bg1"/>
                </a:solidFill>
                <a:effectLst/>
                <a:latin typeface="Calibri body"/>
                <a:ea typeface="Calibri" panose="020F0502020204030204" pitchFamily="34" charset="0"/>
                <a:cs typeface="Calibri" panose="020F0502020204030204" pitchFamily="34" charset="0"/>
              </a:rPr>
              <a:t>The use of numbers can be found in various elements of Sundanese culture such as living equipment, livelihood, social system, language, art, knowledge systems, and religious systems.</a:t>
            </a:r>
            <a:r>
              <a:rPr lang="en-US" sz="2000" b="1" dirty="0">
                <a:solidFill>
                  <a:schemeClr val="bg1"/>
                </a:solidFill>
                <a:effectLst/>
                <a:latin typeface="Calibri body"/>
                <a:ea typeface="Calibri" panose="020F0502020204030204" pitchFamily="34" charset="0"/>
                <a:cs typeface="Calibri" panose="020F0502020204030204" pitchFamily="34" charset="0"/>
              </a:rPr>
              <a:t> </a:t>
            </a:r>
          </a:p>
          <a:p>
            <a:pPr algn="just"/>
            <a:r>
              <a:rPr lang="en-US" sz="2000" dirty="0">
                <a:solidFill>
                  <a:schemeClr val="bg1"/>
                </a:solidFill>
                <a:effectLst/>
                <a:latin typeface="Calibri body"/>
                <a:ea typeface="Times New Roman" panose="02020603050405020304" pitchFamily="18" charset="0"/>
              </a:rPr>
              <a:t>The numbers that are widely used in the life of Sundanese people are </a:t>
            </a:r>
            <a:r>
              <a:rPr lang="en-US" sz="2000" i="1" dirty="0" err="1">
                <a:solidFill>
                  <a:schemeClr val="bg1"/>
                </a:solidFill>
                <a:effectLst/>
                <a:latin typeface="Calibri body"/>
                <a:ea typeface="Times New Roman" panose="02020603050405020304" pitchFamily="18" charset="0"/>
              </a:rPr>
              <a:t>hiji</a:t>
            </a:r>
            <a:r>
              <a:rPr lang="en-US" sz="2000" dirty="0">
                <a:solidFill>
                  <a:schemeClr val="bg1"/>
                </a:solidFill>
                <a:effectLst/>
                <a:latin typeface="Calibri body"/>
                <a:ea typeface="Times New Roman" panose="02020603050405020304" pitchFamily="18" charset="0"/>
              </a:rPr>
              <a:t> 'one', </a:t>
            </a:r>
            <a:r>
              <a:rPr lang="en-US" sz="2000" i="1" dirty="0">
                <a:solidFill>
                  <a:schemeClr val="bg1"/>
                </a:solidFill>
                <a:effectLst/>
                <a:latin typeface="Calibri body"/>
                <a:ea typeface="Times New Roman" panose="02020603050405020304" pitchFamily="18" charset="0"/>
              </a:rPr>
              <a:t>dua</a:t>
            </a:r>
            <a:r>
              <a:rPr lang="en-US" sz="2000" dirty="0">
                <a:solidFill>
                  <a:schemeClr val="bg1"/>
                </a:solidFill>
                <a:effectLst/>
                <a:latin typeface="Calibri body"/>
                <a:ea typeface="Times New Roman" panose="02020603050405020304" pitchFamily="18" charset="0"/>
              </a:rPr>
              <a:t> 'two', </a:t>
            </a:r>
            <a:r>
              <a:rPr lang="en-US" sz="2000" i="1" dirty="0" err="1">
                <a:solidFill>
                  <a:schemeClr val="bg1"/>
                </a:solidFill>
                <a:effectLst/>
                <a:latin typeface="Calibri body"/>
                <a:ea typeface="Times New Roman" panose="02020603050405020304" pitchFamily="18" charset="0"/>
              </a:rPr>
              <a:t>tilu</a:t>
            </a:r>
            <a:r>
              <a:rPr lang="en-US" sz="2000" dirty="0">
                <a:solidFill>
                  <a:schemeClr val="bg1"/>
                </a:solidFill>
                <a:effectLst/>
                <a:latin typeface="Calibri body"/>
                <a:ea typeface="Times New Roman" panose="02020603050405020304" pitchFamily="18" charset="0"/>
              </a:rPr>
              <a:t> 'three', </a:t>
            </a:r>
            <a:r>
              <a:rPr lang="en-US" sz="2000" i="1" dirty="0" err="1">
                <a:solidFill>
                  <a:schemeClr val="bg1"/>
                </a:solidFill>
                <a:effectLst/>
                <a:latin typeface="Calibri body"/>
                <a:ea typeface="Times New Roman" panose="02020603050405020304" pitchFamily="18" charset="0"/>
              </a:rPr>
              <a:t>opat</a:t>
            </a:r>
            <a:r>
              <a:rPr lang="en-US" sz="2000" dirty="0">
                <a:solidFill>
                  <a:schemeClr val="bg1"/>
                </a:solidFill>
                <a:effectLst/>
                <a:latin typeface="Calibri body"/>
                <a:ea typeface="Times New Roman" panose="02020603050405020304" pitchFamily="18" charset="0"/>
              </a:rPr>
              <a:t> 'four', </a:t>
            </a:r>
            <a:r>
              <a:rPr lang="en-US" sz="2000" i="1" dirty="0">
                <a:solidFill>
                  <a:schemeClr val="bg1"/>
                </a:solidFill>
                <a:effectLst/>
                <a:latin typeface="Calibri body"/>
                <a:ea typeface="Times New Roman" panose="02020603050405020304" pitchFamily="18" charset="0"/>
              </a:rPr>
              <a:t>lima</a:t>
            </a:r>
            <a:r>
              <a:rPr lang="en-US" sz="2000" dirty="0">
                <a:solidFill>
                  <a:schemeClr val="bg1"/>
                </a:solidFill>
                <a:effectLst/>
                <a:latin typeface="Calibri body"/>
                <a:ea typeface="Times New Roman" panose="02020603050405020304" pitchFamily="18" charset="0"/>
              </a:rPr>
              <a:t> 'five', and </a:t>
            </a:r>
            <a:r>
              <a:rPr lang="en-US" sz="2000" i="1" dirty="0" err="1">
                <a:solidFill>
                  <a:schemeClr val="bg1"/>
                </a:solidFill>
                <a:effectLst/>
                <a:latin typeface="Calibri body"/>
                <a:ea typeface="Times New Roman" panose="02020603050405020304" pitchFamily="18" charset="0"/>
              </a:rPr>
              <a:t>tujuh</a:t>
            </a:r>
            <a:r>
              <a:rPr lang="en-US" sz="2000" dirty="0">
                <a:solidFill>
                  <a:schemeClr val="bg1"/>
                </a:solidFill>
                <a:effectLst/>
                <a:latin typeface="Calibri body"/>
                <a:ea typeface="Times New Roman" panose="02020603050405020304" pitchFamily="18" charset="0"/>
              </a:rPr>
              <a:t> 'seven'. The number </a:t>
            </a:r>
            <a:r>
              <a:rPr lang="en-US" sz="2000" i="1" dirty="0" err="1">
                <a:solidFill>
                  <a:schemeClr val="bg1"/>
                </a:solidFill>
                <a:effectLst/>
                <a:latin typeface="Calibri body"/>
                <a:ea typeface="Times New Roman" panose="02020603050405020304" pitchFamily="18" charset="0"/>
              </a:rPr>
              <a:t>hiji</a:t>
            </a:r>
            <a:r>
              <a:rPr lang="en-US" sz="2000" dirty="0">
                <a:solidFill>
                  <a:schemeClr val="bg1"/>
                </a:solidFill>
                <a:effectLst/>
                <a:latin typeface="Calibri body"/>
                <a:ea typeface="Times New Roman" panose="02020603050405020304" pitchFamily="18" charset="0"/>
              </a:rPr>
              <a:t>, if there are no other numbers, is usually replaced by a </a:t>
            </a:r>
            <a:r>
              <a:rPr lang="en-US" sz="2000" i="1" dirty="0" err="1">
                <a:solidFill>
                  <a:schemeClr val="bg1"/>
                </a:solidFill>
                <a:effectLst/>
                <a:latin typeface="Calibri body"/>
                <a:ea typeface="Times New Roman" panose="02020603050405020304" pitchFamily="18" charset="0"/>
              </a:rPr>
              <a:t>tunggal</a:t>
            </a:r>
            <a:r>
              <a:rPr lang="en-US" sz="2000" dirty="0">
                <a:solidFill>
                  <a:schemeClr val="bg1"/>
                </a:solidFill>
                <a:effectLst/>
                <a:latin typeface="Calibri body"/>
                <a:ea typeface="Times New Roman" panose="02020603050405020304" pitchFamily="18" charset="0"/>
              </a:rPr>
              <a:t> word that is derived to a </a:t>
            </a:r>
            <a:r>
              <a:rPr lang="en-US" sz="2000" i="1" dirty="0" err="1">
                <a:solidFill>
                  <a:schemeClr val="bg1"/>
                </a:solidFill>
                <a:effectLst/>
                <a:latin typeface="Calibri body"/>
                <a:ea typeface="Times New Roman" panose="02020603050405020304" pitchFamily="18" charset="0"/>
              </a:rPr>
              <a:t>nunggal</a:t>
            </a:r>
            <a:r>
              <a:rPr lang="en-US" sz="2000" dirty="0">
                <a:solidFill>
                  <a:schemeClr val="bg1"/>
                </a:solidFill>
                <a:effectLst/>
                <a:latin typeface="Calibri body"/>
                <a:ea typeface="Times New Roman" panose="02020603050405020304" pitchFamily="18" charset="0"/>
              </a:rPr>
              <a:t> word as in toponymy </a:t>
            </a:r>
            <a:r>
              <a:rPr lang="en-US" sz="2000" i="1" dirty="0" err="1">
                <a:solidFill>
                  <a:schemeClr val="bg1"/>
                </a:solidFill>
                <a:effectLst/>
                <a:latin typeface="Calibri body"/>
                <a:ea typeface="Times New Roman" panose="02020603050405020304" pitchFamily="18" charset="0"/>
              </a:rPr>
              <a:t>Kalapanunggal</a:t>
            </a:r>
            <a:r>
              <a:rPr lang="en-US" sz="2000" i="1" dirty="0">
                <a:solidFill>
                  <a:schemeClr val="bg1"/>
                </a:solidFill>
                <a:effectLst/>
                <a:latin typeface="Calibri body"/>
                <a:ea typeface="Times New Roman" panose="02020603050405020304" pitchFamily="18" charset="0"/>
              </a:rPr>
              <a:t> </a:t>
            </a:r>
            <a:r>
              <a:rPr lang="en-US" sz="2000" dirty="0">
                <a:solidFill>
                  <a:schemeClr val="bg1"/>
                </a:solidFill>
                <a:effectLst/>
                <a:latin typeface="Calibri body"/>
                <a:ea typeface="Times New Roman" panose="02020603050405020304" pitchFamily="18" charset="0"/>
              </a:rPr>
              <a:t>‘one coconut tree trunk’ or if used as a binder or classifier, it is replaced with the prefix </a:t>
            </a:r>
            <a:r>
              <a:rPr lang="en-US" sz="2000" i="1" dirty="0" err="1">
                <a:solidFill>
                  <a:schemeClr val="bg1"/>
                </a:solidFill>
                <a:effectLst/>
                <a:latin typeface="Calibri body"/>
                <a:ea typeface="Times New Roman" panose="02020603050405020304" pitchFamily="18" charset="0"/>
              </a:rPr>
              <a:t>sa</a:t>
            </a:r>
            <a:r>
              <a:rPr lang="en-US" sz="2000" dirty="0">
                <a:solidFill>
                  <a:schemeClr val="bg1"/>
                </a:solidFill>
                <a:effectLst/>
                <a:latin typeface="Calibri body"/>
                <a:ea typeface="Times New Roman" panose="02020603050405020304" pitchFamily="18" charset="0"/>
              </a:rPr>
              <a:t>- such as the word </a:t>
            </a:r>
            <a:r>
              <a:rPr lang="en-US" sz="2000" i="1" dirty="0" err="1">
                <a:solidFill>
                  <a:schemeClr val="bg1"/>
                </a:solidFill>
                <a:effectLst/>
                <a:latin typeface="Calibri body"/>
                <a:ea typeface="Times New Roman" panose="02020603050405020304" pitchFamily="18" charset="0"/>
              </a:rPr>
              <a:t>satangkal</a:t>
            </a:r>
            <a:r>
              <a:rPr lang="en-US" sz="2000" dirty="0">
                <a:solidFill>
                  <a:schemeClr val="bg1"/>
                </a:solidFill>
                <a:effectLst/>
                <a:latin typeface="Calibri body"/>
                <a:ea typeface="Times New Roman" panose="02020603050405020304" pitchFamily="18" charset="0"/>
              </a:rPr>
              <a:t> in the nominal phrase </a:t>
            </a:r>
            <a:r>
              <a:rPr lang="en-US" sz="2000" b="1" i="1" dirty="0" err="1">
                <a:solidFill>
                  <a:schemeClr val="bg1"/>
                </a:solidFill>
                <a:effectLst/>
                <a:latin typeface="Calibri body"/>
                <a:ea typeface="Times New Roman" panose="02020603050405020304" pitchFamily="18" charset="0"/>
              </a:rPr>
              <a:t>jati</a:t>
            </a:r>
            <a:r>
              <a:rPr lang="en-US" sz="2000"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satangkal</a:t>
            </a:r>
            <a:r>
              <a:rPr lang="en-US" sz="2000" dirty="0">
                <a:solidFill>
                  <a:schemeClr val="bg1"/>
                </a:solidFill>
                <a:effectLst/>
                <a:latin typeface="Calibri body"/>
                <a:ea typeface="Times New Roman" panose="02020603050405020304" pitchFamily="18" charset="0"/>
              </a:rPr>
              <a:t> 'a teak tree'.</a:t>
            </a:r>
            <a:endParaRPr lang="id-ID" sz="2000" dirty="0">
              <a:solidFill>
                <a:schemeClr val="bg1"/>
              </a:solidFill>
              <a:effectLst/>
              <a:latin typeface="Calibri body"/>
              <a:ea typeface="Times New Roman" panose="02020603050405020304" pitchFamily="18" charset="0"/>
            </a:endParaRPr>
          </a:p>
          <a:p>
            <a:pPr algn="just"/>
            <a:r>
              <a:rPr lang="en-US" sz="2000" dirty="0">
                <a:solidFill>
                  <a:schemeClr val="bg1"/>
                </a:solidFill>
                <a:effectLst/>
                <a:latin typeface="Calibri body"/>
                <a:ea typeface="Times New Roman" panose="02020603050405020304" pitchFamily="18" charset="0"/>
              </a:rPr>
              <a:t>The number </a:t>
            </a:r>
            <a:r>
              <a:rPr lang="en-US" sz="2000" i="1" dirty="0">
                <a:solidFill>
                  <a:schemeClr val="bg1"/>
                </a:solidFill>
                <a:effectLst/>
                <a:latin typeface="Calibri body"/>
                <a:ea typeface="Times New Roman" panose="02020603050405020304" pitchFamily="18" charset="0"/>
              </a:rPr>
              <a:t>dua</a:t>
            </a:r>
            <a:r>
              <a:rPr lang="en-US" sz="2000" dirty="0">
                <a:solidFill>
                  <a:schemeClr val="bg1"/>
                </a:solidFill>
                <a:effectLst/>
                <a:latin typeface="Calibri body"/>
                <a:ea typeface="Times New Roman" panose="02020603050405020304" pitchFamily="18" charset="0"/>
              </a:rPr>
              <a:t> is often replaced by </a:t>
            </a:r>
            <a:r>
              <a:rPr lang="en-US" sz="2000" i="1" dirty="0" err="1">
                <a:solidFill>
                  <a:schemeClr val="bg1"/>
                </a:solidFill>
                <a:effectLst/>
                <a:latin typeface="Calibri body"/>
                <a:ea typeface="Times New Roman" panose="02020603050405020304" pitchFamily="18" charset="0"/>
              </a:rPr>
              <a:t>maro</a:t>
            </a:r>
            <a:r>
              <a:rPr lang="en-US" sz="2000" dirty="0">
                <a:solidFill>
                  <a:schemeClr val="bg1"/>
                </a:solidFill>
                <a:effectLst/>
                <a:latin typeface="Calibri body"/>
                <a:ea typeface="Times New Roman" panose="02020603050405020304" pitchFamily="18" charset="0"/>
              </a:rPr>
              <a:t> 'half-and-half' if an object is divided in half. The word </a:t>
            </a:r>
            <a:r>
              <a:rPr lang="en-US" sz="2000" i="1" dirty="0">
                <a:solidFill>
                  <a:schemeClr val="bg1"/>
                </a:solidFill>
                <a:effectLst/>
                <a:latin typeface="Calibri body"/>
                <a:ea typeface="Times New Roman" panose="02020603050405020304" pitchFamily="18" charset="0"/>
              </a:rPr>
              <a:t>dua</a:t>
            </a:r>
            <a:r>
              <a:rPr lang="en-US" sz="2000" dirty="0">
                <a:solidFill>
                  <a:schemeClr val="bg1"/>
                </a:solidFill>
                <a:effectLst/>
                <a:latin typeface="Calibri body"/>
                <a:ea typeface="Times New Roman" panose="02020603050405020304" pitchFamily="18" charset="0"/>
              </a:rPr>
              <a:t> can be derived into the active verb </a:t>
            </a:r>
            <a:r>
              <a:rPr lang="en-US" sz="2000" i="1" dirty="0" err="1">
                <a:solidFill>
                  <a:schemeClr val="bg1"/>
                </a:solidFill>
                <a:effectLst/>
                <a:latin typeface="Calibri body"/>
                <a:ea typeface="Times New Roman" panose="02020603050405020304" pitchFamily="18" charset="0"/>
              </a:rPr>
              <a:t>midua</a:t>
            </a:r>
            <a:r>
              <a:rPr lang="en-US" sz="2000" dirty="0">
                <a:solidFill>
                  <a:schemeClr val="bg1"/>
                </a:solidFill>
                <a:effectLst/>
                <a:latin typeface="Calibri body"/>
                <a:ea typeface="Times New Roman" panose="02020603050405020304" pitchFamily="18" charset="0"/>
              </a:rPr>
              <a:t> ' ambiguous' as in the phrase </a:t>
            </a:r>
            <a:r>
              <a:rPr lang="en-US" sz="2000" i="1" dirty="0" err="1">
                <a:solidFill>
                  <a:schemeClr val="bg1"/>
                </a:solidFill>
                <a:effectLst/>
                <a:latin typeface="Calibri body"/>
                <a:ea typeface="Times New Roman" panose="02020603050405020304" pitchFamily="18" charset="0"/>
              </a:rPr>
              <a:t>midua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haté</a:t>
            </a:r>
            <a:r>
              <a:rPr lang="en-US" sz="2000" dirty="0">
                <a:solidFill>
                  <a:schemeClr val="bg1"/>
                </a:solidFill>
                <a:effectLst/>
                <a:latin typeface="Calibri body"/>
                <a:ea typeface="Times New Roman" panose="02020603050405020304" pitchFamily="18" charset="0"/>
              </a:rPr>
              <a:t> 'double heart' or become a passive verb </a:t>
            </a:r>
            <a:r>
              <a:rPr lang="en-US" sz="2000" i="1" dirty="0" err="1">
                <a:solidFill>
                  <a:schemeClr val="bg1"/>
                </a:solidFill>
                <a:effectLst/>
                <a:latin typeface="Calibri body"/>
                <a:ea typeface="Times New Roman" panose="02020603050405020304" pitchFamily="18" charset="0"/>
              </a:rPr>
              <a:t>didua</a:t>
            </a:r>
            <a:r>
              <a:rPr lang="en-US" sz="2000" dirty="0">
                <a:solidFill>
                  <a:schemeClr val="bg1"/>
                </a:solidFill>
                <a:effectLst/>
                <a:latin typeface="Calibri body"/>
                <a:ea typeface="Times New Roman" panose="02020603050405020304" pitchFamily="18" charset="0"/>
              </a:rPr>
              <a:t> ‘two wives' as in the clause </a:t>
            </a:r>
            <a:r>
              <a:rPr lang="en-US" sz="2000" i="1" dirty="0" err="1">
                <a:solidFill>
                  <a:schemeClr val="bg1"/>
                </a:solidFill>
                <a:effectLst/>
                <a:latin typeface="Calibri body"/>
                <a:ea typeface="Times New Roman" panose="02020603050405020304" pitchFamily="18" charset="0"/>
              </a:rPr>
              <a:t>Manéhna</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téh</a:t>
            </a:r>
            <a:r>
              <a:rPr lang="en-US" sz="2000" i="1" dirty="0">
                <a:solidFill>
                  <a:schemeClr val="bg1"/>
                </a:solidFill>
                <a:effectLst/>
                <a:latin typeface="Calibri body"/>
                <a:ea typeface="Times New Roman" panose="02020603050405020304" pitchFamily="18" charset="0"/>
              </a:rPr>
              <a:t> </a:t>
            </a:r>
            <a:r>
              <a:rPr lang="en-US" sz="2000" i="1" dirty="0" err="1">
                <a:solidFill>
                  <a:schemeClr val="bg1"/>
                </a:solidFill>
                <a:effectLst/>
                <a:latin typeface="Calibri body"/>
                <a:ea typeface="Times New Roman" panose="02020603050405020304" pitchFamily="18" charset="0"/>
              </a:rPr>
              <a:t>didua</a:t>
            </a:r>
            <a:r>
              <a:rPr lang="en-US" sz="2000" dirty="0">
                <a:solidFill>
                  <a:schemeClr val="bg1"/>
                </a:solidFill>
                <a:effectLst/>
                <a:latin typeface="Calibri body"/>
                <a:ea typeface="Times New Roman" panose="02020603050405020304" pitchFamily="18" charset="0"/>
              </a:rPr>
              <a:t> 'he is pitted (honeyed)’. In addition the word </a:t>
            </a:r>
            <a:r>
              <a:rPr lang="en-US" sz="2000" i="1" dirty="0" err="1">
                <a:solidFill>
                  <a:schemeClr val="bg1"/>
                </a:solidFill>
                <a:effectLst/>
                <a:latin typeface="Calibri body"/>
                <a:ea typeface="Times New Roman" panose="02020603050405020304" pitchFamily="18" charset="0"/>
              </a:rPr>
              <a:t>tilu</a:t>
            </a:r>
            <a:r>
              <a:rPr lang="en-US" sz="2000" dirty="0">
                <a:solidFill>
                  <a:schemeClr val="bg1"/>
                </a:solidFill>
                <a:effectLst/>
                <a:latin typeface="Calibri body"/>
                <a:ea typeface="Times New Roman" panose="02020603050405020304" pitchFamily="18" charset="0"/>
              </a:rPr>
              <a:t> is also known as the word </a:t>
            </a:r>
            <a:r>
              <a:rPr lang="en-US" sz="2000" i="1" dirty="0" err="1">
                <a:solidFill>
                  <a:schemeClr val="bg1"/>
                </a:solidFill>
                <a:effectLst/>
                <a:latin typeface="Calibri body"/>
                <a:ea typeface="Times New Roman" panose="02020603050405020304" pitchFamily="18" charset="0"/>
              </a:rPr>
              <a:t>telu</a:t>
            </a:r>
            <a:r>
              <a:rPr lang="en-US" sz="2000" dirty="0">
                <a:solidFill>
                  <a:schemeClr val="bg1"/>
                </a:solidFill>
                <a:effectLst/>
                <a:latin typeface="Calibri body"/>
                <a:ea typeface="Times New Roman" panose="02020603050405020304" pitchFamily="18" charset="0"/>
              </a:rPr>
              <a:t> 'three' from ancient Sundanese such as the word </a:t>
            </a:r>
            <a:r>
              <a:rPr lang="en-US" sz="2000" i="1" dirty="0" err="1">
                <a:solidFill>
                  <a:schemeClr val="bg1"/>
                </a:solidFill>
                <a:effectLst/>
                <a:latin typeface="Calibri body"/>
                <a:ea typeface="Times New Roman" panose="02020603050405020304" pitchFamily="18" charset="0"/>
              </a:rPr>
              <a:t>mertelu</a:t>
            </a:r>
            <a:r>
              <a:rPr lang="en-US" sz="2000" dirty="0">
                <a:solidFill>
                  <a:schemeClr val="bg1"/>
                </a:solidFill>
                <a:effectLst/>
                <a:latin typeface="Calibri body"/>
                <a:ea typeface="Times New Roman" panose="02020603050405020304" pitchFamily="18" charset="0"/>
              </a:rPr>
              <a:t> 'share three' in the distribution of crops.</a:t>
            </a:r>
            <a:endParaRPr lang="id-ID" sz="2000" dirty="0">
              <a:solidFill>
                <a:schemeClr val="bg1"/>
              </a:solidFill>
              <a:effectLst/>
              <a:latin typeface="Calibri body"/>
              <a:ea typeface="Times New Roman" panose="02020603050405020304" pitchFamily="18" charset="0"/>
            </a:endParaRP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674572" cy="4571344"/>
          </a:xfrm>
        </p:spPr>
        <p:txBody>
          <a:bodyPr>
            <a:normAutofit fontScale="25000" lnSpcReduction="20000"/>
          </a:bodyPr>
          <a:lstStyle/>
          <a:p>
            <a:pPr marL="0" marR="0" indent="0" hangingPunct="0">
              <a:lnSpc>
                <a:spcPct val="120000"/>
              </a:lnSpc>
              <a:spcBef>
                <a:spcPts val="0"/>
              </a:spcBef>
              <a:spcAft>
                <a:spcPts val="0"/>
              </a:spcAft>
              <a:buNone/>
            </a:pPr>
            <a:r>
              <a:rPr lang="en-US" sz="6800" dirty="0">
                <a:solidFill>
                  <a:schemeClr val="bg1"/>
                </a:solidFill>
                <a:effectLst/>
                <a:ea typeface="Times New Roman" panose="02020603050405020304" pitchFamily="18" charset="0"/>
              </a:rPr>
              <a:t>  [1] </a:t>
            </a:r>
            <a:r>
              <a:rPr lang="fi-FI" sz="6400" dirty="0">
                <a:solidFill>
                  <a:schemeClr val="bg1"/>
                </a:solidFill>
                <a:effectLst/>
                <a:ea typeface="Times New Roman" panose="02020603050405020304" pitchFamily="18" charset="0"/>
              </a:rPr>
              <a:t>Sudaryat, Y. (2020). Bahasa Sunda dalam Gamitan Kearifan Lokal dan Pendidikan. Dalam Suyadi, K. &amp; Komalasari, K. (Eds),  </a:t>
            </a:r>
          </a:p>
          <a:p>
            <a:pPr marL="0" marR="0" indent="0" hangingPunct="0">
              <a:lnSpc>
                <a:spcPct val="120000"/>
              </a:lnSpc>
              <a:spcBef>
                <a:spcPts val="0"/>
              </a:spcBef>
              <a:spcAft>
                <a:spcPts val="0"/>
              </a:spcAft>
              <a:buNone/>
            </a:pPr>
            <a:r>
              <a:rPr lang="fi-FI" sz="6400" i="1" dirty="0">
                <a:solidFill>
                  <a:schemeClr val="bg1"/>
                </a:solidFill>
                <a:ea typeface="Times New Roman" panose="02020603050405020304" pitchFamily="18" charset="0"/>
              </a:rPr>
              <a:t>         </a:t>
            </a:r>
            <a:r>
              <a:rPr lang="fi-FI" sz="6400" i="1" dirty="0">
                <a:solidFill>
                  <a:schemeClr val="bg1"/>
                </a:solidFill>
                <a:effectLst/>
                <a:ea typeface="Times New Roman" panose="02020603050405020304" pitchFamily="18" charset="0"/>
              </a:rPr>
              <a:t>Dinamika dan Tantangan Pendidikan Bahasa dan Seni. </a:t>
            </a:r>
            <a:r>
              <a:rPr lang="fi-FI" sz="6400" dirty="0">
                <a:solidFill>
                  <a:schemeClr val="bg1"/>
                </a:solidFill>
                <a:effectLst/>
                <a:ea typeface="Times New Roman" panose="02020603050405020304" pitchFamily="18" charset="0"/>
              </a:rPr>
              <a:t>h. 214-215. Bandung: UPI Press.</a:t>
            </a:r>
            <a:endParaRPr lang="id-ID" sz="6400" dirty="0">
              <a:solidFill>
                <a:schemeClr val="bg1"/>
              </a:solidFill>
              <a:effectLst/>
              <a:ea typeface="Times New Roman" panose="02020603050405020304" pitchFamily="18" charset="0"/>
            </a:endParaRPr>
          </a:p>
          <a:p>
            <a:pPr marL="0" marR="0" indent="0" algn="just"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[2]  </a:t>
            </a:r>
            <a:r>
              <a:rPr lang="en-US" sz="6400" dirty="0" err="1">
                <a:solidFill>
                  <a:schemeClr val="bg1"/>
                </a:solidFill>
                <a:effectLst/>
                <a:ea typeface="Times New Roman" panose="02020603050405020304" pitchFamily="18" charset="0"/>
              </a:rPr>
              <a:t>Hadiansyah</a:t>
            </a:r>
            <a:r>
              <a:rPr lang="en-US" sz="6400" dirty="0">
                <a:solidFill>
                  <a:schemeClr val="bg1"/>
                </a:solidFill>
                <a:effectLst/>
                <a:ea typeface="Times New Roman" panose="02020603050405020304" pitchFamily="18" charset="0"/>
              </a:rPr>
              <a:t>, et.al.  (2017). </a:t>
            </a:r>
            <a:r>
              <a:rPr lang="en-US" sz="6400" i="1" dirty="0" err="1">
                <a:solidFill>
                  <a:schemeClr val="bg1"/>
                </a:solidFill>
                <a:effectLst/>
                <a:ea typeface="Times New Roman" panose="02020603050405020304" pitchFamily="18" charset="0"/>
              </a:rPr>
              <a:t>Materi</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Pendukung</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Literasi</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Budaya</a:t>
            </a:r>
            <a:r>
              <a:rPr lang="en-US" sz="6400" i="1" dirty="0">
                <a:solidFill>
                  <a:schemeClr val="bg1"/>
                </a:solidFill>
                <a:effectLst/>
                <a:ea typeface="Times New Roman" panose="02020603050405020304" pitchFamily="18" charset="0"/>
              </a:rPr>
              <a:t> dan </a:t>
            </a:r>
            <a:r>
              <a:rPr lang="en-US" sz="6400" i="1" dirty="0" err="1">
                <a:solidFill>
                  <a:schemeClr val="bg1"/>
                </a:solidFill>
                <a:effectLst/>
                <a:ea typeface="Times New Roman" panose="02020603050405020304" pitchFamily="18" charset="0"/>
              </a:rPr>
              <a:t>Kewargaan</a:t>
            </a:r>
            <a:r>
              <a:rPr lang="en-US" sz="6400" i="1" dirty="0">
                <a:solidFill>
                  <a:schemeClr val="bg1"/>
                </a:solidFill>
                <a:effectLst/>
                <a:ea typeface="Times New Roman" panose="02020603050405020304" pitchFamily="18" charset="0"/>
              </a:rPr>
              <a:t>. </a:t>
            </a:r>
            <a:r>
              <a:rPr lang="en-US" sz="6400" dirty="0">
                <a:solidFill>
                  <a:schemeClr val="bg1"/>
                </a:solidFill>
                <a:effectLst/>
                <a:ea typeface="Times New Roman" panose="02020603050405020304" pitchFamily="18" charset="0"/>
              </a:rPr>
              <a:t>Jakarta: Badan Bahasa.</a:t>
            </a:r>
            <a:endParaRPr lang="id-ID" sz="6400" dirty="0">
              <a:solidFill>
                <a:schemeClr val="bg1"/>
              </a:solidFill>
              <a:effectLst/>
              <a:ea typeface="Times New Roman" panose="02020603050405020304" pitchFamily="18" charset="0"/>
            </a:endParaRPr>
          </a:p>
          <a:p>
            <a:pPr marL="0" marR="0" indent="0"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[3]  </a:t>
            </a:r>
            <a:r>
              <a:rPr lang="en-US" sz="6400" dirty="0" err="1">
                <a:solidFill>
                  <a:schemeClr val="bg1"/>
                </a:solidFill>
                <a:effectLst/>
                <a:ea typeface="Times New Roman" panose="02020603050405020304" pitchFamily="18" charset="0"/>
              </a:rPr>
              <a:t>Koentjaraningrat</a:t>
            </a:r>
            <a:r>
              <a:rPr lang="en-US" sz="6400" dirty="0">
                <a:solidFill>
                  <a:schemeClr val="bg1"/>
                </a:solidFill>
                <a:effectLst/>
                <a:ea typeface="Times New Roman" panose="02020603050405020304" pitchFamily="18" charset="0"/>
              </a:rPr>
              <a:t>. (2009). </a:t>
            </a:r>
            <a:r>
              <a:rPr lang="en-US" sz="6400" i="1" dirty="0" err="1">
                <a:solidFill>
                  <a:schemeClr val="bg1"/>
                </a:solidFill>
                <a:effectLst/>
                <a:ea typeface="Times New Roman" panose="02020603050405020304" pitchFamily="18" charset="0"/>
              </a:rPr>
              <a:t>Pengantar</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Ilmu</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Antropologi</a:t>
            </a:r>
            <a:r>
              <a:rPr lang="en-US" sz="6400" dirty="0">
                <a:solidFill>
                  <a:schemeClr val="bg1"/>
                </a:solidFill>
                <a:effectLst/>
                <a:ea typeface="Times New Roman" panose="02020603050405020304" pitchFamily="18" charset="0"/>
              </a:rPr>
              <a:t>. Jakarta: </a:t>
            </a:r>
            <a:r>
              <a:rPr lang="en-US" sz="6400" dirty="0" err="1">
                <a:solidFill>
                  <a:schemeClr val="bg1"/>
                </a:solidFill>
                <a:effectLst/>
                <a:ea typeface="Times New Roman" panose="02020603050405020304" pitchFamily="18" charset="0"/>
              </a:rPr>
              <a:t>Rineka</a:t>
            </a:r>
            <a:r>
              <a:rPr lang="en-US" sz="6400" dirty="0">
                <a:solidFill>
                  <a:schemeClr val="bg1"/>
                </a:solidFill>
                <a:effectLst/>
                <a:ea typeface="Times New Roman" panose="02020603050405020304" pitchFamily="18" charset="0"/>
              </a:rPr>
              <a:t> </a:t>
            </a:r>
            <a:r>
              <a:rPr lang="en-US" sz="6400" dirty="0" err="1">
                <a:solidFill>
                  <a:schemeClr val="bg1"/>
                </a:solidFill>
                <a:effectLst/>
                <a:ea typeface="Times New Roman" panose="02020603050405020304" pitchFamily="18" charset="0"/>
              </a:rPr>
              <a:t>Cipta</a:t>
            </a:r>
            <a:r>
              <a:rPr lang="en-US" sz="6400" dirty="0">
                <a:solidFill>
                  <a:schemeClr val="bg1"/>
                </a:solidFill>
                <a:effectLst/>
                <a:ea typeface="Times New Roman" panose="02020603050405020304" pitchFamily="18" charset="0"/>
              </a:rPr>
              <a:t>.</a:t>
            </a:r>
            <a:endParaRPr lang="id-ID" sz="6400" dirty="0">
              <a:solidFill>
                <a:schemeClr val="bg1"/>
              </a:solidFill>
              <a:effectLst/>
              <a:ea typeface="Times New Roman" panose="02020603050405020304" pitchFamily="18" charset="0"/>
            </a:endParaRPr>
          </a:p>
          <a:p>
            <a:pPr marL="0" marR="0" indent="0"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[4]  </a:t>
            </a:r>
            <a:r>
              <a:rPr lang="en-US" sz="6400" i="1" dirty="0">
                <a:solidFill>
                  <a:schemeClr val="bg1"/>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https://www.weforum.org/reports/annual-report-2015-2016</a:t>
            </a:r>
            <a:r>
              <a:rPr lang="en-US" sz="6400" i="1" spc="-25" dirty="0">
                <a:solidFill>
                  <a:schemeClr val="bg1"/>
                </a:solidFill>
                <a:effectLst/>
                <a:ea typeface="Times New Roman" panose="02020603050405020304" pitchFamily="18" charset="0"/>
              </a:rPr>
              <a:t> </a:t>
            </a:r>
            <a:r>
              <a:rPr lang="en-US" sz="6400" i="1" dirty="0">
                <a:solidFill>
                  <a:schemeClr val="bg1"/>
                </a:solidFill>
                <a:effectLst/>
                <a:ea typeface="Times New Roman" panose="02020603050405020304" pitchFamily="18" charset="0"/>
              </a:rPr>
              <a:t>.</a:t>
            </a:r>
            <a:r>
              <a:rPr lang="en-US" sz="6400" dirty="0">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"Kupas </a:t>
            </a:r>
            <a:r>
              <a:rPr lang="en-US" sz="6400" dirty="0" err="1">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Tuntas</a:t>
            </a:r>
            <a:r>
              <a:rPr lang="en-US" sz="6400" dirty="0">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6400" dirty="0" err="1">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Jenis</a:t>
            </a:r>
            <a:r>
              <a:rPr lang="en-US" sz="6400" dirty="0">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 dan </a:t>
            </a:r>
            <a:r>
              <a:rPr lang="en-US" sz="6400" dirty="0" err="1">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Pengertian</a:t>
            </a:r>
            <a:r>
              <a:rPr lang="en-US" sz="6400" dirty="0">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6400" dirty="0" err="1">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Literasi</a:t>
            </a:r>
            <a:r>
              <a:rPr lang="en-US" sz="6400" dirty="0">
                <a:solidFill>
                  <a:schemeClr val="bg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a:t>
            </a:r>
            <a:r>
              <a:rPr lang="en-US" sz="6400" dirty="0">
                <a:solidFill>
                  <a:schemeClr val="bg1"/>
                </a:solidFill>
                <a:effectLst/>
                <a:ea typeface="Times New Roman" panose="02020603050405020304" pitchFamily="18" charset="0"/>
              </a:rPr>
              <a:t>. </a:t>
            </a:r>
            <a:r>
              <a:rPr lang="en-US" sz="6400" i="1" dirty="0">
                <a:solidFill>
                  <a:schemeClr val="bg1"/>
                </a:solidFill>
                <a:effectLst/>
                <a:ea typeface="Times New Roman" panose="02020603050405020304" pitchFamily="18" charset="0"/>
              </a:rPr>
              <a:t>Guru Digital</a:t>
            </a:r>
            <a:r>
              <a:rPr lang="en-US" sz="6400" dirty="0">
                <a:solidFill>
                  <a:schemeClr val="bg1"/>
                </a:solidFill>
                <a:effectLst/>
                <a:ea typeface="Times New Roman" panose="02020603050405020304" pitchFamily="18" charset="0"/>
              </a:rPr>
              <a:t>. </a:t>
            </a:r>
          </a:p>
          <a:p>
            <a:pPr marL="0" marR="0" indent="0" hangingPunct="0">
              <a:lnSpc>
                <a:spcPct val="120000"/>
              </a:lnSpc>
              <a:spcBef>
                <a:spcPts val="0"/>
              </a:spcBef>
              <a:spcAft>
                <a:spcPts val="0"/>
              </a:spcAft>
              <a:buNone/>
            </a:pPr>
            <a:r>
              <a:rPr lang="en-US" sz="6400" dirty="0">
                <a:solidFill>
                  <a:schemeClr val="bg1"/>
                </a:solidFill>
                <a:ea typeface="Times New Roman" panose="02020603050405020304" pitchFamily="18" charset="0"/>
              </a:rPr>
              <a:t>         </a:t>
            </a:r>
            <a:r>
              <a:rPr lang="en-US" sz="6400" dirty="0" err="1">
                <a:solidFill>
                  <a:schemeClr val="bg1"/>
                </a:solidFill>
                <a:effectLst/>
                <a:ea typeface="Times New Roman" panose="02020603050405020304" pitchFamily="18" charset="0"/>
              </a:rPr>
              <a:t>Diakses</a:t>
            </a:r>
            <a:r>
              <a:rPr lang="en-US" sz="6400" dirty="0">
                <a:solidFill>
                  <a:schemeClr val="bg1"/>
                </a:solidFill>
                <a:effectLst/>
                <a:ea typeface="Times New Roman" panose="02020603050405020304" pitchFamily="18" charset="0"/>
              </a:rPr>
              <a:t> </a:t>
            </a:r>
            <a:r>
              <a:rPr lang="en-US" sz="6400" dirty="0" err="1">
                <a:solidFill>
                  <a:schemeClr val="bg1"/>
                </a:solidFill>
                <a:effectLst/>
                <a:ea typeface="Times New Roman" panose="02020603050405020304" pitchFamily="18" charset="0"/>
              </a:rPr>
              <a:t>tanggal</a:t>
            </a:r>
            <a:r>
              <a:rPr lang="en-US" sz="6400" dirty="0">
                <a:solidFill>
                  <a:schemeClr val="bg1"/>
                </a:solidFill>
                <a:effectLst/>
                <a:ea typeface="Times New Roman" panose="02020603050405020304" pitchFamily="18" charset="0"/>
              </a:rPr>
              <a:t> 6 </a:t>
            </a:r>
            <a:r>
              <a:rPr lang="en-US" sz="6400" dirty="0" err="1">
                <a:solidFill>
                  <a:schemeClr val="bg1"/>
                </a:solidFill>
                <a:effectLst/>
                <a:ea typeface="Times New Roman" panose="02020603050405020304" pitchFamily="18" charset="0"/>
              </a:rPr>
              <a:t>Juni</a:t>
            </a:r>
            <a:r>
              <a:rPr lang="en-US" sz="6400" dirty="0">
                <a:solidFill>
                  <a:schemeClr val="bg1"/>
                </a:solidFill>
                <a:effectLst/>
                <a:ea typeface="Times New Roman" panose="02020603050405020304" pitchFamily="18" charset="0"/>
              </a:rPr>
              <a:t> 2023.</a:t>
            </a:r>
            <a:endParaRPr lang="id-ID" sz="6400" dirty="0">
              <a:solidFill>
                <a:schemeClr val="bg1"/>
              </a:solidFill>
              <a:effectLst/>
              <a:ea typeface="Times New Roman" panose="02020603050405020304" pitchFamily="18" charset="0"/>
            </a:endParaRPr>
          </a:p>
          <a:p>
            <a:pPr marL="0" marR="0" indent="0"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[5]  Han, W., et.al. (2017). </a:t>
            </a:r>
            <a:r>
              <a:rPr lang="en-US" sz="6400" i="1" dirty="0" err="1">
                <a:solidFill>
                  <a:schemeClr val="bg1"/>
                </a:solidFill>
                <a:effectLst/>
                <a:ea typeface="Times New Roman" panose="02020603050405020304" pitchFamily="18" charset="0"/>
              </a:rPr>
              <a:t>Materi</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Pendukung</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Literasi</a:t>
            </a:r>
            <a:r>
              <a:rPr lang="en-US" sz="6400" i="1" dirty="0">
                <a:solidFill>
                  <a:schemeClr val="bg1"/>
                </a:solidFill>
                <a:effectLst/>
                <a:ea typeface="Times New Roman" panose="02020603050405020304" pitchFamily="18" charset="0"/>
              </a:rPr>
              <a:t> </a:t>
            </a:r>
            <a:r>
              <a:rPr lang="en-US" sz="6400" i="1" dirty="0" err="1">
                <a:solidFill>
                  <a:schemeClr val="bg1"/>
                </a:solidFill>
                <a:effectLst/>
                <a:ea typeface="Times New Roman" panose="02020603050405020304" pitchFamily="18" charset="0"/>
              </a:rPr>
              <a:t>Numerasi</a:t>
            </a:r>
            <a:r>
              <a:rPr lang="en-US" sz="6400" i="1" dirty="0">
                <a:solidFill>
                  <a:schemeClr val="bg1"/>
                </a:solidFill>
                <a:effectLst/>
                <a:ea typeface="Times New Roman" panose="02020603050405020304" pitchFamily="18" charset="0"/>
              </a:rPr>
              <a:t>.</a:t>
            </a:r>
            <a:r>
              <a:rPr lang="en-US" sz="6400" dirty="0">
                <a:solidFill>
                  <a:schemeClr val="bg1"/>
                </a:solidFill>
                <a:effectLst/>
                <a:ea typeface="Times New Roman" panose="02020603050405020304" pitchFamily="18" charset="0"/>
              </a:rPr>
              <a:t> Jakarta: Badan Bahasa.</a:t>
            </a:r>
          </a:p>
          <a:p>
            <a:pPr marL="0" marR="0" indent="0" hangingPunct="0">
              <a:lnSpc>
                <a:spcPct val="120000"/>
              </a:lnSpc>
              <a:spcBef>
                <a:spcPts val="0"/>
              </a:spcBef>
              <a:spcAft>
                <a:spcPts val="0"/>
              </a:spcAft>
              <a:buNone/>
            </a:pPr>
            <a:r>
              <a:rPr lang="en-US" sz="6400" dirty="0">
                <a:solidFill>
                  <a:schemeClr val="bg1"/>
                </a:solidFill>
                <a:ea typeface="Times New Roman" panose="02020603050405020304" pitchFamily="18" charset="0"/>
              </a:rPr>
              <a:t> </a:t>
            </a:r>
            <a:r>
              <a:rPr lang="en-US" sz="6400" kern="0" dirty="0">
                <a:solidFill>
                  <a:schemeClr val="bg1"/>
                </a:solidFill>
                <a:effectLst/>
              </a:rPr>
              <a:t> [6]  </a:t>
            </a:r>
            <a:r>
              <a:rPr lang="en-US" sz="6400" kern="0" dirty="0" err="1">
                <a:solidFill>
                  <a:schemeClr val="bg1"/>
                </a:solidFill>
                <a:effectLst/>
              </a:rPr>
              <a:t>Septiani</a:t>
            </a:r>
            <a:r>
              <a:rPr lang="en-US" sz="6400" kern="0" dirty="0">
                <a:solidFill>
                  <a:schemeClr val="bg1"/>
                </a:solidFill>
                <a:effectLst/>
              </a:rPr>
              <a:t>, Ni Wayan </a:t>
            </a:r>
            <a:r>
              <a:rPr lang="en-US" sz="6400" kern="0" dirty="0" err="1">
                <a:solidFill>
                  <a:schemeClr val="bg1"/>
                </a:solidFill>
                <a:effectLst/>
              </a:rPr>
              <a:t>Parwati</a:t>
            </a:r>
            <a:r>
              <a:rPr lang="en-US" sz="6400" kern="0" dirty="0">
                <a:solidFill>
                  <a:schemeClr val="bg1"/>
                </a:solidFill>
                <a:effectLst/>
              </a:rPr>
              <a:t>, et.al. (2023).  Ethnographic Study: </a:t>
            </a:r>
            <a:r>
              <a:rPr lang="en-US" sz="6400" kern="0" dirty="0" err="1">
                <a:solidFill>
                  <a:schemeClr val="bg1"/>
                </a:solidFill>
                <a:effectLst/>
              </a:rPr>
              <a:t>Sasak</a:t>
            </a:r>
            <a:r>
              <a:rPr lang="en-US" sz="6400" kern="0" dirty="0">
                <a:solidFill>
                  <a:schemeClr val="bg1"/>
                </a:solidFill>
                <a:effectLst/>
              </a:rPr>
              <a:t> Culture In The Perspective of </a:t>
            </a:r>
          </a:p>
          <a:p>
            <a:pPr marL="0" marR="0" indent="0" hangingPunct="0">
              <a:lnSpc>
                <a:spcPct val="120000"/>
              </a:lnSpc>
              <a:spcBef>
                <a:spcPts val="0"/>
              </a:spcBef>
              <a:spcAft>
                <a:spcPts val="0"/>
              </a:spcAft>
              <a:buNone/>
            </a:pPr>
            <a:r>
              <a:rPr lang="en-US" sz="6400" kern="0" dirty="0">
                <a:solidFill>
                  <a:schemeClr val="bg1"/>
                </a:solidFill>
                <a:effectLst/>
              </a:rPr>
              <a:t>         Ethnomathematics. </a:t>
            </a:r>
            <a:r>
              <a:rPr lang="en-US" sz="6400" u="sng" kern="0" dirty="0">
                <a:solidFill>
                  <a:schemeClr val="bg1"/>
                </a:solidFill>
                <a:effectLst/>
                <a:hlinkClick r:id="rId4">
                  <a:extLst>
                    <a:ext uri="{A12FA001-AC4F-418D-AE19-62706E023703}">
                      <ahyp:hlinkClr xmlns:ahyp="http://schemas.microsoft.com/office/drawing/2018/hyperlinkcolor" val="tx"/>
                    </a:ext>
                  </a:extLst>
                </a:hlinkClick>
              </a:rPr>
              <a:t>Journal of </a:t>
            </a:r>
            <a:r>
              <a:rPr lang="en-US" sz="6400" u="sng" kern="0" dirty="0" err="1">
                <a:solidFill>
                  <a:schemeClr val="bg1"/>
                </a:solidFill>
                <a:effectLst/>
                <a:hlinkClick r:id="rId4">
                  <a:extLst>
                    <a:ext uri="{A12FA001-AC4F-418D-AE19-62706E023703}">
                      <ahyp:hlinkClr xmlns:ahyp="http://schemas.microsoft.com/office/drawing/2018/hyperlinkcolor" val="tx"/>
                    </a:ext>
                  </a:extLst>
                </a:hlinkClick>
              </a:rPr>
              <a:t>Medives</a:t>
            </a:r>
            <a:r>
              <a:rPr lang="en-US" sz="6400" u="sng" kern="0" dirty="0">
                <a:solidFill>
                  <a:schemeClr val="bg1"/>
                </a:solidFill>
                <a:effectLst/>
                <a:hlinkClick r:id="rId4">
                  <a:extLst>
                    <a:ext uri="{A12FA001-AC4F-418D-AE19-62706E023703}">
                      <ahyp:hlinkClr xmlns:ahyp="http://schemas.microsoft.com/office/drawing/2018/hyperlinkcolor" val="tx"/>
                    </a:ext>
                  </a:extLst>
                </a:hlinkClick>
              </a:rPr>
              <a:t>: Journal of Mathematics Education. IKIP Veteran Semarang</a:t>
            </a:r>
            <a:r>
              <a:rPr lang="en-US" sz="6400" kern="0" dirty="0">
                <a:solidFill>
                  <a:schemeClr val="bg1"/>
                </a:solidFill>
                <a:effectLst/>
              </a:rPr>
              <a:t>. Vol 7 No.1 (2023). </a:t>
            </a:r>
          </a:p>
          <a:p>
            <a:pPr marL="0" marR="0" indent="0" hangingPunct="0">
              <a:lnSpc>
                <a:spcPct val="120000"/>
              </a:lnSpc>
              <a:spcBef>
                <a:spcPts val="0"/>
              </a:spcBef>
              <a:spcAft>
                <a:spcPts val="0"/>
              </a:spcAft>
              <a:buNone/>
            </a:pPr>
            <a:r>
              <a:rPr lang="en-US" sz="6400" kern="0" dirty="0">
                <a:solidFill>
                  <a:schemeClr val="bg1"/>
                </a:solidFill>
                <a:effectLst/>
              </a:rPr>
              <a:t>         DOI: </a:t>
            </a:r>
            <a:r>
              <a:rPr lang="en-US" sz="6400" u="sng" kern="0" dirty="0">
                <a:solidFill>
                  <a:schemeClr val="bg1"/>
                </a:solidFill>
                <a:effectLst/>
                <a:hlinkClick r:id="rId5">
                  <a:extLst>
                    <a:ext uri="{A12FA001-AC4F-418D-AE19-62706E023703}">
                      <ahyp:hlinkClr xmlns:ahyp="http://schemas.microsoft.com/office/drawing/2018/hyperlinkcolor" val="tx"/>
                    </a:ext>
                  </a:extLst>
                </a:hlinkClick>
              </a:rPr>
              <a:t>https://doi.org/10.31331/medivesveteran.v7i1.2265</a:t>
            </a:r>
            <a:endParaRPr lang="en-US" sz="6400" u="sng" kern="0" dirty="0">
              <a:solidFill>
                <a:schemeClr val="bg1"/>
              </a:solidFill>
              <a:effectLst/>
            </a:endParaRPr>
          </a:p>
          <a:p>
            <a:pPr marL="0" marR="0" indent="0" algn="just"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[7]  Sudaryat, Y. (2016). </a:t>
            </a:r>
            <a:r>
              <a:rPr lang="en-US" sz="6400" i="1" dirty="0" err="1">
                <a:solidFill>
                  <a:schemeClr val="bg1"/>
                </a:solidFill>
                <a:effectLst/>
                <a:ea typeface="Times New Roman" panose="02020603050405020304" pitchFamily="18" charset="0"/>
              </a:rPr>
              <a:t>Pakeman</a:t>
            </a:r>
            <a:r>
              <a:rPr lang="en-US" sz="6400" i="1" dirty="0">
                <a:solidFill>
                  <a:schemeClr val="bg1"/>
                </a:solidFill>
                <a:effectLst/>
                <a:ea typeface="Times New Roman" panose="02020603050405020304" pitchFamily="18" charset="0"/>
              </a:rPr>
              <a:t> Basa Sunda</a:t>
            </a:r>
            <a:r>
              <a:rPr lang="en-US" sz="6400" dirty="0">
                <a:solidFill>
                  <a:schemeClr val="bg1"/>
                </a:solidFill>
                <a:effectLst/>
                <a:ea typeface="Times New Roman" panose="02020603050405020304" pitchFamily="18" charset="0"/>
              </a:rPr>
              <a:t>. Bandung: Pustaka Jaya.</a:t>
            </a:r>
            <a:endParaRPr lang="id-ID" sz="6400" dirty="0">
              <a:solidFill>
                <a:schemeClr val="bg1"/>
              </a:solidFill>
              <a:effectLst/>
              <a:ea typeface="Times New Roman" panose="02020603050405020304" pitchFamily="18" charset="0"/>
            </a:endParaRPr>
          </a:p>
          <a:p>
            <a:pPr marL="0" marR="0" indent="0" algn="just"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  [8]  Sudaryat, Y. (2021a). </a:t>
            </a:r>
            <a:r>
              <a:rPr lang="en-US" sz="6400" i="1" dirty="0" err="1">
                <a:solidFill>
                  <a:schemeClr val="bg1"/>
                </a:solidFill>
                <a:effectLst/>
                <a:ea typeface="Times New Roman" panose="02020603050405020304" pitchFamily="18" charset="0"/>
              </a:rPr>
              <a:t>Etnolinguistik</a:t>
            </a:r>
            <a:r>
              <a:rPr lang="en-US" sz="6400" i="1" dirty="0">
                <a:solidFill>
                  <a:schemeClr val="bg1"/>
                </a:solidFill>
                <a:effectLst/>
                <a:ea typeface="Times New Roman" panose="02020603050405020304" pitchFamily="18" charset="0"/>
              </a:rPr>
              <a:t> Sunda</a:t>
            </a:r>
            <a:r>
              <a:rPr lang="en-US" sz="6400" dirty="0">
                <a:solidFill>
                  <a:schemeClr val="bg1"/>
                </a:solidFill>
                <a:effectLst/>
                <a:ea typeface="Times New Roman" panose="02020603050405020304" pitchFamily="18" charset="0"/>
              </a:rPr>
              <a:t>.</a:t>
            </a:r>
            <a:r>
              <a:rPr lang="en-US" sz="6400" i="1" dirty="0">
                <a:solidFill>
                  <a:schemeClr val="bg1"/>
                </a:solidFill>
                <a:effectLst/>
                <a:ea typeface="Times New Roman" panose="02020603050405020304" pitchFamily="18" charset="0"/>
              </a:rPr>
              <a:t> </a:t>
            </a:r>
            <a:r>
              <a:rPr lang="en-US" sz="6400" dirty="0">
                <a:solidFill>
                  <a:schemeClr val="bg1"/>
                </a:solidFill>
                <a:effectLst/>
                <a:ea typeface="Times New Roman" panose="02020603050405020304" pitchFamily="18" charset="0"/>
              </a:rPr>
              <a:t>Bandung: UPI Press.</a:t>
            </a:r>
          </a:p>
          <a:p>
            <a:pPr marL="0" marR="0" indent="0" algn="just">
              <a:lnSpc>
                <a:spcPct val="120000"/>
              </a:lnSpc>
              <a:spcBef>
                <a:spcPts val="0"/>
              </a:spcBef>
              <a:spcAft>
                <a:spcPts val="0"/>
              </a:spcAft>
              <a:buNone/>
            </a:pPr>
            <a:r>
              <a:rPr lang="en-US" sz="6400" dirty="0">
                <a:solidFill>
                  <a:schemeClr val="bg1"/>
                </a:solidFill>
                <a:effectLst/>
                <a:latin typeface="Calibri body"/>
                <a:ea typeface="Times New Roman" panose="02020603050405020304" pitchFamily="18" charset="0"/>
              </a:rPr>
              <a:t>  [9]  </a:t>
            </a:r>
            <a:r>
              <a:rPr lang="en-US" sz="6400" dirty="0" err="1">
                <a:solidFill>
                  <a:schemeClr val="bg1"/>
                </a:solidFill>
                <a:effectLst/>
                <a:latin typeface="Calibri body"/>
                <a:ea typeface="Times New Roman" panose="02020603050405020304" pitchFamily="18" charset="0"/>
              </a:rPr>
              <a:t>Sumaryono</a:t>
            </a:r>
            <a:r>
              <a:rPr lang="en-US" sz="6400" dirty="0">
                <a:solidFill>
                  <a:schemeClr val="bg1"/>
                </a:solidFill>
                <a:effectLst/>
                <a:latin typeface="Calibri body"/>
                <a:ea typeface="Times New Roman" panose="02020603050405020304" pitchFamily="18" charset="0"/>
              </a:rPr>
              <a:t>, E. (1999). </a:t>
            </a:r>
            <a:r>
              <a:rPr lang="en-US" sz="6400" i="1" dirty="0" err="1">
                <a:solidFill>
                  <a:schemeClr val="bg1"/>
                </a:solidFill>
                <a:effectLst/>
                <a:latin typeface="Calibri body"/>
                <a:ea typeface="Times New Roman" panose="02020603050405020304" pitchFamily="18" charset="0"/>
              </a:rPr>
              <a:t>Hermeneutik</a:t>
            </a:r>
            <a:r>
              <a:rPr lang="en-US" sz="6400" i="1" dirty="0">
                <a:solidFill>
                  <a:schemeClr val="bg1"/>
                </a:solidFill>
                <a:effectLst/>
                <a:latin typeface="Calibri body"/>
                <a:ea typeface="Times New Roman" panose="02020603050405020304" pitchFamily="18" charset="0"/>
              </a:rPr>
              <a:t>: </a:t>
            </a:r>
            <a:r>
              <a:rPr lang="en-US" sz="6400" i="1" dirty="0" err="1">
                <a:solidFill>
                  <a:schemeClr val="bg1"/>
                </a:solidFill>
                <a:effectLst/>
                <a:latin typeface="Calibri body"/>
                <a:ea typeface="Times New Roman" panose="02020603050405020304" pitchFamily="18" charset="0"/>
              </a:rPr>
              <a:t>Sebuah</a:t>
            </a:r>
            <a:r>
              <a:rPr lang="en-US" sz="6400" i="1" dirty="0">
                <a:solidFill>
                  <a:schemeClr val="bg1"/>
                </a:solidFill>
                <a:effectLst/>
                <a:latin typeface="Calibri body"/>
                <a:ea typeface="Times New Roman" panose="02020603050405020304" pitchFamily="18" charset="0"/>
              </a:rPr>
              <a:t> </a:t>
            </a:r>
            <a:r>
              <a:rPr lang="en-US" sz="6400" i="1" dirty="0" err="1">
                <a:solidFill>
                  <a:schemeClr val="bg1"/>
                </a:solidFill>
                <a:effectLst/>
                <a:latin typeface="Calibri body"/>
                <a:ea typeface="Times New Roman" panose="02020603050405020304" pitchFamily="18" charset="0"/>
              </a:rPr>
              <a:t>Metode</a:t>
            </a:r>
            <a:r>
              <a:rPr lang="en-US" sz="6400" i="1" dirty="0">
                <a:solidFill>
                  <a:schemeClr val="bg1"/>
                </a:solidFill>
                <a:effectLst/>
                <a:latin typeface="Calibri body"/>
                <a:ea typeface="Times New Roman" panose="02020603050405020304" pitchFamily="18" charset="0"/>
              </a:rPr>
              <a:t> </a:t>
            </a:r>
            <a:r>
              <a:rPr lang="en-US" sz="6400" i="1" dirty="0" err="1">
                <a:solidFill>
                  <a:schemeClr val="bg1"/>
                </a:solidFill>
                <a:effectLst/>
                <a:latin typeface="Calibri body"/>
                <a:ea typeface="Times New Roman" panose="02020603050405020304" pitchFamily="18" charset="0"/>
              </a:rPr>
              <a:t>Filsafat</a:t>
            </a:r>
            <a:r>
              <a:rPr lang="en-US" sz="6400" i="1" dirty="0">
                <a:solidFill>
                  <a:schemeClr val="bg1"/>
                </a:solidFill>
                <a:effectLst/>
                <a:latin typeface="Calibri body"/>
                <a:ea typeface="Times New Roman" panose="02020603050405020304" pitchFamily="18" charset="0"/>
              </a:rPr>
              <a:t>. </a:t>
            </a:r>
            <a:r>
              <a:rPr lang="en-US" sz="6400" dirty="0">
                <a:solidFill>
                  <a:schemeClr val="bg1"/>
                </a:solidFill>
                <a:effectLst/>
                <a:latin typeface="Calibri body"/>
                <a:ea typeface="Times New Roman" panose="02020603050405020304" pitchFamily="18" charset="0"/>
              </a:rPr>
              <a:t>Yogyakarta: </a:t>
            </a:r>
            <a:r>
              <a:rPr lang="en-US" sz="6400" dirty="0" err="1">
                <a:solidFill>
                  <a:schemeClr val="bg1"/>
                </a:solidFill>
                <a:effectLst/>
                <a:latin typeface="Calibri body"/>
                <a:ea typeface="Times New Roman" panose="02020603050405020304" pitchFamily="18" charset="0"/>
              </a:rPr>
              <a:t>Kanisius</a:t>
            </a:r>
            <a:r>
              <a:rPr lang="en-US" sz="6400" dirty="0">
                <a:solidFill>
                  <a:schemeClr val="bg1"/>
                </a:solidFill>
                <a:effectLst/>
                <a:latin typeface="Calibri body"/>
                <a:ea typeface="Times New Roman" panose="02020603050405020304" pitchFamily="18" charset="0"/>
              </a:rPr>
              <a:t>.</a:t>
            </a:r>
            <a:endParaRPr lang="id-ID" sz="6400" dirty="0">
              <a:solidFill>
                <a:schemeClr val="bg1"/>
              </a:solidFill>
              <a:effectLst/>
              <a:latin typeface="Calibri body"/>
              <a:ea typeface="Times New Roman" panose="02020603050405020304" pitchFamily="18" charset="0"/>
            </a:endParaRPr>
          </a:p>
          <a:p>
            <a:pPr marL="0" marR="0" indent="0" algn="just" hangingPunct="0">
              <a:lnSpc>
                <a:spcPct val="120000"/>
              </a:lnSpc>
              <a:spcBef>
                <a:spcPts val="0"/>
              </a:spcBef>
              <a:spcAft>
                <a:spcPts val="0"/>
              </a:spcAft>
              <a:buNone/>
            </a:pPr>
            <a:r>
              <a:rPr lang="en-US" sz="6400" dirty="0">
                <a:solidFill>
                  <a:schemeClr val="bg1"/>
                </a:solidFill>
                <a:effectLst/>
                <a:latin typeface="Calibri body"/>
                <a:ea typeface="Times New Roman" panose="02020603050405020304" pitchFamily="18" charset="0"/>
              </a:rPr>
              <a:t>[10]  </a:t>
            </a:r>
            <a:r>
              <a:rPr lang="id-ID" sz="6400" dirty="0">
                <a:solidFill>
                  <a:schemeClr val="bg1"/>
                </a:solidFill>
                <a:effectLst/>
                <a:latin typeface="Calibri body"/>
                <a:ea typeface="Times New Roman" panose="02020603050405020304" pitchFamily="18" charset="0"/>
              </a:rPr>
              <a:t>Palmer, </a:t>
            </a:r>
            <a:r>
              <a:rPr lang="en-US" sz="6400" dirty="0">
                <a:solidFill>
                  <a:schemeClr val="bg1"/>
                </a:solidFill>
                <a:effectLst/>
                <a:latin typeface="Calibri body"/>
                <a:ea typeface="Times New Roman" panose="02020603050405020304" pitchFamily="18" charset="0"/>
              </a:rPr>
              <a:t>R. E. (</a:t>
            </a:r>
            <a:r>
              <a:rPr lang="id-ID" sz="6400" dirty="0">
                <a:solidFill>
                  <a:schemeClr val="bg1"/>
                </a:solidFill>
                <a:effectLst/>
                <a:latin typeface="Calibri body"/>
                <a:ea typeface="Times New Roman" panose="02020603050405020304" pitchFamily="18" charset="0"/>
              </a:rPr>
              <a:t>2003)</a:t>
            </a:r>
            <a:r>
              <a:rPr lang="en-US" sz="6400" dirty="0">
                <a:solidFill>
                  <a:schemeClr val="bg1"/>
                </a:solidFill>
                <a:effectLst/>
                <a:latin typeface="Calibri body"/>
                <a:ea typeface="Times New Roman" panose="02020603050405020304" pitchFamily="18" charset="0"/>
              </a:rPr>
              <a:t>. </a:t>
            </a:r>
            <a:r>
              <a:rPr lang="en-US" sz="6400" i="1" dirty="0">
                <a:solidFill>
                  <a:schemeClr val="bg1"/>
                </a:solidFill>
                <a:effectLst/>
                <a:latin typeface="Calibri body"/>
                <a:ea typeface="Times New Roman" panose="02020603050405020304" pitchFamily="18" charset="0"/>
              </a:rPr>
              <a:t>Hermeneutics. </a:t>
            </a:r>
            <a:r>
              <a:rPr lang="en-US" sz="6400" dirty="0">
                <a:solidFill>
                  <a:schemeClr val="bg1"/>
                </a:solidFill>
                <a:effectLst/>
                <a:latin typeface="Calibri body"/>
                <a:ea typeface="Times New Roman" panose="02020603050405020304" pitchFamily="18" charset="0"/>
              </a:rPr>
              <a:t>Evanston: Northwestern University Press. </a:t>
            </a:r>
            <a:endParaRPr lang="id-ID" sz="6400" dirty="0">
              <a:solidFill>
                <a:schemeClr val="bg1"/>
              </a:solidFill>
              <a:effectLst/>
              <a:latin typeface="Calibri body"/>
              <a:ea typeface="Times New Roman" panose="02020603050405020304" pitchFamily="18" charset="0"/>
            </a:endParaRPr>
          </a:p>
          <a:p>
            <a:pPr marL="0" marR="0" indent="0" algn="just" hangingPunct="0">
              <a:lnSpc>
                <a:spcPct val="120000"/>
              </a:lnSpc>
              <a:spcBef>
                <a:spcPts val="0"/>
              </a:spcBef>
              <a:spcAft>
                <a:spcPts val="0"/>
              </a:spcAft>
              <a:buNone/>
            </a:pPr>
            <a:r>
              <a:rPr lang="en-US" sz="6400" dirty="0">
                <a:solidFill>
                  <a:schemeClr val="bg1"/>
                </a:solidFill>
                <a:effectLst/>
                <a:latin typeface="Calibri body"/>
                <a:ea typeface="Times New Roman" panose="02020603050405020304" pitchFamily="18" charset="0"/>
              </a:rPr>
              <a:t>[11]  </a:t>
            </a:r>
            <a:r>
              <a:rPr lang="id-ID" sz="6400" dirty="0">
                <a:solidFill>
                  <a:schemeClr val="bg1"/>
                </a:solidFill>
                <a:effectLst/>
                <a:latin typeface="Calibri body"/>
                <a:ea typeface="Times New Roman" panose="02020603050405020304" pitchFamily="18" charset="0"/>
              </a:rPr>
              <a:t>Ricour, </a:t>
            </a:r>
            <a:r>
              <a:rPr lang="en-US" sz="6400" dirty="0">
                <a:solidFill>
                  <a:schemeClr val="bg1"/>
                </a:solidFill>
                <a:effectLst/>
                <a:latin typeface="Calibri body"/>
                <a:ea typeface="Times New Roman" panose="02020603050405020304" pitchFamily="18" charset="0"/>
              </a:rPr>
              <a:t>P. (1985</a:t>
            </a:r>
            <a:r>
              <a:rPr lang="id-ID" sz="6400" dirty="0">
                <a:solidFill>
                  <a:schemeClr val="bg1"/>
                </a:solidFill>
                <a:effectLst/>
                <a:latin typeface="Calibri body"/>
                <a:ea typeface="Times New Roman" panose="02020603050405020304" pitchFamily="18" charset="0"/>
              </a:rPr>
              <a:t>). </a:t>
            </a:r>
            <a:r>
              <a:rPr lang="en-US" sz="6400" i="1" dirty="0">
                <a:solidFill>
                  <a:schemeClr val="bg1"/>
                </a:solidFill>
                <a:effectLst/>
                <a:latin typeface="Calibri body"/>
                <a:ea typeface="Times New Roman" panose="02020603050405020304" pitchFamily="18" charset="0"/>
              </a:rPr>
              <a:t>Hermeneutics and the Human Sciences</a:t>
            </a:r>
            <a:r>
              <a:rPr lang="en-US" sz="6400" dirty="0">
                <a:solidFill>
                  <a:schemeClr val="bg1"/>
                </a:solidFill>
                <a:effectLst/>
                <a:latin typeface="Calibri body"/>
                <a:ea typeface="Times New Roman" panose="02020603050405020304" pitchFamily="18" charset="0"/>
              </a:rPr>
              <a:t>. Editor &amp; </a:t>
            </a:r>
            <a:r>
              <a:rPr lang="id-ID" sz="6400" dirty="0">
                <a:solidFill>
                  <a:schemeClr val="bg1"/>
                </a:solidFill>
                <a:effectLst/>
                <a:latin typeface="Calibri body"/>
                <a:ea typeface="Times New Roman" panose="02020603050405020304" pitchFamily="18" charset="0"/>
              </a:rPr>
              <a:t>Terjemahan </a:t>
            </a:r>
            <a:r>
              <a:rPr lang="en-US" sz="6400" dirty="0">
                <a:solidFill>
                  <a:schemeClr val="bg1"/>
                </a:solidFill>
                <a:effectLst/>
                <a:latin typeface="Calibri body"/>
                <a:ea typeface="Times New Roman" panose="02020603050405020304" pitchFamily="18" charset="0"/>
              </a:rPr>
              <a:t>John B. Thomson. Cambridge: CU Press.</a:t>
            </a:r>
            <a:endParaRPr lang="id-ID" sz="6400" dirty="0">
              <a:solidFill>
                <a:schemeClr val="bg1"/>
              </a:solidFill>
              <a:effectLst/>
              <a:latin typeface="Calibri body"/>
              <a:ea typeface="Times New Roman" panose="02020603050405020304" pitchFamily="18" charset="0"/>
            </a:endParaRPr>
          </a:p>
          <a:p>
            <a:pPr marL="0" marR="0" indent="0"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[12]  </a:t>
            </a:r>
            <a:r>
              <a:rPr lang="en-US" sz="6400" dirty="0" err="1">
                <a:solidFill>
                  <a:schemeClr val="bg1"/>
                </a:solidFill>
                <a:effectLst/>
                <a:ea typeface="Times New Roman" panose="02020603050405020304" pitchFamily="18" charset="0"/>
              </a:rPr>
              <a:t>Zebian</a:t>
            </a:r>
            <a:r>
              <a:rPr lang="en-US" sz="6400" dirty="0">
                <a:solidFill>
                  <a:schemeClr val="bg1"/>
                </a:solidFill>
                <a:effectLst/>
                <a:ea typeface="Times New Roman" panose="02020603050405020304" pitchFamily="18" charset="0"/>
              </a:rPr>
              <a:t>, S. (2008). Number </a:t>
            </a:r>
            <a:r>
              <a:rPr lang="en-US" sz="6400" dirty="0" err="1">
                <a:solidFill>
                  <a:schemeClr val="bg1"/>
                </a:solidFill>
                <a:effectLst/>
                <a:ea typeface="Times New Roman" panose="02020603050405020304" pitchFamily="18" charset="0"/>
              </a:rPr>
              <a:t>Conceptualisation</a:t>
            </a:r>
            <a:r>
              <a:rPr lang="en-US" sz="6400" dirty="0">
                <a:solidFill>
                  <a:schemeClr val="bg1"/>
                </a:solidFill>
                <a:effectLst/>
                <a:ea typeface="Times New Roman" panose="02020603050405020304" pitchFamily="18" charset="0"/>
              </a:rPr>
              <a:t> among Lebanese Micro-Business Owners who Engage in </a:t>
            </a:r>
          </a:p>
          <a:p>
            <a:pPr marL="0" marR="0" indent="0" hangingPunct="0">
              <a:lnSpc>
                <a:spcPct val="120000"/>
              </a:lnSpc>
              <a:spcBef>
                <a:spcPts val="0"/>
              </a:spcBef>
              <a:spcAft>
                <a:spcPts val="0"/>
              </a:spcAft>
              <a:buNone/>
            </a:pPr>
            <a:r>
              <a:rPr lang="en-US" sz="6400" dirty="0">
                <a:solidFill>
                  <a:schemeClr val="bg1"/>
                </a:solidFill>
                <a:ea typeface="Times New Roman" panose="02020603050405020304" pitchFamily="18" charset="0"/>
              </a:rPr>
              <a:t>         </a:t>
            </a:r>
            <a:r>
              <a:rPr lang="en-US" sz="6400" dirty="0">
                <a:solidFill>
                  <a:schemeClr val="bg1"/>
                </a:solidFill>
                <a:effectLst/>
                <a:ea typeface="Times New Roman" panose="02020603050405020304" pitchFamily="18" charset="0"/>
              </a:rPr>
              <a:t>Orally-Based Versus Paper-Based Numeracy Practices: An Experimental Cognitive Ethnography. </a:t>
            </a:r>
            <a:r>
              <a:rPr lang="en-US" sz="6400" u="sng" dirty="0">
                <a:solidFill>
                  <a:schemeClr val="bg1"/>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Journal of Cognition and  </a:t>
            </a:r>
          </a:p>
          <a:p>
            <a:pPr marL="0" marR="0" indent="0" hangingPunct="0">
              <a:lnSpc>
                <a:spcPct val="120000"/>
              </a:lnSpc>
              <a:spcBef>
                <a:spcPts val="0"/>
              </a:spcBef>
              <a:spcAft>
                <a:spcPts val="0"/>
              </a:spcAft>
              <a:buNone/>
            </a:pPr>
            <a:r>
              <a:rPr lang="en-US" sz="6400" u="sng" dirty="0">
                <a:solidFill>
                  <a:schemeClr val="bg1"/>
                </a:solidFill>
                <a:ea typeface="Times New Roman" panose="02020603050405020304" pitchFamily="18" charset="0"/>
                <a:hlinkClick r:id="rId6">
                  <a:extLst>
                    <a:ext uri="{A12FA001-AC4F-418D-AE19-62706E023703}">
                      <ahyp:hlinkClr xmlns:ahyp="http://schemas.microsoft.com/office/drawing/2018/hyperlinkcolor" val="tx"/>
                    </a:ext>
                  </a:extLst>
                </a:hlinkClick>
              </a:rPr>
              <a:t>         </a:t>
            </a:r>
            <a:r>
              <a:rPr lang="en-US" sz="6400" u="sng" dirty="0">
                <a:solidFill>
                  <a:schemeClr val="bg1"/>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Culture</a:t>
            </a:r>
            <a:r>
              <a:rPr lang="en-US" sz="6400" dirty="0">
                <a:solidFill>
                  <a:schemeClr val="bg1"/>
                </a:solidFill>
                <a:effectLst/>
                <a:ea typeface="Times New Roman" panose="02020603050405020304" pitchFamily="18" charset="0"/>
              </a:rPr>
              <a:t>. 01 </a:t>
            </a:r>
            <a:r>
              <a:rPr lang="en-US" sz="6400" dirty="0" err="1">
                <a:solidFill>
                  <a:schemeClr val="bg1"/>
                </a:solidFill>
                <a:effectLst/>
                <a:ea typeface="Times New Roman" panose="02020603050405020304" pitchFamily="18" charset="0"/>
              </a:rPr>
              <a:t>Januari</a:t>
            </a:r>
            <a:r>
              <a:rPr lang="en-US" sz="6400" dirty="0">
                <a:solidFill>
                  <a:schemeClr val="bg1"/>
                </a:solidFill>
                <a:effectLst/>
                <a:ea typeface="Times New Roman" panose="02020603050405020304" pitchFamily="18" charset="0"/>
              </a:rPr>
              <a:t> 2008.</a:t>
            </a:r>
            <a:endParaRPr lang="id-ID" sz="6400" dirty="0">
              <a:solidFill>
                <a:schemeClr val="bg1"/>
              </a:solidFill>
              <a:effectLst/>
              <a:ea typeface="Times New Roman" panose="02020603050405020304" pitchFamily="18" charset="0"/>
            </a:endParaRPr>
          </a:p>
          <a:p>
            <a:pPr marL="0" marR="0" indent="0" algn="just" hangingPunct="0">
              <a:lnSpc>
                <a:spcPct val="120000"/>
              </a:lnSpc>
              <a:spcBef>
                <a:spcPts val="0"/>
              </a:spcBef>
              <a:spcAft>
                <a:spcPts val="0"/>
              </a:spcAft>
              <a:buNone/>
            </a:pPr>
            <a:r>
              <a:rPr lang="en-US" sz="6400" dirty="0">
                <a:solidFill>
                  <a:schemeClr val="bg1"/>
                </a:solidFill>
                <a:effectLst/>
                <a:ea typeface="Times New Roman" panose="02020603050405020304" pitchFamily="18" charset="0"/>
              </a:rPr>
              <a:t>[13]  </a:t>
            </a:r>
            <a:r>
              <a:rPr lang="en-US" sz="6400" dirty="0" err="1">
                <a:solidFill>
                  <a:schemeClr val="bg1"/>
                </a:solidFill>
                <a:effectLst/>
                <a:ea typeface="Times New Roman" panose="02020603050405020304" pitchFamily="18" charset="0"/>
              </a:rPr>
              <a:t>Ekadjati</a:t>
            </a:r>
            <a:r>
              <a:rPr lang="en-US" sz="6400" dirty="0">
                <a:solidFill>
                  <a:schemeClr val="bg1"/>
                </a:solidFill>
                <a:effectLst/>
                <a:ea typeface="Times New Roman" panose="02020603050405020304" pitchFamily="18" charset="0"/>
              </a:rPr>
              <a:t>, E. S., Eds. (1984). </a:t>
            </a:r>
            <a:r>
              <a:rPr lang="en-US" sz="6400" i="1" dirty="0">
                <a:solidFill>
                  <a:schemeClr val="bg1"/>
                </a:solidFill>
                <a:effectLst/>
                <a:ea typeface="Times New Roman" panose="02020603050405020304" pitchFamily="18" charset="0"/>
              </a:rPr>
              <a:t>Masyarakat Sunda dan </a:t>
            </a:r>
            <a:r>
              <a:rPr lang="en-US" sz="6400" i="1" dirty="0" err="1">
                <a:solidFill>
                  <a:schemeClr val="bg1"/>
                </a:solidFill>
                <a:effectLst/>
                <a:ea typeface="Times New Roman" panose="02020603050405020304" pitchFamily="18" charset="0"/>
              </a:rPr>
              <a:t>Kebudayaannya</a:t>
            </a:r>
            <a:r>
              <a:rPr lang="en-US" sz="6400" i="1" dirty="0">
                <a:solidFill>
                  <a:schemeClr val="bg1"/>
                </a:solidFill>
                <a:effectLst/>
                <a:ea typeface="Times New Roman" panose="02020603050405020304" pitchFamily="18" charset="0"/>
              </a:rPr>
              <a:t>. </a:t>
            </a:r>
            <a:r>
              <a:rPr lang="en-US" sz="6400" dirty="0">
                <a:solidFill>
                  <a:schemeClr val="bg1"/>
                </a:solidFill>
                <a:effectLst/>
                <a:ea typeface="Times New Roman" panose="02020603050405020304" pitchFamily="18" charset="0"/>
              </a:rPr>
              <a:t>Bandung: </a:t>
            </a:r>
            <a:r>
              <a:rPr lang="en-US" sz="6400" dirty="0" err="1">
                <a:solidFill>
                  <a:schemeClr val="bg1"/>
                </a:solidFill>
                <a:effectLst/>
                <a:ea typeface="Times New Roman" panose="02020603050405020304" pitchFamily="18" charset="0"/>
              </a:rPr>
              <a:t>Girimukti</a:t>
            </a:r>
            <a:r>
              <a:rPr lang="en-US" sz="6400" dirty="0">
                <a:solidFill>
                  <a:schemeClr val="bg1"/>
                </a:solidFill>
                <a:effectLst/>
                <a:ea typeface="Times New Roman" panose="02020603050405020304" pitchFamily="18" charset="0"/>
              </a:rPr>
              <a:t> </a:t>
            </a:r>
            <a:r>
              <a:rPr lang="en-US" sz="6400" dirty="0" err="1">
                <a:solidFill>
                  <a:schemeClr val="bg1"/>
                </a:solidFill>
                <a:effectLst/>
                <a:ea typeface="Times New Roman" panose="02020603050405020304" pitchFamily="18" charset="0"/>
              </a:rPr>
              <a:t>Pasaka</a:t>
            </a:r>
            <a:r>
              <a:rPr lang="en-US" sz="6400" dirty="0">
                <a:solidFill>
                  <a:schemeClr val="bg1"/>
                </a:solidFill>
                <a:effectLst/>
                <a:ea typeface="Times New Roman" panose="02020603050405020304" pitchFamily="18" charset="0"/>
              </a:rPr>
              <a:t>.</a:t>
            </a:r>
            <a:endParaRPr lang="id-ID" sz="6400" dirty="0">
              <a:solidFill>
                <a:schemeClr val="bg1"/>
              </a:solidFill>
              <a:effectLst/>
              <a:ea typeface="Times New Roman" panose="02020603050405020304" pitchFamily="18" charset="0"/>
            </a:endParaRPr>
          </a:p>
          <a:p>
            <a:pPr marL="0" marR="0" indent="0" algn="just" hangingPunct="0">
              <a:spcBef>
                <a:spcPts val="0"/>
              </a:spcBef>
              <a:spcAft>
                <a:spcPts val="0"/>
              </a:spcAft>
              <a:buNone/>
            </a:pPr>
            <a:endParaRPr lang="id-ID" sz="1800" dirty="0">
              <a:solidFill>
                <a:schemeClr val="bg1"/>
              </a:solidFill>
              <a:effectLst/>
              <a:latin typeface="Times New Roman" panose="02020603050405020304" pitchFamily="18" charset="0"/>
              <a:ea typeface="Times New Roman" panose="02020603050405020304" pitchFamily="18" charset="0"/>
            </a:endParaRPr>
          </a:p>
          <a:p>
            <a:pPr marL="0" marR="0" indent="0" hangingPunct="0">
              <a:spcBef>
                <a:spcPts val="0"/>
              </a:spcBef>
              <a:spcAft>
                <a:spcPts val="0"/>
              </a:spcAft>
              <a:buNone/>
            </a:pPr>
            <a:endParaRPr lang="en-US" sz="1800" dirty="0">
              <a:solidFill>
                <a:schemeClr val="bg1"/>
              </a:solidFill>
              <a:latin typeface="Calibri body"/>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2027</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body</vt:lpstr>
      <vt:lpstr>Calibri Light</vt:lpstr>
      <vt:lpstr>SundaneseLatin</vt:lpstr>
      <vt:lpstr>Times New Roman</vt:lpstr>
      <vt:lpstr>Office Theme</vt:lpstr>
      <vt:lpstr>ETHNOGRAPHIC NUMERACY LITERACY IN SUNDANESE LOCAL WISDOM</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Yayat Sudaryat</cp:lastModifiedBy>
  <cp:revision>24</cp:revision>
  <dcterms:created xsi:type="dcterms:W3CDTF">2023-04-14T06:04:15Z</dcterms:created>
  <dcterms:modified xsi:type="dcterms:W3CDTF">2023-07-23T06:22:32Z</dcterms:modified>
</cp:coreProperties>
</file>