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9" r:id="rId4"/>
    <p:sldId id="258" r:id="rId5"/>
    <p:sldId id="264" r:id="rId6"/>
    <p:sldId id="265" r:id="rId7"/>
    <p:sldId id="261" r:id="rId8"/>
    <p:sldId id="262"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8" autoAdjust="0"/>
    <p:restoredTop sz="94660"/>
  </p:normalViewPr>
  <p:slideViewPr>
    <p:cSldViewPr snapToGrid="0">
      <p:cViewPr varScale="1">
        <p:scale>
          <a:sx n="71" d="100"/>
          <a:sy n="71" d="100"/>
        </p:scale>
        <p:origin x="6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ABAA28-DA46-42EA-ACFF-278DA77E579D}" type="datetimeFigureOut">
              <a:rPr lang="en-ID" smtClean="0"/>
              <a:t>04/08/2025</a:t>
            </a:fld>
            <a:endParaRPr lang="en-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C56254-029C-4DD0-8802-8710D5610970}" type="slidenum">
              <a:rPr lang="en-ID" smtClean="0"/>
              <a:t>‹#›</a:t>
            </a:fld>
            <a:endParaRPr lang="en-ID"/>
          </a:p>
        </p:txBody>
      </p:sp>
    </p:spTree>
    <p:extLst>
      <p:ext uri="{BB962C8B-B14F-4D97-AF65-F5344CB8AC3E}">
        <p14:creationId xmlns:p14="http://schemas.microsoft.com/office/powerpoint/2010/main" val="1246300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lstStyle>
            <a:lvl1pPr algn="ctr">
              <a:defRPr sz="6000" b="1" cap="none" spc="50">
                <a:ln w="9525" cmpd="sng">
                  <a:solidFill>
                    <a:srgbClr val="002060"/>
                  </a:solidFill>
                  <a:prstDash val="solid"/>
                </a:ln>
                <a:solidFill>
                  <a:srgbClr val="70AD47">
                    <a:tint val="1000"/>
                  </a:srgbClr>
                </a:solidFill>
                <a:effectLst>
                  <a:glow rad="38100">
                    <a:schemeClr val="accent1">
                      <a:alpha val="40000"/>
                    </a:schemeClr>
                  </a:glow>
                </a:effectLst>
                <a:latin typeface="Franklin Gothic Demi Cond" panose="020B0706030402020204" pitchFamily="34" charset="0"/>
              </a:defRPr>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bg1">
                    <a:lumMod val="95000"/>
                  </a:schemeClr>
                </a:solidFill>
                <a:latin typeface="Franklin Gothic Medium Cond" panose="020B0606030402020204"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B9278C43-7C78-4843-9DB0-26079ABFD95C}" type="datetimeFigureOut">
              <a:rPr lang="en-US" smtClean="0"/>
              <a:t>8/4/2025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935066998"/>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a:t>Click to edit Master title style</a:t>
            </a:r>
          </a:p>
        </p:txBody>
      </p:sp>
      <p:sp>
        <p:nvSpPr>
          <p:cNvPr id="3" name="Vertical Text Placeholder 2"/>
          <p:cNvSpPr>
            <a:spLocks noGrp="1"/>
          </p:cNvSpPr>
          <p:nvPr>
            <p:ph type="body" orient="vert" idx="1"/>
          </p:nvPr>
        </p:nvSpPr>
        <p:spPr>
          <a:solidFill>
            <a:srgbClr val="FFFFFF">
              <a:alpha val="50196"/>
            </a:srgbClr>
          </a:solidFill>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9278C43-7C78-4843-9DB0-26079ABFD95C}" type="datetimeFigureOut">
              <a:rPr lang="en-US" smtClean="0"/>
              <a:t>8/4/2025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703471524"/>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85003"/>
            <a:ext cx="2628899" cy="5391959"/>
          </a:xfrm>
        </p:spPr>
        <p:txBody>
          <a:bodyPr vert="eaVert"/>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838200" y="785003"/>
            <a:ext cx="7772399" cy="5391959"/>
          </a:xfrm>
          <a:solidFill>
            <a:srgbClr val="FFFFFF">
              <a:alpha val="50196"/>
            </a:srgbClr>
          </a:solidFill>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9278C43-7C78-4843-9DB0-26079ABFD95C}" type="datetimeFigureOut">
              <a:rPr lang="en-US" smtClean="0"/>
              <a:t>8/4/2025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64330383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Content Placeholder 2"/>
          <p:cNvSpPr>
            <a:spLocks noGrp="1"/>
          </p:cNvSpPr>
          <p:nvPr>
            <p:ph idx="1"/>
          </p:nvPr>
        </p:nvSpPr>
        <p:spPr>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9278C43-7C78-4843-9DB0-26079ABFD95C}" type="datetimeFigureOut">
              <a:rPr lang="en-US" smtClean="0"/>
              <a:t>8/4/2025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24162809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lgn="ctr">
              <a:defRPr sz="6000"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lgn="ctr">
              <a:buNone/>
              <a:defRPr sz="2400">
                <a:solidFill>
                  <a:schemeClr val="bg1"/>
                </a:solidFill>
                <a:latin typeface="Franklin Gothic Medium Cond" panose="020B06060304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9278C43-7C78-4843-9DB0-26079ABFD95C}" type="datetimeFigureOut">
              <a:rPr lang="en-US" smtClean="0"/>
              <a:t>8/4/2025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41756534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a:solidFill>
            <a:srgbClr val="FFFFFF">
              <a:alpha val="50196"/>
            </a:srgbClr>
          </a:solid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9278C43-7C78-4843-9DB0-26079ABFD95C}" type="datetimeFigureOut">
              <a:rPr lang="en-US" smtClean="0"/>
              <a:t>8/4/2025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29928696"/>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solidFill>
                  <a:schemeClr val="bg1"/>
                </a:solidFill>
                <a:latin typeface="Franklin Gothic Medium Cond" panose="020B0606030402020204" pitchFamily="34" charset="0"/>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9" y="2505075"/>
            <a:ext cx="5157787" cy="3684588"/>
          </a:xfrm>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solidFill>
                  <a:schemeClr val="bg1"/>
                </a:solidFill>
                <a:latin typeface="Franklin Gothic Medium Cond" panose="020B0606030402020204" pitchFamily="34" charset="0"/>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B9278C43-7C78-4843-9DB0-26079ABFD95C}" type="datetimeFigureOut">
              <a:rPr lang="en-US" smtClean="0"/>
              <a:t>8/4/2025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675268220"/>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Date Placeholder 2"/>
          <p:cNvSpPr>
            <a:spLocks noGrp="1"/>
          </p:cNvSpPr>
          <p:nvPr>
            <p:ph type="dt" sz="half" idx="10"/>
          </p:nvPr>
        </p:nvSpPr>
        <p:spPr/>
        <p:txBody>
          <a:bodyPr/>
          <a:lstStyle/>
          <a:p>
            <a:fld id="{B9278C43-7C78-4843-9DB0-26079ABFD95C}" type="datetimeFigureOut">
              <a:rPr lang="en-US" smtClean="0"/>
              <a:t>8/4/2025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364474390"/>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278C43-7C78-4843-9DB0-26079ABFD95C}" type="datetimeFigureOut">
              <a:rPr lang="en-US" smtClean="0"/>
              <a:t>8/4/2025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75032224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Content Placeholder 2"/>
          <p:cNvSpPr>
            <a:spLocks noGrp="1"/>
          </p:cNvSpPr>
          <p:nvPr>
            <p:ph idx="1"/>
          </p:nvPr>
        </p:nvSpPr>
        <p:spPr>
          <a:xfrm>
            <a:off x="5183188" y="987427"/>
            <a:ext cx="6172200" cy="4873625"/>
          </a:xfrm>
          <a:solidFill>
            <a:srgbClr val="FFFFFF">
              <a:alpha val="50196"/>
            </a:srgbClr>
          </a:solidFill>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bg1"/>
                </a:solidFill>
                <a:latin typeface="Franklin Gothic Medium Cond" panose="020B0606030402020204" pitchFamily="34" charset="0"/>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9278C43-7C78-4843-9DB0-26079ABFD95C}" type="datetimeFigureOut">
              <a:rPr lang="en-US" smtClean="0"/>
              <a:t>8/4/2025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417938476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bg1"/>
                </a:solidFill>
                <a:latin typeface="Franklin Gothic Medium Cond" panose="020B0606030402020204" pitchFamily="34" charset="0"/>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9278C43-7C78-4843-9DB0-26079ABFD95C}" type="datetimeFigureOut">
              <a:rPr lang="en-US" smtClean="0"/>
              <a:t>8/4/2025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42620498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278C43-7C78-4843-9DB0-26079ABFD95C}" type="datetimeFigureOut">
              <a:rPr lang="en-US" smtClean="0"/>
              <a:t>8/4/2025</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1D7BE7-220C-4592-A6F3-146279601EDE}" type="slidenum">
              <a:rPr lang="en-US" smtClean="0"/>
              <a:t>‹#›</a:t>
            </a:fld>
            <a:endParaRPr lang="en-US"/>
          </a:p>
        </p:txBody>
      </p:sp>
    </p:spTree>
    <p:extLst>
      <p:ext uri="{BB962C8B-B14F-4D97-AF65-F5344CB8AC3E}">
        <p14:creationId xmlns:p14="http://schemas.microsoft.com/office/powerpoint/2010/main" val="30954319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89806" y="2526243"/>
            <a:ext cx="11812385" cy="879475"/>
          </a:xfrm>
        </p:spPr>
        <p:txBody>
          <a:bodyPr>
            <a:noAutofit/>
          </a:bodyPr>
          <a:lstStyle/>
          <a:p>
            <a:r>
              <a:rPr lang="en-US" sz="4800" dirty="0">
                <a:solidFill>
                  <a:schemeClr val="bg1"/>
                </a:solidFill>
                <a:latin typeface="+mn-lt"/>
                <a:cs typeface="Times New Roman" panose="02020603050405020304" pitchFamily="18" charset="0"/>
              </a:rPr>
              <a:t>Spelling Mistakes in Writing by Indonesian Speakers in East Timor and Implications</a:t>
            </a:r>
            <a:endParaRPr lang="en-US" sz="4800" b="1" dirty="0">
              <a:solidFill>
                <a:schemeClr val="bg1"/>
              </a:solidFill>
              <a:latin typeface="+mn-lt"/>
              <a:cs typeface="Times New Roman" panose="02020603050405020304" pitchFamily="18" charset="0"/>
            </a:endParaRPr>
          </a:p>
        </p:txBody>
      </p:sp>
      <p:sp>
        <p:nvSpPr>
          <p:cNvPr id="6" name="Subtitle 5"/>
          <p:cNvSpPr>
            <a:spLocks noGrp="1"/>
          </p:cNvSpPr>
          <p:nvPr>
            <p:ph type="subTitle" idx="1"/>
          </p:nvPr>
        </p:nvSpPr>
        <p:spPr>
          <a:xfrm>
            <a:off x="551409" y="4034575"/>
            <a:ext cx="11089177" cy="940248"/>
          </a:xfrm>
        </p:spPr>
        <p:txBody>
          <a:bodyPr>
            <a:normAutofit/>
          </a:bodyPr>
          <a:lstStyle/>
          <a:p>
            <a:pPr>
              <a:lnSpc>
                <a:spcPct val="100000"/>
              </a:lnSpc>
            </a:pPr>
            <a:r>
              <a:rPr lang="en-US" sz="1600" b="1" dirty="0" err="1">
                <a:solidFill>
                  <a:schemeClr val="bg1"/>
                </a:solidFill>
              </a:rPr>
              <a:t>Alowisia</a:t>
            </a:r>
            <a:r>
              <a:rPr lang="en-US" sz="1600" b="1" dirty="0">
                <a:solidFill>
                  <a:schemeClr val="bg1"/>
                </a:solidFill>
              </a:rPr>
              <a:t> Since</a:t>
            </a:r>
          </a:p>
          <a:p>
            <a:pPr>
              <a:lnSpc>
                <a:spcPct val="100000"/>
              </a:lnSpc>
            </a:pPr>
            <a:r>
              <a:rPr lang="en-US" sz="1600" b="1" dirty="0">
                <a:solidFill>
                  <a:schemeClr val="bg1"/>
                </a:solidFill>
              </a:rPr>
              <a:t>Universitas Pendidikan Indonesia</a:t>
            </a:r>
          </a:p>
        </p:txBody>
      </p:sp>
      <p:sp>
        <p:nvSpPr>
          <p:cNvPr id="7" name="Title 4"/>
          <p:cNvSpPr txBox="1">
            <a:spLocks/>
          </p:cNvSpPr>
          <p:nvPr/>
        </p:nvSpPr>
        <p:spPr>
          <a:xfrm>
            <a:off x="1523997" y="3561584"/>
            <a:ext cx="9144000" cy="317125"/>
          </a:xfrm>
          <a:prstGeom prst="rect">
            <a:avLst/>
          </a:prstGeom>
          <a:solidFill>
            <a:srgbClr val="7030A0"/>
          </a:solidFill>
          <a:ln w="19050">
            <a:solidFill>
              <a:schemeClr val="bg1"/>
            </a:solidFill>
          </a:ln>
          <a:effectLst>
            <a:outerShdw blurRad="50800" dist="38100" dir="2700000" algn="tl" rotWithShape="0">
              <a:prstClr val="black">
                <a:alpha val="40000"/>
              </a:prstClr>
            </a:outerShdw>
          </a:effectLst>
        </p:spPr>
        <p:txBody>
          <a:bodyPr vert="horz" lIns="91440" tIns="45720" rIns="91440" bIns="45720" rtlCol="0" anchor="b">
            <a:normAutofit fontScale="97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i-FI" sz="1800" dirty="0">
                <a:solidFill>
                  <a:schemeClr val="bg1"/>
                </a:solidFill>
                <a:latin typeface="Franklin Gothic Demi Cond" panose="020B0706030402020204" pitchFamily="34" charset="0"/>
                <a:cs typeface="Times New Roman" panose="02020603050405020304" pitchFamily="18" charset="0"/>
              </a:rPr>
              <a:t>No. Abstract:  ABS-ICOLLITE-25044</a:t>
            </a:r>
            <a:endParaRPr lang="en-US" sz="1800" dirty="0">
              <a:solidFill>
                <a:schemeClr val="bg1"/>
              </a:solidFill>
              <a:latin typeface="Franklin Gothic Demi Cond" panose="020B0706030402020204" pitchFamily="34" charset="0"/>
              <a:cs typeface="Times New Roman" panose="02020603050405020304" pitchFamily="18" charset="0"/>
            </a:endParaRPr>
          </a:p>
        </p:txBody>
      </p:sp>
    </p:spTree>
    <p:extLst>
      <p:ext uri="{BB962C8B-B14F-4D97-AF65-F5344CB8AC3E}">
        <p14:creationId xmlns:p14="http://schemas.microsoft.com/office/powerpoint/2010/main" val="34699193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INTRODUCTION</a:t>
            </a:r>
          </a:p>
        </p:txBody>
      </p:sp>
      <p:sp>
        <p:nvSpPr>
          <p:cNvPr id="5" name="Content Placeholder 4"/>
          <p:cNvSpPr>
            <a:spLocks noGrp="1"/>
          </p:cNvSpPr>
          <p:nvPr>
            <p:ph idx="1"/>
          </p:nvPr>
        </p:nvSpPr>
        <p:spPr>
          <a:xfrm>
            <a:off x="579583" y="1376652"/>
            <a:ext cx="10515600" cy="4351339"/>
          </a:xfrm>
        </p:spPr>
        <p:txBody>
          <a:bodyPr>
            <a:noAutofit/>
          </a:bodyPr>
          <a:lstStyle/>
          <a:p>
            <a:pPr algn="just">
              <a:lnSpc>
                <a:spcPct val="100000"/>
              </a:lnSpc>
            </a:pPr>
            <a:r>
              <a:rPr lang="en-US" sz="2000" dirty="0">
                <a:cs typeface="Times New Roman" panose="02020603050405020304" pitchFamily="18" charset="0"/>
              </a:rPr>
              <a:t>Writing skills are a crucial aspect of second language proficiency. Writing in a second language (L2) can be understood as a product that focuses on the formal linguistic features of a text, including vocabulary choice and syntactic patterns (Hyland, K. 2019). </a:t>
            </a:r>
          </a:p>
          <a:p>
            <a:pPr algn="just">
              <a:lnSpc>
                <a:spcPct val="100000"/>
              </a:lnSpc>
            </a:pPr>
            <a:r>
              <a:rPr lang="en-US" sz="2000" dirty="0">
                <a:cs typeface="Times New Roman" panose="02020603050405020304" pitchFamily="18" charset="0"/>
              </a:rPr>
              <a:t>Speakers from Timor-Leste often make mistakes in spelling words when writing in Indonesian. These mistakes are not caused by carelessness but are a natural part of the second language acquisition process known as interlanguage (Alwi. H., et.al. 2017).</a:t>
            </a:r>
          </a:p>
          <a:p>
            <a:pPr algn="just">
              <a:lnSpc>
                <a:spcPct val="100000"/>
              </a:lnSpc>
            </a:pPr>
            <a:r>
              <a:rPr lang="en-US" sz="2000" dirty="0">
                <a:cs typeface="Times New Roman" panose="02020603050405020304" pitchFamily="18" charset="0"/>
              </a:rPr>
              <a:t>This is the stage where learners form a temporary language system as they transition from their native language (L1) to the target language (L2). </a:t>
            </a:r>
          </a:p>
          <a:p>
            <a:pPr algn="just">
              <a:lnSpc>
                <a:spcPct val="100000"/>
              </a:lnSpc>
            </a:pPr>
            <a:r>
              <a:rPr lang="en-US" sz="2000" dirty="0">
                <a:cs typeface="Times New Roman" panose="02020603050405020304" pitchFamily="18" charset="0"/>
              </a:rPr>
              <a:t>Error Analysis serves as the primary theoretical framework (Corder. 1967). By deeply understanding the characteristics of the errors that occur, educators can develop more contextual and targeted teaching materials and methods, thereby enhancing the accuracy and effectiveness of writing among students from Timor-Leste.</a:t>
            </a:r>
            <a:endParaRPr lang="en-ID" sz="2000" dirty="0">
              <a:cs typeface="Times New Roman" panose="02020603050405020304" pitchFamily="18" charset="0"/>
            </a:endParaRPr>
          </a:p>
        </p:txBody>
      </p:sp>
    </p:spTree>
    <p:extLst>
      <p:ext uri="{BB962C8B-B14F-4D97-AF65-F5344CB8AC3E}">
        <p14:creationId xmlns:p14="http://schemas.microsoft.com/office/powerpoint/2010/main" val="295069215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LITERATURE REVIEW</a:t>
            </a:r>
          </a:p>
        </p:txBody>
      </p:sp>
      <p:sp>
        <p:nvSpPr>
          <p:cNvPr id="5" name="Content Placeholder 4"/>
          <p:cNvSpPr>
            <a:spLocks noGrp="1"/>
          </p:cNvSpPr>
          <p:nvPr>
            <p:ph idx="1"/>
          </p:nvPr>
        </p:nvSpPr>
        <p:spPr>
          <a:xfrm>
            <a:off x="579583" y="1376652"/>
            <a:ext cx="10515600" cy="4351339"/>
          </a:xfrm>
        </p:spPr>
        <p:txBody>
          <a:bodyPr>
            <a:normAutofit lnSpcReduction="10000"/>
          </a:bodyPr>
          <a:lstStyle/>
          <a:p>
            <a:pPr marL="457200" indent="-457200" algn="just">
              <a:lnSpc>
                <a:spcPct val="100000"/>
              </a:lnSpc>
              <a:buAutoNum type="arabicPeriod"/>
            </a:pPr>
            <a:r>
              <a:rPr lang="en-US" sz="2000" dirty="0"/>
              <a:t>Second Language (L2) Writing Skills These skills require not only mastery of linguistic aspects (</a:t>
            </a:r>
            <a:r>
              <a:rPr lang="en-US" sz="2000" dirty="0" err="1"/>
              <a:t>Chaer</a:t>
            </a:r>
            <a:r>
              <a:rPr lang="en-US" sz="2000" dirty="0"/>
              <a:t>, 2012), but also cognitive aspects to convey ideas in a structured manner (Brown, 2000; Hyland, 2019). Errors in writing can reflect the learner's level of language proficiency.</a:t>
            </a:r>
          </a:p>
          <a:p>
            <a:pPr marL="457200" indent="-457200" algn="just">
              <a:lnSpc>
                <a:spcPct val="100000"/>
              </a:lnSpc>
              <a:buAutoNum type="arabicPeriod"/>
            </a:pPr>
            <a:r>
              <a:rPr lang="en-US" sz="2000" dirty="0"/>
              <a:t>Error Analysis and Interlanguage According to Corder (1967, 1981), errors in language use are not a sign of failure but a reflection of the interlanguage process, which is the temporary language system formed by learners as they acquire the target language. These errors can be classified into four categories: omission, addition, </a:t>
            </a:r>
            <a:r>
              <a:rPr lang="en-US" sz="2000" dirty="0" err="1"/>
              <a:t>misformation</a:t>
            </a:r>
            <a:r>
              <a:rPr lang="en-US" sz="2000" dirty="0"/>
              <a:t>, and </a:t>
            </a:r>
            <a:r>
              <a:rPr lang="en-US" sz="2000" dirty="0" err="1"/>
              <a:t>misordering</a:t>
            </a:r>
            <a:r>
              <a:rPr lang="en-US" sz="2000" dirty="0"/>
              <a:t> (Dulay, Burt, &amp; Krashen, 1982). Analyzing these errors, particularly at the word-writing level, provides specific insights into the stage of language mastery of learners.</a:t>
            </a:r>
          </a:p>
          <a:p>
            <a:pPr marL="457200" indent="-457200" algn="just">
              <a:lnSpc>
                <a:spcPct val="100000"/>
              </a:lnSpc>
              <a:buAutoNum type="arabicPeriod"/>
            </a:pPr>
            <a:r>
              <a:rPr lang="en-US" sz="2000" dirty="0"/>
              <a:t>Relevance of the Study in the Context of BIPA The relevance of studying word writing errors in the context of BIPA is very important because learners often struggle with morphology and spelling (Alwi et al., 2017). Analysis of these errors provides practical benefits for BIPA educators, namely as a basis for developing contextual teaching materials and more effective learning strategies.</a:t>
            </a:r>
          </a:p>
        </p:txBody>
      </p:sp>
    </p:spTree>
    <p:extLst>
      <p:ext uri="{BB962C8B-B14F-4D97-AF65-F5344CB8AC3E}">
        <p14:creationId xmlns:p14="http://schemas.microsoft.com/office/powerpoint/2010/main" val="232488737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METHOD</a:t>
            </a:r>
          </a:p>
        </p:txBody>
      </p:sp>
      <p:sp>
        <p:nvSpPr>
          <p:cNvPr id="5" name="Content Placeholder 4"/>
          <p:cNvSpPr>
            <a:spLocks noGrp="1"/>
          </p:cNvSpPr>
          <p:nvPr>
            <p:ph idx="1"/>
          </p:nvPr>
        </p:nvSpPr>
        <p:spPr>
          <a:xfrm>
            <a:off x="579583" y="1376652"/>
            <a:ext cx="11032834" cy="4351339"/>
          </a:xfrm>
        </p:spPr>
        <p:txBody>
          <a:bodyPr>
            <a:normAutofit/>
          </a:bodyPr>
          <a:lstStyle/>
          <a:p>
            <a:pPr>
              <a:lnSpc>
                <a:spcPct val="100000"/>
              </a:lnSpc>
            </a:pPr>
            <a:r>
              <a:rPr lang="en-US" sz="2000" dirty="0"/>
              <a:t>Type and Approach of Research This research uses descriptive qualitative research. It was chosen to identify, describe, and analyze in depth various types of spelling errors in BIPA students' essays. </a:t>
            </a:r>
          </a:p>
          <a:p>
            <a:pPr>
              <a:lnSpc>
                <a:spcPct val="100000"/>
              </a:lnSpc>
            </a:pPr>
            <a:r>
              <a:rPr lang="en-US" sz="2000" dirty="0"/>
              <a:t>Data Sources 56 descriptive essays were taken from BIPA students in grade XI at SMA Nino Koni Santana </a:t>
            </a:r>
            <a:r>
              <a:rPr lang="en-US" sz="2000" dirty="0" err="1"/>
              <a:t>Gleno</a:t>
            </a:r>
            <a:r>
              <a:rPr lang="en-US" sz="2000" dirty="0"/>
              <a:t> </a:t>
            </a:r>
            <a:r>
              <a:rPr lang="en-US" sz="2000" dirty="0" err="1"/>
              <a:t>Ermera</a:t>
            </a:r>
            <a:r>
              <a:rPr lang="en-US" sz="2000" dirty="0"/>
              <a:t>. </a:t>
            </a:r>
          </a:p>
          <a:p>
            <a:pPr>
              <a:lnSpc>
                <a:spcPct val="100000"/>
              </a:lnSpc>
            </a:pPr>
            <a:r>
              <a:rPr lang="en-US" sz="2000" dirty="0"/>
              <a:t>Data Objects The errors in word spelling found in the essays were analyzed, including errors in: spelling of basic words, spelling of affixed words (affixes), spelling of repeated words, and spelling of prepositions.  </a:t>
            </a:r>
          </a:p>
          <a:p>
            <a:pPr>
              <a:lnSpc>
                <a:spcPct val="100000"/>
              </a:lnSpc>
            </a:pPr>
            <a:r>
              <a:rPr lang="en-US" sz="2000" dirty="0"/>
              <a:t>The researcher acted as the primary instrument (human instrument), supported by an auxiliary instrument in the form of a Student Worksheet (LKS) for the descriptive essay writing test. </a:t>
            </a:r>
          </a:p>
          <a:p>
            <a:pPr>
              <a:lnSpc>
                <a:spcPct val="100000"/>
              </a:lnSpc>
            </a:pPr>
            <a:r>
              <a:rPr lang="en-US" sz="2000" dirty="0"/>
              <a:t>Data collection techniques used documentation, interviews, and observation.  Data analysis techniques  collecting error data, identifying errors, describing errors, explaining errors, evaluating the severity of errors </a:t>
            </a:r>
          </a:p>
        </p:txBody>
      </p:sp>
    </p:spTree>
    <p:extLst>
      <p:ext uri="{BB962C8B-B14F-4D97-AF65-F5344CB8AC3E}">
        <p14:creationId xmlns:p14="http://schemas.microsoft.com/office/powerpoint/2010/main" val="915989542"/>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FDE65C-9128-7644-92E7-227FE3C2A612}"/>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5178846D-3E8E-95FF-DAD8-28DD9997102C}"/>
              </a:ext>
            </a:extLst>
          </p:cNvPr>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FINDING AND DISCUSSION</a:t>
            </a:r>
          </a:p>
        </p:txBody>
      </p:sp>
      <p:sp>
        <p:nvSpPr>
          <p:cNvPr id="5" name="Content Placeholder 4">
            <a:extLst>
              <a:ext uri="{FF2B5EF4-FFF2-40B4-BE49-F238E27FC236}">
                <a16:creationId xmlns:a16="http://schemas.microsoft.com/office/drawing/2014/main" id="{D4A93BB2-5374-4806-8CB7-F9E98B2B561B}"/>
              </a:ext>
            </a:extLst>
          </p:cNvPr>
          <p:cNvSpPr>
            <a:spLocks noGrp="1"/>
          </p:cNvSpPr>
          <p:nvPr>
            <p:ph idx="1"/>
          </p:nvPr>
        </p:nvSpPr>
        <p:spPr>
          <a:xfrm>
            <a:off x="579583" y="1376652"/>
            <a:ext cx="10515600" cy="4351339"/>
          </a:xfrm>
        </p:spPr>
        <p:txBody>
          <a:bodyPr>
            <a:normAutofit/>
          </a:bodyPr>
          <a:lstStyle/>
          <a:p>
            <a:pPr>
              <a:lnSpc>
                <a:spcPct val="100000"/>
              </a:lnSpc>
            </a:pPr>
            <a:r>
              <a:rPr lang="en-ID" sz="2000" dirty="0"/>
              <a:t>Based on an analysis of 56 descriptive essays written by BIPA students who are native speakers of Timorese, we identified a total of 325 spelling errors. These errors were grouped into four main categories to provide a clear picture of the patterns that emerged.</a:t>
            </a:r>
          </a:p>
          <a:p>
            <a:pPr>
              <a:lnSpc>
                <a:spcPct val="100000"/>
              </a:lnSpc>
            </a:pPr>
            <a:r>
              <a:rPr lang="en-ID" sz="2000" dirty="0"/>
              <a:t>The following is a distribution of the frequency and percentage of errors based on category:</a:t>
            </a:r>
          </a:p>
          <a:p>
            <a:pPr>
              <a:lnSpc>
                <a:spcPct val="100000"/>
              </a:lnSpc>
            </a:pPr>
            <a:endParaRPr lang="en-ID" sz="2000" dirty="0"/>
          </a:p>
          <a:p>
            <a:pPr>
              <a:lnSpc>
                <a:spcPct val="100000"/>
              </a:lnSpc>
            </a:pPr>
            <a:endParaRPr lang="en-ID" sz="2000" dirty="0"/>
          </a:p>
          <a:p>
            <a:pPr>
              <a:lnSpc>
                <a:spcPct val="100000"/>
              </a:lnSpc>
            </a:pPr>
            <a:endParaRPr lang="en-ID" sz="2000" dirty="0"/>
          </a:p>
          <a:p>
            <a:pPr>
              <a:lnSpc>
                <a:spcPct val="100000"/>
              </a:lnSpc>
            </a:pPr>
            <a:endParaRPr lang="en-ID" sz="2000" dirty="0"/>
          </a:p>
          <a:p>
            <a:pPr>
              <a:lnSpc>
                <a:spcPct val="100000"/>
              </a:lnSpc>
            </a:pPr>
            <a:endParaRPr lang="en-ID" sz="2000" dirty="0"/>
          </a:p>
          <a:p>
            <a:pPr>
              <a:lnSpc>
                <a:spcPct val="100000"/>
              </a:lnSpc>
            </a:pPr>
            <a:r>
              <a:rPr lang="en-ID" sz="2000" dirty="0"/>
              <a:t>The graph shows that errors in writing prepositions and affixed words are the most common types of errors in students' writing.</a:t>
            </a:r>
          </a:p>
          <a:p>
            <a:pPr>
              <a:lnSpc>
                <a:spcPct val="100000"/>
              </a:lnSpc>
            </a:pPr>
            <a:endParaRPr lang="en-ID" sz="2000" dirty="0"/>
          </a:p>
        </p:txBody>
      </p:sp>
      <p:graphicFrame>
        <p:nvGraphicFramePr>
          <p:cNvPr id="2" name="Table 1">
            <a:extLst>
              <a:ext uri="{FF2B5EF4-FFF2-40B4-BE49-F238E27FC236}">
                <a16:creationId xmlns:a16="http://schemas.microsoft.com/office/drawing/2014/main" id="{D6E0838C-9E00-4507-53D9-2F8999FC9E1B}"/>
              </a:ext>
            </a:extLst>
          </p:cNvPr>
          <p:cNvGraphicFramePr>
            <a:graphicFrameLocks noGrp="1"/>
          </p:cNvGraphicFramePr>
          <p:nvPr>
            <p:extLst>
              <p:ext uri="{D42A27DB-BD31-4B8C-83A1-F6EECF244321}">
                <p14:modId xmlns:p14="http://schemas.microsoft.com/office/powerpoint/2010/main" val="2796939565"/>
              </p:ext>
            </p:extLst>
          </p:nvPr>
        </p:nvGraphicFramePr>
        <p:xfrm>
          <a:off x="2156252" y="2770092"/>
          <a:ext cx="7350821" cy="2307397"/>
        </p:xfrm>
        <a:graphic>
          <a:graphicData uri="http://schemas.openxmlformats.org/drawingml/2006/table">
            <a:tbl>
              <a:tblPr firstRow="1" firstCol="1" bandRow="1">
                <a:tableStyleId>{5C22544A-7EE6-4342-B048-85BDC9FD1C3A}</a:tableStyleId>
              </a:tblPr>
              <a:tblGrid>
                <a:gridCol w="2449965">
                  <a:extLst>
                    <a:ext uri="{9D8B030D-6E8A-4147-A177-3AD203B41FA5}">
                      <a16:colId xmlns:a16="http://schemas.microsoft.com/office/drawing/2014/main" val="3933369418"/>
                    </a:ext>
                  </a:extLst>
                </a:gridCol>
                <a:gridCol w="2449965">
                  <a:extLst>
                    <a:ext uri="{9D8B030D-6E8A-4147-A177-3AD203B41FA5}">
                      <a16:colId xmlns:a16="http://schemas.microsoft.com/office/drawing/2014/main" val="2427073841"/>
                    </a:ext>
                  </a:extLst>
                </a:gridCol>
                <a:gridCol w="2450891">
                  <a:extLst>
                    <a:ext uri="{9D8B030D-6E8A-4147-A177-3AD203B41FA5}">
                      <a16:colId xmlns:a16="http://schemas.microsoft.com/office/drawing/2014/main" val="19012775"/>
                    </a:ext>
                  </a:extLst>
                </a:gridCol>
              </a:tblGrid>
              <a:tr h="333383">
                <a:tc>
                  <a:txBody>
                    <a:bodyPr/>
                    <a:lstStyle/>
                    <a:p>
                      <a:pPr algn="ctr">
                        <a:lnSpc>
                          <a:spcPct val="107000"/>
                        </a:lnSpc>
                        <a:spcAft>
                          <a:spcPts val="800"/>
                        </a:spcAft>
                        <a:buNone/>
                      </a:pPr>
                      <a:r>
                        <a:rPr lang="en-US" sz="2000" kern="100" dirty="0">
                          <a:effectLst/>
                          <a:latin typeface="+mn-lt"/>
                          <a:ea typeface="Malgun Gothic" panose="020B0503020000020004" pitchFamily="34" charset="-127"/>
                          <a:cs typeface="Times New Roman" panose="02020603050405020304" pitchFamily="18" charset="0"/>
                        </a:rPr>
                        <a:t>Error Category</a:t>
                      </a:r>
                      <a:endParaRPr lang="en-ID" sz="2000" kern="100" dirty="0">
                        <a:effectLst/>
                        <a:latin typeface="+mn-lt"/>
                        <a:ea typeface="Malgun Gothic" panose="020B0503020000020004" pitchFamily="34" charset="-127"/>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en-US" sz="2000" kern="100" dirty="0">
                          <a:effectLst/>
                          <a:latin typeface="+mn-lt"/>
                          <a:ea typeface="Malgun Gothic" panose="020B0503020000020004" pitchFamily="34" charset="-127"/>
                          <a:cs typeface="Times New Roman" panose="02020603050405020304" pitchFamily="18" charset="0"/>
                        </a:rPr>
                        <a:t>Number of </a:t>
                      </a:r>
                      <a:r>
                        <a:rPr lang="en-US" sz="2000" kern="100" dirty="0" err="1">
                          <a:effectLst/>
                          <a:latin typeface="+mn-lt"/>
                          <a:ea typeface="Malgun Gothic" panose="020B0503020000020004" pitchFamily="34" charset="-127"/>
                          <a:cs typeface="Times New Roman" panose="02020603050405020304" pitchFamily="18" charset="0"/>
                        </a:rPr>
                        <a:t>Erros</a:t>
                      </a:r>
                      <a:endParaRPr lang="en-ID" sz="2000" kern="100" dirty="0">
                        <a:effectLst/>
                        <a:latin typeface="+mn-lt"/>
                        <a:ea typeface="Malgun Gothic" panose="020B0503020000020004" pitchFamily="34" charset="-127"/>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en-US" sz="2000" kern="100" dirty="0" err="1">
                          <a:effectLst/>
                          <a:latin typeface="+mn-lt"/>
                        </a:rPr>
                        <a:t>Persentase</a:t>
                      </a:r>
                      <a:endParaRPr lang="en-ID" sz="2000" kern="100" dirty="0">
                        <a:effectLst/>
                        <a:latin typeface="+mn-lt"/>
                        <a:ea typeface="Malgun Gothic" panose="020B0503020000020004" pitchFamily="34" charset="-127"/>
                        <a:cs typeface="Times New Roman" panose="02020603050405020304" pitchFamily="18" charset="0"/>
                      </a:endParaRPr>
                    </a:p>
                  </a:txBody>
                  <a:tcPr marL="68580" marR="68580" marT="0" marB="0" anchor="ctr"/>
                </a:tc>
                <a:extLst>
                  <a:ext uri="{0D108BD9-81ED-4DB2-BD59-A6C34878D82A}">
                    <a16:rowId xmlns:a16="http://schemas.microsoft.com/office/drawing/2014/main" val="596071146"/>
                  </a:ext>
                </a:extLst>
              </a:tr>
              <a:tr h="333383">
                <a:tc>
                  <a:txBody>
                    <a:bodyPr/>
                    <a:lstStyle/>
                    <a:p>
                      <a:pPr algn="ctr">
                        <a:lnSpc>
                          <a:spcPct val="107000"/>
                        </a:lnSpc>
                        <a:spcAft>
                          <a:spcPts val="800"/>
                        </a:spcAft>
                        <a:buNone/>
                      </a:pPr>
                      <a:r>
                        <a:rPr lang="en-US" sz="2000" kern="100" dirty="0">
                          <a:effectLst/>
                          <a:latin typeface="+mn-lt"/>
                          <a:ea typeface="Malgun Gothic" panose="020B0503020000020004" pitchFamily="34" charset="-127"/>
                          <a:cs typeface="Times New Roman" panose="02020603050405020304" pitchFamily="18" charset="0"/>
                        </a:rPr>
                        <a:t>Preposition Writing</a:t>
                      </a:r>
                      <a:endParaRPr lang="en-ID" sz="2000" kern="100" dirty="0">
                        <a:effectLst/>
                        <a:latin typeface="+mn-lt"/>
                        <a:ea typeface="Malgun Gothic" panose="020B0503020000020004" pitchFamily="34" charset="-127"/>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id-ID" sz="2000" kern="100" dirty="0">
                          <a:effectLst/>
                          <a:latin typeface="+mn-lt"/>
                        </a:rPr>
                        <a:t>148</a:t>
                      </a:r>
                      <a:endParaRPr lang="en-ID" sz="2000" kern="100" dirty="0">
                        <a:effectLst/>
                        <a:latin typeface="+mn-lt"/>
                        <a:ea typeface="Malgun Gothic" panose="020B0503020000020004" pitchFamily="34" charset="-127"/>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id-ID" sz="2000" kern="100">
                          <a:effectLst/>
                          <a:latin typeface="+mn-lt"/>
                        </a:rPr>
                        <a:t>45.5%</a:t>
                      </a:r>
                      <a:endParaRPr lang="en-ID" sz="2000" kern="100">
                        <a:effectLst/>
                        <a:latin typeface="+mn-lt"/>
                        <a:ea typeface="Malgun Gothic" panose="020B0503020000020004" pitchFamily="34" charset="-127"/>
                        <a:cs typeface="Times New Roman" panose="02020603050405020304" pitchFamily="18" charset="0"/>
                      </a:endParaRPr>
                    </a:p>
                  </a:txBody>
                  <a:tcPr marL="68580" marR="68580" marT="0" marB="0" anchor="ctr"/>
                </a:tc>
                <a:extLst>
                  <a:ext uri="{0D108BD9-81ED-4DB2-BD59-A6C34878D82A}">
                    <a16:rowId xmlns:a16="http://schemas.microsoft.com/office/drawing/2014/main" val="569595226"/>
                  </a:ext>
                </a:extLst>
              </a:tr>
              <a:tr h="336071">
                <a:tc>
                  <a:txBody>
                    <a:bodyPr/>
                    <a:lstStyle/>
                    <a:p>
                      <a:pPr algn="ctr">
                        <a:lnSpc>
                          <a:spcPct val="107000"/>
                        </a:lnSpc>
                        <a:spcAft>
                          <a:spcPts val="800"/>
                        </a:spcAft>
                        <a:buNone/>
                      </a:pPr>
                      <a:r>
                        <a:rPr lang="en-US" sz="2000" kern="100" dirty="0">
                          <a:effectLst/>
                          <a:latin typeface="+mn-lt"/>
                          <a:ea typeface="Malgun Gothic" panose="020B0503020000020004" pitchFamily="34" charset="-127"/>
                          <a:cs typeface="Times New Roman" panose="02020603050405020304" pitchFamily="18" charset="0"/>
                        </a:rPr>
                        <a:t>Affixed Word Writing</a:t>
                      </a:r>
                      <a:endParaRPr lang="en-ID" sz="2000" kern="100" dirty="0">
                        <a:effectLst/>
                        <a:latin typeface="+mn-lt"/>
                        <a:ea typeface="Malgun Gothic" panose="020B0503020000020004" pitchFamily="34" charset="-127"/>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id-ID" sz="2000" kern="100" dirty="0">
                          <a:effectLst/>
                          <a:latin typeface="+mn-lt"/>
                        </a:rPr>
                        <a:t>97</a:t>
                      </a:r>
                      <a:endParaRPr lang="en-ID" sz="2000" kern="100" dirty="0">
                        <a:effectLst/>
                        <a:latin typeface="+mn-lt"/>
                        <a:ea typeface="Malgun Gothic" panose="020B0503020000020004" pitchFamily="34" charset="-127"/>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id-ID" sz="2000" kern="100">
                          <a:effectLst/>
                          <a:latin typeface="+mn-lt"/>
                        </a:rPr>
                        <a:t>29.8%</a:t>
                      </a:r>
                      <a:endParaRPr lang="en-ID" sz="2000" kern="100">
                        <a:effectLst/>
                        <a:latin typeface="+mn-lt"/>
                        <a:ea typeface="Malgun Gothic" panose="020B0503020000020004" pitchFamily="34" charset="-127"/>
                        <a:cs typeface="Times New Roman" panose="02020603050405020304" pitchFamily="18" charset="0"/>
                      </a:endParaRPr>
                    </a:p>
                  </a:txBody>
                  <a:tcPr marL="68580" marR="68580" marT="0" marB="0" anchor="ctr"/>
                </a:tc>
                <a:extLst>
                  <a:ext uri="{0D108BD9-81ED-4DB2-BD59-A6C34878D82A}">
                    <a16:rowId xmlns:a16="http://schemas.microsoft.com/office/drawing/2014/main" val="1618547612"/>
                  </a:ext>
                </a:extLst>
              </a:tr>
              <a:tr h="333383">
                <a:tc>
                  <a:txBody>
                    <a:bodyPr/>
                    <a:lstStyle/>
                    <a:p>
                      <a:pPr algn="ctr">
                        <a:lnSpc>
                          <a:spcPct val="107000"/>
                        </a:lnSpc>
                        <a:spcAft>
                          <a:spcPts val="800"/>
                        </a:spcAft>
                        <a:buNone/>
                      </a:pPr>
                      <a:r>
                        <a:rPr lang="en-US" sz="2000" kern="100" dirty="0">
                          <a:effectLst/>
                          <a:latin typeface="+mn-lt"/>
                          <a:ea typeface="Malgun Gothic" panose="020B0503020000020004" pitchFamily="34" charset="-127"/>
                          <a:cs typeface="Times New Roman" panose="02020603050405020304" pitchFamily="18" charset="0"/>
                        </a:rPr>
                        <a:t>Basic Word Writing</a:t>
                      </a:r>
                      <a:endParaRPr lang="en-ID" sz="2000" kern="100" dirty="0">
                        <a:effectLst/>
                        <a:latin typeface="+mn-lt"/>
                        <a:ea typeface="Malgun Gothic" panose="020B0503020000020004" pitchFamily="34" charset="-127"/>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id-ID" sz="2000" kern="100" dirty="0">
                          <a:effectLst/>
                          <a:latin typeface="+mn-lt"/>
                        </a:rPr>
                        <a:t>49</a:t>
                      </a:r>
                      <a:endParaRPr lang="en-ID" sz="2000" kern="100" dirty="0">
                        <a:effectLst/>
                        <a:latin typeface="+mn-lt"/>
                        <a:ea typeface="Malgun Gothic" panose="020B0503020000020004" pitchFamily="34" charset="-127"/>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id-ID" sz="2000" kern="100" dirty="0">
                          <a:effectLst/>
                          <a:latin typeface="+mn-lt"/>
                        </a:rPr>
                        <a:t>15.1%</a:t>
                      </a:r>
                      <a:endParaRPr lang="en-ID" sz="2000" kern="100" dirty="0">
                        <a:effectLst/>
                        <a:latin typeface="+mn-lt"/>
                        <a:ea typeface="Malgun Gothic" panose="020B0503020000020004" pitchFamily="34" charset="-127"/>
                        <a:cs typeface="Times New Roman" panose="02020603050405020304" pitchFamily="18" charset="0"/>
                      </a:endParaRPr>
                    </a:p>
                  </a:txBody>
                  <a:tcPr marL="68580" marR="68580" marT="0" marB="0" anchor="ctr"/>
                </a:tc>
                <a:extLst>
                  <a:ext uri="{0D108BD9-81ED-4DB2-BD59-A6C34878D82A}">
                    <a16:rowId xmlns:a16="http://schemas.microsoft.com/office/drawing/2014/main" val="2349989662"/>
                  </a:ext>
                </a:extLst>
              </a:tr>
              <a:tr h="605582">
                <a:tc>
                  <a:txBody>
                    <a:bodyPr/>
                    <a:lstStyle/>
                    <a:p>
                      <a:pPr algn="ctr">
                        <a:lnSpc>
                          <a:spcPct val="107000"/>
                        </a:lnSpc>
                        <a:spcAft>
                          <a:spcPts val="800"/>
                        </a:spcAft>
                        <a:buNone/>
                      </a:pPr>
                      <a:r>
                        <a:rPr lang="en-US" sz="2000" kern="100" dirty="0">
                          <a:effectLst/>
                          <a:latin typeface="+mn-lt"/>
                          <a:ea typeface="Malgun Gothic" panose="020B0503020000020004" pitchFamily="34" charset="-127"/>
                          <a:cs typeface="Times New Roman" panose="02020603050405020304" pitchFamily="18" charset="0"/>
                        </a:rPr>
                        <a:t>Repeated Word Writing</a:t>
                      </a:r>
                      <a:endParaRPr lang="en-ID" sz="2000" kern="100" dirty="0">
                        <a:effectLst/>
                        <a:latin typeface="+mn-lt"/>
                        <a:ea typeface="Malgun Gothic" panose="020B0503020000020004" pitchFamily="34" charset="-127"/>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id-ID" sz="2000" kern="100" dirty="0">
                          <a:effectLst/>
                          <a:latin typeface="+mn-lt"/>
                        </a:rPr>
                        <a:t>31</a:t>
                      </a:r>
                      <a:endParaRPr lang="en-ID" sz="2000" kern="100" dirty="0">
                        <a:effectLst/>
                        <a:latin typeface="+mn-lt"/>
                        <a:ea typeface="Malgun Gothic" panose="020B0503020000020004" pitchFamily="34" charset="-127"/>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id-ID" sz="2000" kern="100" dirty="0">
                          <a:effectLst/>
                          <a:latin typeface="+mn-lt"/>
                        </a:rPr>
                        <a:t>9.6%</a:t>
                      </a:r>
                      <a:endParaRPr lang="en-ID" sz="2000" kern="100" dirty="0">
                        <a:effectLst/>
                        <a:latin typeface="+mn-lt"/>
                        <a:ea typeface="Malgun Gothic" panose="020B0503020000020004" pitchFamily="34" charset="-127"/>
                        <a:cs typeface="Times New Roman" panose="02020603050405020304" pitchFamily="18" charset="0"/>
                      </a:endParaRPr>
                    </a:p>
                  </a:txBody>
                  <a:tcPr marL="68580" marR="68580" marT="0" marB="0" anchor="ctr"/>
                </a:tc>
                <a:extLst>
                  <a:ext uri="{0D108BD9-81ED-4DB2-BD59-A6C34878D82A}">
                    <a16:rowId xmlns:a16="http://schemas.microsoft.com/office/drawing/2014/main" val="233094262"/>
                  </a:ext>
                </a:extLst>
              </a:tr>
              <a:tr h="333383">
                <a:tc>
                  <a:txBody>
                    <a:bodyPr/>
                    <a:lstStyle/>
                    <a:p>
                      <a:pPr algn="ctr">
                        <a:lnSpc>
                          <a:spcPct val="107000"/>
                        </a:lnSpc>
                        <a:spcAft>
                          <a:spcPts val="800"/>
                        </a:spcAft>
                        <a:buNone/>
                      </a:pPr>
                      <a:r>
                        <a:rPr lang="id-ID" sz="2000" kern="100">
                          <a:effectLst/>
                          <a:latin typeface="+mn-lt"/>
                        </a:rPr>
                        <a:t>Total</a:t>
                      </a:r>
                      <a:endParaRPr lang="en-ID" sz="2000" kern="100">
                        <a:effectLst/>
                        <a:latin typeface="+mn-lt"/>
                        <a:ea typeface="Malgun Gothic" panose="020B0503020000020004" pitchFamily="34" charset="-127"/>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id-ID" sz="2000" kern="100">
                          <a:effectLst/>
                          <a:latin typeface="+mn-lt"/>
                        </a:rPr>
                        <a:t>325</a:t>
                      </a:r>
                      <a:endParaRPr lang="en-ID" sz="2000" kern="100">
                        <a:effectLst/>
                        <a:latin typeface="+mn-lt"/>
                        <a:ea typeface="Malgun Gothic" panose="020B0503020000020004" pitchFamily="34" charset="-127"/>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id-ID" sz="2000" kern="100" dirty="0">
                          <a:effectLst/>
                          <a:latin typeface="+mn-lt"/>
                        </a:rPr>
                        <a:t>100%</a:t>
                      </a:r>
                      <a:endParaRPr lang="en-ID" sz="2000" kern="100" dirty="0">
                        <a:effectLst/>
                        <a:latin typeface="+mn-lt"/>
                        <a:ea typeface="Malgun Gothic" panose="020B0503020000020004" pitchFamily="34" charset="-127"/>
                        <a:cs typeface="Times New Roman" panose="02020603050405020304" pitchFamily="18" charset="0"/>
                      </a:endParaRPr>
                    </a:p>
                  </a:txBody>
                  <a:tcPr marL="68580" marR="68580" marT="0" marB="0" anchor="ctr"/>
                </a:tc>
                <a:extLst>
                  <a:ext uri="{0D108BD9-81ED-4DB2-BD59-A6C34878D82A}">
                    <a16:rowId xmlns:a16="http://schemas.microsoft.com/office/drawing/2014/main" val="2360155736"/>
                  </a:ext>
                </a:extLst>
              </a:tr>
            </a:tbl>
          </a:graphicData>
        </a:graphic>
      </p:graphicFrame>
    </p:spTree>
    <p:extLst>
      <p:ext uri="{BB962C8B-B14F-4D97-AF65-F5344CB8AC3E}">
        <p14:creationId xmlns:p14="http://schemas.microsoft.com/office/powerpoint/2010/main" val="332159673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34635C-5BF3-CE09-E64D-D082726A302A}"/>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8D123689-FFF2-3BC3-DB85-C0A3833A9273}"/>
              </a:ext>
            </a:extLst>
          </p:cNvPr>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FINDING AND DISCUSSION</a:t>
            </a:r>
          </a:p>
        </p:txBody>
      </p:sp>
      <p:sp>
        <p:nvSpPr>
          <p:cNvPr id="5" name="Content Placeholder 4">
            <a:extLst>
              <a:ext uri="{FF2B5EF4-FFF2-40B4-BE49-F238E27FC236}">
                <a16:creationId xmlns:a16="http://schemas.microsoft.com/office/drawing/2014/main" id="{C2158308-F40B-E326-5791-66F690F44247}"/>
              </a:ext>
            </a:extLst>
          </p:cNvPr>
          <p:cNvSpPr>
            <a:spLocks noGrp="1"/>
          </p:cNvSpPr>
          <p:nvPr>
            <p:ph idx="1"/>
          </p:nvPr>
        </p:nvSpPr>
        <p:spPr>
          <a:xfrm>
            <a:off x="579583" y="1376652"/>
            <a:ext cx="10515600" cy="4351339"/>
          </a:xfrm>
        </p:spPr>
        <p:txBody>
          <a:bodyPr>
            <a:noAutofit/>
          </a:bodyPr>
          <a:lstStyle/>
          <a:p>
            <a:pPr>
              <a:lnSpc>
                <a:spcPct val="100000"/>
              </a:lnSpc>
            </a:pPr>
            <a:r>
              <a:rPr lang="en-ID" sz="2000" dirty="0"/>
              <a:t>Students predominantly make mistakes in writing prepositions and affixes, especially mistakes in writing prepositions (di, </a:t>
            </a:r>
            <a:r>
              <a:rPr lang="en-ID" sz="2000" dirty="0" err="1"/>
              <a:t>ke</a:t>
            </a:r>
            <a:r>
              <a:rPr lang="en-ID" sz="2000" dirty="0"/>
              <a:t>) and affixes (di-, </a:t>
            </a:r>
            <a:r>
              <a:rPr lang="en-ID" sz="2000" dirty="0" err="1"/>
              <a:t>meN</a:t>
            </a:r>
            <a:r>
              <a:rPr lang="en-ID" sz="2000" dirty="0"/>
              <a:t>-), indicating that students are confused in distinguishing between prepositions and prefixes. This phenomenon is a characteristic of interlanguage (Corder, 1981).</a:t>
            </a:r>
          </a:p>
          <a:p>
            <a:pPr>
              <a:lnSpc>
                <a:spcPct val="100000"/>
              </a:lnSpc>
            </a:pPr>
            <a:r>
              <a:rPr lang="en-ID" sz="2000" dirty="0"/>
              <a:t>The influence of the first language (L1 interference) also contributes to errors, which may be influenced by transfer from the structure of the first language (Ellis, 2015).</a:t>
            </a:r>
          </a:p>
          <a:p>
            <a:pPr>
              <a:lnSpc>
                <a:spcPct val="100000"/>
              </a:lnSpc>
            </a:pPr>
            <a:r>
              <a:rPr lang="en-ID" sz="2000" dirty="0"/>
              <a:t>The morphological and spelling aspects of BIPA learners, especially at the intermediate level, still face fundamental difficulties in morphology and spelling (Alwi et al., 2017; </a:t>
            </a:r>
            <a:r>
              <a:rPr lang="en-ID" sz="2000" dirty="0" err="1"/>
              <a:t>Chaer</a:t>
            </a:r>
            <a:r>
              <a:rPr lang="en-ID" sz="2000" dirty="0"/>
              <a:t>, 2012). </a:t>
            </a:r>
          </a:p>
          <a:p>
            <a:pPr>
              <a:lnSpc>
                <a:spcPct val="100000"/>
              </a:lnSpc>
            </a:pPr>
            <a:r>
              <a:rPr lang="en-ID" sz="2000" dirty="0"/>
              <a:t>With a focus on morphology and spelling, educators need to develop materials that are more focused on the differences between prepositions and prefixes, as well as the rules for writing affixed words. Additionally, the development of contextual teaching materials should be designed based on actual errors found in students' writings, not just based on general textbooks. This aligns with the view that contextual learning is more effective (Majid, 2011).</a:t>
            </a:r>
          </a:p>
        </p:txBody>
      </p:sp>
    </p:spTree>
    <p:extLst>
      <p:ext uri="{BB962C8B-B14F-4D97-AF65-F5344CB8AC3E}">
        <p14:creationId xmlns:p14="http://schemas.microsoft.com/office/powerpoint/2010/main" val="1185873516"/>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CONCLUSION</a:t>
            </a:r>
          </a:p>
        </p:txBody>
      </p:sp>
      <p:sp>
        <p:nvSpPr>
          <p:cNvPr id="5" name="Content Placeholder 4"/>
          <p:cNvSpPr>
            <a:spLocks noGrp="1"/>
          </p:cNvSpPr>
          <p:nvPr>
            <p:ph idx="1"/>
          </p:nvPr>
        </p:nvSpPr>
        <p:spPr>
          <a:xfrm>
            <a:off x="579583" y="1376652"/>
            <a:ext cx="10515600" cy="4351339"/>
          </a:xfrm>
        </p:spPr>
        <p:txBody>
          <a:bodyPr>
            <a:normAutofit/>
          </a:bodyPr>
          <a:lstStyle/>
          <a:p>
            <a:pPr marL="0" indent="0">
              <a:lnSpc>
                <a:spcPct val="100000"/>
              </a:lnSpc>
              <a:buNone/>
            </a:pPr>
            <a:r>
              <a:rPr lang="en-US" sz="2000" dirty="0"/>
              <a:t>Based on the findings and discussion, it can be concluded that spelling errors are a significant challenge for Timorese students learning Indonesian as a foreign language. The most common types of errors are in the spelling of prepositions and affixed words, which clearly indicate the presence of interlanguage (Corder, 1981). </a:t>
            </a:r>
          </a:p>
          <a:p>
            <a:pPr marL="0" indent="0">
              <a:lnSpc>
                <a:spcPct val="100000"/>
              </a:lnSpc>
              <a:buNone/>
            </a:pPr>
            <a:r>
              <a:rPr lang="en-US" sz="2000" dirty="0"/>
              <a:t>These errors are not a sign of inability, but rather an indication that students are in the transitional stage of language acquisition. The triggers may stem from the influence of the native language (L1 interference) and excessive generalization of language rules (Ellis, 2015). </a:t>
            </a:r>
          </a:p>
          <a:p>
            <a:pPr marL="0" indent="0">
              <a:lnSpc>
                <a:spcPct val="100000"/>
              </a:lnSpc>
              <a:buNone/>
            </a:pPr>
            <a:r>
              <a:rPr lang="en-US" sz="2000" dirty="0"/>
              <a:t>This study confirms that focusing on smaller language units such as morphology and spelling is still highly relevant and urgent in the context of BIPA learning, in line with existing grammar guidelines (Alwi et al., 2017).</a:t>
            </a:r>
          </a:p>
        </p:txBody>
      </p:sp>
    </p:spTree>
    <p:extLst>
      <p:ext uri="{BB962C8B-B14F-4D97-AF65-F5344CB8AC3E}">
        <p14:creationId xmlns:p14="http://schemas.microsoft.com/office/powerpoint/2010/main" val="2965204266"/>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REFERENCES</a:t>
            </a:r>
          </a:p>
        </p:txBody>
      </p:sp>
      <p:sp>
        <p:nvSpPr>
          <p:cNvPr id="5" name="Content Placeholder 4"/>
          <p:cNvSpPr>
            <a:spLocks noGrp="1"/>
          </p:cNvSpPr>
          <p:nvPr>
            <p:ph idx="1"/>
          </p:nvPr>
        </p:nvSpPr>
        <p:spPr>
          <a:xfrm>
            <a:off x="579583" y="1376652"/>
            <a:ext cx="10515600" cy="4351339"/>
          </a:xfrm>
        </p:spPr>
        <p:txBody>
          <a:bodyPr>
            <a:noAutofit/>
          </a:bodyPr>
          <a:lstStyle/>
          <a:p>
            <a:pPr>
              <a:lnSpc>
                <a:spcPct val="120000"/>
              </a:lnSpc>
            </a:pPr>
            <a:r>
              <a:rPr lang="id-ID" sz="1600" dirty="0"/>
              <a:t>Alwi, H., Dardjowidjojo, S., Lapoliwa, H., Moeliono, A. M., &amp; Puspaningrum, E. (2017). </a:t>
            </a:r>
            <a:r>
              <a:rPr lang="id-ID" sz="1600" i="1" dirty="0"/>
              <a:t>Tata Bahasa Baku Bahasa Indonesia</a:t>
            </a:r>
            <a:r>
              <a:rPr lang="id-ID" sz="1600" dirty="0"/>
              <a:t> (Edisi Keempat). Badan Pengembangan dan Pembinaan Bahasa, Kementerian Pendidikan dan Kebudayaan.</a:t>
            </a:r>
            <a:endParaRPr lang="en-ID" sz="1600" dirty="0"/>
          </a:p>
          <a:p>
            <a:pPr>
              <a:lnSpc>
                <a:spcPct val="120000"/>
              </a:lnSpc>
            </a:pPr>
            <a:r>
              <a:rPr lang="en-ID" sz="1600" dirty="0"/>
              <a:t>Brown, H. D. (2000). </a:t>
            </a:r>
            <a:r>
              <a:rPr lang="en-ID" sz="1600" i="1" dirty="0"/>
              <a:t>Principles of Language Learning and Teaching</a:t>
            </a:r>
            <a:r>
              <a:rPr lang="en-ID" sz="1600" dirty="0"/>
              <a:t> (4th ed.). Pearson Education.</a:t>
            </a:r>
          </a:p>
          <a:p>
            <a:pPr>
              <a:lnSpc>
                <a:spcPct val="120000"/>
              </a:lnSpc>
            </a:pPr>
            <a:r>
              <a:rPr lang="en-ID" sz="1600" dirty="0"/>
              <a:t>Brown, H. D. (2001). </a:t>
            </a:r>
            <a:r>
              <a:rPr lang="en-ID" sz="1600" i="1" dirty="0"/>
              <a:t>Teaching by Principles: An Interactive Approach to Language Pedagogy</a:t>
            </a:r>
            <a:r>
              <a:rPr lang="en-ID" sz="1600" dirty="0"/>
              <a:t> (2nd ed.). Longman</a:t>
            </a:r>
          </a:p>
          <a:p>
            <a:pPr>
              <a:lnSpc>
                <a:spcPct val="120000"/>
              </a:lnSpc>
            </a:pPr>
            <a:r>
              <a:rPr lang="id-ID" sz="1600" dirty="0"/>
              <a:t>Chaer, A. (2012). </a:t>
            </a:r>
            <a:r>
              <a:rPr lang="id-ID" sz="1600" i="1" dirty="0"/>
              <a:t>Linguistik Umum</a:t>
            </a:r>
            <a:r>
              <a:rPr lang="id-ID" sz="1600" dirty="0"/>
              <a:t>. Rineka Cipta</a:t>
            </a:r>
            <a:endParaRPr lang="en-ID" sz="1600" dirty="0"/>
          </a:p>
          <a:p>
            <a:pPr>
              <a:lnSpc>
                <a:spcPct val="120000"/>
              </a:lnSpc>
            </a:pPr>
            <a:r>
              <a:rPr lang="id-ID" sz="1600" dirty="0"/>
              <a:t>Corder, S. P. (1967). The significance of learners' errors. </a:t>
            </a:r>
            <a:r>
              <a:rPr lang="id-ID" sz="1600" i="1" dirty="0"/>
              <a:t>International Review of Applied Linguistics</a:t>
            </a:r>
            <a:r>
              <a:rPr lang="id-ID" sz="1600" dirty="0"/>
              <a:t>, 5(4), 161–170.</a:t>
            </a:r>
            <a:endParaRPr lang="en-ID" sz="1600" dirty="0"/>
          </a:p>
          <a:p>
            <a:pPr>
              <a:lnSpc>
                <a:spcPct val="120000"/>
              </a:lnSpc>
            </a:pPr>
            <a:r>
              <a:rPr lang="id-ID" sz="1600" dirty="0"/>
              <a:t>Dulay, H. C., Burt, M. K., &amp; Krashen, S. D. (1982). </a:t>
            </a:r>
            <a:r>
              <a:rPr lang="id-ID" sz="1600" i="1" dirty="0"/>
              <a:t>Language Two</a:t>
            </a:r>
            <a:r>
              <a:rPr lang="id-ID" sz="1600" dirty="0"/>
              <a:t>. Oxford University Press.</a:t>
            </a:r>
            <a:endParaRPr lang="en-ID" sz="1600" dirty="0"/>
          </a:p>
          <a:p>
            <a:pPr>
              <a:lnSpc>
                <a:spcPct val="120000"/>
              </a:lnSpc>
            </a:pPr>
            <a:r>
              <a:rPr lang="id-ID" sz="1600" dirty="0"/>
              <a:t>Ellis, R. (2015). </a:t>
            </a:r>
            <a:r>
              <a:rPr lang="id-ID" sz="1600" i="1" dirty="0"/>
              <a:t>Understanding Second Language Acquisition</a:t>
            </a:r>
            <a:r>
              <a:rPr lang="id-ID" sz="1600" dirty="0"/>
              <a:t> (2nd ed.). Oxford University Press.</a:t>
            </a:r>
            <a:endParaRPr lang="en-ID" sz="1600" dirty="0"/>
          </a:p>
          <a:p>
            <a:pPr>
              <a:lnSpc>
                <a:spcPct val="120000"/>
              </a:lnSpc>
            </a:pPr>
            <a:r>
              <a:rPr lang="id-ID" sz="1600" dirty="0"/>
              <a:t>Hyland, K. (2019). </a:t>
            </a:r>
            <a:r>
              <a:rPr lang="id-ID" sz="1600" i="1" dirty="0"/>
              <a:t>Second Language Writing</a:t>
            </a:r>
            <a:r>
              <a:rPr lang="id-ID" sz="1600" dirty="0"/>
              <a:t> (3rd ed.). Cambridge University Press</a:t>
            </a:r>
            <a:endParaRPr lang="en-ID" sz="1600" dirty="0"/>
          </a:p>
          <a:p>
            <a:pPr>
              <a:lnSpc>
                <a:spcPct val="120000"/>
              </a:lnSpc>
            </a:pPr>
            <a:r>
              <a:rPr lang="id-ID" sz="1600" dirty="0"/>
              <a:t>Majid, A. (2011). </a:t>
            </a:r>
            <a:r>
              <a:rPr lang="id-ID" sz="1600" i="1" dirty="0"/>
              <a:t>Perencanaan Pembelajaran Mengembangkan Standar Kompetensi Guru</a:t>
            </a:r>
            <a:r>
              <a:rPr lang="id-ID" sz="1600" dirty="0"/>
              <a:t>. Rosdakarya.</a:t>
            </a:r>
            <a:endParaRPr lang="en-ID" sz="1600" dirty="0"/>
          </a:p>
        </p:txBody>
      </p:sp>
    </p:spTree>
    <p:extLst>
      <p:ext uri="{BB962C8B-B14F-4D97-AF65-F5344CB8AC3E}">
        <p14:creationId xmlns:p14="http://schemas.microsoft.com/office/powerpoint/2010/main" val="300482810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524000" y="935789"/>
            <a:ext cx="9144000" cy="879475"/>
          </a:xfrm>
        </p:spPr>
        <p:txBody>
          <a:bodyPr>
            <a:normAutofit fontScale="90000"/>
          </a:bodyPr>
          <a:lstStyle/>
          <a:p>
            <a:r>
              <a:rPr lang="en-US" b="1" dirty="0">
                <a:solidFill>
                  <a:schemeClr val="bg1"/>
                </a:solidFill>
                <a:latin typeface="+mn-lt"/>
                <a:cs typeface="Times New Roman" panose="02020603050405020304" pitchFamily="18" charset="0"/>
              </a:rPr>
              <a:t>THANK YOU!</a:t>
            </a:r>
          </a:p>
        </p:txBody>
      </p:sp>
      <p:sp>
        <p:nvSpPr>
          <p:cNvPr id="6" name="Subtitle 5"/>
          <p:cNvSpPr>
            <a:spLocks noGrp="1"/>
          </p:cNvSpPr>
          <p:nvPr>
            <p:ph type="subTitle" idx="1"/>
          </p:nvPr>
        </p:nvSpPr>
        <p:spPr>
          <a:xfrm>
            <a:off x="1524000" y="1690889"/>
            <a:ext cx="9144000" cy="940248"/>
          </a:xfrm>
        </p:spPr>
        <p:txBody>
          <a:bodyPr>
            <a:normAutofit/>
          </a:bodyPr>
          <a:lstStyle/>
          <a:p>
            <a:pPr>
              <a:lnSpc>
                <a:spcPct val="100000"/>
              </a:lnSpc>
            </a:pPr>
            <a:r>
              <a:rPr lang="en-US" sz="2000" b="1" dirty="0">
                <a:solidFill>
                  <a:schemeClr val="bg1"/>
                </a:solidFill>
              </a:rPr>
              <a:t>Follow us @...</a:t>
            </a:r>
          </a:p>
        </p:txBody>
      </p:sp>
      <p:sp>
        <p:nvSpPr>
          <p:cNvPr id="7" name="Title 4"/>
          <p:cNvSpPr txBox="1">
            <a:spLocks/>
          </p:cNvSpPr>
          <p:nvPr/>
        </p:nvSpPr>
        <p:spPr>
          <a:xfrm>
            <a:off x="1524000" y="1656700"/>
            <a:ext cx="9144000" cy="317125"/>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1600" dirty="0">
              <a:solidFill>
                <a:schemeClr val="bg1"/>
              </a:solidFill>
              <a:latin typeface="+mn-lt"/>
              <a:cs typeface="Times New Roman" panose="02020603050405020304" pitchFamily="18" charset="0"/>
            </a:endParaRPr>
          </a:p>
        </p:txBody>
      </p:sp>
    </p:spTree>
    <p:extLst>
      <p:ext uri="{BB962C8B-B14F-4D97-AF65-F5344CB8AC3E}">
        <p14:creationId xmlns:p14="http://schemas.microsoft.com/office/powerpoint/2010/main" val="1757516389"/>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2013 - 2022 Theme</Template>
  <TotalTime>239</TotalTime>
  <Words>1259</Words>
  <Application>Microsoft Office PowerPoint</Application>
  <PresentationFormat>Widescreen</PresentationFormat>
  <Paragraphs>67</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Aptos</vt:lpstr>
      <vt:lpstr>Arial</vt:lpstr>
      <vt:lpstr>Calibri</vt:lpstr>
      <vt:lpstr>Calibri Light</vt:lpstr>
      <vt:lpstr>Franklin Gothic Demi Cond</vt:lpstr>
      <vt:lpstr>Franklin Gothic Medium Cond</vt:lpstr>
      <vt:lpstr>Times New Roman</vt:lpstr>
      <vt:lpstr>Office Theme</vt:lpstr>
      <vt:lpstr>Spelling Mistakes in Writing by Indonesian Speakers in East Timor and Implications</vt:lpstr>
      <vt:lpstr>INTRODUCTION</vt:lpstr>
      <vt:lpstr>LITERATURE REVIEW</vt:lpstr>
      <vt:lpstr>METHOD</vt:lpstr>
      <vt:lpstr>FINDING AND DISCUSSION</vt:lpstr>
      <vt:lpstr>FINDING AND DISCUSSION</vt:lpstr>
      <vt:lpstr>CONCLUSION</vt:lpstr>
      <vt:lpstr>REFERENCES</vt:lpstr>
      <vt:lpstr>THANK YOU!</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HERE</dc:title>
  <dc:creator>ismail - [2010]</dc:creator>
  <cp:lastModifiedBy>hp 14s</cp:lastModifiedBy>
  <cp:revision>9</cp:revision>
  <dcterms:created xsi:type="dcterms:W3CDTF">2023-04-14T06:04:15Z</dcterms:created>
  <dcterms:modified xsi:type="dcterms:W3CDTF">2025-08-04T15:13:05Z</dcterms:modified>
</cp:coreProperties>
</file>