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0" r:id="rId6"/>
    <p:sldId id="264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B8DA"/>
    <a:srgbClr val="40167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Gaya Tema 1 - Akse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40" d="100"/>
          <a:sy n="40" d="100"/>
        </p:scale>
        <p:origin x="44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BAA28-DA46-42EA-ACFF-278DA77E579D}" type="datetimeFigureOut">
              <a:rPr lang="en-ID" smtClean="0"/>
              <a:t>06/08/2025</a:t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56254-029C-4DD0-8802-8710D5610970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46300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none" spc="50">
                <a:ln w="9525" cmpd="sng">
                  <a:solidFill>
                    <a:srgbClr val="00206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9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06699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7152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85003"/>
            <a:ext cx="2628899" cy="5391959"/>
          </a:xfrm>
        </p:spPr>
        <p:txBody>
          <a:bodyPr vert="eaVert"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85003"/>
            <a:ext cx="7772399" cy="5391959"/>
          </a:xfrm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3038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280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 algn="ctr">
              <a:defRPr sz="60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65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86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2682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43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3222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solidFill>
            <a:srgbClr val="FFFFFF">
              <a:alpha val="50196"/>
            </a:srgbClr>
          </a:solidFill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3847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2049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8C43-7C78-4843-9DB0-26079ABFD95C}" type="datetimeFigureOut">
              <a:rPr lang="en-US" smtClean="0"/>
              <a:t>8/6/2025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D7BE7-220C-4592-A6F3-146279601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31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89806" y="1974506"/>
            <a:ext cx="11812385" cy="879475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Children’s Book Collection in Universitas Pendidikan Indonesia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51409" y="3533896"/>
            <a:ext cx="11089177" cy="9402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</a:rPr>
              <a:t>Zulfikar Alamsyah, </a:t>
            </a:r>
            <a:r>
              <a:rPr lang="en-US" sz="1600" b="1" dirty="0" err="1">
                <a:solidFill>
                  <a:schemeClr val="bg1"/>
                </a:solidFill>
              </a:rPr>
              <a:t>Sumiyadi</a:t>
            </a:r>
            <a:r>
              <a:rPr lang="en-US" sz="1600" b="1" dirty="0">
                <a:solidFill>
                  <a:schemeClr val="bg1"/>
                </a:solidFill>
              </a:rPr>
              <a:t>, </a:t>
            </a:r>
            <a:r>
              <a:rPr lang="en-US" sz="1600" b="1" dirty="0" err="1">
                <a:solidFill>
                  <a:schemeClr val="bg1"/>
                </a:solidFill>
              </a:rPr>
              <a:t>Vismaia</a:t>
            </a:r>
            <a:r>
              <a:rPr lang="en-US" sz="1600" b="1" dirty="0">
                <a:solidFill>
                  <a:schemeClr val="bg1"/>
                </a:solidFill>
              </a:rPr>
              <a:t> S </a:t>
            </a:r>
            <a:r>
              <a:rPr lang="en-US" sz="1600" b="1" dirty="0" err="1">
                <a:solidFill>
                  <a:schemeClr val="bg1"/>
                </a:solidFill>
              </a:rPr>
              <a:t>Damaianti</a:t>
            </a:r>
            <a:endParaRPr lang="en-US" sz="1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sz="1600" b="1" dirty="0">
                <a:solidFill>
                  <a:schemeClr val="bg1"/>
                </a:solidFill>
              </a:rPr>
              <a:t>UNIVERSITAS PENDIDIKAN INDONESIA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590500" y="3012544"/>
            <a:ext cx="9144000" cy="317125"/>
          </a:xfrm>
          <a:prstGeom prst="rect">
            <a:avLst/>
          </a:prstGeom>
          <a:solidFill>
            <a:srgbClr val="7030A0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1800" dirty="0">
                <a:solidFill>
                  <a:schemeClr val="bg1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No. Abstract: ABS-XXX</a:t>
            </a:r>
            <a:endParaRPr lang="en-US" sz="1800" dirty="0">
              <a:solidFill>
                <a:schemeClr val="bg1"/>
              </a:solidFill>
              <a:latin typeface="Franklin Gothic Demi Cond" panose="020B07060304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919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INTRODUCTION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r>
              <a:rPr lang="en-US" sz="3600" dirty="0"/>
              <a:t>Children’s literature is crucial for cognitive, social, and emotional development.</a:t>
            </a:r>
          </a:p>
          <a:p>
            <a:r>
              <a:rPr lang="en-US" sz="3600" dirty="0"/>
              <a:t>Libraries play a key role in promoting literacy through diverse and age-appropriate books.</a:t>
            </a:r>
          </a:p>
          <a:p>
            <a:r>
              <a:rPr lang="en-US" sz="3600" dirty="0"/>
              <a:t>This study examines the UPI Library’s children’s book collection critically using a children’s literature perspective.</a:t>
            </a:r>
          </a:p>
        </p:txBody>
      </p:sp>
    </p:spTree>
    <p:extLst>
      <p:ext uri="{BB962C8B-B14F-4D97-AF65-F5344CB8AC3E}">
        <p14:creationId xmlns:p14="http://schemas.microsoft.com/office/powerpoint/2010/main" val="29506921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LITERATURE REVIEW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r>
              <a:rPr lang="en-US" sz="3200" dirty="0"/>
              <a:t>Children’s books foster imagination, empathy, and values (Johnson, Araújo &amp; Sousa).</a:t>
            </a:r>
          </a:p>
          <a:p>
            <a:r>
              <a:rPr lang="en-US" sz="3200" dirty="0"/>
              <a:t>Fiction and nonfiction should be balanced (</a:t>
            </a:r>
            <a:r>
              <a:rPr lang="en-US" sz="3200" dirty="0" err="1"/>
              <a:t>Nickolajeva</a:t>
            </a:r>
            <a:r>
              <a:rPr lang="en-US" sz="3200" dirty="0"/>
              <a:t>, 2013).</a:t>
            </a:r>
          </a:p>
          <a:p>
            <a:r>
              <a:rPr lang="en-US" sz="3200" dirty="0"/>
              <a:t>Visual quality and diversity are essential (</a:t>
            </a:r>
            <a:r>
              <a:rPr lang="en-US" sz="3200" dirty="0" err="1"/>
              <a:t>Çer</a:t>
            </a:r>
            <a:r>
              <a:rPr lang="en-US" sz="3200" dirty="0"/>
              <a:t> &amp; Şahin, 2016; Koss, 2015).</a:t>
            </a:r>
          </a:p>
          <a:p>
            <a:r>
              <a:rPr lang="en-US" sz="3200" dirty="0"/>
              <a:t>Representation in books affects identity and engagement.</a:t>
            </a:r>
          </a:p>
        </p:txBody>
      </p:sp>
    </p:spTree>
    <p:extLst>
      <p:ext uri="{BB962C8B-B14F-4D97-AF65-F5344CB8AC3E}">
        <p14:creationId xmlns:p14="http://schemas.microsoft.com/office/powerpoint/2010/main" val="23248873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METHOD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r>
              <a:rPr lang="en-US" sz="2000" dirty="0"/>
              <a:t>Method: Qualitative descriptive.</a:t>
            </a:r>
          </a:p>
          <a:p>
            <a:r>
              <a:rPr lang="en-US" sz="2000" dirty="0"/>
              <a:t>Sample: 60 books for upper elementary students.</a:t>
            </a:r>
          </a:p>
          <a:p>
            <a:r>
              <a:rPr lang="en-US" sz="2000" dirty="0"/>
              <a:t>Analysis focused on: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Theme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Main characters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Setting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Illustration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Message</a:t>
            </a:r>
          </a:p>
          <a:p>
            <a:r>
              <a:rPr lang="en-US" sz="2000" dirty="0"/>
              <a:t>Data processed using frequency and percentage.</a:t>
            </a:r>
          </a:p>
        </p:txBody>
      </p:sp>
    </p:spTree>
    <p:extLst>
      <p:ext uri="{BB962C8B-B14F-4D97-AF65-F5344CB8AC3E}">
        <p14:creationId xmlns:p14="http://schemas.microsoft.com/office/powerpoint/2010/main" val="9159895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+mn-lt"/>
              </a:rPr>
              <a:t>FINDING AND DISCUSSION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A2FD30-E4EA-1688-C13C-147D63CF9D1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01316" y="1905506"/>
            <a:ext cx="11189368" cy="3046988"/>
          </a:xfrm>
          <a:prstGeom prst="rect">
            <a:avLst/>
          </a:prstGeom>
          <a:gradFill flip="none" rotWithShape="1">
            <a:gsLst>
              <a:gs pos="0">
                <a:srgbClr val="F3B8DA">
                  <a:shade val="30000"/>
                  <a:satMod val="115000"/>
                </a:srgbClr>
              </a:gs>
              <a:gs pos="50000">
                <a:srgbClr val="F3B8DA">
                  <a:shade val="67500"/>
                  <a:satMod val="115000"/>
                </a:srgbClr>
              </a:gs>
              <a:gs pos="100000">
                <a:srgbClr val="F3B8DA">
                  <a:shade val="100000"/>
                  <a:satMod val="115000"/>
                </a:srgbClr>
              </a:gs>
            </a:gsLst>
            <a:lin ang="81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id-ID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Book types: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id-ID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Nonfiction (38.3%)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id-ID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Realism (36.7%)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id-ID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Fantasy (23.3%)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id-ID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Traditional literature (1.7%)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id-ID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id-ID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Common themes: friendship, nature, science.</a:t>
            </a:r>
          </a:p>
          <a:p>
            <a:pPr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id-ID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Lacking themes: morality, perseverance, cultural identity.</a:t>
            </a:r>
            <a:endParaRPr kumimoji="0" lang="id-ID" altLang="id-ID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9526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656B0156-1040-55A5-64D0-38C876A8AD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Findings and </a:t>
            </a:r>
            <a:r>
              <a:rPr lang="en-US" dirty="0" err="1"/>
              <a:t>Discussio</a:t>
            </a:r>
            <a:endParaRPr lang="id-ID" dirty="0"/>
          </a:p>
        </p:txBody>
      </p:sp>
      <p:sp>
        <p:nvSpPr>
          <p:cNvPr id="5" name="Tampungan Konten 4">
            <a:extLst>
              <a:ext uri="{FF2B5EF4-FFF2-40B4-BE49-F238E27FC236}">
                <a16:creationId xmlns:a16="http://schemas.microsoft.com/office/drawing/2014/main" id="{BE68E4DB-34EC-DB93-7A12-CB88E68057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05" y="1825625"/>
            <a:ext cx="5674895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Main characters: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Children (40%)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Animals (20%)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Few adults or religious figures</a:t>
            </a:r>
          </a:p>
          <a:p>
            <a:pPr marL="0" indent="0">
              <a:buNone/>
            </a:pPr>
            <a:r>
              <a:rPr lang="en-US" dirty="0"/>
              <a:t>Settings: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School (15%)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Home (8.3%)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Limited cultural or historical settings</a:t>
            </a:r>
          </a:p>
          <a:p>
            <a:r>
              <a:rPr lang="en-US" dirty="0"/>
              <a:t>Illustrations: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Good quality (81.7%)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Local books often weaker visually</a:t>
            </a:r>
            <a:endParaRPr lang="id-ID" dirty="0"/>
          </a:p>
        </p:txBody>
      </p:sp>
      <p:sp>
        <p:nvSpPr>
          <p:cNvPr id="6" name="Tampungan Konten 4">
            <a:extLst>
              <a:ext uri="{FF2B5EF4-FFF2-40B4-BE49-F238E27FC236}">
                <a16:creationId xmlns:a16="http://schemas.microsoft.com/office/drawing/2014/main" id="{3C811497-D517-B506-32B8-6F239FD35066}"/>
              </a:ext>
            </a:extLst>
          </p:cNvPr>
          <p:cNvSpPr txBox="1">
            <a:spLocks/>
          </p:cNvSpPr>
          <p:nvPr/>
        </p:nvSpPr>
        <p:spPr>
          <a:xfrm>
            <a:off x="6240379" y="1825625"/>
            <a:ext cx="5674895" cy="4351338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Most books promote: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Kindness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Curiosity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Environmental awareness</a:t>
            </a:r>
          </a:p>
          <a:p>
            <a:r>
              <a:rPr lang="en-US" dirty="0"/>
              <a:t>Few books address: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Struggle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Resilience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Moral dilemmas</a:t>
            </a:r>
          </a:p>
          <a:p>
            <a:r>
              <a:rPr lang="en-US" dirty="0"/>
              <a:t>Impact: limited development of critical thinking and empathy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25909671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CONCLUSION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UPI Library’s collection is strong in educational content.</a:t>
            </a:r>
          </a:p>
          <a:p>
            <a:r>
              <a:rPr lang="en-US" sz="3200" dirty="0"/>
              <a:t>However, it lacks: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Genre diversity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Thematic richness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Representation of various characters and settings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Quality visuals in local publications</a:t>
            </a:r>
          </a:p>
          <a:p>
            <a:r>
              <a:rPr lang="en-US" sz="3200" dirty="0"/>
              <a:t>Recommendation: more fiction, traditional stories, complex values, and better visuals.</a:t>
            </a:r>
          </a:p>
        </p:txBody>
      </p:sp>
    </p:spTree>
    <p:extLst>
      <p:ext uri="{BB962C8B-B14F-4D97-AF65-F5344CB8AC3E}">
        <p14:creationId xmlns:p14="http://schemas.microsoft.com/office/powerpoint/2010/main" val="29652042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REFERENCES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r>
              <a:rPr lang="en-US" sz="3200" dirty="0" err="1"/>
              <a:t>Nickolajeva</a:t>
            </a:r>
            <a:r>
              <a:rPr lang="en-US" sz="3200" dirty="0"/>
              <a:t>, M. (2013).</a:t>
            </a:r>
          </a:p>
          <a:p>
            <a:r>
              <a:rPr lang="en-US" sz="3200" dirty="0"/>
              <a:t>Reading for </a:t>
            </a:r>
            <a:r>
              <a:rPr lang="en-US" sz="3200" dirty="0" err="1"/>
              <a:t>LearningKoss</a:t>
            </a:r>
            <a:r>
              <a:rPr lang="en-US" sz="3200" dirty="0"/>
              <a:t>, M. D. (2015). </a:t>
            </a:r>
          </a:p>
          <a:p>
            <a:r>
              <a:rPr lang="en-US" sz="3200" dirty="0"/>
              <a:t>Diversity in </a:t>
            </a:r>
            <a:r>
              <a:rPr lang="en-US" sz="3200" dirty="0" err="1"/>
              <a:t>PicturebooksÇer</a:t>
            </a:r>
            <a:r>
              <a:rPr lang="en-US" sz="3200" dirty="0"/>
              <a:t> &amp; Şahin (2016). Checklist for Children’s Books</a:t>
            </a:r>
          </a:p>
          <a:p>
            <a:r>
              <a:rPr lang="en-US" sz="3200" dirty="0"/>
              <a:t>Zipes, J. (2006). Fairy Tales and the Art of Subversion</a:t>
            </a:r>
          </a:p>
        </p:txBody>
      </p:sp>
    </p:spTree>
    <p:extLst>
      <p:ext uri="{BB962C8B-B14F-4D97-AF65-F5344CB8AC3E}">
        <p14:creationId xmlns:p14="http://schemas.microsoft.com/office/powerpoint/2010/main" val="30048281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35789"/>
            <a:ext cx="9144000" cy="8794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THANK YOU!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1690889"/>
            <a:ext cx="9144000" cy="9402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chemeClr val="bg1"/>
                </a:solidFill>
              </a:rPr>
              <a:t>Follow us @zulfikar_alamsyah</a:t>
            </a:r>
          </a:p>
        </p:txBody>
      </p:sp>
      <p:sp>
        <p:nvSpPr>
          <p:cNvPr id="7" name="Title 4"/>
          <p:cNvSpPr txBox="1">
            <a:spLocks/>
          </p:cNvSpPr>
          <p:nvPr/>
        </p:nvSpPr>
        <p:spPr>
          <a:xfrm>
            <a:off x="1524000" y="1656700"/>
            <a:ext cx="9144000" cy="3171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5163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131</TotalTime>
  <Words>365</Words>
  <Application>Microsoft Office PowerPoint</Application>
  <PresentationFormat>Layar Lebar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6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9</vt:i4>
      </vt:variant>
    </vt:vector>
  </HeadingPairs>
  <TitlesOfParts>
    <vt:vector size="16" baseType="lpstr">
      <vt:lpstr>Aptos</vt:lpstr>
      <vt:lpstr>Arial</vt:lpstr>
      <vt:lpstr>Calibri</vt:lpstr>
      <vt:lpstr>Calibri Light</vt:lpstr>
      <vt:lpstr>Franklin Gothic Demi Cond</vt:lpstr>
      <vt:lpstr>Franklin Gothic Medium Cond</vt:lpstr>
      <vt:lpstr>Office Theme</vt:lpstr>
      <vt:lpstr>Children’s Book Collection in Universitas Pendidikan Indonesia</vt:lpstr>
      <vt:lpstr>INTRODUCTION</vt:lpstr>
      <vt:lpstr>LITERATURE REVIEW</vt:lpstr>
      <vt:lpstr>METHOD</vt:lpstr>
      <vt:lpstr>FINDING AND DISCUSSION</vt:lpstr>
      <vt:lpstr>Findings and Discussio</vt:lpstr>
      <vt:lpstr>CONCLUSION</vt:lpstr>
      <vt:lpstr>REFERENCES</vt:lpstr>
      <vt:lpstr>THANK YOU!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ismail - [2010]</dc:creator>
  <cp:lastModifiedBy>Zulfikar Alamsyah</cp:lastModifiedBy>
  <cp:revision>8</cp:revision>
  <dcterms:created xsi:type="dcterms:W3CDTF">2023-04-14T06:04:15Z</dcterms:created>
  <dcterms:modified xsi:type="dcterms:W3CDTF">2025-08-06T03:30:41Z</dcterms:modified>
</cp:coreProperties>
</file>