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6"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BDB622-AA8C-48C9-8985-EE033BB53BE7}" type="doc">
      <dgm:prSet loTypeId="urn:microsoft.com/office/officeart/2005/8/layout/chart3" loCatId="cycle" qsTypeId="urn:microsoft.com/office/officeart/2005/8/quickstyle/simple5" qsCatId="simple" csTypeId="urn:microsoft.com/office/officeart/2005/8/colors/colorful1" csCatId="colorful" phldr="1"/>
      <dgm:spPr/>
    </dgm:pt>
    <dgm:pt modelId="{0005B133-FD35-437E-A4B0-673DD48EF2F3}">
      <dgm:prSet phldrT="[Text]"/>
      <dgm:spPr/>
      <dgm:t>
        <a:bodyPr/>
        <a:lstStyle/>
        <a:p>
          <a:r>
            <a:rPr lang="en-US" dirty="0" smtClean="0"/>
            <a:t>Local Wisdom Of </a:t>
          </a:r>
          <a:r>
            <a:rPr lang="en-US" dirty="0" err="1" smtClean="0"/>
            <a:t>Garut</a:t>
          </a:r>
          <a:r>
            <a:rPr lang="en-US" dirty="0" smtClean="0"/>
            <a:t> In Taking Care Its Sheep </a:t>
          </a:r>
          <a:endParaRPr lang="en-US" dirty="0"/>
        </a:p>
      </dgm:t>
    </dgm:pt>
    <dgm:pt modelId="{BE7744F7-6654-4A98-9884-BAA85A5E0D7E}" type="parTrans" cxnId="{08E502C7-B13B-4963-8CD0-87196BC2ACF2}">
      <dgm:prSet/>
      <dgm:spPr/>
      <dgm:t>
        <a:bodyPr/>
        <a:lstStyle/>
        <a:p>
          <a:endParaRPr lang="en-US"/>
        </a:p>
      </dgm:t>
    </dgm:pt>
    <dgm:pt modelId="{C848EE60-BBC9-4B5F-9375-1C8F2B88F322}" type="sibTrans" cxnId="{08E502C7-B13B-4963-8CD0-87196BC2ACF2}">
      <dgm:prSet/>
      <dgm:spPr/>
      <dgm:t>
        <a:bodyPr/>
        <a:lstStyle/>
        <a:p>
          <a:endParaRPr lang="en-US"/>
        </a:p>
      </dgm:t>
    </dgm:pt>
    <dgm:pt modelId="{64D4CDC1-FF75-4C7F-BE64-87F032E9ABFA}">
      <dgm:prSet/>
      <dgm:spPr/>
      <dgm:t>
        <a:bodyPr/>
        <a:lstStyle/>
        <a:p>
          <a:r>
            <a:rPr lang="en-US" dirty="0" smtClean="0">
              <a:solidFill>
                <a:schemeClr val="tx1"/>
              </a:solidFill>
            </a:rPr>
            <a:t>Taking Care of the </a:t>
          </a:r>
          <a:r>
            <a:rPr lang="en-US" dirty="0" err="1" smtClean="0">
              <a:solidFill>
                <a:schemeClr val="tx1"/>
              </a:solidFill>
            </a:rPr>
            <a:t>Garut</a:t>
          </a:r>
          <a:r>
            <a:rPr lang="en-US" dirty="0" smtClean="0">
              <a:solidFill>
                <a:schemeClr val="tx1"/>
              </a:solidFill>
            </a:rPr>
            <a:t> Sheep </a:t>
          </a:r>
          <a:endParaRPr lang="en-US" dirty="0">
            <a:solidFill>
              <a:schemeClr val="tx1"/>
            </a:solidFill>
          </a:endParaRPr>
        </a:p>
      </dgm:t>
    </dgm:pt>
    <dgm:pt modelId="{26E9F1B2-3B5D-42B3-8AB1-47E604BC155C}" type="parTrans" cxnId="{3756BBB1-9857-44AA-A61D-DE96BB735277}">
      <dgm:prSet/>
      <dgm:spPr/>
      <dgm:t>
        <a:bodyPr/>
        <a:lstStyle/>
        <a:p>
          <a:endParaRPr lang="en-US"/>
        </a:p>
      </dgm:t>
    </dgm:pt>
    <dgm:pt modelId="{8B93F005-4CDA-4E51-AA81-587E8C5B0F3E}" type="sibTrans" cxnId="{3756BBB1-9857-44AA-A61D-DE96BB735277}">
      <dgm:prSet/>
      <dgm:spPr/>
      <dgm:t>
        <a:bodyPr/>
        <a:lstStyle/>
        <a:p>
          <a:endParaRPr lang="en-US"/>
        </a:p>
      </dgm:t>
    </dgm:pt>
    <dgm:pt modelId="{EFC344D6-2719-4FA2-B666-7F7E370C3D39}">
      <dgm:prSet/>
      <dgm:spPr/>
      <dgm:t>
        <a:bodyPr/>
        <a:lstStyle/>
        <a:p>
          <a:r>
            <a:rPr lang="en-US" dirty="0" smtClean="0">
              <a:solidFill>
                <a:schemeClr val="tx1"/>
              </a:solidFill>
            </a:rPr>
            <a:t>How to Breed </a:t>
          </a:r>
          <a:r>
            <a:rPr lang="en-US" dirty="0" err="1" smtClean="0">
              <a:solidFill>
                <a:schemeClr val="tx1"/>
              </a:solidFill>
            </a:rPr>
            <a:t>Garut</a:t>
          </a:r>
          <a:r>
            <a:rPr lang="en-US" dirty="0" smtClean="0">
              <a:solidFill>
                <a:schemeClr val="tx1"/>
              </a:solidFill>
            </a:rPr>
            <a:t> Sheep </a:t>
          </a:r>
          <a:endParaRPr lang="en-US" dirty="0">
            <a:solidFill>
              <a:schemeClr val="tx1"/>
            </a:solidFill>
          </a:endParaRPr>
        </a:p>
      </dgm:t>
    </dgm:pt>
    <dgm:pt modelId="{2FE83349-CEF0-4577-85BF-263885B710BD}" type="parTrans" cxnId="{C2E6626C-82B7-421D-93C0-0516EE2D7258}">
      <dgm:prSet/>
      <dgm:spPr/>
      <dgm:t>
        <a:bodyPr/>
        <a:lstStyle/>
        <a:p>
          <a:endParaRPr lang="en-US"/>
        </a:p>
      </dgm:t>
    </dgm:pt>
    <dgm:pt modelId="{C888FB19-2A14-438D-892B-11CADFDEB127}" type="sibTrans" cxnId="{C2E6626C-82B7-421D-93C0-0516EE2D7258}">
      <dgm:prSet/>
      <dgm:spPr/>
      <dgm:t>
        <a:bodyPr/>
        <a:lstStyle/>
        <a:p>
          <a:endParaRPr lang="en-US"/>
        </a:p>
      </dgm:t>
    </dgm:pt>
    <dgm:pt modelId="{7AA9EEEF-A64C-4E2B-A6C4-36177EF78BE1}" type="pres">
      <dgm:prSet presAssocID="{BEBDB622-AA8C-48C9-8985-EE033BB53BE7}" presName="compositeShape" presStyleCnt="0">
        <dgm:presLayoutVars>
          <dgm:chMax val="7"/>
          <dgm:dir/>
          <dgm:resizeHandles val="exact"/>
        </dgm:presLayoutVars>
      </dgm:prSet>
      <dgm:spPr/>
    </dgm:pt>
    <dgm:pt modelId="{F2BDB4A4-E639-451C-AA1D-25D3C5C9F69A}" type="pres">
      <dgm:prSet presAssocID="{BEBDB622-AA8C-48C9-8985-EE033BB53BE7}" presName="wedge1" presStyleLbl="node1" presStyleIdx="0" presStyleCnt="3"/>
      <dgm:spPr/>
      <dgm:t>
        <a:bodyPr/>
        <a:lstStyle/>
        <a:p>
          <a:endParaRPr lang="en-US"/>
        </a:p>
      </dgm:t>
    </dgm:pt>
    <dgm:pt modelId="{EB7041EC-5CD4-435A-A8E8-0A60144BC9E2}" type="pres">
      <dgm:prSet presAssocID="{BEBDB622-AA8C-48C9-8985-EE033BB53BE7}" presName="wedge1Tx" presStyleLbl="node1" presStyleIdx="0" presStyleCnt="3">
        <dgm:presLayoutVars>
          <dgm:chMax val="0"/>
          <dgm:chPref val="0"/>
          <dgm:bulletEnabled val="1"/>
        </dgm:presLayoutVars>
      </dgm:prSet>
      <dgm:spPr/>
      <dgm:t>
        <a:bodyPr/>
        <a:lstStyle/>
        <a:p>
          <a:endParaRPr lang="en-US"/>
        </a:p>
      </dgm:t>
    </dgm:pt>
    <dgm:pt modelId="{E7884963-F466-4404-A829-49ADB5696AF8}" type="pres">
      <dgm:prSet presAssocID="{BEBDB622-AA8C-48C9-8985-EE033BB53BE7}" presName="wedge2" presStyleLbl="node1" presStyleIdx="1" presStyleCnt="3"/>
      <dgm:spPr/>
      <dgm:t>
        <a:bodyPr/>
        <a:lstStyle/>
        <a:p>
          <a:endParaRPr lang="en-US"/>
        </a:p>
      </dgm:t>
    </dgm:pt>
    <dgm:pt modelId="{99A6E481-6353-4283-BC59-B3AD3B58AF5E}" type="pres">
      <dgm:prSet presAssocID="{BEBDB622-AA8C-48C9-8985-EE033BB53BE7}" presName="wedge2Tx" presStyleLbl="node1" presStyleIdx="1" presStyleCnt="3">
        <dgm:presLayoutVars>
          <dgm:chMax val="0"/>
          <dgm:chPref val="0"/>
          <dgm:bulletEnabled val="1"/>
        </dgm:presLayoutVars>
      </dgm:prSet>
      <dgm:spPr/>
      <dgm:t>
        <a:bodyPr/>
        <a:lstStyle/>
        <a:p>
          <a:endParaRPr lang="en-US"/>
        </a:p>
      </dgm:t>
    </dgm:pt>
    <dgm:pt modelId="{2954CBF6-A083-4A8F-8168-232EEFC41D2F}" type="pres">
      <dgm:prSet presAssocID="{BEBDB622-AA8C-48C9-8985-EE033BB53BE7}" presName="wedge3" presStyleLbl="node1" presStyleIdx="2" presStyleCnt="3"/>
      <dgm:spPr/>
      <dgm:t>
        <a:bodyPr/>
        <a:lstStyle/>
        <a:p>
          <a:endParaRPr lang="en-US"/>
        </a:p>
      </dgm:t>
    </dgm:pt>
    <dgm:pt modelId="{27D35918-494C-414E-9447-578FC4623870}" type="pres">
      <dgm:prSet presAssocID="{BEBDB622-AA8C-48C9-8985-EE033BB53BE7}" presName="wedge3Tx" presStyleLbl="node1" presStyleIdx="2" presStyleCnt="3">
        <dgm:presLayoutVars>
          <dgm:chMax val="0"/>
          <dgm:chPref val="0"/>
          <dgm:bulletEnabled val="1"/>
        </dgm:presLayoutVars>
      </dgm:prSet>
      <dgm:spPr/>
      <dgm:t>
        <a:bodyPr/>
        <a:lstStyle/>
        <a:p>
          <a:endParaRPr lang="en-US"/>
        </a:p>
      </dgm:t>
    </dgm:pt>
  </dgm:ptLst>
  <dgm:cxnLst>
    <dgm:cxn modelId="{2F4B02D7-6ED6-4E96-BCAD-9FFB3E0E7B5E}" type="presOf" srcId="{EFC344D6-2719-4FA2-B666-7F7E370C3D39}" destId="{E7884963-F466-4404-A829-49ADB5696AF8}" srcOrd="0" destOrd="0" presId="urn:microsoft.com/office/officeart/2005/8/layout/chart3"/>
    <dgm:cxn modelId="{862AEA36-FFFC-4F00-B223-A80AFF699A8C}" type="presOf" srcId="{0005B133-FD35-437E-A4B0-673DD48EF2F3}" destId="{EB7041EC-5CD4-435A-A8E8-0A60144BC9E2}" srcOrd="1" destOrd="0" presId="urn:microsoft.com/office/officeart/2005/8/layout/chart3"/>
    <dgm:cxn modelId="{08E502C7-B13B-4963-8CD0-87196BC2ACF2}" srcId="{BEBDB622-AA8C-48C9-8985-EE033BB53BE7}" destId="{0005B133-FD35-437E-A4B0-673DD48EF2F3}" srcOrd="0" destOrd="0" parTransId="{BE7744F7-6654-4A98-9884-BAA85A5E0D7E}" sibTransId="{C848EE60-BBC9-4B5F-9375-1C8F2B88F322}"/>
    <dgm:cxn modelId="{F1BC096C-4C53-478B-BAA3-ECC0FF4DE2E8}" type="presOf" srcId="{0005B133-FD35-437E-A4B0-673DD48EF2F3}" destId="{F2BDB4A4-E639-451C-AA1D-25D3C5C9F69A}" srcOrd="0" destOrd="0" presId="urn:microsoft.com/office/officeart/2005/8/layout/chart3"/>
    <dgm:cxn modelId="{5FA771BC-9BBE-4986-AC09-0820759156F5}" type="presOf" srcId="{64D4CDC1-FF75-4C7F-BE64-87F032E9ABFA}" destId="{27D35918-494C-414E-9447-578FC4623870}" srcOrd="1" destOrd="0" presId="urn:microsoft.com/office/officeart/2005/8/layout/chart3"/>
    <dgm:cxn modelId="{D496558A-4A35-4B05-8D3F-212A30C59980}" type="presOf" srcId="{64D4CDC1-FF75-4C7F-BE64-87F032E9ABFA}" destId="{2954CBF6-A083-4A8F-8168-232EEFC41D2F}" srcOrd="0" destOrd="0" presId="urn:microsoft.com/office/officeart/2005/8/layout/chart3"/>
    <dgm:cxn modelId="{939B99EB-5A55-4BE3-A05D-0804C2F4C035}" type="presOf" srcId="{EFC344D6-2719-4FA2-B666-7F7E370C3D39}" destId="{99A6E481-6353-4283-BC59-B3AD3B58AF5E}" srcOrd="1" destOrd="0" presId="urn:microsoft.com/office/officeart/2005/8/layout/chart3"/>
    <dgm:cxn modelId="{052101CC-A3DD-4CF8-AE1F-BA993BF20972}" type="presOf" srcId="{BEBDB622-AA8C-48C9-8985-EE033BB53BE7}" destId="{7AA9EEEF-A64C-4E2B-A6C4-36177EF78BE1}" srcOrd="0" destOrd="0" presId="urn:microsoft.com/office/officeart/2005/8/layout/chart3"/>
    <dgm:cxn modelId="{C2E6626C-82B7-421D-93C0-0516EE2D7258}" srcId="{BEBDB622-AA8C-48C9-8985-EE033BB53BE7}" destId="{EFC344D6-2719-4FA2-B666-7F7E370C3D39}" srcOrd="1" destOrd="0" parTransId="{2FE83349-CEF0-4577-85BF-263885B710BD}" sibTransId="{C888FB19-2A14-438D-892B-11CADFDEB127}"/>
    <dgm:cxn modelId="{3756BBB1-9857-44AA-A61D-DE96BB735277}" srcId="{BEBDB622-AA8C-48C9-8985-EE033BB53BE7}" destId="{64D4CDC1-FF75-4C7F-BE64-87F032E9ABFA}" srcOrd="2" destOrd="0" parTransId="{26E9F1B2-3B5D-42B3-8AB1-47E604BC155C}" sibTransId="{8B93F005-4CDA-4E51-AA81-587E8C5B0F3E}"/>
    <dgm:cxn modelId="{95C2036D-DFA5-400D-AD95-97AEC67FF333}" type="presParOf" srcId="{7AA9EEEF-A64C-4E2B-A6C4-36177EF78BE1}" destId="{F2BDB4A4-E639-451C-AA1D-25D3C5C9F69A}" srcOrd="0" destOrd="0" presId="urn:microsoft.com/office/officeart/2005/8/layout/chart3"/>
    <dgm:cxn modelId="{05445648-B513-442A-A8CA-17C3686365A9}" type="presParOf" srcId="{7AA9EEEF-A64C-4E2B-A6C4-36177EF78BE1}" destId="{EB7041EC-5CD4-435A-A8E8-0A60144BC9E2}" srcOrd="1" destOrd="0" presId="urn:microsoft.com/office/officeart/2005/8/layout/chart3"/>
    <dgm:cxn modelId="{1F0B9813-749C-4781-86B5-03932AC6354F}" type="presParOf" srcId="{7AA9EEEF-A64C-4E2B-A6C4-36177EF78BE1}" destId="{E7884963-F466-4404-A829-49ADB5696AF8}" srcOrd="2" destOrd="0" presId="urn:microsoft.com/office/officeart/2005/8/layout/chart3"/>
    <dgm:cxn modelId="{3525727E-05BA-4C5C-A3BE-FB7DF4FA12A2}" type="presParOf" srcId="{7AA9EEEF-A64C-4E2B-A6C4-36177EF78BE1}" destId="{99A6E481-6353-4283-BC59-B3AD3B58AF5E}" srcOrd="3" destOrd="0" presId="urn:microsoft.com/office/officeart/2005/8/layout/chart3"/>
    <dgm:cxn modelId="{E3E583F6-02DA-4F01-9D56-637DB3B9BDFA}" type="presParOf" srcId="{7AA9EEEF-A64C-4E2B-A6C4-36177EF78BE1}" destId="{2954CBF6-A083-4A8F-8168-232EEFC41D2F}" srcOrd="4" destOrd="0" presId="urn:microsoft.com/office/officeart/2005/8/layout/chart3"/>
    <dgm:cxn modelId="{F4BF39DC-C39B-4D5D-AD5D-2991436627F9}" type="presParOf" srcId="{7AA9EEEF-A64C-4E2B-A6C4-36177EF78BE1}" destId="{27D35918-494C-414E-9447-578FC4623870}"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321A66-26BD-4D02-ACED-2DC83F2148E8}" type="doc">
      <dgm:prSet loTypeId="urn:microsoft.com/office/officeart/2005/8/layout/default" loCatId="list" qsTypeId="urn:microsoft.com/office/officeart/2005/8/quickstyle/simple5" qsCatId="simple" csTypeId="urn:microsoft.com/office/officeart/2005/8/colors/accent0_3" csCatId="mainScheme" phldr="1"/>
      <dgm:spPr/>
      <dgm:t>
        <a:bodyPr/>
        <a:lstStyle/>
        <a:p>
          <a:endParaRPr lang="en-US"/>
        </a:p>
      </dgm:t>
    </dgm:pt>
    <dgm:pt modelId="{C3C92E65-5FA0-4ABA-800A-E4C7A04D3599}">
      <dgm:prSet phldrT="[Text]"/>
      <dgm:spPr/>
      <dgm:t>
        <a:bodyPr/>
        <a:lstStyle/>
        <a:p>
          <a:r>
            <a:rPr lang="en-US" i="0" dirty="0" smtClean="0"/>
            <a:t>Feeding the </a:t>
          </a:r>
          <a:r>
            <a:rPr lang="en-US" i="0" dirty="0" err="1" smtClean="0"/>
            <a:t>Garut</a:t>
          </a:r>
          <a:r>
            <a:rPr lang="en-US" i="0" dirty="0" smtClean="0"/>
            <a:t> Sheep</a:t>
          </a:r>
          <a:endParaRPr lang="en-US" i="0" dirty="0"/>
        </a:p>
      </dgm:t>
    </dgm:pt>
    <dgm:pt modelId="{D8742C64-3A02-49EC-8050-9F5368ECFEC6}" type="parTrans" cxnId="{959A022F-4F0D-4D4F-A4FE-6484E0F33460}">
      <dgm:prSet/>
      <dgm:spPr/>
      <dgm:t>
        <a:bodyPr/>
        <a:lstStyle/>
        <a:p>
          <a:endParaRPr lang="en-US"/>
        </a:p>
      </dgm:t>
    </dgm:pt>
    <dgm:pt modelId="{2C62206C-370B-4EBC-A270-A37A99DA3EDD}" type="sibTrans" cxnId="{959A022F-4F0D-4D4F-A4FE-6484E0F33460}">
      <dgm:prSet/>
      <dgm:spPr/>
      <dgm:t>
        <a:bodyPr/>
        <a:lstStyle/>
        <a:p>
          <a:endParaRPr lang="en-US"/>
        </a:p>
      </dgm:t>
    </dgm:pt>
    <dgm:pt modelId="{EB6F3B47-9B98-4994-A51E-FCDCD1DA0B31}">
      <dgm:prSet phldrT="[Text]"/>
      <dgm:spPr/>
      <dgm:t>
        <a:bodyPr/>
        <a:lstStyle/>
        <a:p>
          <a:r>
            <a:rPr lang="en-US" i="0" dirty="0" err="1" smtClean="0"/>
            <a:t>Garut</a:t>
          </a:r>
          <a:r>
            <a:rPr lang="en-US" i="0" dirty="0" smtClean="0"/>
            <a:t> Sheep Swimming </a:t>
          </a:r>
          <a:r>
            <a:rPr lang="en-US" i="1" dirty="0" smtClean="0"/>
            <a:t>(</a:t>
          </a:r>
          <a:r>
            <a:rPr lang="en-US" i="1" dirty="0" err="1" smtClean="0"/>
            <a:t>ngojaykeun</a:t>
          </a:r>
          <a:r>
            <a:rPr lang="en-US" i="1" dirty="0" smtClean="0"/>
            <a:t>)</a:t>
          </a:r>
          <a:r>
            <a:rPr lang="en-US" i="0" dirty="0" smtClean="0"/>
            <a:t> </a:t>
          </a:r>
          <a:endParaRPr lang="en-US" i="0" dirty="0"/>
        </a:p>
      </dgm:t>
    </dgm:pt>
    <dgm:pt modelId="{87C5B3DA-9658-419F-B83E-06D53FD82A0E}" type="parTrans" cxnId="{9589E1AE-18A4-4FB7-A4F0-AD2FB82A92D9}">
      <dgm:prSet/>
      <dgm:spPr/>
      <dgm:t>
        <a:bodyPr/>
        <a:lstStyle/>
        <a:p>
          <a:endParaRPr lang="en-US"/>
        </a:p>
      </dgm:t>
    </dgm:pt>
    <dgm:pt modelId="{D910AD69-FCA7-46A5-81E9-BDFEB60FADEB}" type="sibTrans" cxnId="{9589E1AE-18A4-4FB7-A4F0-AD2FB82A92D9}">
      <dgm:prSet/>
      <dgm:spPr/>
      <dgm:t>
        <a:bodyPr/>
        <a:lstStyle/>
        <a:p>
          <a:endParaRPr lang="en-US"/>
        </a:p>
      </dgm:t>
    </dgm:pt>
    <dgm:pt modelId="{EAAE6E8D-242F-4723-ACCD-070994D9929A}">
      <dgm:prSet phldrT="[Text]"/>
      <dgm:spPr/>
      <dgm:t>
        <a:bodyPr/>
        <a:lstStyle/>
        <a:p>
          <a:r>
            <a:rPr lang="en-US" i="0" dirty="0" err="1" smtClean="0"/>
            <a:t>Garut</a:t>
          </a:r>
          <a:r>
            <a:rPr lang="en-US" i="0" dirty="0" smtClean="0"/>
            <a:t> Sheep </a:t>
          </a:r>
          <a:r>
            <a:rPr lang="en-US" i="1" dirty="0" err="1" smtClean="0"/>
            <a:t>Ngibun</a:t>
          </a:r>
          <a:endParaRPr lang="en-US" i="1" dirty="0"/>
        </a:p>
      </dgm:t>
    </dgm:pt>
    <dgm:pt modelId="{6DC87035-4A81-4272-A8F6-65F376EF20C4}" type="parTrans" cxnId="{491E07F6-0FB4-413E-8C3B-3BD693BD75C0}">
      <dgm:prSet/>
      <dgm:spPr/>
      <dgm:t>
        <a:bodyPr/>
        <a:lstStyle/>
        <a:p>
          <a:endParaRPr lang="en-US"/>
        </a:p>
      </dgm:t>
    </dgm:pt>
    <dgm:pt modelId="{A63E99D7-A57A-45D8-B9BD-F2B6C2FE635B}" type="sibTrans" cxnId="{491E07F6-0FB4-413E-8C3B-3BD693BD75C0}">
      <dgm:prSet/>
      <dgm:spPr/>
      <dgm:t>
        <a:bodyPr/>
        <a:lstStyle/>
        <a:p>
          <a:endParaRPr lang="en-US"/>
        </a:p>
      </dgm:t>
    </dgm:pt>
    <dgm:pt modelId="{C015D54B-0B4D-474F-844F-BDFE609C398E}">
      <dgm:prSet phldrT="[Text]"/>
      <dgm:spPr/>
      <dgm:t>
        <a:bodyPr/>
        <a:lstStyle/>
        <a:p>
          <a:r>
            <a:rPr lang="en-US" i="0" dirty="0" smtClean="0"/>
            <a:t>Cleaning the </a:t>
          </a:r>
          <a:r>
            <a:rPr lang="en-US" i="0" dirty="0" err="1" smtClean="0"/>
            <a:t>Garut</a:t>
          </a:r>
          <a:r>
            <a:rPr lang="en-US" i="0" dirty="0" smtClean="0"/>
            <a:t> Sheep</a:t>
          </a:r>
          <a:endParaRPr lang="en-US" i="0" dirty="0"/>
        </a:p>
      </dgm:t>
    </dgm:pt>
    <dgm:pt modelId="{D55E5A63-C66B-4436-A23A-5E46E29A3B89}" type="parTrans" cxnId="{76DCF312-5D54-4BE7-84F0-B14065907EC6}">
      <dgm:prSet/>
      <dgm:spPr/>
      <dgm:t>
        <a:bodyPr/>
        <a:lstStyle/>
        <a:p>
          <a:endParaRPr lang="en-US"/>
        </a:p>
      </dgm:t>
    </dgm:pt>
    <dgm:pt modelId="{83FFF6FC-C4B1-4CEA-A162-3C51919A938F}" type="sibTrans" cxnId="{76DCF312-5D54-4BE7-84F0-B14065907EC6}">
      <dgm:prSet/>
      <dgm:spPr/>
      <dgm:t>
        <a:bodyPr/>
        <a:lstStyle/>
        <a:p>
          <a:endParaRPr lang="en-US"/>
        </a:p>
      </dgm:t>
    </dgm:pt>
    <dgm:pt modelId="{AFBE834A-6D74-4A7C-B0A7-57D404A87F5C}">
      <dgm:prSet phldrT="[Text]"/>
      <dgm:spPr/>
      <dgm:t>
        <a:bodyPr/>
        <a:lstStyle/>
        <a:p>
          <a:r>
            <a:rPr lang="en-US" i="0" dirty="0" err="1" smtClean="0"/>
            <a:t>Garut</a:t>
          </a:r>
          <a:r>
            <a:rPr lang="en-US" i="0" dirty="0" smtClean="0"/>
            <a:t> Sheep </a:t>
          </a:r>
          <a:r>
            <a:rPr lang="en-US" i="1" dirty="0" err="1" smtClean="0"/>
            <a:t>Moyankeun</a:t>
          </a:r>
          <a:endParaRPr lang="en-US" dirty="0"/>
        </a:p>
      </dgm:t>
    </dgm:pt>
    <dgm:pt modelId="{AA6B91E2-2193-41EB-B7F8-9ED05A21C8D9}" type="parTrans" cxnId="{22A99165-66A1-4BB4-B19D-1690DB39C4BC}">
      <dgm:prSet/>
      <dgm:spPr/>
      <dgm:t>
        <a:bodyPr/>
        <a:lstStyle/>
        <a:p>
          <a:endParaRPr lang="en-US"/>
        </a:p>
      </dgm:t>
    </dgm:pt>
    <dgm:pt modelId="{B35DAF3A-11F7-4C6F-9C3E-8BF0C335B59C}" type="sibTrans" cxnId="{22A99165-66A1-4BB4-B19D-1690DB39C4BC}">
      <dgm:prSet/>
      <dgm:spPr/>
      <dgm:t>
        <a:bodyPr/>
        <a:lstStyle/>
        <a:p>
          <a:endParaRPr lang="en-US"/>
        </a:p>
      </dgm:t>
    </dgm:pt>
    <dgm:pt modelId="{D86F5B49-A91B-4507-9F20-C7A20DBAB98D}">
      <dgm:prSet phldrT="[Text]"/>
      <dgm:spPr/>
      <dgm:t>
        <a:bodyPr/>
        <a:lstStyle/>
        <a:p>
          <a:r>
            <a:rPr lang="en-US" i="0" dirty="0" smtClean="0"/>
            <a:t>Giving Herbal Medicine </a:t>
          </a:r>
          <a:r>
            <a:rPr lang="en-US" i="1" dirty="0" smtClean="0"/>
            <a:t>(</a:t>
          </a:r>
          <a:r>
            <a:rPr lang="en-US" i="1" dirty="0" err="1" smtClean="0"/>
            <a:t>Jamu</a:t>
          </a:r>
          <a:r>
            <a:rPr lang="en-US" i="1" dirty="0" smtClean="0"/>
            <a:t>)</a:t>
          </a:r>
          <a:endParaRPr lang="en-US" dirty="0"/>
        </a:p>
      </dgm:t>
    </dgm:pt>
    <dgm:pt modelId="{72578B8D-A9F6-4134-8D47-F5A34CD4A421}" type="parTrans" cxnId="{7D3ED4B9-501B-4CD5-AEEF-B73DA15930A7}">
      <dgm:prSet/>
      <dgm:spPr/>
      <dgm:t>
        <a:bodyPr/>
        <a:lstStyle/>
        <a:p>
          <a:endParaRPr lang="en-US"/>
        </a:p>
      </dgm:t>
    </dgm:pt>
    <dgm:pt modelId="{E6A5EA76-8501-4250-9520-C4BBBDC3A3AF}" type="sibTrans" cxnId="{7D3ED4B9-501B-4CD5-AEEF-B73DA15930A7}">
      <dgm:prSet/>
      <dgm:spPr/>
      <dgm:t>
        <a:bodyPr/>
        <a:lstStyle/>
        <a:p>
          <a:endParaRPr lang="en-US"/>
        </a:p>
      </dgm:t>
    </dgm:pt>
    <dgm:pt modelId="{9463D4BF-8766-4BC3-BB28-F46882A35461}">
      <dgm:prSet phldrT="[Text]"/>
      <dgm:spPr/>
      <dgm:t>
        <a:bodyPr/>
        <a:lstStyle/>
        <a:p>
          <a:r>
            <a:rPr lang="en-US" i="0" dirty="0" smtClean="0"/>
            <a:t>Provide Vitamins</a:t>
          </a:r>
          <a:endParaRPr lang="en-US" i="0" dirty="0"/>
        </a:p>
      </dgm:t>
    </dgm:pt>
    <dgm:pt modelId="{CCBCC687-7282-48D3-905D-CEB249E02F09}" type="parTrans" cxnId="{F26BB2A6-8927-4B55-854E-23EC09BF6558}">
      <dgm:prSet/>
      <dgm:spPr/>
      <dgm:t>
        <a:bodyPr/>
        <a:lstStyle/>
        <a:p>
          <a:endParaRPr lang="en-US"/>
        </a:p>
      </dgm:t>
    </dgm:pt>
    <dgm:pt modelId="{F7262F3C-640D-49EF-86A8-6B07379EE01C}" type="sibTrans" cxnId="{F26BB2A6-8927-4B55-854E-23EC09BF6558}">
      <dgm:prSet/>
      <dgm:spPr/>
      <dgm:t>
        <a:bodyPr/>
        <a:lstStyle/>
        <a:p>
          <a:endParaRPr lang="en-US"/>
        </a:p>
      </dgm:t>
    </dgm:pt>
    <dgm:pt modelId="{5B247D3D-BF42-487C-ABC5-0C2BE7E41213}">
      <dgm:prSet phldrT="[Text]"/>
      <dgm:spPr/>
      <dgm:t>
        <a:bodyPr/>
        <a:lstStyle/>
        <a:p>
          <a:r>
            <a:rPr lang="en-US" i="0" dirty="0" smtClean="0"/>
            <a:t>How to Buy and Sell </a:t>
          </a:r>
          <a:r>
            <a:rPr lang="en-US" i="0" dirty="0" err="1" smtClean="0"/>
            <a:t>Garut</a:t>
          </a:r>
          <a:r>
            <a:rPr lang="en-US" i="0" dirty="0" smtClean="0"/>
            <a:t> Sheep</a:t>
          </a:r>
          <a:endParaRPr lang="en-US" i="0" dirty="0"/>
        </a:p>
      </dgm:t>
    </dgm:pt>
    <dgm:pt modelId="{E04FF92C-E115-4502-9156-5064B1675C13}" type="parTrans" cxnId="{435B092A-B375-4488-905D-1DED5EEA357F}">
      <dgm:prSet/>
      <dgm:spPr/>
      <dgm:t>
        <a:bodyPr/>
        <a:lstStyle/>
        <a:p>
          <a:endParaRPr lang="en-US"/>
        </a:p>
      </dgm:t>
    </dgm:pt>
    <dgm:pt modelId="{9F3BBEE5-E27D-47B1-ACB3-406D8DB019F3}" type="sibTrans" cxnId="{435B092A-B375-4488-905D-1DED5EEA357F}">
      <dgm:prSet/>
      <dgm:spPr/>
      <dgm:t>
        <a:bodyPr/>
        <a:lstStyle/>
        <a:p>
          <a:endParaRPr lang="en-US"/>
        </a:p>
      </dgm:t>
    </dgm:pt>
    <dgm:pt modelId="{78D34B61-F2D3-4350-BA86-D110014C7E6B}" type="pres">
      <dgm:prSet presAssocID="{66321A66-26BD-4D02-ACED-2DC83F2148E8}" presName="diagram" presStyleCnt="0">
        <dgm:presLayoutVars>
          <dgm:dir/>
          <dgm:resizeHandles val="exact"/>
        </dgm:presLayoutVars>
      </dgm:prSet>
      <dgm:spPr/>
      <dgm:t>
        <a:bodyPr/>
        <a:lstStyle/>
        <a:p>
          <a:endParaRPr lang="en-US"/>
        </a:p>
      </dgm:t>
    </dgm:pt>
    <dgm:pt modelId="{0D6291D6-2B18-4594-B6F3-92AB7A063ABA}" type="pres">
      <dgm:prSet presAssocID="{C3C92E65-5FA0-4ABA-800A-E4C7A04D3599}" presName="node" presStyleLbl="node1" presStyleIdx="0" presStyleCnt="8">
        <dgm:presLayoutVars>
          <dgm:bulletEnabled val="1"/>
        </dgm:presLayoutVars>
      </dgm:prSet>
      <dgm:spPr/>
      <dgm:t>
        <a:bodyPr/>
        <a:lstStyle/>
        <a:p>
          <a:endParaRPr lang="en-US"/>
        </a:p>
      </dgm:t>
    </dgm:pt>
    <dgm:pt modelId="{D35CE6BD-80C9-427D-9CB1-CEDB0AB75FCC}" type="pres">
      <dgm:prSet presAssocID="{2C62206C-370B-4EBC-A270-A37A99DA3EDD}" presName="sibTrans" presStyleCnt="0"/>
      <dgm:spPr/>
    </dgm:pt>
    <dgm:pt modelId="{968D19B4-B89B-4A2A-8959-D2517412098D}" type="pres">
      <dgm:prSet presAssocID="{EB6F3B47-9B98-4994-A51E-FCDCD1DA0B31}" presName="node" presStyleLbl="node1" presStyleIdx="1" presStyleCnt="8">
        <dgm:presLayoutVars>
          <dgm:bulletEnabled val="1"/>
        </dgm:presLayoutVars>
      </dgm:prSet>
      <dgm:spPr/>
      <dgm:t>
        <a:bodyPr/>
        <a:lstStyle/>
        <a:p>
          <a:endParaRPr lang="en-US"/>
        </a:p>
      </dgm:t>
    </dgm:pt>
    <dgm:pt modelId="{25E9F0CC-BE96-4338-8640-43470B35DB8E}" type="pres">
      <dgm:prSet presAssocID="{D910AD69-FCA7-46A5-81E9-BDFEB60FADEB}" presName="sibTrans" presStyleCnt="0"/>
      <dgm:spPr/>
    </dgm:pt>
    <dgm:pt modelId="{50159B1A-BC7C-4428-974D-47F02770FFBD}" type="pres">
      <dgm:prSet presAssocID="{EAAE6E8D-242F-4723-ACCD-070994D9929A}" presName="node" presStyleLbl="node1" presStyleIdx="2" presStyleCnt="8">
        <dgm:presLayoutVars>
          <dgm:bulletEnabled val="1"/>
        </dgm:presLayoutVars>
      </dgm:prSet>
      <dgm:spPr/>
      <dgm:t>
        <a:bodyPr/>
        <a:lstStyle/>
        <a:p>
          <a:endParaRPr lang="en-US"/>
        </a:p>
      </dgm:t>
    </dgm:pt>
    <dgm:pt modelId="{220F2514-7ECC-42EB-ABCE-D6DB02C75A8C}" type="pres">
      <dgm:prSet presAssocID="{A63E99D7-A57A-45D8-B9BD-F2B6C2FE635B}" presName="sibTrans" presStyleCnt="0"/>
      <dgm:spPr/>
    </dgm:pt>
    <dgm:pt modelId="{8BB09A33-7ED3-489A-A4CA-66A9570E2480}" type="pres">
      <dgm:prSet presAssocID="{C015D54B-0B4D-474F-844F-BDFE609C398E}" presName="node" presStyleLbl="node1" presStyleIdx="3" presStyleCnt="8">
        <dgm:presLayoutVars>
          <dgm:bulletEnabled val="1"/>
        </dgm:presLayoutVars>
      </dgm:prSet>
      <dgm:spPr/>
      <dgm:t>
        <a:bodyPr/>
        <a:lstStyle/>
        <a:p>
          <a:endParaRPr lang="en-US"/>
        </a:p>
      </dgm:t>
    </dgm:pt>
    <dgm:pt modelId="{3FA28896-9030-4D98-A7CB-D761046FC104}" type="pres">
      <dgm:prSet presAssocID="{83FFF6FC-C4B1-4CEA-A162-3C51919A938F}" presName="sibTrans" presStyleCnt="0"/>
      <dgm:spPr/>
    </dgm:pt>
    <dgm:pt modelId="{107D6745-94B8-4D85-97D1-37EE646607A1}" type="pres">
      <dgm:prSet presAssocID="{AFBE834A-6D74-4A7C-B0A7-57D404A87F5C}" presName="node" presStyleLbl="node1" presStyleIdx="4" presStyleCnt="8">
        <dgm:presLayoutVars>
          <dgm:bulletEnabled val="1"/>
        </dgm:presLayoutVars>
      </dgm:prSet>
      <dgm:spPr/>
      <dgm:t>
        <a:bodyPr/>
        <a:lstStyle/>
        <a:p>
          <a:endParaRPr lang="en-US"/>
        </a:p>
      </dgm:t>
    </dgm:pt>
    <dgm:pt modelId="{DE7D3EC4-E04B-4C06-9382-8C545B163BC8}" type="pres">
      <dgm:prSet presAssocID="{B35DAF3A-11F7-4C6F-9C3E-8BF0C335B59C}" presName="sibTrans" presStyleCnt="0"/>
      <dgm:spPr/>
    </dgm:pt>
    <dgm:pt modelId="{B4B962E9-D156-4DB9-A4BC-962FBF0B6AB5}" type="pres">
      <dgm:prSet presAssocID="{D86F5B49-A91B-4507-9F20-C7A20DBAB98D}" presName="node" presStyleLbl="node1" presStyleIdx="5" presStyleCnt="8">
        <dgm:presLayoutVars>
          <dgm:bulletEnabled val="1"/>
        </dgm:presLayoutVars>
      </dgm:prSet>
      <dgm:spPr/>
      <dgm:t>
        <a:bodyPr/>
        <a:lstStyle/>
        <a:p>
          <a:endParaRPr lang="en-US"/>
        </a:p>
      </dgm:t>
    </dgm:pt>
    <dgm:pt modelId="{B87C95F7-41BA-401B-AD57-28437634B168}" type="pres">
      <dgm:prSet presAssocID="{E6A5EA76-8501-4250-9520-C4BBBDC3A3AF}" presName="sibTrans" presStyleCnt="0"/>
      <dgm:spPr/>
    </dgm:pt>
    <dgm:pt modelId="{55055687-E829-4E6C-8A9B-BC88A37DB871}" type="pres">
      <dgm:prSet presAssocID="{9463D4BF-8766-4BC3-BB28-F46882A35461}" presName="node" presStyleLbl="node1" presStyleIdx="6" presStyleCnt="8">
        <dgm:presLayoutVars>
          <dgm:bulletEnabled val="1"/>
        </dgm:presLayoutVars>
      </dgm:prSet>
      <dgm:spPr/>
      <dgm:t>
        <a:bodyPr/>
        <a:lstStyle/>
        <a:p>
          <a:endParaRPr lang="en-US"/>
        </a:p>
      </dgm:t>
    </dgm:pt>
    <dgm:pt modelId="{239D1407-59ED-4485-A148-CEFD2811C588}" type="pres">
      <dgm:prSet presAssocID="{F7262F3C-640D-49EF-86A8-6B07379EE01C}" presName="sibTrans" presStyleCnt="0"/>
      <dgm:spPr/>
    </dgm:pt>
    <dgm:pt modelId="{EB5D557A-AC1F-47A6-B86E-22400519E8AF}" type="pres">
      <dgm:prSet presAssocID="{5B247D3D-BF42-487C-ABC5-0C2BE7E41213}" presName="node" presStyleLbl="node1" presStyleIdx="7" presStyleCnt="8">
        <dgm:presLayoutVars>
          <dgm:bulletEnabled val="1"/>
        </dgm:presLayoutVars>
      </dgm:prSet>
      <dgm:spPr/>
      <dgm:t>
        <a:bodyPr/>
        <a:lstStyle/>
        <a:p>
          <a:endParaRPr lang="en-US"/>
        </a:p>
      </dgm:t>
    </dgm:pt>
  </dgm:ptLst>
  <dgm:cxnLst>
    <dgm:cxn modelId="{22A99165-66A1-4BB4-B19D-1690DB39C4BC}" srcId="{66321A66-26BD-4D02-ACED-2DC83F2148E8}" destId="{AFBE834A-6D74-4A7C-B0A7-57D404A87F5C}" srcOrd="4" destOrd="0" parTransId="{AA6B91E2-2193-41EB-B7F8-9ED05A21C8D9}" sibTransId="{B35DAF3A-11F7-4C6F-9C3E-8BF0C335B59C}"/>
    <dgm:cxn modelId="{13EA61B9-FE79-433A-BF7F-3B2993EEAF97}" type="presOf" srcId="{EAAE6E8D-242F-4723-ACCD-070994D9929A}" destId="{50159B1A-BC7C-4428-974D-47F02770FFBD}" srcOrd="0" destOrd="0" presId="urn:microsoft.com/office/officeart/2005/8/layout/default"/>
    <dgm:cxn modelId="{CA3EA4C4-0A1B-4923-A5AB-FCC051659FAD}" type="presOf" srcId="{C3C92E65-5FA0-4ABA-800A-E4C7A04D3599}" destId="{0D6291D6-2B18-4594-B6F3-92AB7A063ABA}" srcOrd="0" destOrd="0" presId="urn:microsoft.com/office/officeart/2005/8/layout/default"/>
    <dgm:cxn modelId="{31BFAAF0-ACB4-42F9-B33D-E4EB8395F468}" type="presOf" srcId="{D86F5B49-A91B-4507-9F20-C7A20DBAB98D}" destId="{B4B962E9-D156-4DB9-A4BC-962FBF0B6AB5}" srcOrd="0" destOrd="0" presId="urn:microsoft.com/office/officeart/2005/8/layout/default"/>
    <dgm:cxn modelId="{A21E4E93-0BE8-407F-B74E-BB2E324D3CBF}" type="presOf" srcId="{9463D4BF-8766-4BC3-BB28-F46882A35461}" destId="{55055687-E829-4E6C-8A9B-BC88A37DB871}" srcOrd="0" destOrd="0" presId="urn:microsoft.com/office/officeart/2005/8/layout/default"/>
    <dgm:cxn modelId="{F26BB2A6-8927-4B55-854E-23EC09BF6558}" srcId="{66321A66-26BD-4D02-ACED-2DC83F2148E8}" destId="{9463D4BF-8766-4BC3-BB28-F46882A35461}" srcOrd="6" destOrd="0" parTransId="{CCBCC687-7282-48D3-905D-CEB249E02F09}" sibTransId="{F7262F3C-640D-49EF-86A8-6B07379EE01C}"/>
    <dgm:cxn modelId="{840AD9E2-A5D4-4E57-86D0-AC63A564F4F7}" type="presOf" srcId="{AFBE834A-6D74-4A7C-B0A7-57D404A87F5C}" destId="{107D6745-94B8-4D85-97D1-37EE646607A1}" srcOrd="0" destOrd="0" presId="urn:microsoft.com/office/officeart/2005/8/layout/default"/>
    <dgm:cxn modelId="{435B092A-B375-4488-905D-1DED5EEA357F}" srcId="{66321A66-26BD-4D02-ACED-2DC83F2148E8}" destId="{5B247D3D-BF42-487C-ABC5-0C2BE7E41213}" srcOrd="7" destOrd="0" parTransId="{E04FF92C-E115-4502-9156-5064B1675C13}" sibTransId="{9F3BBEE5-E27D-47B1-ACB3-406D8DB019F3}"/>
    <dgm:cxn modelId="{24A812EC-A0B6-4E74-9287-406E204BA218}" type="presOf" srcId="{5B247D3D-BF42-487C-ABC5-0C2BE7E41213}" destId="{EB5D557A-AC1F-47A6-B86E-22400519E8AF}" srcOrd="0" destOrd="0" presId="urn:microsoft.com/office/officeart/2005/8/layout/default"/>
    <dgm:cxn modelId="{9589E1AE-18A4-4FB7-A4F0-AD2FB82A92D9}" srcId="{66321A66-26BD-4D02-ACED-2DC83F2148E8}" destId="{EB6F3B47-9B98-4994-A51E-FCDCD1DA0B31}" srcOrd="1" destOrd="0" parTransId="{87C5B3DA-9658-419F-B83E-06D53FD82A0E}" sibTransId="{D910AD69-FCA7-46A5-81E9-BDFEB60FADEB}"/>
    <dgm:cxn modelId="{959A022F-4F0D-4D4F-A4FE-6484E0F33460}" srcId="{66321A66-26BD-4D02-ACED-2DC83F2148E8}" destId="{C3C92E65-5FA0-4ABA-800A-E4C7A04D3599}" srcOrd="0" destOrd="0" parTransId="{D8742C64-3A02-49EC-8050-9F5368ECFEC6}" sibTransId="{2C62206C-370B-4EBC-A270-A37A99DA3EDD}"/>
    <dgm:cxn modelId="{491E07F6-0FB4-413E-8C3B-3BD693BD75C0}" srcId="{66321A66-26BD-4D02-ACED-2DC83F2148E8}" destId="{EAAE6E8D-242F-4723-ACCD-070994D9929A}" srcOrd="2" destOrd="0" parTransId="{6DC87035-4A81-4272-A8F6-65F376EF20C4}" sibTransId="{A63E99D7-A57A-45D8-B9BD-F2B6C2FE635B}"/>
    <dgm:cxn modelId="{C89424CC-C05B-4288-A387-071BB07DFAE1}" type="presOf" srcId="{66321A66-26BD-4D02-ACED-2DC83F2148E8}" destId="{78D34B61-F2D3-4350-BA86-D110014C7E6B}" srcOrd="0" destOrd="0" presId="urn:microsoft.com/office/officeart/2005/8/layout/default"/>
    <dgm:cxn modelId="{76DCF312-5D54-4BE7-84F0-B14065907EC6}" srcId="{66321A66-26BD-4D02-ACED-2DC83F2148E8}" destId="{C015D54B-0B4D-474F-844F-BDFE609C398E}" srcOrd="3" destOrd="0" parTransId="{D55E5A63-C66B-4436-A23A-5E46E29A3B89}" sibTransId="{83FFF6FC-C4B1-4CEA-A162-3C51919A938F}"/>
    <dgm:cxn modelId="{394DBBA7-3E30-427E-B6DC-07813092A44E}" type="presOf" srcId="{C015D54B-0B4D-474F-844F-BDFE609C398E}" destId="{8BB09A33-7ED3-489A-A4CA-66A9570E2480}" srcOrd="0" destOrd="0" presId="urn:microsoft.com/office/officeart/2005/8/layout/default"/>
    <dgm:cxn modelId="{12B3A0D8-368E-4DE6-80CE-311C15A44AC1}" type="presOf" srcId="{EB6F3B47-9B98-4994-A51E-FCDCD1DA0B31}" destId="{968D19B4-B89B-4A2A-8959-D2517412098D}" srcOrd="0" destOrd="0" presId="urn:microsoft.com/office/officeart/2005/8/layout/default"/>
    <dgm:cxn modelId="{7D3ED4B9-501B-4CD5-AEEF-B73DA15930A7}" srcId="{66321A66-26BD-4D02-ACED-2DC83F2148E8}" destId="{D86F5B49-A91B-4507-9F20-C7A20DBAB98D}" srcOrd="5" destOrd="0" parTransId="{72578B8D-A9F6-4134-8D47-F5A34CD4A421}" sibTransId="{E6A5EA76-8501-4250-9520-C4BBBDC3A3AF}"/>
    <dgm:cxn modelId="{82ABFA39-6E03-4C62-A709-58F8C480B86D}" type="presParOf" srcId="{78D34B61-F2D3-4350-BA86-D110014C7E6B}" destId="{0D6291D6-2B18-4594-B6F3-92AB7A063ABA}" srcOrd="0" destOrd="0" presId="urn:microsoft.com/office/officeart/2005/8/layout/default"/>
    <dgm:cxn modelId="{BD11833E-A8DA-4C64-B1EA-C893E73754C1}" type="presParOf" srcId="{78D34B61-F2D3-4350-BA86-D110014C7E6B}" destId="{D35CE6BD-80C9-427D-9CB1-CEDB0AB75FCC}" srcOrd="1" destOrd="0" presId="urn:microsoft.com/office/officeart/2005/8/layout/default"/>
    <dgm:cxn modelId="{107F3AAE-ED16-4736-9890-A50D83380126}" type="presParOf" srcId="{78D34B61-F2D3-4350-BA86-D110014C7E6B}" destId="{968D19B4-B89B-4A2A-8959-D2517412098D}" srcOrd="2" destOrd="0" presId="urn:microsoft.com/office/officeart/2005/8/layout/default"/>
    <dgm:cxn modelId="{47EB4186-64CF-4C25-AB00-AEF47D08C8B7}" type="presParOf" srcId="{78D34B61-F2D3-4350-BA86-D110014C7E6B}" destId="{25E9F0CC-BE96-4338-8640-43470B35DB8E}" srcOrd="3" destOrd="0" presId="urn:microsoft.com/office/officeart/2005/8/layout/default"/>
    <dgm:cxn modelId="{488E9056-5C8C-4330-B802-0F8EBAC0570F}" type="presParOf" srcId="{78D34B61-F2D3-4350-BA86-D110014C7E6B}" destId="{50159B1A-BC7C-4428-974D-47F02770FFBD}" srcOrd="4" destOrd="0" presId="urn:microsoft.com/office/officeart/2005/8/layout/default"/>
    <dgm:cxn modelId="{223D8943-D0EF-454A-984D-D9F24EE5EEF3}" type="presParOf" srcId="{78D34B61-F2D3-4350-BA86-D110014C7E6B}" destId="{220F2514-7ECC-42EB-ABCE-D6DB02C75A8C}" srcOrd="5" destOrd="0" presId="urn:microsoft.com/office/officeart/2005/8/layout/default"/>
    <dgm:cxn modelId="{FEDC6434-F456-4CBA-B51D-C217E182E082}" type="presParOf" srcId="{78D34B61-F2D3-4350-BA86-D110014C7E6B}" destId="{8BB09A33-7ED3-489A-A4CA-66A9570E2480}" srcOrd="6" destOrd="0" presId="urn:microsoft.com/office/officeart/2005/8/layout/default"/>
    <dgm:cxn modelId="{BA7BAD66-2744-40C0-90F7-5DBBDA985499}" type="presParOf" srcId="{78D34B61-F2D3-4350-BA86-D110014C7E6B}" destId="{3FA28896-9030-4D98-A7CB-D761046FC104}" srcOrd="7" destOrd="0" presId="urn:microsoft.com/office/officeart/2005/8/layout/default"/>
    <dgm:cxn modelId="{095FA438-BEA6-4082-B366-95C12F7C8AF7}" type="presParOf" srcId="{78D34B61-F2D3-4350-BA86-D110014C7E6B}" destId="{107D6745-94B8-4D85-97D1-37EE646607A1}" srcOrd="8" destOrd="0" presId="urn:microsoft.com/office/officeart/2005/8/layout/default"/>
    <dgm:cxn modelId="{E6B48D04-B525-4A72-BB21-7E3050D8BAB3}" type="presParOf" srcId="{78D34B61-F2D3-4350-BA86-D110014C7E6B}" destId="{DE7D3EC4-E04B-4C06-9382-8C545B163BC8}" srcOrd="9" destOrd="0" presId="urn:microsoft.com/office/officeart/2005/8/layout/default"/>
    <dgm:cxn modelId="{0E673800-73D8-4919-97F8-0E7417FB760C}" type="presParOf" srcId="{78D34B61-F2D3-4350-BA86-D110014C7E6B}" destId="{B4B962E9-D156-4DB9-A4BC-962FBF0B6AB5}" srcOrd="10" destOrd="0" presId="urn:microsoft.com/office/officeart/2005/8/layout/default"/>
    <dgm:cxn modelId="{DBFED663-B875-4E08-BB42-0E3F0DC6F7DE}" type="presParOf" srcId="{78D34B61-F2D3-4350-BA86-D110014C7E6B}" destId="{B87C95F7-41BA-401B-AD57-28437634B168}" srcOrd="11" destOrd="0" presId="urn:microsoft.com/office/officeart/2005/8/layout/default"/>
    <dgm:cxn modelId="{952B6A89-F4E5-4386-A514-60B76CCD4E5C}" type="presParOf" srcId="{78D34B61-F2D3-4350-BA86-D110014C7E6B}" destId="{55055687-E829-4E6C-8A9B-BC88A37DB871}" srcOrd="12" destOrd="0" presId="urn:microsoft.com/office/officeart/2005/8/layout/default"/>
    <dgm:cxn modelId="{7551AFAF-E5EF-456B-90D8-EB1862AF183C}" type="presParOf" srcId="{78D34B61-F2D3-4350-BA86-D110014C7E6B}" destId="{239D1407-59ED-4485-A148-CEFD2811C588}" srcOrd="13" destOrd="0" presId="urn:microsoft.com/office/officeart/2005/8/layout/default"/>
    <dgm:cxn modelId="{54B671FB-7698-40EB-9492-18C12B462471}" type="presParOf" srcId="{78D34B61-F2D3-4350-BA86-D110014C7E6B}" destId="{EB5D557A-AC1F-47A6-B86E-22400519E8AF}"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BDB4A4-E639-451C-AA1D-25D3C5C9F69A}">
      <dsp:nvSpPr>
        <dsp:cNvPr id="0" name=""/>
        <dsp:cNvSpPr/>
      </dsp:nvSpPr>
      <dsp:spPr>
        <a:xfrm>
          <a:off x="1794439" y="326163"/>
          <a:ext cx="4058920" cy="4058920"/>
        </a:xfrm>
        <a:prstGeom prst="pie">
          <a:avLst>
            <a:gd name="adj1" fmla="val 16200000"/>
            <a:gd name="adj2" fmla="val 180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Local Wisdom Of </a:t>
          </a:r>
          <a:r>
            <a:rPr lang="en-US" sz="1800" kern="1200" dirty="0" err="1" smtClean="0"/>
            <a:t>Garut</a:t>
          </a:r>
          <a:r>
            <a:rPr lang="en-US" sz="1800" kern="1200" dirty="0" smtClean="0"/>
            <a:t> In Taking Care Its Sheep </a:t>
          </a:r>
          <a:endParaRPr lang="en-US" sz="1800" kern="1200" dirty="0"/>
        </a:p>
      </dsp:txBody>
      <dsp:txXfrm>
        <a:off x="4001235" y="1075130"/>
        <a:ext cx="1377133" cy="1352973"/>
      </dsp:txXfrm>
    </dsp:sp>
    <dsp:sp modelId="{E7884963-F466-4404-A829-49ADB5696AF8}">
      <dsp:nvSpPr>
        <dsp:cNvPr id="0" name=""/>
        <dsp:cNvSpPr/>
      </dsp:nvSpPr>
      <dsp:spPr>
        <a:xfrm>
          <a:off x="1585211" y="446964"/>
          <a:ext cx="4058920" cy="4058920"/>
        </a:xfrm>
        <a:prstGeom prst="pie">
          <a:avLst>
            <a:gd name="adj1" fmla="val 1800000"/>
            <a:gd name="adj2" fmla="val 900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How to Breed </a:t>
          </a:r>
          <a:r>
            <a:rPr lang="en-US" sz="1800" kern="1200" dirty="0" err="1" smtClean="0">
              <a:solidFill>
                <a:schemeClr val="tx1"/>
              </a:solidFill>
            </a:rPr>
            <a:t>Garut</a:t>
          </a:r>
          <a:r>
            <a:rPr lang="en-US" sz="1800" kern="1200" dirty="0" smtClean="0">
              <a:solidFill>
                <a:schemeClr val="tx1"/>
              </a:solidFill>
            </a:rPr>
            <a:t> Sheep </a:t>
          </a:r>
          <a:endParaRPr lang="en-US" sz="1800" kern="1200" dirty="0">
            <a:solidFill>
              <a:schemeClr val="tx1"/>
            </a:solidFill>
          </a:endParaRPr>
        </a:p>
      </dsp:txBody>
      <dsp:txXfrm>
        <a:off x="2696582" y="3007949"/>
        <a:ext cx="1836178" cy="1256332"/>
      </dsp:txXfrm>
    </dsp:sp>
    <dsp:sp modelId="{2954CBF6-A083-4A8F-8168-232EEFC41D2F}">
      <dsp:nvSpPr>
        <dsp:cNvPr id="0" name=""/>
        <dsp:cNvSpPr/>
      </dsp:nvSpPr>
      <dsp:spPr>
        <a:xfrm>
          <a:off x="1585211" y="446964"/>
          <a:ext cx="4058920" cy="4058920"/>
        </a:xfrm>
        <a:prstGeom prst="pie">
          <a:avLst>
            <a:gd name="adj1" fmla="val 9000000"/>
            <a:gd name="adj2" fmla="val 1620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Taking Care of the </a:t>
          </a:r>
          <a:r>
            <a:rPr lang="en-US" sz="1800" kern="1200" dirty="0" err="1" smtClean="0">
              <a:solidFill>
                <a:schemeClr val="tx1"/>
              </a:solidFill>
            </a:rPr>
            <a:t>Garut</a:t>
          </a:r>
          <a:r>
            <a:rPr lang="en-US" sz="1800" kern="1200" dirty="0" smtClean="0">
              <a:solidFill>
                <a:schemeClr val="tx1"/>
              </a:solidFill>
            </a:rPr>
            <a:t> Sheep </a:t>
          </a:r>
          <a:endParaRPr lang="en-US" sz="1800" kern="1200" dirty="0">
            <a:solidFill>
              <a:schemeClr val="tx1"/>
            </a:solidFill>
          </a:endParaRPr>
        </a:p>
      </dsp:txBody>
      <dsp:txXfrm>
        <a:off x="2020095" y="1244252"/>
        <a:ext cx="1377133" cy="13529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6291D6-2B18-4594-B6F3-92AB7A063ABA}">
      <dsp:nvSpPr>
        <dsp:cNvPr id="0" name=""/>
        <dsp:cNvSpPr/>
      </dsp:nvSpPr>
      <dsp:spPr>
        <a:xfrm>
          <a:off x="3080" y="587032"/>
          <a:ext cx="2444055" cy="1466433"/>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i="0" kern="1200" dirty="0" smtClean="0"/>
            <a:t>Feeding the </a:t>
          </a:r>
          <a:r>
            <a:rPr lang="en-US" sz="2900" i="0" kern="1200" dirty="0" err="1" smtClean="0"/>
            <a:t>Garut</a:t>
          </a:r>
          <a:r>
            <a:rPr lang="en-US" sz="2900" i="0" kern="1200" dirty="0" smtClean="0"/>
            <a:t> Sheep</a:t>
          </a:r>
          <a:endParaRPr lang="en-US" sz="2900" i="0" kern="1200" dirty="0"/>
        </a:p>
      </dsp:txBody>
      <dsp:txXfrm>
        <a:off x="3080" y="587032"/>
        <a:ext cx="2444055" cy="1466433"/>
      </dsp:txXfrm>
    </dsp:sp>
    <dsp:sp modelId="{968D19B4-B89B-4A2A-8959-D2517412098D}">
      <dsp:nvSpPr>
        <dsp:cNvPr id="0" name=""/>
        <dsp:cNvSpPr/>
      </dsp:nvSpPr>
      <dsp:spPr>
        <a:xfrm>
          <a:off x="2691541" y="587032"/>
          <a:ext cx="2444055" cy="1466433"/>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i="0" kern="1200" dirty="0" err="1" smtClean="0"/>
            <a:t>Garut</a:t>
          </a:r>
          <a:r>
            <a:rPr lang="en-US" sz="2900" i="0" kern="1200" dirty="0" smtClean="0"/>
            <a:t> Sheep Swimming </a:t>
          </a:r>
          <a:r>
            <a:rPr lang="en-US" sz="2900" i="1" kern="1200" dirty="0" smtClean="0"/>
            <a:t>(</a:t>
          </a:r>
          <a:r>
            <a:rPr lang="en-US" sz="2900" i="1" kern="1200" dirty="0" err="1" smtClean="0"/>
            <a:t>ngojaykeun</a:t>
          </a:r>
          <a:r>
            <a:rPr lang="en-US" sz="2900" i="1" kern="1200" dirty="0" smtClean="0"/>
            <a:t>)</a:t>
          </a:r>
          <a:r>
            <a:rPr lang="en-US" sz="2900" i="0" kern="1200" dirty="0" smtClean="0"/>
            <a:t> </a:t>
          </a:r>
          <a:endParaRPr lang="en-US" sz="2900" i="0" kern="1200" dirty="0"/>
        </a:p>
      </dsp:txBody>
      <dsp:txXfrm>
        <a:off x="2691541" y="587032"/>
        <a:ext cx="2444055" cy="1466433"/>
      </dsp:txXfrm>
    </dsp:sp>
    <dsp:sp modelId="{50159B1A-BC7C-4428-974D-47F02770FFBD}">
      <dsp:nvSpPr>
        <dsp:cNvPr id="0" name=""/>
        <dsp:cNvSpPr/>
      </dsp:nvSpPr>
      <dsp:spPr>
        <a:xfrm>
          <a:off x="5380002" y="587032"/>
          <a:ext cx="2444055" cy="1466433"/>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i="0" kern="1200" dirty="0" err="1" smtClean="0"/>
            <a:t>Garut</a:t>
          </a:r>
          <a:r>
            <a:rPr lang="en-US" sz="2900" i="0" kern="1200" dirty="0" smtClean="0"/>
            <a:t> Sheep </a:t>
          </a:r>
          <a:r>
            <a:rPr lang="en-US" sz="2900" i="1" kern="1200" dirty="0" err="1" smtClean="0"/>
            <a:t>Ngibun</a:t>
          </a:r>
          <a:endParaRPr lang="en-US" sz="2900" i="1" kern="1200" dirty="0"/>
        </a:p>
      </dsp:txBody>
      <dsp:txXfrm>
        <a:off x="5380002" y="587032"/>
        <a:ext cx="2444055" cy="1466433"/>
      </dsp:txXfrm>
    </dsp:sp>
    <dsp:sp modelId="{8BB09A33-7ED3-489A-A4CA-66A9570E2480}">
      <dsp:nvSpPr>
        <dsp:cNvPr id="0" name=""/>
        <dsp:cNvSpPr/>
      </dsp:nvSpPr>
      <dsp:spPr>
        <a:xfrm>
          <a:off x="8068463" y="587032"/>
          <a:ext cx="2444055" cy="1466433"/>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i="0" kern="1200" dirty="0" smtClean="0"/>
            <a:t>Cleaning the </a:t>
          </a:r>
          <a:r>
            <a:rPr lang="en-US" sz="2900" i="0" kern="1200" dirty="0" err="1" smtClean="0"/>
            <a:t>Garut</a:t>
          </a:r>
          <a:r>
            <a:rPr lang="en-US" sz="2900" i="0" kern="1200" dirty="0" smtClean="0"/>
            <a:t> Sheep</a:t>
          </a:r>
          <a:endParaRPr lang="en-US" sz="2900" i="0" kern="1200" dirty="0"/>
        </a:p>
      </dsp:txBody>
      <dsp:txXfrm>
        <a:off x="8068463" y="587032"/>
        <a:ext cx="2444055" cy="1466433"/>
      </dsp:txXfrm>
    </dsp:sp>
    <dsp:sp modelId="{107D6745-94B8-4D85-97D1-37EE646607A1}">
      <dsp:nvSpPr>
        <dsp:cNvPr id="0" name=""/>
        <dsp:cNvSpPr/>
      </dsp:nvSpPr>
      <dsp:spPr>
        <a:xfrm>
          <a:off x="3080" y="2297871"/>
          <a:ext cx="2444055" cy="1466433"/>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i="0" kern="1200" dirty="0" err="1" smtClean="0"/>
            <a:t>Garut</a:t>
          </a:r>
          <a:r>
            <a:rPr lang="en-US" sz="2900" i="0" kern="1200" dirty="0" smtClean="0"/>
            <a:t> Sheep </a:t>
          </a:r>
          <a:r>
            <a:rPr lang="en-US" sz="2900" i="1" kern="1200" dirty="0" err="1" smtClean="0"/>
            <a:t>Moyankeun</a:t>
          </a:r>
          <a:endParaRPr lang="en-US" sz="2900" kern="1200" dirty="0"/>
        </a:p>
      </dsp:txBody>
      <dsp:txXfrm>
        <a:off x="3080" y="2297871"/>
        <a:ext cx="2444055" cy="1466433"/>
      </dsp:txXfrm>
    </dsp:sp>
    <dsp:sp modelId="{B4B962E9-D156-4DB9-A4BC-962FBF0B6AB5}">
      <dsp:nvSpPr>
        <dsp:cNvPr id="0" name=""/>
        <dsp:cNvSpPr/>
      </dsp:nvSpPr>
      <dsp:spPr>
        <a:xfrm>
          <a:off x="2691541" y="2297871"/>
          <a:ext cx="2444055" cy="1466433"/>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i="0" kern="1200" dirty="0" smtClean="0"/>
            <a:t>Giving Herbal Medicine </a:t>
          </a:r>
          <a:r>
            <a:rPr lang="en-US" sz="2900" i="1" kern="1200" dirty="0" smtClean="0"/>
            <a:t>(</a:t>
          </a:r>
          <a:r>
            <a:rPr lang="en-US" sz="2900" i="1" kern="1200" dirty="0" err="1" smtClean="0"/>
            <a:t>Jamu</a:t>
          </a:r>
          <a:r>
            <a:rPr lang="en-US" sz="2900" i="1" kern="1200" dirty="0" smtClean="0"/>
            <a:t>)</a:t>
          </a:r>
          <a:endParaRPr lang="en-US" sz="2900" kern="1200" dirty="0"/>
        </a:p>
      </dsp:txBody>
      <dsp:txXfrm>
        <a:off x="2691541" y="2297871"/>
        <a:ext cx="2444055" cy="1466433"/>
      </dsp:txXfrm>
    </dsp:sp>
    <dsp:sp modelId="{55055687-E829-4E6C-8A9B-BC88A37DB871}">
      <dsp:nvSpPr>
        <dsp:cNvPr id="0" name=""/>
        <dsp:cNvSpPr/>
      </dsp:nvSpPr>
      <dsp:spPr>
        <a:xfrm>
          <a:off x="5380002" y="2297871"/>
          <a:ext cx="2444055" cy="1466433"/>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i="0" kern="1200" dirty="0" smtClean="0"/>
            <a:t>Provide Vitamins</a:t>
          </a:r>
          <a:endParaRPr lang="en-US" sz="2900" i="0" kern="1200" dirty="0"/>
        </a:p>
      </dsp:txBody>
      <dsp:txXfrm>
        <a:off x="5380002" y="2297871"/>
        <a:ext cx="2444055" cy="1466433"/>
      </dsp:txXfrm>
    </dsp:sp>
    <dsp:sp modelId="{EB5D557A-AC1F-47A6-B86E-22400519E8AF}">
      <dsp:nvSpPr>
        <dsp:cNvPr id="0" name=""/>
        <dsp:cNvSpPr/>
      </dsp:nvSpPr>
      <dsp:spPr>
        <a:xfrm>
          <a:off x="8068463" y="2297871"/>
          <a:ext cx="2444055" cy="1466433"/>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i="0" kern="1200" dirty="0" smtClean="0"/>
            <a:t>How to Buy and Sell </a:t>
          </a:r>
          <a:r>
            <a:rPr lang="en-US" sz="2900" i="0" kern="1200" dirty="0" err="1" smtClean="0"/>
            <a:t>Garut</a:t>
          </a:r>
          <a:r>
            <a:rPr lang="en-US" sz="2900" i="0" kern="1200" dirty="0" smtClean="0"/>
            <a:t> Sheep</a:t>
          </a:r>
          <a:endParaRPr lang="en-US" sz="2900" i="0" kern="1200" dirty="0"/>
        </a:p>
      </dsp:txBody>
      <dsp:txXfrm>
        <a:off x="8068463" y="2297871"/>
        <a:ext cx="2444055" cy="1466433"/>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278C43-7C78-4843-9DB0-26079ABFD95C}"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278C43-7C78-4843-9DB0-26079ABFD95C}" type="datetimeFigureOut">
              <a:rPr lang="en-US" smtClean="0"/>
              <a:t>7/25/2023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78C43-7C78-4843-9DB0-26079ABFD95C}" type="datetimeFigureOut">
              <a:rPr lang="en-US" smtClean="0"/>
              <a:t>7/25/2023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epository.upi.edu/" TargetMode="External"/><Relationship Id="rId7" Type="http://schemas.openxmlformats.org/officeDocument/2006/relationships/hyperlink" Target="https://doi.org/10.5806/jh.v2i2.16" TargetMode="External"/><Relationship Id="rId2" Type="http://schemas.openxmlformats.org/officeDocument/2006/relationships/hyperlink" Target="http://repository.uinsaizu.ac.id/14007/" TargetMode="External"/><Relationship Id="rId1" Type="http://schemas.openxmlformats.org/officeDocument/2006/relationships/slideLayout" Target="../slideLayouts/slideLayout2.xml"/><Relationship Id="rId6" Type="http://schemas.openxmlformats.org/officeDocument/2006/relationships/hyperlink" Target="https://1120-2706-1-pb/" TargetMode="External"/><Relationship Id="rId5" Type="http://schemas.openxmlformats.org/officeDocument/2006/relationships/hyperlink" Target="https://2288-4668-1-sm/" TargetMode="External"/><Relationship Id="rId4" Type="http://schemas.openxmlformats.org/officeDocument/2006/relationships/hyperlink" Target="http://dictionary.cambridge.org/dictionary/english/interaction/"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latin typeface="+mn-lt"/>
                <a:cs typeface="Times New Roman" panose="02020603050405020304" pitchFamily="18" charset="0"/>
              </a:rPr>
              <a:t>Local Wisdom Of </a:t>
            </a:r>
            <a:r>
              <a:rPr lang="en-US" sz="2800" b="1" dirty="0" err="1">
                <a:solidFill>
                  <a:schemeClr val="bg1"/>
                </a:solidFill>
                <a:latin typeface="+mn-lt"/>
                <a:cs typeface="Times New Roman" panose="02020603050405020304" pitchFamily="18" charset="0"/>
              </a:rPr>
              <a:t>Garut</a:t>
            </a:r>
            <a:r>
              <a:rPr lang="en-US" sz="2800" b="1" dirty="0">
                <a:solidFill>
                  <a:schemeClr val="bg1"/>
                </a:solidFill>
                <a:latin typeface="+mn-lt"/>
                <a:cs typeface="Times New Roman" panose="02020603050405020304" pitchFamily="18" charset="0"/>
              </a:rPr>
              <a:t> In Taking Care Its Sheep: </a:t>
            </a:r>
            <a:r>
              <a:rPr lang="en-US" sz="2800" b="1" dirty="0" err="1">
                <a:solidFill>
                  <a:schemeClr val="bg1"/>
                </a:solidFill>
                <a:latin typeface="+mn-lt"/>
                <a:cs typeface="Times New Roman" panose="02020603050405020304" pitchFamily="18" charset="0"/>
              </a:rPr>
              <a:t>Ethnopedagogical</a:t>
            </a:r>
            <a:r>
              <a:rPr lang="en-US" sz="2800" b="1" dirty="0">
                <a:solidFill>
                  <a:schemeClr val="bg1"/>
                </a:solidFill>
                <a:latin typeface="+mn-lt"/>
                <a:cs typeface="Times New Roman" panose="02020603050405020304" pitchFamily="18" charset="0"/>
              </a:rPr>
              <a:t> Studies</a:t>
            </a: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smtClean="0">
                <a:solidFill>
                  <a:schemeClr val="bg1"/>
                </a:solidFill>
              </a:rPr>
              <a:t>Gita </a:t>
            </a:r>
            <a:r>
              <a:rPr lang="en-US" sz="1600" b="1" dirty="0" err="1" smtClean="0">
                <a:solidFill>
                  <a:schemeClr val="bg1"/>
                </a:solidFill>
              </a:rPr>
              <a:t>Kurnia</a:t>
            </a:r>
            <a:r>
              <a:rPr lang="en-US" sz="1600" b="1" dirty="0" smtClean="0">
                <a:solidFill>
                  <a:schemeClr val="bg1"/>
                </a:solidFill>
              </a:rPr>
              <a:t> </a:t>
            </a:r>
            <a:r>
              <a:rPr lang="en-US" sz="1600" b="1" dirty="0" err="1" smtClean="0">
                <a:solidFill>
                  <a:schemeClr val="bg1"/>
                </a:solidFill>
              </a:rPr>
              <a:t>Dewi</a:t>
            </a:r>
            <a:endParaRPr lang="en-US" sz="1600" b="1" dirty="0" smtClean="0">
              <a:solidFill>
                <a:schemeClr val="bg1"/>
              </a:solidFill>
            </a:endParaRPr>
          </a:p>
          <a:p>
            <a:pPr>
              <a:lnSpc>
                <a:spcPct val="100000"/>
              </a:lnSpc>
            </a:pPr>
            <a:r>
              <a:rPr lang="en-US" sz="1600" b="1" dirty="0" smtClean="0">
                <a:solidFill>
                  <a:schemeClr val="bg1"/>
                </a:solidFill>
              </a:rPr>
              <a:t>Indonesian Education University</a:t>
            </a:r>
            <a:endParaRPr lang="en-US" sz="1600" b="1" dirty="0">
              <a:solidFill>
                <a:schemeClr val="bg1"/>
              </a:solidFill>
            </a:endParaRP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smtClean="0">
                <a:solidFill>
                  <a:schemeClr val="bg1"/>
                </a:solidFill>
                <a:latin typeface="+mn-lt"/>
                <a:cs typeface="Times New Roman" panose="02020603050405020304" pitchFamily="18" charset="0"/>
              </a:rPr>
              <a:t>No. Abstract: </a:t>
            </a:r>
            <a:r>
              <a:rPr lang="fi-FI" sz="1600" dirty="0">
                <a:solidFill>
                  <a:schemeClr val="bg1"/>
                </a:solidFill>
                <a:latin typeface="+mn-lt"/>
                <a:cs typeface="Times New Roman" panose="02020603050405020304" pitchFamily="18" charset="0"/>
              </a:rPr>
              <a:t>ABS-ICOLLITE-23040</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REFERENCES</a:t>
            </a:r>
            <a:endParaRPr lang="en-US" b="1" dirty="0">
              <a:solidFill>
                <a:schemeClr val="bg1"/>
              </a:solidFill>
              <a:latin typeface="+mn-lt"/>
            </a:endParaRPr>
          </a:p>
        </p:txBody>
      </p:sp>
      <p:sp>
        <p:nvSpPr>
          <p:cNvPr id="5" name="Content Placeholder 4"/>
          <p:cNvSpPr>
            <a:spLocks noGrp="1"/>
          </p:cNvSpPr>
          <p:nvPr>
            <p:ph idx="1"/>
          </p:nvPr>
        </p:nvSpPr>
        <p:spPr>
          <a:xfrm>
            <a:off x="579581" y="1376652"/>
            <a:ext cx="11137801" cy="4351338"/>
          </a:xfrm>
        </p:spPr>
        <p:txBody>
          <a:bodyPr>
            <a:noAutofit/>
          </a:bodyPr>
          <a:lstStyle/>
          <a:p>
            <a:pPr marL="252095" indent="-252095" algn="just">
              <a:lnSpc>
                <a:spcPct val="107000"/>
              </a:lnSpc>
              <a:spcBef>
                <a:spcPts val="600"/>
              </a:spcBef>
              <a:spcAft>
                <a:spcPts val="0"/>
              </a:spcAft>
            </a:pP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Aenun</a:t>
            </a:r>
            <a:r>
              <a:rPr lang="en-IN" sz="900" dirty="0">
                <a:solidFill>
                  <a:schemeClr val="bg1"/>
                </a:solidFill>
                <a:latin typeface="Times New Roman" panose="02020603050405020304" pitchFamily="18" charset="0"/>
                <a:ea typeface="MS Mincho"/>
                <a:cs typeface="Minion Pro" panose="02040503050306020203" pitchFamily="18" charset="0"/>
              </a:rPr>
              <a:t>, M. (2022). The Implementation of Ethno-Pedagogy in the English Teaching at 7th Grade of </a:t>
            </a:r>
            <a:r>
              <a:rPr lang="en-IN" sz="900" dirty="0" err="1">
                <a:solidFill>
                  <a:schemeClr val="bg1"/>
                </a:solidFill>
                <a:latin typeface="Times New Roman" panose="02020603050405020304" pitchFamily="18" charset="0"/>
                <a:ea typeface="MS Mincho"/>
                <a:cs typeface="Minion Pro" panose="02040503050306020203" pitchFamily="18" charset="0"/>
              </a:rPr>
              <a:t>Mts</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Minhaujt</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Tholabah</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Purbalingga</a:t>
            </a:r>
            <a:r>
              <a:rPr lang="en-IN" sz="900" dirty="0">
                <a:solidFill>
                  <a:schemeClr val="bg1"/>
                </a:solidFill>
                <a:latin typeface="Times New Roman" panose="02020603050405020304" pitchFamily="18" charset="0"/>
                <a:ea typeface="MS Mincho"/>
                <a:cs typeface="Minion Pro" panose="02040503050306020203" pitchFamily="18" charset="0"/>
              </a:rPr>
              <a:t>. S1 Thesis [UIN PROF. KH SAIFUDDIN ZUHRI PURWOKERTO]. </a:t>
            </a:r>
            <a:r>
              <a:rPr lang="en-IN" sz="900" u="sng" dirty="0">
                <a:solidFill>
                  <a:schemeClr val="bg1"/>
                </a:solidFill>
                <a:latin typeface="Times New Roman" panose="02020603050405020304" pitchFamily="18" charset="0"/>
                <a:ea typeface="MS Mincho"/>
                <a:cs typeface="Minion Pro" panose="02040503050306020203" pitchFamily="18" charset="0"/>
                <a:hlinkClick r:id="rId2"/>
              </a:rPr>
              <a:t>http://repository.uinsaizu.ac.id/14007/</a:t>
            </a:r>
            <a:r>
              <a:rPr lang="en-IN" sz="900" dirty="0">
                <a:solidFill>
                  <a:schemeClr val="bg1"/>
                </a:solidFill>
                <a:latin typeface="Times New Roman" panose="02020603050405020304" pitchFamily="18" charset="0"/>
                <a:ea typeface="MS Mincho"/>
                <a:cs typeface="Minion Pro" panose="02040503050306020203" pitchFamily="18" charset="0"/>
              </a:rPr>
              <a:t>. </a:t>
            </a:r>
            <a:endParaRPr lang="en-US" sz="900" dirty="0">
              <a:solidFill>
                <a:schemeClr val="bg1"/>
              </a:solidFill>
              <a:latin typeface="Times New Roman" panose="02020603050405020304" pitchFamily="18" charset="0"/>
              <a:ea typeface="DengXian"/>
              <a:cs typeface="Minion Pro" panose="02040503050306020203" pitchFamily="18" charset="0"/>
            </a:endParaRPr>
          </a:p>
          <a:p>
            <a:pPr marL="252095" indent="-252095" algn="just">
              <a:lnSpc>
                <a:spcPct val="107000"/>
              </a:lnSpc>
              <a:spcBef>
                <a:spcPts val="600"/>
              </a:spcBef>
              <a:spcAft>
                <a:spcPts val="0"/>
              </a:spcAft>
            </a:pPr>
            <a:r>
              <a:rPr lang="en-IN" sz="900" dirty="0" err="1">
                <a:solidFill>
                  <a:schemeClr val="bg1"/>
                </a:solidFill>
                <a:latin typeface="Times New Roman" panose="02020603050405020304" pitchFamily="18" charset="0"/>
                <a:ea typeface="MS Mincho"/>
                <a:cs typeface="Minion Pro" panose="02040503050306020203" pitchFamily="18" charset="0"/>
              </a:rPr>
              <a:t>Ajijah</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Rinda</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Sania</a:t>
            </a:r>
            <a:r>
              <a:rPr lang="en-IN" sz="900" dirty="0">
                <a:solidFill>
                  <a:schemeClr val="bg1"/>
                </a:solidFill>
                <a:latin typeface="Times New Roman" panose="02020603050405020304" pitchFamily="18" charset="0"/>
                <a:ea typeface="MS Mincho"/>
                <a:cs typeface="Minion Pro" panose="02040503050306020203" pitchFamily="18" charset="0"/>
              </a:rPr>
              <a:t>. (2018). </a:t>
            </a:r>
            <a:r>
              <a:rPr lang="en-IN" sz="900" i="1" dirty="0" err="1">
                <a:solidFill>
                  <a:schemeClr val="bg1"/>
                </a:solidFill>
                <a:latin typeface="Times New Roman" panose="02020603050405020304" pitchFamily="18" charset="0"/>
                <a:ea typeface="MS Mincho"/>
                <a:cs typeface="Minion Pro" panose="02040503050306020203" pitchFamily="18" charset="0"/>
              </a:rPr>
              <a:t>Konsep</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Domba</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Dalam</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Pandangan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Hidup</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Masyarakat</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Sunda</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Kajian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Antropolinguistik</a:t>
            </a:r>
            <a:r>
              <a:rPr lang="en-IN" sz="900" i="1" dirty="0">
                <a:solidFill>
                  <a:schemeClr val="bg1"/>
                </a:solidFill>
                <a:latin typeface="Times New Roman" panose="02020603050405020304" pitchFamily="18" charset="0"/>
                <a:ea typeface="MS Mincho"/>
                <a:cs typeface="Minion Pro" panose="02040503050306020203" pitchFamily="18" charset="0"/>
              </a:rPr>
              <a:t> di </a:t>
            </a:r>
            <a:r>
              <a:rPr lang="en-IN" sz="900" i="1" dirty="0" err="1">
                <a:solidFill>
                  <a:schemeClr val="bg1"/>
                </a:solidFill>
                <a:latin typeface="Times New Roman" panose="02020603050405020304" pitchFamily="18" charset="0"/>
                <a:ea typeface="MS Mincho"/>
                <a:cs typeface="Minion Pro" panose="02040503050306020203" pitchFamily="18" charset="0"/>
              </a:rPr>
              <a:t>Kabupaten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Garut</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dan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Kabupaten</a:t>
            </a:r>
            <a:r>
              <a:rPr lang="en-IN" sz="900" i="1" dirty="0">
                <a:solidFill>
                  <a:schemeClr val="bg1"/>
                </a:solidFill>
                <a:latin typeface="Times New Roman" panose="02020603050405020304" pitchFamily="18" charset="0"/>
                <a:ea typeface="MS Mincho"/>
                <a:cs typeface="Minion Pro" panose="02040503050306020203" pitchFamily="18" charset="0"/>
              </a:rPr>
              <a:t> Bandung. </a:t>
            </a:r>
            <a:r>
              <a:rPr lang="en-IN" sz="900" dirty="0">
                <a:solidFill>
                  <a:schemeClr val="bg1"/>
                </a:solidFill>
                <a:latin typeface="Times New Roman" panose="02020603050405020304" pitchFamily="18" charset="0"/>
                <a:ea typeface="MS Mincho"/>
                <a:cs typeface="Minion Pro" panose="02040503050306020203" pitchFamily="18" charset="0"/>
              </a:rPr>
              <a:t>S1 </a:t>
            </a:r>
            <a:r>
              <a:rPr lang="en-IN" sz="900" dirty="0" err="1">
                <a:solidFill>
                  <a:schemeClr val="bg1"/>
                </a:solidFill>
                <a:latin typeface="Times New Roman" panose="02020603050405020304" pitchFamily="18" charset="0"/>
                <a:ea typeface="MS Mincho"/>
                <a:cs typeface="Minion Pro" panose="02040503050306020203" pitchFamily="18" charset="0"/>
              </a:rPr>
              <a:t>Skripsi</a:t>
            </a:r>
            <a:r>
              <a:rPr lang="en-IN" sz="900" dirty="0">
                <a:solidFill>
                  <a:schemeClr val="bg1"/>
                </a:solidFill>
                <a:latin typeface="Times New Roman" panose="02020603050405020304" pitchFamily="18" charset="0"/>
                <a:ea typeface="MS Mincho"/>
                <a:cs typeface="Minion Pro" panose="02040503050306020203" pitchFamily="18" charset="0"/>
              </a:rPr>
              <a:t>. Bandung: </a:t>
            </a:r>
            <a:r>
              <a:rPr lang="en-IN" sz="900" dirty="0" err="1">
                <a:solidFill>
                  <a:schemeClr val="bg1"/>
                </a:solidFill>
                <a:latin typeface="Times New Roman" panose="02020603050405020304" pitchFamily="18" charset="0"/>
                <a:ea typeface="MS Mincho"/>
                <a:cs typeface="Minion Pro" panose="02040503050306020203" pitchFamily="18" charset="0"/>
              </a:rPr>
              <a:t>Universitas</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Pendidikan</a:t>
            </a:r>
            <a:r>
              <a:rPr lang="en-IN" sz="900" dirty="0">
                <a:solidFill>
                  <a:schemeClr val="bg1"/>
                </a:solidFill>
                <a:latin typeface="Times New Roman" panose="02020603050405020304" pitchFamily="18" charset="0"/>
                <a:ea typeface="MS Mincho"/>
                <a:cs typeface="Minion Pro" panose="02040503050306020203" pitchFamily="18" charset="0"/>
              </a:rPr>
              <a:t> Indonesia. </a:t>
            </a:r>
            <a:r>
              <a:rPr lang="en-IN" sz="900" u="sng" dirty="0">
                <a:solidFill>
                  <a:schemeClr val="bg1"/>
                </a:solidFill>
                <a:latin typeface="Times New Roman" panose="02020603050405020304" pitchFamily="18" charset="0"/>
                <a:ea typeface="MS Mincho"/>
                <a:cs typeface="Minion Pro" panose="02040503050306020203" pitchFamily="18" charset="0"/>
                <a:hlinkClick r:id="rId3"/>
              </a:rPr>
              <a:t>https://repository.upi.edu</a:t>
            </a:r>
            <a:r>
              <a:rPr lang="en-IN" sz="900" dirty="0">
                <a:solidFill>
                  <a:schemeClr val="bg1"/>
                </a:solidFill>
                <a:latin typeface="Times New Roman" panose="02020603050405020304" pitchFamily="18" charset="0"/>
                <a:ea typeface="MS Mincho"/>
                <a:cs typeface="Minion Pro" panose="02040503050306020203" pitchFamily="18" charset="0"/>
              </a:rPr>
              <a:t> </a:t>
            </a:r>
            <a:endParaRPr lang="en-US" sz="900" dirty="0">
              <a:solidFill>
                <a:schemeClr val="bg1"/>
              </a:solidFill>
              <a:latin typeface="Times New Roman" panose="02020603050405020304" pitchFamily="18" charset="0"/>
              <a:ea typeface="DengXian"/>
              <a:cs typeface="Minion Pro" panose="02040503050306020203" pitchFamily="18" charset="0"/>
            </a:endParaRPr>
          </a:p>
          <a:p>
            <a:pPr marL="252095" indent="-252095" algn="just">
              <a:lnSpc>
                <a:spcPct val="107000"/>
              </a:lnSpc>
              <a:spcBef>
                <a:spcPts val="600"/>
              </a:spcBef>
              <a:spcAft>
                <a:spcPts val="0"/>
              </a:spcAft>
            </a:pPr>
            <a:r>
              <a:rPr lang="en-IN" sz="900" dirty="0" err="1">
                <a:solidFill>
                  <a:schemeClr val="bg1"/>
                </a:solidFill>
                <a:latin typeface="Times New Roman" panose="02020603050405020304" pitchFamily="18" charset="0"/>
                <a:ea typeface="MS Mincho"/>
                <a:cs typeface="Minion Pro" panose="02040503050306020203" pitchFamily="18" charset="0"/>
              </a:rPr>
              <a:t>Alwasilah</a:t>
            </a:r>
            <a:r>
              <a:rPr lang="en-IN" sz="900" dirty="0">
                <a:solidFill>
                  <a:schemeClr val="bg1"/>
                </a:solidFill>
                <a:latin typeface="Times New Roman" panose="02020603050405020304" pitchFamily="18" charset="0"/>
                <a:ea typeface="MS Mincho"/>
                <a:cs typeface="Minion Pro" panose="02040503050306020203" pitchFamily="18" charset="0"/>
              </a:rPr>
              <a:t>, A. C. </a:t>
            </a:r>
            <a:r>
              <a:rPr lang="en-IN" sz="900" dirty="0" err="1">
                <a:solidFill>
                  <a:schemeClr val="bg1"/>
                </a:solidFill>
                <a:latin typeface="Times New Roman" panose="02020603050405020304" pitchFamily="18" charset="0"/>
                <a:ea typeface="MS Mincho"/>
                <a:cs typeface="Minion Pro" panose="02040503050306020203" pitchFamily="18" charset="0"/>
              </a:rPr>
              <a:t>dkk</a:t>
            </a:r>
            <a:r>
              <a:rPr lang="en-IN" sz="900" dirty="0">
                <a:solidFill>
                  <a:schemeClr val="bg1"/>
                </a:solidFill>
                <a:latin typeface="Times New Roman" panose="02020603050405020304" pitchFamily="18" charset="0"/>
                <a:ea typeface="MS Mincho"/>
                <a:cs typeface="Minion Pro" panose="02040503050306020203" pitchFamily="18" charset="0"/>
              </a:rPr>
              <a:t>. (2009). </a:t>
            </a:r>
            <a:r>
              <a:rPr lang="en-IN" sz="900" i="1" dirty="0" err="1">
                <a:solidFill>
                  <a:schemeClr val="bg1"/>
                </a:solidFill>
                <a:latin typeface="Times New Roman" panose="02020603050405020304" pitchFamily="18" charset="0"/>
                <a:ea typeface="MS Mincho"/>
                <a:cs typeface="Minion Pro" panose="02040503050306020203" pitchFamily="18" charset="0"/>
              </a:rPr>
              <a:t>Etnopedagogi</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Landasan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Praktik</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Pendidikan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dan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Pendidikan</a:t>
            </a:r>
            <a:r>
              <a:rPr lang="en-IN" sz="900" i="1" dirty="0">
                <a:solidFill>
                  <a:schemeClr val="bg1"/>
                </a:solidFill>
                <a:latin typeface="Times New Roman" panose="02020603050405020304" pitchFamily="18" charset="0"/>
                <a:ea typeface="MS Mincho"/>
                <a:cs typeface="Minion Pro" panose="02040503050306020203" pitchFamily="18" charset="0"/>
              </a:rPr>
              <a:t> Guru</a:t>
            </a:r>
            <a:r>
              <a:rPr lang="en-IN" sz="900" dirty="0">
                <a:solidFill>
                  <a:schemeClr val="bg1"/>
                </a:solidFill>
                <a:latin typeface="Times New Roman" panose="02020603050405020304" pitchFamily="18" charset="0"/>
                <a:ea typeface="MS Mincho"/>
                <a:cs typeface="Minion Pro" panose="02040503050306020203" pitchFamily="18" charset="0"/>
              </a:rPr>
              <a:t>. Bandung: </a:t>
            </a:r>
            <a:r>
              <a:rPr lang="en-IN" sz="900" dirty="0" err="1">
                <a:solidFill>
                  <a:schemeClr val="bg1"/>
                </a:solidFill>
                <a:latin typeface="Times New Roman" panose="02020603050405020304" pitchFamily="18" charset="0"/>
                <a:ea typeface="MS Mincho"/>
                <a:cs typeface="Minion Pro" panose="02040503050306020203" pitchFamily="18" charset="0"/>
              </a:rPr>
              <a:t>Kiblat</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Buku</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Utama</a:t>
            </a:r>
            <a:r>
              <a:rPr lang="en-IN" sz="900" dirty="0">
                <a:solidFill>
                  <a:schemeClr val="bg1"/>
                </a:solidFill>
                <a:latin typeface="Times New Roman" panose="02020603050405020304" pitchFamily="18" charset="0"/>
                <a:ea typeface="MS Mincho"/>
                <a:cs typeface="Minion Pro" panose="02040503050306020203" pitchFamily="18" charset="0"/>
              </a:rPr>
              <a:t>.</a:t>
            </a:r>
            <a:endParaRPr lang="en-US" sz="900" dirty="0">
              <a:solidFill>
                <a:schemeClr val="bg1"/>
              </a:solidFill>
              <a:latin typeface="Times New Roman" panose="02020603050405020304" pitchFamily="18" charset="0"/>
              <a:ea typeface="DengXian"/>
              <a:cs typeface="Minion Pro" panose="02040503050306020203" pitchFamily="18" charset="0"/>
            </a:endParaRPr>
          </a:p>
          <a:p>
            <a:pPr marL="252095" indent="-252095" algn="just">
              <a:lnSpc>
                <a:spcPct val="107000"/>
              </a:lnSpc>
              <a:spcBef>
                <a:spcPts val="600"/>
              </a:spcBef>
              <a:spcAft>
                <a:spcPts val="0"/>
              </a:spcAft>
            </a:pPr>
            <a:r>
              <a:rPr lang="en-IN" sz="900" dirty="0">
                <a:solidFill>
                  <a:schemeClr val="bg1"/>
                </a:solidFill>
                <a:latin typeface="Times New Roman" panose="02020603050405020304" pitchFamily="18" charset="0"/>
                <a:ea typeface="MS Mincho"/>
                <a:cs typeface="Minion Pro" panose="02040503050306020203" pitchFamily="18" charset="0"/>
              </a:rPr>
              <a:t>Baron, Robert A </a:t>
            </a:r>
            <a:r>
              <a:rPr lang="en-IN" sz="900" dirty="0" err="1">
                <a:solidFill>
                  <a:schemeClr val="bg1"/>
                </a:solidFill>
                <a:latin typeface="Times New Roman" panose="02020603050405020304" pitchFamily="18" charset="0"/>
                <a:ea typeface="MS Mincho"/>
                <a:cs typeface="Minion Pro" panose="02040503050306020203" pitchFamily="18" charset="0"/>
              </a:rPr>
              <a:t>dan</a:t>
            </a:r>
            <a:r>
              <a:rPr lang="en-IN" sz="900" dirty="0">
                <a:solidFill>
                  <a:schemeClr val="bg1"/>
                </a:solidFill>
                <a:latin typeface="Times New Roman" panose="02020603050405020304" pitchFamily="18" charset="0"/>
                <a:ea typeface="MS Mincho"/>
                <a:cs typeface="Minion Pro" panose="02040503050306020203" pitchFamily="18" charset="0"/>
              </a:rPr>
              <a:t> Byrne, </a:t>
            </a:r>
            <a:r>
              <a:rPr lang="en-IN" sz="900" dirty="0" err="1">
                <a:solidFill>
                  <a:schemeClr val="bg1"/>
                </a:solidFill>
                <a:latin typeface="Times New Roman" panose="02020603050405020304" pitchFamily="18" charset="0"/>
                <a:ea typeface="MS Mincho"/>
                <a:cs typeface="Minion Pro" panose="02040503050306020203" pitchFamily="18" charset="0"/>
              </a:rPr>
              <a:t>Donn</a:t>
            </a:r>
            <a:r>
              <a:rPr lang="en-IN" sz="900" dirty="0">
                <a:solidFill>
                  <a:schemeClr val="bg1"/>
                </a:solidFill>
                <a:latin typeface="Times New Roman" panose="02020603050405020304" pitchFamily="18" charset="0"/>
                <a:ea typeface="MS Mincho"/>
                <a:cs typeface="Minion Pro" panose="02040503050306020203" pitchFamily="18" charset="0"/>
              </a:rPr>
              <a:t>. (2005). </a:t>
            </a:r>
            <a:r>
              <a:rPr lang="en-IN" sz="900" i="1" dirty="0" err="1">
                <a:solidFill>
                  <a:schemeClr val="bg1"/>
                </a:solidFill>
                <a:latin typeface="Times New Roman" panose="02020603050405020304" pitchFamily="18" charset="0"/>
                <a:ea typeface="MS Mincho"/>
                <a:cs typeface="Minion Pro" panose="02040503050306020203" pitchFamily="18" charset="0"/>
              </a:rPr>
              <a:t>Psikologi</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Sosial</a:t>
            </a:r>
            <a:r>
              <a:rPr lang="en-IN" sz="900" dirty="0">
                <a:solidFill>
                  <a:schemeClr val="bg1"/>
                </a:solidFill>
                <a:latin typeface="Times New Roman" panose="02020603050405020304" pitchFamily="18" charset="0"/>
                <a:ea typeface="MS Mincho"/>
                <a:cs typeface="Minion Pro" panose="02040503050306020203" pitchFamily="18" charset="0"/>
              </a:rPr>
              <a:t>. Jakarta: </a:t>
            </a:r>
            <a:r>
              <a:rPr lang="en-IN" sz="900" dirty="0" err="1">
                <a:solidFill>
                  <a:schemeClr val="bg1"/>
                </a:solidFill>
                <a:latin typeface="Times New Roman" panose="02020603050405020304" pitchFamily="18" charset="0"/>
                <a:ea typeface="MS Mincho"/>
                <a:cs typeface="Minion Pro" panose="02040503050306020203" pitchFamily="18" charset="0"/>
              </a:rPr>
              <a:t>Erlangga</a:t>
            </a:r>
            <a:r>
              <a:rPr lang="en-IN" sz="900" dirty="0">
                <a:solidFill>
                  <a:schemeClr val="bg1"/>
                </a:solidFill>
                <a:latin typeface="Times New Roman" panose="02020603050405020304" pitchFamily="18" charset="0"/>
                <a:ea typeface="MS Mincho"/>
                <a:cs typeface="Minion Pro" panose="02040503050306020203" pitchFamily="18" charset="0"/>
              </a:rPr>
              <a:t>.</a:t>
            </a:r>
            <a:endParaRPr lang="en-US" sz="900" dirty="0">
              <a:solidFill>
                <a:schemeClr val="bg1"/>
              </a:solidFill>
              <a:latin typeface="Times New Roman" panose="02020603050405020304" pitchFamily="18" charset="0"/>
              <a:ea typeface="DengXian"/>
              <a:cs typeface="Minion Pro" panose="02040503050306020203" pitchFamily="18" charset="0"/>
            </a:endParaRPr>
          </a:p>
          <a:p>
            <a:pPr marL="252095" indent="-252095" algn="just">
              <a:lnSpc>
                <a:spcPct val="107000"/>
              </a:lnSpc>
              <a:spcBef>
                <a:spcPts val="600"/>
              </a:spcBef>
              <a:spcAft>
                <a:spcPts val="0"/>
              </a:spcAft>
            </a:pPr>
            <a:r>
              <a:rPr lang="en-IN" sz="900" dirty="0">
                <a:solidFill>
                  <a:schemeClr val="bg1"/>
                </a:solidFill>
                <a:latin typeface="Times New Roman" panose="02020603050405020304" pitchFamily="18" charset="0"/>
                <a:ea typeface="MS Mincho"/>
                <a:cs typeface="Minion Pro" panose="02040503050306020203" pitchFamily="18" charset="0"/>
              </a:rPr>
              <a:t>Cambridge English Dictionary. (2016). </a:t>
            </a:r>
            <a:r>
              <a:rPr lang="en-IN" sz="900" i="1" dirty="0">
                <a:solidFill>
                  <a:schemeClr val="bg1"/>
                </a:solidFill>
                <a:latin typeface="Times New Roman" panose="02020603050405020304" pitchFamily="18" charset="0"/>
                <a:ea typeface="MS Mincho"/>
                <a:cs typeface="Minion Pro" panose="02040503050306020203" pitchFamily="18" charset="0"/>
              </a:rPr>
              <a:t>Interaction Meaning in the Cambridge English Dictionary.</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Diaksés</a:t>
            </a:r>
            <a:r>
              <a:rPr lang="en-IN" sz="900" dirty="0">
                <a:solidFill>
                  <a:schemeClr val="bg1"/>
                </a:solidFill>
                <a:latin typeface="Times New Roman" panose="02020603050405020304" pitchFamily="18" charset="0"/>
                <a:ea typeface="MS Mincho"/>
                <a:cs typeface="Minion Pro" panose="02040503050306020203" pitchFamily="18" charset="0"/>
              </a:rPr>
              <a:t> 24 </a:t>
            </a:r>
            <a:r>
              <a:rPr lang="en-IN" sz="900" dirty="0" err="1">
                <a:solidFill>
                  <a:schemeClr val="bg1"/>
                </a:solidFill>
                <a:latin typeface="Times New Roman" panose="02020603050405020304" pitchFamily="18" charset="0"/>
                <a:ea typeface="MS Mincho"/>
                <a:cs typeface="Minion Pro" panose="02040503050306020203" pitchFamily="18" charset="0"/>
              </a:rPr>
              <a:t>Maret</a:t>
            </a:r>
            <a:r>
              <a:rPr lang="en-IN" sz="900" dirty="0">
                <a:solidFill>
                  <a:schemeClr val="bg1"/>
                </a:solidFill>
                <a:latin typeface="Times New Roman" panose="02020603050405020304" pitchFamily="18" charset="0"/>
                <a:ea typeface="MS Mincho"/>
                <a:cs typeface="Minion Pro" panose="02040503050306020203" pitchFamily="18" charset="0"/>
              </a:rPr>
              <a:t> 2023. </a:t>
            </a:r>
            <a:r>
              <a:rPr lang="en-IN" sz="900" dirty="0" err="1">
                <a:solidFill>
                  <a:schemeClr val="bg1"/>
                </a:solidFill>
                <a:latin typeface="Times New Roman" panose="02020603050405020304" pitchFamily="18" charset="0"/>
                <a:ea typeface="MS Mincho"/>
                <a:cs typeface="Minion Pro" panose="02040503050306020203" pitchFamily="18" charset="0"/>
              </a:rPr>
              <a:t>Ti</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u="sng" dirty="0">
                <a:solidFill>
                  <a:schemeClr val="bg1"/>
                </a:solidFill>
                <a:latin typeface="Times New Roman" panose="02020603050405020304" pitchFamily="18" charset="0"/>
                <a:ea typeface="MS Mincho"/>
                <a:cs typeface="Minion Pro" panose="02040503050306020203" pitchFamily="18" charset="0"/>
                <a:hlinkClick r:id="rId4"/>
              </a:rPr>
              <a:t>http://dictionary.cambridge.org/dictionary/english/interaction/</a:t>
            </a:r>
            <a:r>
              <a:rPr lang="en-IN" sz="900" dirty="0">
                <a:solidFill>
                  <a:schemeClr val="bg1"/>
                </a:solidFill>
                <a:latin typeface="Times New Roman" panose="02020603050405020304" pitchFamily="18" charset="0"/>
                <a:ea typeface="MS Mincho"/>
                <a:cs typeface="Minion Pro" panose="02040503050306020203" pitchFamily="18" charset="0"/>
              </a:rPr>
              <a:t>.</a:t>
            </a:r>
            <a:endParaRPr lang="en-US" sz="900" dirty="0">
              <a:solidFill>
                <a:schemeClr val="bg1"/>
              </a:solidFill>
              <a:latin typeface="Times New Roman" panose="02020603050405020304" pitchFamily="18" charset="0"/>
              <a:ea typeface="DengXian"/>
              <a:cs typeface="Minion Pro" panose="02040503050306020203" pitchFamily="18" charset="0"/>
            </a:endParaRPr>
          </a:p>
          <a:p>
            <a:pPr marL="252095" indent="-252095" algn="just">
              <a:lnSpc>
                <a:spcPct val="107000"/>
              </a:lnSpc>
              <a:spcBef>
                <a:spcPts val="600"/>
              </a:spcBef>
              <a:spcAft>
                <a:spcPts val="0"/>
              </a:spcAft>
            </a:pPr>
            <a:r>
              <a:rPr lang="en-IN" sz="900" dirty="0" err="1">
                <a:solidFill>
                  <a:schemeClr val="bg1"/>
                </a:solidFill>
                <a:latin typeface="Times New Roman" panose="02020603050405020304" pitchFamily="18" charset="0"/>
                <a:ea typeface="MS Mincho"/>
                <a:cs typeface="Minion Pro" panose="02040503050306020203" pitchFamily="18" charset="0"/>
              </a:rPr>
              <a:t>Heriyadi</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Denie</a:t>
            </a:r>
            <a:r>
              <a:rPr lang="en-IN" sz="900" dirty="0">
                <a:solidFill>
                  <a:schemeClr val="bg1"/>
                </a:solidFill>
                <a:latin typeface="Times New Roman" panose="02020603050405020304" pitchFamily="18" charset="0"/>
                <a:ea typeface="MS Mincho"/>
                <a:cs typeface="Minion Pro" panose="02040503050306020203" pitchFamily="18" charset="0"/>
              </a:rPr>
              <a:t>. (2005). </a:t>
            </a:r>
            <a:r>
              <a:rPr lang="en-IN" sz="900" i="1" dirty="0" err="1">
                <a:solidFill>
                  <a:schemeClr val="bg1"/>
                </a:solidFill>
                <a:latin typeface="Times New Roman" panose="02020603050405020304" pitchFamily="18" charset="0"/>
                <a:ea typeface="MS Mincho"/>
                <a:cs typeface="Minion Pro" panose="02040503050306020203" pitchFamily="18" charset="0"/>
              </a:rPr>
              <a:t>Identifikasi</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Sifat-sifat</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Kualitatif</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Domba</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Garut</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Jantan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Tipe</a:t>
            </a:r>
            <a:r>
              <a:rPr lang="en-IN" sz="900" i="1" dirty="0">
                <a:solidFill>
                  <a:schemeClr val="bg1"/>
                </a:solidFill>
                <a:latin typeface="Times New Roman" panose="02020603050405020304" pitchFamily="18" charset="0"/>
                <a:ea typeface="MS Mincho"/>
                <a:cs typeface="Minion Pro" panose="02040503050306020203" pitchFamily="18" charset="0"/>
              </a:rPr>
              <a:t> Tangkas (Qualitative Traits Identification of Bantam Type </a:t>
            </a:r>
            <a:r>
              <a:rPr lang="en-IN" sz="900" i="1" dirty="0" err="1">
                <a:solidFill>
                  <a:schemeClr val="bg1"/>
                </a:solidFill>
                <a:latin typeface="Times New Roman" panose="02020603050405020304" pitchFamily="18" charset="0"/>
                <a:ea typeface="MS Mincho"/>
                <a:cs typeface="Minion Pro" panose="02040503050306020203" pitchFamily="18" charset="0"/>
              </a:rPr>
              <a:t>Garut</a:t>
            </a:r>
            <a:r>
              <a:rPr lang="en-IN" sz="900" i="1" dirty="0">
                <a:solidFill>
                  <a:schemeClr val="bg1"/>
                </a:solidFill>
                <a:latin typeface="Times New Roman" panose="02020603050405020304" pitchFamily="18" charset="0"/>
                <a:ea typeface="MS Mincho"/>
                <a:cs typeface="Minion Pro" panose="02040503050306020203" pitchFamily="18" charset="0"/>
              </a:rPr>
              <a:t> Ram). </a:t>
            </a:r>
            <a:r>
              <a:rPr lang="en-IN" sz="900" dirty="0" err="1">
                <a:solidFill>
                  <a:schemeClr val="bg1"/>
                </a:solidFill>
                <a:latin typeface="Times New Roman" panose="02020603050405020304" pitchFamily="18" charset="0"/>
                <a:ea typeface="MS Mincho"/>
                <a:cs typeface="Minion Pro" panose="02040503050306020203" pitchFamily="18" charset="0"/>
              </a:rPr>
              <a:t>Diterbitkeun</a:t>
            </a:r>
            <a:r>
              <a:rPr lang="en-IN" sz="900" dirty="0">
                <a:solidFill>
                  <a:schemeClr val="bg1"/>
                </a:solidFill>
                <a:latin typeface="Times New Roman" panose="02020603050405020304" pitchFamily="18" charset="0"/>
                <a:ea typeface="MS Mincho"/>
                <a:cs typeface="Minion Pro" panose="02040503050306020203" pitchFamily="18" charset="0"/>
              </a:rPr>
              <a:t> di </a:t>
            </a:r>
            <a:r>
              <a:rPr lang="en-IN" sz="900" dirty="0" err="1">
                <a:solidFill>
                  <a:schemeClr val="bg1"/>
                </a:solidFill>
                <a:latin typeface="Times New Roman" panose="02020603050405020304" pitchFamily="18" charset="0"/>
                <a:ea typeface="MS Mincho"/>
                <a:cs typeface="Minion Pro" panose="02040503050306020203" pitchFamily="18" charset="0"/>
              </a:rPr>
              <a:t>Jurnal</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Ilmu</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Peternakan</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Desember</a:t>
            </a:r>
            <a:r>
              <a:rPr lang="en-IN" sz="900" dirty="0">
                <a:solidFill>
                  <a:schemeClr val="bg1"/>
                </a:solidFill>
                <a:latin typeface="Times New Roman" panose="02020603050405020304" pitchFamily="18" charset="0"/>
                <a:ea typeface="MS Mincho"/>
                <a:cs typeface="Minion Pro" panose="02040503050306020203" pitchFamily="18" charset="0"/>
              </a:rPr>
              <a:t> 2005, Volume 5 </a:t>
            </a:r>
            <a:r>
              <a:rPr lang="en-IN" sz="900" dirty="0" err="1">
                <a:solidFill>
                  <a:schemeClr val="bg1"/>
                </a:solidFill>
                <a:latin typeface="Times New Roman" panose="02020603050405020304" pitchFamily="18" charset="0"/>
                <a:ea typeface="MS Mincho"/>
                <a:cs typeface="Minion Pro" panose="02040503050306020203" pitchFamily="18" charset="0"/>
              </a:rPr>
              <a:t>Nomor</a:t>
            </a:r>
            <a:r>
              <a:rPr lang="en-IN" sz="900" dirty="0">
                <a:solidFill>
                  <a:schemeClr val="bg1"/>
                </a:solidFill>
                <a:latin typeface="Times New Roman" panose="02020603050405020304" pitchFamily="18" charset="0"/>
                <a:ea typeface="MS Mincho"/>
                <a:cs typeface="Minion Pro" panose="02040503050306020203" pitchFamily="18" charset="0"/>
              </a:rPr>
              <a:t> 2, (47-52). Bandung: </a:t>
            </a:r>
            <a:r>
              <a:rPr lang="en-IN" sz="900" dirty="0" err="1">
                <a:solidFill>
                  <a:schemeClr val="bg1"/>
                </a:solidFill>
                <a:latin typeface="Times New Roman" panose="02020603050405020304" pitchFamily="18" charset="0"/>
                <a:ea typeface="MS Mincho"/>
                <a:cs typeface="Minion Pro" panose="02040503050306020203" pitchFamily="18" charset="0"/>
              </a:rPr>
              <a:t>Universitas</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Padjadjaran</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u="sng" dirty="0">
                <a:solidFill>
                  <a:schemeClr val="bg1"/>
                </a:solidFill>
                <a:latin typeface="Times New Roman" panose="02020603050405020304" pitchFamily="18" charset="0"/>
                <a:ea typeface="MS Mincho"/>
                <a:cs typeface="Minion Pro" panose="02040503050306020203" pitchFamily="18" charset="0"/>
                <a:hlinkClick r:id="rId5"/>
              </a:rPr>
              <a:t>https://2288-4668-1-SM</a:t>
            </a:r>
            <a:r>
              <a:rPr lang="en-IN" sz="900" dirty="0">
                <a:solidFill>
                  <a:schemeClr val="bg1"/>
                </a:solidFill>
                <a:latin typeface="Times New Roman" panose="02020603050405020304" pitchFamily="18" charset="0"/>
                <a:ea typeface="MS Mincho"/>
                <a:cs typeface="Minion Pro" panose="02040503050306020203" pitchFamily="18" charset="0"/>
              </a:rPr>
              <a:t>.</a:t>
            </a:r>
            <a:endParaRPr lang="en-US" sz="900" dirty="0">
              <a:solidFill>
                <a:schemeClr val="bg1"/>
              </a:solidFill>
              <a:latin typeface="Times New Roman" panose="02020603050405020304" pitchFamily="18" charset="0"/>
              <a:ea typeface="DengXian"/>
              <a:cs typeface="Minion Pro" panose="02040503050306020203" pitchFamily="18" charset="0"/>
            </a:endParaRPr>
          </a:p>
          <a:p>
            <a:pPr marL="252095" indent="-252095" algn="just">
              <a:lnSpc>
                <a:spcPct val="107000"/>
              </a:lnSpc>
              <a:spcBef>
                <a:spcPts val="600"/>
              </a:spcBef>
              <a:spcAft>
                <a:spcPts val="0"/>
              </a:spcAft>
            </a:pPr>
            <a:r>
              <a:rPr lang="en-IN" sz="900" dirty="0" err="1">
                <a:solidFill>
                  <a:schemeClr val="bg1"/>
                </a:solidFill>
                <a:latin typeface="Times New Roman" panose="02020603050405020304" pitchFamily="18" charset="0"/>
                <a:ea typeface="MS Mincho"/>
                <a:cs typeface="Minion Pro" panose="02040503050306020203" pitchFamily="18" charset="0"/>
              </a:rPr>
              <a:t>Hidayatuloh</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Rijki</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dkk</a:t>
            </a:r>
            <a:r>
              <a:rPr lang="en-IN" sz="900" dirty="0">
                <a:solidFill>
                  <a:schemeClr val="bg1"/>
                </a:solidFill>
                <a:latin typeface="Times New Roman" panose="02020603050405020304" pitchFamily="18" charset="0"/>
                <a:ea typeface="MS Mincho"/>
                <a:cs typeface="Minion Pro" panose="02040503050306020203" pitchFamily="18" charset="0"/>
              </a:rPr>
              <a:t>. (2019). </a:t>
            </a:r>
            <a:r>
              <a:rPr lang="en-IN" sz="900" i="1" dirty="0" err="1">
                <a:solidFill>
                  <a:schemeClr val="bg1"/>
                </a:solidFill>
                <a:latin typeface="Times New Roman" panose="02020603050405020304" pitchFamily="18" charset="0"/>
                <a:ea typeface="MS Mincho"/>
                <a:cs typeface="Minion Pro" panose="02040503050306020203" pitchFamily="18" charset="0"/>
              </a:rPr>
              <a:t>Seni</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Laga</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Ketangkasan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Domba</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Garut</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Dalam</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Perspektif</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Struktural</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Fungsional</a:t>
            </a:r>
            <a:r>
              <a:rPr lang="en-IN" sz="900" i="1" dirty="0">
                <a:solidFill>
                  <a:schemeClr val="bg1"/>
                </a:solidFill>
                <a:latin typeface="Times New Roman" panose="02020603050405020304" pitchFamily="18" charset="0"/>
                <a:ea typeface="MS Mincho"/>
                <a:cs typeface="Minion Pro" panose="02040503050306020203" pitchFamily="18" charset="0"/>
              </a:rPr>
              <a:t> Di </a:t>
            </a:r>
            <a:r>
              <a:rPr lang="en-IN" sz="900" i="1" dirty="0" err="1">
                <a:solidFill>
                  <a:schemeClr val="bg1"/>
                </a:solidFill>
                <a:latin typeface="Times New Roman" panose="02020603050405020304" pitchFamily="18" charset="0"/>
                <a:ea typeface="MS Mincho"/>
                <a:cs typeface="Minion Pro" panose="02040503050306020203" pitchFamily="18" charset="0"/>
              </a:rPr>
              <a:t>Desa</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Cikandang</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Kecamatan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Cikajang</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Kabupaten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Garut</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Diterbitkeun</a:t>
            </a:r>
            <a:r>
              <a:rPr lang="en-IN" sz="900" dirty="0">
                <a:solidFill>
                  <a:schemeClr val="bg1"/>
                </a:solidFill>
                <a:latin typeface="Times New Roman" panose="02020603050405020304" pitchFamily="18" charset="0"/>
                <a:ea typeface="MS Mincho"/>
                <a:cs typeface="Minion Pro" panose="02040503050306020203" pitchFamily="18" charset="0"/>
              </a:rPr>
              <a:t> di </a:t>
            </a:r>
            <a:r>
              <a:rPr lang="en-IN" sz="900" dirty="0" err="1">
                <a:solidFill>
                  <a:schemeClr val="bg1"/>
                </a:solidFill>
                <a:latin typeface="Times New Roman" panose="02020603050405020304" pitchFamily="18" charset="0"/>
                <a:ea typeface="MS Mincho"/>
                <a:cs typeface="Minion Pro" panose="02040503050306020203" pitchFamily="18" charset="0"/>
              </a:rPr>
              <a:t>Jurnal</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Budaya</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Etnika</a:t>
            </a:r>
            <a:r>
              <a:rPr lang="en-IN" sz="900" dirty="0">
                <a:solidFill>
                  <a:schemeClr val="bg1"/>
                </a:solidFill>
                <a:latin typeface="Times New Roman" panose="02020603050405020304" pitchFamily="18" charset="0"/>
                <a:ea typeface="MS Mincho"/>
                <a:cs typeface="Minion Pro" panose="02040503050306020203" pitchFamily="18" charset="0"/>
              </a:rPr>
              <a:t>, Vol. 3 No. 2 </a:t>
            </a:r>
            <a:r>
              <a:rPr lang="en-IN" sz="900" dirty="0" err="1">
                <a:solidFill>
                  <a:schemeClr val="bg1"/>
                </a:solidFill>
                <a:latin typeface="Times New Roman" panose="02020603050405020304" pitchFamily="18" charset="0"/>
                <a:ea typeface="MS Mincho"/>
                <a:cs typeface="Minion Pro" panose="02040503050306020203" pitchFamily="18" charset="0"/>
              </a:rPr>
              <a:t>Desember</a:t>
            </a:r>
            <a:r>
              <a:rPr lang="en-IN" sz="900" dirty="0">
                <a:solidFill>
                  <a:schemeClr val="bg1"/>
                </a:solidFill>
                <a:latin typeface="Times New Roman" panose="02020603050405020304" pitchFamily="18" charset="0"/>
                <a:ea typeface="MS Mincho"/>
                <a:cs typeface="Minion Pro" panose="02040503050306020203" pitchFamily="18" charset="0"/>
              </a:rPr>
              <a:t> 2019. </a:t>
            </a:r>
            <a:r>
              <a:rPr lang="en-IN" sz="900" u="sng" dirty="0">
                <a:solidFill>
                  <a:schemeClr val="bg1"/>
                </a:solidFill>
                <a:latin typeface="Times New Roman" panose="02020603050405020304" pitchFamily="18" charset="0"/>
                <a:ea typeface="MS Mincho"/>
                <a:cs typeface="Minion Pro" panose="02040503050306020203" pitchFamily="18" charset="0"/>
                <a:hlinkClick r:id="rId6"/>
              </a:rPr>
              <a:t>https://1120-2706-1-PB</a:t>
            </a:r>
            <a:r>
              <a:rPr lang="en-IN" sz="900" dirty="0">
                <a:solidFill>
                  <a:schemeClr val="bg1"/>
                </a:solidFill>
                <a:latin typeface="Times New Roman" panose="02020603050405020304" pitchFamily="18" charset="0"/>
                <a:ea typeface="MS Mincho"/>
                <a:cs typeface="Minion Pro" panose="02040503050306020203" pitchFamily="18" charset="0"/>
              </a:rPr>
              <a:t>.</a:t>
            </a:r>
            <a:endParaRPr lang="en-US" sz="900" dirty="0">
              <a:solidFill>
                <a:schemeClr val="bg1"/>
              </a:solidFill>
              <a:latin typeface="Times New Roman" panose="02020603050405020304" pitchFamily="18" charset="0"/>
              <a:ea typeface="DengXian"/>
              <a:cs typeface="Minion Pro" panose="02040503050306020203" pitchFamily="18" charset="0"/>
            </a:endParaRPr>
          </a:p>
          <a:p>
            <a:pPr marL="252095" indent="-252095" algn="just">
              <a:lnSpc>
                <a:spcPct val="107000"/>
              </a:lnSpc>
              <a:spcBef>
                <a:spcPts val="600"/>
              </a:spcBef>
              <a:spcAft>
                <a:spcPts val="0"/>
              </a:spcAft>
            </a:pPr>
            <a:r>
              <a:rPr lang="en-IN" sz="900" dirty="0" err="1">
                <a:solidFill>
                  <a:schemeClr val="bg1"/>
                </a:solidFill>
                <a:latin typeface="Times New Roman" panose="02020603050405020304" pitchFamily="18" charset="0"/>
                <a:ea typeface="MS Mincho"/>
                <a:cs typeface="Minion Pro" panose="02040503050306020203" pitchFamily="18" charset="0"/>
              </a:rPr>
              <a:t>Muzakkir</a:t>
            </a:r>
            <a:r>
              <a:rPr lang="en-IN" sz="900" dirty="0">
                <a:solidFill>
                  <a:schemeClr val="bg1"/>
                </a:solidFill>
                <a:latin typeface="Times New Roman" panose="02020603050405020304" pitchFamily="18" charset="0"/>
                <a:ea typeface="MS Mincho"/>
                <a:cs typeface="Minion Pro" panose="02040503050306020203" pitchFamily="18" charset="0"/>
              </a:rPr>
              <a:t>. (2021). </a:t>
            </a:r>
            <a:r>
              <a:rPr lang="en-IN" sz="900" dirty="0" err="1">
                <a:solidFill>
                  <a:schemeClr val="bg1"/>
                </a:solidFill>
                <a:latin typeface="Times New Roman" panose="02020603050405020304" pitchFamily="18" charset="0"/>
                <a:ea typeface="MS Mincho"/>
                <a:cs typeface="Minion Pro" panose="02040503050306020203" pitchFamily="18" charset="0"/>
              </a:rPr>
              <a:t>Pendekatan</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Etnopedagogi</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Sebagai</a:t>
            </a:r>
            <a:r>
              <a:rPr lang="en-IN" sz="900" dirty="0">
                <a:solidFill>
                  <a:schemeClr val="bg1"/>
                </a:solidFill>
                <a:latin typeface="Times New Roman" panose="02020603050405020304" pitchFamily="18" charset="0"/>
                <a:ea typeface="MS Mincho"/>
                <a:cs typeface="Minion Pro" panose="02040503050306020203" pitchFamily="18" charset="0"/>
              </a:rPr>
              <a:t> Media </a:t>
            </a:r>
            <a:r>
              <a:rPr lang="en-IN" sz="900" dirty="0" err="1">
                <a:solidFill>
                  <a:schemeClr val="bg1"/>
                </a:solidFill>
                <a:latin typeface="Times New Roman" panose="02020603050405020304" pitchFamily="18" charset="0"/>
                <a:ea typeface="MS Mincho"/>
                <a:cs typeface="Minion Pro" panose="02040503050306020203" pitchFamily="18" charset="0"/>
              </a:rPr>
              <a:t>Pelestarian</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Kearifan</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Lokal</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Jurnal</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Hurriah</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Jurnal</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Evaluasi</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Pendidikan</a:t>
            </a:r>
            <a:r>
              <a:rPr lang="en-IN" sz="900" dirty="0">
                <a:solidFill>
                  <a:schemeClr val="bg1"/>
                </a:solidFill>
                <a:latin typeface="Times New Roman" panose="02020603050405020304" pitchFamily="18" charset="0"/>
                <a:ea typeface="MS Mincho"/>
                <a:cs typeface="Minion Pro" panose="02040503050306020203" pitchFamily="18" charset="0"/>
              </a:rPr>
              <a:t> Dan </a:t>
            </a:r>
            <a:r>
              <a:rPr lang="en-IN" sz="900" dirty="0" err="1">
                <a:solidFill>
                  <a:schemeClr val="bg1"/>
                </a:solidFill>
                <a:latin typeface="Times New Roman" panose="02020603050405020304" pitchFamily="18" charset="0"/>
                <a:ea typeface="MS Mincho"/>
                <a:cs typeface="Minion Pro" panose="02040503050306020203" pitchFamily="18" charset="0"/>
              </a:rPr>
              <a:t>Penelitian</a:t>
            </a:r>
            <a:r>
              <a:rPr lang="en-IN" sz="900" dirty="0">
                <a:solidFill>
                  <a:schemeClr val="bg1"/>
                </a:solidFill>
                <a:latin typeface="Times New Roman" panose="02020603050405020304" pitchFamily="18" charset="0"/>
                <a:ea typeface="MS Mincho"/>
                <a:cs typeface="Minion Pro" panose="02040503050306020203" pitchFamily="18" charset="0"/>
              </a:rPr>
              <a:t>, 2(2), 28–39. </a:t>
            </a:r>
            <a:r>
              <a:rPr lang="en-IN" sz="900" u="sng" dirty="0">
                <a:solidFill>
                  <a:schemeClr val="bg1"/>
                </a:solidFill>
                <a:latin typeface="Times New Roman" panose="02020603050405020304" pitchFamily="18" charset="0"/>
                <a:ea typeface="MS Mincho"/>
                <a:cs typeface="Minion Pro" panose="02040503050306020203" pitchFamily="18" charset="0"/>
                <a:hlinkClick r:id="rId7"/>
              </a:rPr>
              <a:t>https://doi.org/10.5806/jh.v2i2.16</a:t>
            </a:r>
            <a:r>
              <a:rPr lang="en-IN" sz="900" dirty="0">
                <a:solidFill>
                  <a:schemeClr val="bg1"/>
                </a:solidFill>
                <a:latin typeface="Times New Roman" panose="02020603050405020304" pitchFamily="18" charset="0"/>
                <a:ea typeface="MS Mincho"/>
                <a:cs typeface="Minion Pro" panose="02040503050306020203" pitchFamily="18" charset="0"/>
              </a:rPr>
              <a:t>. </a:t>
            </a:r>
            <a:endParaRPr lang="en-US" sz="900" dirty="0">
              <a:solidFill>
                <a:schemeClr val="bg1"/>
              </a:solidFill>
              <a:latin typeface="Times New Roman" panose="02020603050405020304" pitchFamily="18" charset="0"/>
              <a:ea typeface="DengXian"/>
              <a:cs typeface="Minion Pro" panose="02040503050306020203" pitchFamily="18" charset="0"/>
            </a:endParaRPr>
          </a:p>
          <a:p>
            <a:pPr marL="252095" indent="-252095" algn="just">
              <a:lnSpc>
                <a:spcPct val="107000"/>
              </a:lnSpc>
              <a:spcBef>
                <a:spcPts val="600"/>
              </a:spcBef>
              <a:spcAft>
                <a:spcPts val="0"/>
              </a:spcAft>
            </a:pPr>
            <a:r>
              <a:rPr lang="en-IN" sz="900" dirty="0" err="1">
                <a:solidFill>
                  <a:schemeClr val="bg1"/>
                </a:solidFill>
                <a:latin typeface="Times New Roman" panose="02020603050405020304" pitchFamily="18" charset="0"/>
                <a:ea typeface="MS Mincho"/>
                <a:cs typeface="Minion Pro" panose="02040503050306020203" pitchFamily="18" charset="0"/>
              </a:rPr>
              <a:t>Nazir</a:t>
            </a:r>
            <a:r>
              <a:rPr lang="en-IN" sz="900" dirty="0">
                <a:solidFill>
                  <a:schemeClr val="bg1"/>
                </a:solidFill>
                <a:latin typeface="Times New Roman" panose="02020603050405020304" pitchFamily="18" charset="0"/>
                <a:ea typeface="MS Mincho"/>
                <a:cs typeface="Minion Pro" panose="02040503050306020203" pitchFamily="18" charset="0"/>
              </a:rPr>
              <a:t>, Mohammad. (1988). </a:t>
            </a:r>
            <a:r>
              <a:rPr lang="en-IN" sz="900" dirty="0" err="1">
                <a:solidFill>
                  <a:schemeClr val="bg1"/>
                </a:solidFill>
                <a:latin typeface="Times New Roman" panose="02020603050405020304" pitchFamily="18" charset="0"/>
                <a:ea typeface="MS Mincho"/>
                <a:cs typeface="Minion Pro" panose="02040503050306020203" pitchFamily="18" charset="0"/>
              </a:rPr>
              <a:t>Metode</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Penelitan</a:t>
            </a:r>
            <a:r>
              <a:rPr lang="en-IN" sz="900" dirty="0">
                <a:solidFill>
                  <a:schemeClr val="bg1"/>
                </a:solidFill>
                <a:latin typeface="Times New Roman" panose="02020603050405020304" pitchFamily="18" charset="0"/>
                <a:ea typeface="MS Mincho"/>
                <a:cs typeface="Minion Pro" panose="02040503050306020203" pitchFamily="18" charset="0"/>
              </a:rPr>
              <a:t>. Jakarta: </a:t>
            </a:r>
            <a:r>
              <a:rPr lang="en-IN" sz="900" dirty="0" err="1">
                <a:solidFill>
                  <a:schemeClr val="bg1"/>
                </a:solidFill>
                <a:latin typeface="Times New Roman" panose="02020603050405020304" pitchFamily="18" charset="0"/>
                <a:ea typeface="MS Mincho"/>
                <a:cs typeface="Minion Pro" panose="02040503050306020203" pitchFamily="18" charset="0"/>
              </a:rPr>
              <a:t>Ghalia</a:t>
            </a:r>
            <a:r>
              <a:rPr lang="en-IN" sz="900" dirty="0">
                <a:solidFill>
                  <a:schemeClr val="bg1"/>
                </a:solidFill>
                <a:latin typeface="Times New Roman" panose="02020603050405020304" pitchFamily="18" charset="0"/>
                <a:ea typeface="MS Mincho"/>
                <a:cs typeface="Minion Pro" panose="02040503050306020203" pitchFamily="18" charset="0"/>
              </a:rPr>
              <a:t> Indonesia.</a:t>
            </a:r>
            <a:endParaRPr lang="en-US" sz="900" dirty="0">
              <a:solidFill>
                <a:schemeClr val="bg1"/>
              </a:solidFill>
              <a:latin typeface="Times New Roman" panose="02020603050405020304" pitchFamily="18" charset="0"/>
              <a:ea typeface="DengXian"/>
              <a:cs typeface="Minion Pro" panose="02040503050306020203" pitchFamily="18" charset="0"/>
            </a:endParaRPr>
          </a:p>
          <a:p>
            <a:pPr marL="252095" indent="-252095" algn="just">
              <a:lnSpc>
                <a:spcPct val="107000"/>
              </a:lnSpc>
              <a:spcBef>
                <a:spcPts val="600"/>
              </a:spcBef>
              <a:spcAft>
                <a:spcPts val="0"/>
              </a:spcAft>
            </a:pPr>
            <a:r>
              <a:rPr lang="en-IN" sz="900" dirty="0">
                <a:solidFill>
                  <a:schemeClr val="bg1"/>
                </a:solidFill>
                <a:latin typeface="Times New Roman" panose="02020603050405020304" pitchFamily="18" charset="0"/>
                <a:ea typeface="MS Mincho"/>
                <a:cs typeface="Minion Pro" panose="02040503050306020203" pitchFamily="18" charset="0"/>
              </a:rPr>
              <a:t>Rajab, </a:t>
            </a:r>
            <a:r>
              <a:rPr lang="en-IN" sz="900" dirty="0" err="1">
                <a:solidFill>
                  <a:schemeClr val="bg1"/>
                </a:solidFill>
                <a:latin typeface="Times New Roman" panose="02020603050405020304" pitchFamily="18" charset="0"/>
                <a:ea typeface="MS Mincho"/>
                <a:cs typeface="Minion Pro" panose="02040503050306020203" pitchFamily="18" charset="0"/>
              </a:rPr>
              <a:t>Gunawan</a:t>
            </a:r>
            <a:r>
              <a:rPr lang="en-IN" sz="900" dirty="0">
                <a:solidFill>
                  <a:schemeClr val="bg1"/>
                </a:solidFill>
                <a:latin typeface="Times New Roman" panose="02020603050405020304" pitchFamily="18" charset="0"/>
                <a:ea typeface="MS Mincho"/>
                <a:cs typeface="Minion Pro" panose="02040503050306020203" pitchFamily="18" charset="0"/>
              </a:rPr>
              <a:t>. (2006). </a:t>
            </a:r>
            <a:r>
              <a:rPr lang="en-IN" sz="900" i="1" dirty="0" err="1">
                <a:solidFill>
                  <a:schemeClr val="bg1"/>
                </a:solidFill>
                <a:latin typeface="Times New Roman" panose="02020603050405020304" pitchFamily="18" charset="0"/>
                <a:ea typeface="MS Mincho"/>
                <a:cs typeface="Minion Pro" panose="02040503050306020203" pitchFamily="18" charset="0"/>
              </a:rPr>
              <a:t>Memberdayakan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Kearifan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Lokal</a:t>
            </a:r>
            <a:r>
              <a:rPr lang="en-IN" sz="900" i="1" dirty="0">
                <a:solidFill>
                  <a:schemeClr val="bg1"/>
                </a:solidFill>
                <a:latin typeface="Times New Roman" panose="02020603050405020304" pitchFamily="18" charset="0"/>
                <a:ea typeface="MS Mincho"/>
                <a:cs typeface="Minion Pro" panose="02040503050306020203" pitchFamily="18" charset="0"/>
              </a:rPr>
              <a:t> Bali </a:t>
            </a:r>
            <a:r>
              <a:rPr lang="en-IN" sz="900" i="1" dirty="0" err="1">
                <a:solidFill>
                  <a:schemeClr val="bg1"/>
                </a:solidFill>
                <a:latin typeface="Times New Roman" panose="02020603050405020304" pitchFamily="18" charset="0"/>
                <a:ea typeface="MS Mincho"/>
                <a:cs typeface="Minion Pro" panose="02040503050306020203" pitchFamily="18" charset="0"/>
              </a:rPr>
              <a:t>Komunitas</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Adat</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Terpencil</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Kementerian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Sosial</a:t>
            </a:r>
            <a:r>
              <a:rPr lang="en-IN" sz="900" i="1" dirty="0">
                <a:solidFill>
                  <a:schemeClr val="bg1"/>
                </a:solidFill>
                <a:latin typeface="Times New Roman" panose="02020603050405020304" pitchFamily="18" charset="0"/>
                <a:ea typeface="MS Mincho"/>
                <a:cs typeface="Minion Pro" panose="02040503050306020203" pitchFamily="18" charset="0"/>
              </a:rPr>
              <a:t>.</a:t>
            </a:r>
            <a:r>
              <a:rPr lang="en-IN" sz="900" dirty="0">
                <a:solidFill>
                  <a:schemeClr val="bg1"/>
                </a:solidFill>
                <a:latin typeface="Times New Roman" panose="02020603050405020304" pitchFamily="18" charset="0"/>
                <a:ea typeface="MS Mincho"/>
                <a:cs typeface="Minion Pro" panose="02040503050306020203" pitchFamily="18" charset="0"/>
              </a:rPr>
              <a:t> Jakarta.</a:t>
            </a:r>
            <a:endParaRPr lang="en-US" sz="900" dirty="0">
              <a:solidFill>
                <a:schemeClr val="bg1"/>
              </a:solidFill>
              <a:latin typeface="Times New Roman" panose="02020603050405020304" pitchFamily="18" charset="0"/>
              <a:ea typeface="DengXian"/>
              <a:cs typeface="Minion Pro" panose="02040503050306020203" pitchFamily="18" charset="0"/>
            </a:endParaRPr>
          </a:p>
          <a:p>
            <a:pPr marL="252095" indent="-252095" algn="just">
              <a:lnSpc>
                <a:spcPct val="107000"/>
              </a:lnSpc>
              <a:spcBef>
                <a:spcPts val="600"/>
              </a:spcBef>
              <a:spcAft>
                <a:spcPts val="0"/>
              </a:spcAft>
            </a:pPr>
            <a:r>
              <a:rPr lang="en-IN" sz="900" dirty="0" err="1">
                <a:solidFill>
                  <a:schemeClr val="bg1"/>
                </a:solidFill>
                <a:latin typeface="Times New Roman" panose="02020603050405020304" pitchFamily="18" charset="0"/>
                <a:ea typeface="MS Mincho"/>
                <a:cs typeface="Minion Pro" panose="02040503050306020203" pitchFamily="18" charset="0"/>
              </a:rPr>
              <a:t>Sartini</a:t>
            </a:r>
            <a:r>
              <a:rPr lang="en-IN" sz="900" dirty="0">
                <a:solidFill>
                  <a:schemeClr val="bg1"/>
                </a:solidFill>
                <a:latin typeface="Times New Roman" panose="02020603050405020304" pitchFamily="18" charset="0"/>
                <a:ea typeface="MS Mincho"/>
                <a:cs typeface="Minion Pro" panose="02040503050306020203" pitchFamily="18" charset="0"/>
              </a:rPr>
              <a:t>, (2004). </a:t>
            </a:r>
            <a:r>
              <a:rPr lang="en-IN" sz="900" dirty="0" err="1">
                <a:solidFill>
                  <a:schemeClr val="bg1"/>
                </a:solidFill>
                <a:latin typeface="Times New Roman" panose="02020603050405020304" pitchFamily="18" charset="0"/>
                <a:ea typeface="MS Mincho"/>
                <a:cs typeface="Minion Pro" panose="02040503050306020203" pitchFamily="18" charset="0"/>
              </a:rPr>
              <a:t>Menggali</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Kearifan</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Lokal</a:t>
            </a:r>
            <a:r>
              <a:rPr lang="en-IN" sz="900" dirty="0">
                <a:solidFill>
                  <a:schemeClr val="bg1"/>
                </a:solidFill>
                <a:latin typeface="Times New Roman" panose="02020603050405020304" pitchFamily="18" charset="0"/>
                <a:ea typeface="MS Mincho"/>
                <a:cs typeface="Minion Pro" panose="02040503050306020203" pitchFamily="18" charset="0"/>
              </a:rPr>
              <a:t> Nusantara </a:t>
            </a:r>
            <a:r>
              <a:rPr lang="en-IN" sz="900" dirty="0" err="1">
                <a:solidFill>
                  <a:schemeClr val="bg1"/>
                </a:solidFill>
                <a:latin typeface="Times New Roman" panose="02020603050405020304" pitchFamily="18" charset="0"/>
                <a:ea typeface="MS Mincho"/>
                <a:cs typeface="Minion Pro" panose="02040503050306020203" pitchFamily="18" charset="0"/>
              </a:rPr>
              <a:t>Sebuah</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Kajian</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Filsafati</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i="1" dirty="0">
                <a:solidFill>
                  <a:schemeClr val="bg1"/>
                </a:solidFill>
                <a:latin typeface="Times New Roman" panose="02020603050405020304" pitchFamily="18" charset="0"/>
                <a:ea typeface="MS Mincho"/>
                <a:cs typeface="Minion Pro" panose="02040503050306020203" pitchFamily="18" charset="0"/>
              </a:rPr>
              <a:t>(</a:t>
            </a:r>
            <a:r>
              <a:rPr lang="en-IN" sz="900" i="1" dirty="0" err="1">
                <a:solidFill>
                  <a:schemeClr val="bg1"/>
                </a:solidFill>
                <a:latin typeface="Times New Roman" panose="02020603050405020304" pitchFamily="18" charset="0"/>
                <a:ea typeface="MS Mincho"/>
                <a:cs typeface="Minion Pro" panose="02040503050306020203" pitchFamily="18" charset="0"/>
              </a:rPr>
              <a:t>Jurnal</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Filsafat</a:t>
            </a:r>
            <a:r>
              <a:rPr lang="en-IN" sz="900" i="1" dirty="0">
                <a:solidFill>
                  <a:schemeClr val="bg1"/>
                </a:solidFill>
                <a:latin typeface="Times New Roman" panose="02020603050405020304" pitchFamily="18" charset="0"/>
                <a:ea typeface="MS Mincho"/>
                <a:cs typeface="Minion Pro" panose="02040503050306020203" pitchFamily="18" charset="0"/>
              </a:rPr>
              <a:t>)</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Universitas</a:t>
            </a:r>
            <a:r>
              <a:rPr lang="en-IN" sz="900" dirty="0">
                <a:solidFill>
                  <a:schemeClr val="bg1"/>
                </a:solidFill>
                <a:latin typeface="Times New Roman" panose="02020603050405020304" pitchFamily="18" charset="0"/>
                <a:ea typeface="MS Mincho"/>
                <a:cs typeface="Minion Pro" panose="02040503050306020203" pitchFamily="18" charset="0"/>
              </a:rPr>
              <a:t> Gajah </a:t>
            </a:r>
            <a:r>
              <a:rPr lang="en-IN" sz="900" dirty="0" err="1">
                <a:solidFill>
                  <a:schemeClr val="bg1"/>
                </a:solidFill>
                <a:latin typeface="Times New Roman" panose="02020603050405020304" pitchFamily="18" charset="0"/>
                <a:ea typeface="MS Mincho"/>
                <a:cs typeface="Minion Pro" panose="02040503050306020203" pitchFamily="18" charset="0"/>
              </a:rPr>
              <a:t>Mada</a:t>
            </a:r>
            <a:r>
              <a:rPr lang="en-IN" sz="900" dirty="0">
                <a:solidFill>
                  <a:schemeClr val="bg1"/>
                </a:solidFill>
                <a:latin typeface="Times New Roman" panose="02020603050405020304" pitchFamily="18" charset="0"/>
                <a:ea typeface="MS Mincho"/>
                <a:cs typeface="Minion Pro" panose="02040503050306020203" pitchFamily="18" charset="0"/>
              </a:rPr>
              <a:t>: Yogyakarta.</a:t>
            </a:r>
            <a:endParaRPr lang="en-US" sz="900" dirty="0">
              <a:solidFill>
                <a:schemeClr val="bg1"/>
              </a:solidFill>
              <a:latin typeface="Times New Roman" panose="02020603050405020304" pitchFamily="18" charset="0"/>
              <a:ea typeface="DengXian"/>
              <a:cs typeface="Minion Pro" panose="02040503050306020203" pitchFamily="18" charset="0"/>
            </a:endParaRPr>
          </a:p>
          <a:p>
            <a:pPr marL="252095" indent="-252095" algn="just">
              <a:lnSpc>
                <a:spcPct val="107000"/>
              </a:lnSpc>
              <a:spcBef>
                <a:spcPts val="600"/>
              </a:spcBef>
              <a:spcAft>
                <a:spcPts val="0"/>
              </a:spcAft>
            </a:pPr>
            <a:r>
              <a:rPr lang="en-IN" sz="900" dirty="0" err="1">
                <a:solidFill>
                  <a:schemeClr val="bg1"/>
                </a:solidFill>
                <a:latin typeface="Times New Roman" panose="02020603050405020304" pitchFamily="18" charset="0"/>
                <a:ea typeface="MS Mincho"/>
                <a:cs typeface="Minion Pro" panose="02040503050306020203" pitchFamily="18" charset="0"/>
              </a:rPr>
              <a:t>Sudaryat</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Yayat</a:t>
            </a:r>
            <a:r>
              <a:rPr lang="en-IN" sz="900" dirty="0">
                <a:solidFill>
                  <a:schemeClr val="bg1"/>
                </a:solidFill>
                <a:latin typeface="Times New Roman" panose="02020603050405020304" pitchFamily="18" charset="0"/>
                <a:ea typeface="MS Mincho"/>
                <a:cs typeface="Minion Pro" panose="02040503050306020203" pitchFamily="18" charset="0"/>
              </a:rPr>
              <a:t>. (2015). </a:t>
            </a:r>
            <a:r>
              <a:rPr lang="en-IN" sz="900" i="1" dirty="0" err="1">
                <a:solidFill>
                  <a:schemeClr val="bg1"/>
                </a:solidFill>
                <a:latin typeface="Times New Roman" panose="02020603050405020304" pitchFamily="18" charset="0"/>
                <a:ea typeface="MS Mincho"/>
                <a:cs typeface="Minion Pro" panose="02040503050306020203" pitchFamily="18" charset="0"/>
              </a:rPr>
              <a:t>Wawasan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Kasundaan</a:t>
            </a:r>
            <a:r>
              <a:rPr lang="en-IN" sz="900" dirty="0">
                <a:solidFill>
                  <a:schemeClr val="bg1"/>
                </a:solidFill>
                <a:latin typeface="Times New Roman" panose="02020603050405020304" pitchFamily="18" charset="0"/>
                <a:ea typeface="MS Mincho"/>
                <a:cs typeface="Minion Pro" panose="02040503050306020203" pitchFamily="18" charset="0"/>
              </a:rPr>
              <a:t>. Bandung: FKIP-UPI.</a:t>
            </a:r>
            <a:endParaRPr lang="en-US" sz="900" dirty="0">
              <a:solidFill>
                <a:schemeClr val="bg1"/>
              </a:solidFill>
              <a:latin typeface="Times New Roman" panose="02020603050405020304" pitchFamily="18" charset="0"/>
              <a:ea typeface="DengXian"/>
              <a:cs typeface="Minion Pro" panose="02040503050306020203" pitchFamily="18" charset="0"/>
            </a:endParaRPr>
          </a:p>
          <a:p>
            <a:pPr marL="252095" indent="-252095" algn="just">
              <a:lnSpc>
                <a:spcPct val="107000"/>
              </a:lnSpc>
              <a:spcBef>
                <a:spcPts val="600"/>
              </a:spcBef>
              <a:spcAft>
                <a:spcPts val="0"/>
              </a:spcAft>
            </a:pPr>
            <a:r>
              <a:rPr lang="en-IN" sz="900" dirty="0" err="1">
                <a:solidFill>
                  <a:schemeClr val="bg1"/>
                </a:solidFill>
                <a:latin typeface="Times New Roman" panose="02020603050405020304" pitchFamily="18" charset="0"/>
                <a:ea typeface="MS Mincho"/>
                <a:cs typeface="Minion Pro" panose="02040503050306020203" pitchFamily="18" charset="0"/>
              </a:rPr>
              <a:t>Sudaryat</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Yayat</a:t>
            </a:r>
            <a:r>
              <a:rPr lang="en-IN" sz="900" dirty="0">
                <a:solidFill>
                  <a:schemeClr val="bg1"/>
                </a:solidFill>
                <a:latin typeface="Times New Roman" panose="02020603050405020304" pitchFamily="18" charset="0"/>
                <a:ea typeface="MS Mincho"/>
                <a:cs typeface="Minion Pro" panose="02040503050306020203" pitchFamily="18" charset="0"/>
              </a:rPr>
              <a:t>. (2022). </a:t>
            </a:r>
            <a:r>
              <a:rPr lang="en-IN" sz="900" i="1" dirty="0" err="1">
                <a:solidFill>
                  <a:schemeClr val="bg1"/>
                </a:solidFill>
                <a:latin typeface="Times New Roman" panose="02020603050405020304" pitchFamily="18" charset="0"/>
                <a:ea typeface="MS Mincho"/>
                <a:cs typeface="Minion Pro" panose="02040503050306020203" pitchFamily="18" charset="0"/>
              </a:rPr>
              <a:t>Wawasan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Kasundaan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dirty="0">
                <a:solidFill>
                  <a:schemeClr val="bg1"/>
                </a:solidFill>
                <a:latin typeface="Times New Roman" panose="02020603050405020304" pitchFamily="18" charset="0"/>
                <a:ea typeface="MS Mincho"/>
                <a:cs typeface="Minion Pro" panose="02040503050306020203" pitchFamily="18" charset="0"/>
              </a:rPr>
              <a:t>Bandung: UPI Press. </a:t>
            </a:r>
            <a:endParaRPr lang="en-US" sz="900" dirty="0">
              <a:solidFill>
                <a:schemeClr val="bg1"/>
              </a:solidFill>
              <a:latin typeface="Times New Roman" panose="02020603050405020304" pitchFamily="18" charset="0"/>
              <a:ea typeface="DengXian"/>
              <a:cs typeface="Minion Pro" panose="02040503050306020203" pitchFamily="18" charset="0"/>
            </a:endParaRPr>
          </a:p>
          <a:p>
            <a:pPr marL="252095" indent="-252095" algn="just">
              <a:lnSpc>
                <a:spcPct val="107000"/>
              </a:lnSpc>
              <a:spcBef>
                <a:spcPts val="600"/>
              </a:spcBef>
              <a:spcAft>
                <a:spcPts val="0"/>
              </a:spcAft>
            </a:pPr>
            <a:r>
              <a:rPr lang="en-IN" sz="900" dirty="0">
                <a:solidFill>
                  <a:schemeClr val="bg1"/>
                </a:solidFill>
                <a:latin typeface="Times New Roman" panose="02020603050405020304" pitchFamily="18" charset="0"/>
                <a:ea typeface="MS Mincho"/>
                <a:cs typeface="Minion Pro" panose="02040503050306020203" pitchFamily="18" charset="0"/>
              </a:rPr>
              <a:t>Surya, P. 2011. </a:t>
            </a:r>
            <a:r>
              <a:rPr lang="en-IN" sz="900" i="1" dirty="0" err="1">
                <a:solidFill>
                  <a:schemeClr val="bg1"/>
                </a:solidFill>
                <a:latin typeface="Times New Roman" panose="02020603050405020304" pitchFamily="18" charset="0"/>
                <a:ea typeface="MS Mincho"/>
                <a:cs typeface="Minion Pro" panose="02040503050306020203" pitchFamily="18" charset="0"/>
              </a:rPr>
              <a:t>Kepemimpinan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Etnopedagogi</a:t>
            </a:r>
            <a:r>
              <a:rPr lang="en-IN" sz="900" i="1" dirty="0">
                <a:solidFill>
                  <a:schemeClr val="bg1"/>
                </a:solidFill>
                <a:latin typeface="Times New Roman" panose="02020603050405020304" pitchFamily="18" charset="0"/>
                <a:ea typeface="MS Mincho"/>
                <a:cs typeface="Minion Pro" panose="02040503050306020203" pitchFamily="18" charset="0"/>
              </a:rPr>
              <a:t> di Indonesia</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Majalah</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Ilmiah</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Dinamika</a:t>
            </a:r>
            <a:r>
              <a:rPr lang="en-IN" sz="900" dirty="0">
                <a:solidFill>
                  <a:schemeClr val="bg1"/>
                </a:solidFill>
                <a:latin typeface="Times New Roman" panose="02020603050405020304" pitchFamily="18" charset="0"/>
                <a:ea typeface="MS Mincho"/>
                <a:cs typeface="Minion Pro" panose="02040503050306020203" pitchFamily="18" charset="0"/>
              </a:rPr>
              <a:t> UNY </a:t>
            </a:r>
            <a:r>
              <a:rPr lang="en-IN" sz="900" dirty="0" err="1">
                <a:solidFill>
                  <a:schemeClr val="bg1"/>
                </a:solidFill>
                <a:latin typeface="Times New Roman" panose="02020603050405020304" pitchFamily="18" charset="0"/>
                <a:ea typeface="MS Mincho"/>
                <a:cs typeface="Minion Pro" panose="02040503050306020203" pitchFamily="18" charset="0"/>
              </a:rPr>
              <a:t>edisi</a:t>
            </a:r>
            <a:r>
              <a:rPr lang="en-IN" sz="900" dirty="0">
                <a:solidFill>
                  <a:schemeClr val="bg1"/>
                </a:solidFill>
                <a:latin typeface="Times New Roman" panose="02020603050405020304" pitchFamily="18" charset="0"/>
                <a:ea typeface="MS Mincho"/>
                <a:cs typeface="Minion Pro" panose="02040503050306020203" pitchFamily="18" charset="0"/>
              </a:rPr>
              <a:t> Mei 2011). Yogyakarta: </a:t>
            </a:r>
            <a:r>
              <a:rPr lang="en-IN" sz="900" dirty="0" err="1">
                <a:solidFill>
                  <a:schemeClr val="bg1"/>
                </a:solidFill>
                <a:latin typeface="Times New Roman" panose="02020603050405020304" pitchFamily="18" charset="0"/>
                <a:ea typeface="MS Mincho"/>
                <a:cs typeface="Minion Pro" panose="02040503050306020203" pitchFamily="18" charset="0"/>
              </a:rPr>
              <a:t>UniversitasNegeri</a:t>
            </a:r>
            <a:r>
              <a:rPr lang="en-IN" sz="900" dirty="0">
                <a:solidFill>
                  <a:schemeClr val="bg1"/>
                </a:solidFill>
                <a:latin typeface="Times New Roman" panose="02020603050405020304" pitchFamily="18" charset="0"/>
                <a:ea typeface="MS Mincho"/>
                <a:cs typeface="Minion Pro" panose="02040503050306020203" pitchFamily="18" charset="0"/>
              </a:rPr>
              <a:t> Yogyakarta.</a:t>
            </a:r>
            <a:endParaRPr lang="en-US" sz="900" dirty="0">
              <a:solidFill>
                <a:schemeClr val="bg1"/>
              </a:solidFill>
              <a:latin typeface="Times New Roman" panose="02020603050405020304" pitchFamily="18" charset="0"/>
              <a:ea typeface="DengXian"/>
              <a:cs typeface="Minion Pro" panose="02040503050306020203" pitchFamily="18" charset="0"/>
            </a:endParaRPr>
          </a:p>
          <a:p>
            <a:pPr marL="252095" indent="-252095" algn="just">
              <a:lnSpc>
                <a:spcPct val="107000"/>
              </a:lnSpc>
              <a:spcBef>
                <a:spcPts val="600"/>
              </a:spcBef>
              <a:spcAft>
                <a:spcPts val="0"/>
              </a:spcAft>
            </a:pPr>
            <a:r>
              <a:rPr lang="en-IN" sz="900" dirty="0" err="1">
                <a:solidFill>
                  <a:schemeClr val="bg1"/>
                </a:solidFill>
                <a:latin typeface="Times New Roman" panose="02020603050405020304" pitchFamily="18" charset="0"/>
                <a:ea typeface="MS Mincho"/>
                <a:cs typeface="Minion Pro" panose="02040503050306020203" pitchFamily="18" charset="0"/>
              </a:rPr>
              <a:t>Sutarto</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Dendi</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dkk</a:t>
            </a:r>
            <a:r>
              <a:rPr lang="en-IN" sz="900" dirty="0">
                <a:solidFill>
                  <a:schemeClr val="bg1"/>
                </a:solidFill>
                <a:latin typeface="Times New Roman" panose="02020603050405020304" pitchFamily="18" charset="0"/>
                <a:ea typeface="MS Mincho"/>
                <a:cs typeface="Minion Pro" panose="02040503050306020203" pitchFamily="18" charset="0"/>
              </a:rPr>
              <a:t>. 2013. Model </a:t>
            </a:r>
            <a:r>
              <a:rPr lang="en-IN" sz="900" dirty="0" err="1">
                <a:solidFill>
                  <a:schemeClr val="bg1"/>
                </a:solidFill>
                <a:latin typeface="Times New Roman" panose="02020603050405020304" pitchFamily="18" charset="0"/>
                <a:ea typeface="MS Mincho"/>
                <a:cs typeface="Minion Pro" panose="02040503050306020203" pitchFamily="18" charset="0"/>
              </a:rPr>
              <a:t>Penyelesaian</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Konflik</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Berbasis</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Kearifan</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Lokal</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Tepung</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Tawar</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Pada</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Komunitas</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Talang</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Sejemput</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Lahat</a:t>
            </a:r>
            <a:r>
              <a:rPr lang="en-IN" sz="900" dirty="0">
                <a:solidFill>
                  <a:schemeClr val="bg1"/>
                </a:solidFill>
                <a:latin typeface="Times New Roman" panose="02020603050405020304" pitchFamily="18" charset="0"/>
                <a:ea typeface="MS Mincho"/>
                <a:cs typeface="Minion Pro" panose="02040503050306020203" pitchFamily="18" charset="0"/>
              </a:rPr>
              <a:t> Sumatera Selatan. Palembang: </a:t>
            </a:r>
            <a:r>
              <a:rPr lang="en-IN" sz="900" dirty="0" err="1">
                <a:solidFill>
                  <a:schemeClr val="bg1"/>
                </a:solidFill>
                <a:latin typeface="Times New Roman" panose="02020603050405020304" pitchFamily="18" charset="0"/>
                <a:ea typeface="MS Mincho"/>
                <a:cs typeface="Minion Pro" panose="02040503050306020203" pitchFamily="18" charset="0"/>
              </a:rPr>
              <a:t>Laporan</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Penelitian</a:t>
            </a:r>
            <a:r>
              <a:rPr lang="en-IN" sz="900" dirty="0">
                <a:solidFill>
                  <a:schemeClr val="bg1"/>
                </a:solidFill>
                <a:latin typeface="Times New Roman" panose="02020603050405020304" pitchFamily="18" charset="0"/>
                <a:ea typeface="MS Mincho"/>
                <a:cs typeface="Minion Pro" panose="02040503050306020203" pitchFamily="18" charset="0"/>
              </a:rPr>
              <a:t> Fundamental </a:t>
            </a:r>
            <a:r>
              <a:rPr lang="en-IN" sz="900" dirty="0" err="1">
                <a:solidFill>
                  <a:schemeClr val="bg1"/>
                </a:solidFill>
                <a:latin typeface="Times New Roman" panose="02020603050405020304" pitchFamily="18" charset="0"/>
                <a:ea typeface="MS Mincho"/>
                <a:cs typeface="Minion Pro" panose="02040503050306020203" pitchFamily="18" charset="0"/>
              </a:rPr>
              <a:t>Universitas</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Sriwijaya</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tidak</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diterbitkan</a:t>
            </a:r>
            <a:r>
              <a:rPr lang="en-IN" sz="900" dirty="0">
                <a:solidFill>
                  <a:schemeClr val="bg1"/>
                </a:solidFill>
                <a:latin typeface="Times New Roman" panose="02020603050405020304" pitchFamily="18" charset="0"/>
                <a:ea typeface="MS Mincho"/>
                <a:cs typeface="Minion Pro" panose="02040503050306020203" pitchFamily="18" charset="0"/>
              </a:rPr>
              <a:t>).</a:t>
            </a:r>
            <a:endParaRPr lang="en-US" sz="900" dirty="0">
              <a:solidFill>
                <a:schemeClr val="bg1"/>
              </a:solidFill>
              <a:latin typeface="Times New Roman" panose="02020603050405020304" pitchFamily="18" charset="0"/>
              <a:ea typeface="DengXian"/>
              <a:cs typeface="Minion Pro" panose="02040503050306020203" pitchFamily="18" charset="0"/>
            </a:endParaRPr>
          </a:p>
          <a:p>
            <a:pPr marL="252095" indent="-252095" algn="just">
              <a:lnSpc>
                <a:spcPct val="107000"/>
              </a:lnSpc>
              <a:spcBef>
                <a:spcPts val="600"/>
              </a:spcBef>
              <a:spcAft>
                <a:spcPts val="0"/>
              </a:spcAft>
            </a:pPr>
            <a:r>
              <a:rPr lang="en-IN" sz="900" dirty="0" err="1">
                <a:solidFill>
                  <a:schemeClr val="bg1"/>
                </a:solidFill>
                <a:latin typeface="Times New Roman" panose="02020603050405020304" pitchFamily="18" charset="0"/>
                <a:ea typeface="MS Mincho"/>
                <a:cs typeface="Minion Pro" panose="02040503050306020203" pitchFamily="18" charset="0"/>
              </a:rPr>
              <a:t>Wagiati</a:t>
            </a:r>
            <a:r>
              <a:rPr lang="en-IN" sz="900" dirty="0">
                <a:solidFill>
                  <a:schemeClr val="bg1"/>
                </a:solidFill>
                <a:latin typeface="Times New Roman" panose="02020603050405020304" pitchFamily="18" charset="0"/>
                <a:ea typeface="MS Mincho"/>
                <a:cs typeface="Minion Pro" panose="02040503050306020203" pitchFamily="18" charset="0"/>
              </a:rPr>
              <a:t>. &amp; </a:t>
            </a:r>
            <a:r>
              <a:rPr lang="en-IN" sz="900" dirty="0" err="1">
                <a:solidFill>
                  <a:schemeClr val="bg1"/>
                </a:solidFill>
                <a:latin typeface="Times New Roman" panose="02020603050405020304" pitchFamily="18" charset="0"/>
                <a:ea typeface="MS Mincho"/>
                <a:cs typeface="Minion Pro" panose="02040503050306020203" pitchFamily="18" charset="0"/>
              </a:rPr>
              <a:t>Riyanto</a:t>
            </a:r>
            <a:r>
              <a:rPr lang="en-IN" sz="900" dirty="0">
                <a:solidFill>
                  <a:schemeClr val="bg1"/>
                </a:solidFill>
                <a:latin typeface="Times New Roman" panose="02020603050405020304" pitchFamily="18" charset="0"/>
                <a:ea typeface="MS Mincho"/>
                <a:cs typeface="Minion Pro" panose="02040503050306020203" pitchFamily="18" charset="0"/>
              </a:rPr>
              <a:t>, S. (2015). </a:t>
            </a:r>
            <a:r>
              <a:rPr lang="en-IN" sz="900" i="1" dirty="0" err="1">
                <a:solidFill>
                  <a:schemeClr val="bg1"/>
                </a:solidFill>
                <a:latin typeface="Times New Roman" panose="02020603050405020304" pitchFamily="18" charset="0"/>
                <a:ea typeface="MS Mincho"/>
                <a:cs typeface="Minion Pro" panose="02040503050306020203" pitchFamily="18" charset="0"/>
              </a:rPr>
              <a:t>Peribahasa</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Sunda</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sebagai</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sumber</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kearifan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lokal</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Dalam</a:t>
            </a:r>
            <a:r>
              <a:rPr lang="en-IN" sz="900" dirty="0">
                <a:solidFill>
                  <a:schemeClr val="bg1"/>
                </a:solidFill>
                <a:latin typeface="Times New Roman" panose="02020603050405020304" pitchFamily="18" charset="0"/>
                <a:ea typeface="MS Mincho"/>
                <a:cs typeface="Minion Pro" panose="02040503050306020203" pitchFamily="18" charset="0"/>
              </a:rPr>
              <a:t> Paper </a:t>
            </a:r>
            <a:r>
              <a:rPr lang="en-IN" sz="900" dirty="0" err="1">
                <a:solidFill>
                  <a:schemeClr val="bg1"/>
                </a:solidFill>
                <a:latin typeface="Times New Roman" panose="02020603050405020304" pitchFamily="18" charset="0"/>
                <a:ea typeface="MS Mincho"/>
                <a:cs typeface="Minion Pro" panose="02040503050306020203" pitchFamily="18" charset="0"/>
              </a:rPr>
              <a:t>untuk</a:t>
            </a:r>
            <a:r>
              <a:rPr lang="en-IN" sz="900" dirty="0">
                <a:solidFill>
                  <a:schemeClr val="bg1"/>
                </a:solidFill>
                <a:latin typeface="Times New Roman" panose="02020603050405020304" pitchFamily="18" charset="0"/>
                <a:ea typeface="MS Mincho"/>
                <a:cs typeface="Minion Pro" panose="02040503050306020203" pitchFamily="18" charset="0"/>
              </a:rPr>
              <a:t> International Conference on Language, Culture, and Society (</a:t>
            </a:r>
            <a:r>
              <a:rPr lang="en-IN" sz="900" dirty="0" err="1">
                <a:solidFill>
                  <a:schemeClr val="bg1"/>
                </a:solidFill>
                <a:latin typeface="Times New Roman" panose="02020603050405020304" pitchFamily="18" charset="0"/>
                <a:ea typeface="MS Mincho"/>
                <a:cs typeface="Minion Pro" panose="02040503050306020203" pitchFamily="18" charset="0"/>
              </a:rPr>
              <a:t>hlm</a:t>
            </a:r>
            <a:r>
              <a:rPr lang="en-IN" sz="900" dirty="0">
                <a:solidFill>
                  <a:schemeClr val="bg1"/>
                </a:solidFill>
                <a:latin typeface="Times New Roman" panose="02020603050405020304" pitchFamily="18" charset="0"/>
                <a:ea typeface="MS Mincho"/>
                <a:cs typeface="Minion Pro" panose="02040503050306020203" pitchFamily="18" charset="0"/>
              </a:rPr>
              <a:t>. 1-10). Jakarta: </a:t>
            </a:r>
            <a:r>
              <a:rPr lang="en-IN" sz="900" dirty="0" err="1">
                <a:solidFill>
                  <a:schemeClr val="bg1"/>
                </a:solidFill>
                <a:latin typeface="Times New Roman" panose="02020603050405020304" pitchFamily="18" charset="0"/>
                <a:ea typeface="MS Mincho"/>
                <a:cs typeface="Minion Pro" panose="02040503050306020203" pitchFamily="18" charset="0"/>
              </a:rPr>
              <a:t>Lembaga</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Ilmu</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Pengetahuan</a:t>
            </a:r>
            <a:r>
              <a:rPr lang="en-IN" sz="900" dirty="0">
                <a:solidFill>
                  <a:schemeClr val="bg1"/>
                </a:solidFill>
                <a:latin typeface="Times New Roman" panose="02020603050405020304" pitchFamily="18" charset="0"/>
                <a:ea typeface="MS Mincho"/>
                <a:cs typeface="Minion Pro" panose="02040503050306020203" pitchFamily="18" charset="0"/>
              </a:rPr>
              <a:t> Indonesia.</a:t>
            </a:r>
            <a:endParaRPr lang="en-US" sz="900" dirty="0">
              <a:solidFill>
                <a:schemeClr val="bg1"/>
              </a:solidFill>
              <a:latin typeface="Times New Roman" panose="02020603050405020304" pitchFamily="18" charset="0"/>
              <a:ea typeface="DengXian"/>
              <a:cs typeface="Minion Pro" panose="02040503050306020203" pitchFamily="18" charset="0"/>
            </a:endParaRPr>
          </a:p>
          <a:p>
            <a:pPr marL="252095" indent="-252095" algn="just">
              <a:lnSpc>
                <a:spcPct val="107000"/>
              </a:lnSpc>
              <a:spcBef>
                <a:spcPts val="600"/>
              </a:spcBef>
              <a:spcAft>
                <a:spcPts val="0"/>
              </a:spcAft>
            </a:pPr>
            <a:r>
              <a:rPr lang="en-IN" sz="900" dirty="0" err="1">
                <a:solidFill>
                  <a:schemeClr val="bg1"/>
                </a:solidFill>
                <a:latin typeface="Times New Roman" panose="02020603050405020304" pitchFamily="18" charset="0"/>
                <a:ea typeface="MS Mincho"/>
                <a:cs typeface="Minion Pro" panose="02040503050306020203" pitchFamily="18" charset="0"/>
              </a:rPr>
              <a:t>Wagiran</a:t>
            </a:r>
            <a:r>
              <a:rPr lang="en-IN" sz="900" dirty="0">
                <a:solidFill>
                  <a:schemeClr val="bg1"/>
                </a:solidFill>
                <a:latin typeface="Times New Roman" panose="02020603050405020304" pitchFamily="18" charset="0"/>
                <a:ea typeface="MS Mincho"/>
                <a:cs typeface="Minion Pro" panose="02040503050306020203" pitchFamily="18" charset="0"/>
              </a:rPr>
              <a:t>. (2011). </a:t>
            </a:r>
            <a:r>
              <a:rPr lang="en-IN" sz="900" i="1" dirty="0">
                <a:solidFill>
                  <a:schemeClr val="bg1"/>
                </a:solidFill>
                <a:latin typeface="Times New Roman" panose="02020603050405020304" pitchFamily="18" charset="0"/>
                <a:ea typeface="MS Mincho"/>
                <a:cs typeface="Minion Pro" panose="02040503050306020203" pitchFamily="18" charset="0"/>
              </a:rPr>
              <a:t>“</a:t>
            </a:r>
            <a:r>
              <a:rPr lang="en-IN" sz="900" i="1" dirty="0" err="1">
                <a:solidFill>
                  <a:schemeClr val="bg1"/>
                </a:solidFill>
                <a:latin typeface="Times New Roman" panose="02020603050405020304" pitchFamily="18" charset="0"/>
                <a:ea typeface="MS Mincho"/>
                <a:cs typeface="Minion Pro" panose="02040503050306020203" pitchFamily="18" charset="0"/>
              </a:rPr>
              <a:t>Pengembangan</a:t>
            </a:r>
            <a:r>
              <a:rPr lang="en-IN" sz="900" i="1" dirty="0">
                <a:solidFill>
                  <a:schemeClr val="bg1"/>
                </a:solidFill>
                <a:latin typeface="Times New Roman" panose="02020603050405020304" pitchFamily="18" charset="0"/>
                <a:ea typeface="MS Mincho"/>
                <a:cs typeface="Minion Pro" panose="02040503050306020203" pitchFamily="18" charset="0"/>
              </a:rPr>
              <a:t> Model </a:t>
            </a:r>
            <a:r>
              <a:rPr lang="en-IN" sz="900" i="1" dirty="0" err="1">
                <a:solidFill>
                  <a:schemeClr val="bg1"/>
                </a:solidFill>
                <a:latin typeface="Times New Roman" panose="02020603050405020304" pitchFamily="18" charset="0"/>
                <a:ea typeface="MS Mincho"/>
                <a:cs typeface="Minion Pro" panose="02040503050306020203" pitchFamily="18" charset="0"/>
              </a:rPr>
              <a:t>Pendidikan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Kearifan</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Lokal</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dalam</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Mendukung</a:t>
            </a:r>
            <a:r>
              <a:rPr lang="en-IN" sz="900" i="1" dirty="0">
                <a:solidFill>
                  <a:schemeClr val="bg1"/>
                </a:solidFill>
                <a:latin typeface="Times New Roman" panose="02020603050405020304" pitchFamily="18" charset="0"/>
                <a:ea typeface="MS Mincho"/>
                <a:cs typeface="Minion Pro" panose="02040503050306020203" pitchFamily="18" charset="0"/>
              </a:rPr>
              <a:t> </a:t>
            </a:r>
            <a:r>
              <a:rPr lang="en-IN" sz="900" i="1" dirty="0" err="1">
                <a:solidFill>
                  <a:schemeClr val="bg1"/>
                </a:solidFill>
                <a:latin typeface="Times New Roman" panose="02020603050405020304" pitchFamily="18" charset="0"/>
                <a:ea typeface="MS Mincho"/>
                <a:cs typeface="Minion Pro" panose="02040503050306020203" pitchFamily="18" charset="0"/>
              </a:rPr>
              <a:t>Visi</a:t>
            </a:r>
            <a:r>
              <a:rPr lang="en-IN" sz="900" i="1" dirty="0">
                <a:solidFill>
                  <a:schemeClr val="bg1"/>
                </a:solidFill>
                <a:latin typeface="Times New Roman" panose="02020603050405020304" pitchFamily="18" charset="0"/>
                <a:ea typeface="MS Mincho"/>
                <a:cs typeface="Minion Pro" panose="02040503050306020203" pitchFamily="18" charset="0"/>
              </a:rPr>
              <a:t> Pembangunan </a:t>
            </a:r>
            <a:r>
              <a:rPr lang="en-IN" sz="900" i="1" dirty="0" err="1">
                <a:solidFill>
                  <a:schemeClr val="bg1"/>
                </a:solidFill>
                <a:latin typeface="Times New Roman" panose="02020603050405020304" pitchFamily="18" charset="0"/>
                <a:ea typeface="MS Mincho"/>
                <a:cs typeface="Minion Pro" panose="02040503050306020203" pitchFamily="18" charset="0"/>
              </a:rPr>
              <a:t>Provinsi</a:t>
            </a:r>
            <a:r>
              <a:rPr lang="en-IN" sz="900" i="1" dirty="0">
                <a:solidFill>
                  <a:schemeClr val="bg1"/>
                </a:solidFill>
                <a:latin typeface="Times New Roman" panose="02020603050405020304" pitchFamily="18" charset="0"/>
                <a:ea typeface="MS Mincho"/>
                <a:cs typeface="Minion Pro" panose="02040503050306020203" pitchFamily="18" charset="0"/>
              </a:rPr>
              <a:t> Daerah Istimewa Yogyakarta 2020”.</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Dimuat</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dalam</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Jurnal</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Kajian</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empirikdan</a:t>
            </a:r>
            <a:r>
              <a:rPr lang="en-IN" sz="900" dirty="0">
                <a:solidFill>
                  <a:schemeClr val="bg1"/>
                </a:solidFill>
                <a:latin typeface="Times New Roman" panose="02020603050405020304" pitchFamily="18" charset="0"/>
                <a:ea typeface="MS Mincho"/>
                <a:cs typeface="Minion Pro" panose="02040503050306020203" pitchFamily="18" charset="0"/>
              </a:rPr>
              <a:t> </a:t>
            </a:r>
            <a:r>
              <a:rPr lang="en-IN" sz="900" dirty="0" err="1">
                <a:solidFill>
                  <a:schemeClr val="bg1"/>
                </a:solidFill>
                <a:latin typeface="Times New Roman" panose="02020603050405020304" pitchFamily="18" charset="0"/>
                <a:ea typeface="MS Mincho"/>
                <a:cs typeface="Minion Pro" panose="02040503050306020203" pitchFamily="18" charset="0"/>
              </a:rPr>
              <a:t>Pengembangan</a:t>
            </a:r>
            <a:r>
              <a:rPr lang="en-IN" sz="900" dirty="0">
                <a:solidFill>
                  <a:schemeClr val="bg1"/>
                </a:solidFill>
                <a:latin typeface="Times New Roman" panose="02020603050405020304" pitchFamily="18" charset="0"/>
                <a:ea typeface="MS Mincho"/>
                <a:cs typeface="Minion Pro" panose="02040503050306020203" pitchFamily="18" charset="0"/>
              </a:rPr>
              <a:t>. Volume III, </a:t>
            </a:r>
            <a:r>
              <a:rPr lang="en-IN" sz="900" dirty="0" err="1">
                <a:solidFill>
                  <a:schemeClr val="bg1"/>
                </a:solidFill>
                <a:latin typeface="Times New Roman" panose="02020603050405020304" pitchFamily="18" charset="0"/>
                <a:ea typeface="MS Mincho"/>
                <a:cs typeface="Minion Pro" panose="02040503050306020203" pitchFamily="18" charset="0"/>
              </a:rPr>
              <a:t>Nomor</a:t>
            </a:r>
            <a:r>
              <a:rPr lang="en-IN" sz="900" dirty="0">
                <a:solidFill>
                  <a:schemeClr val="bg1"/>
                </a:solidFill>
                <a:latin typeface="Times New Roman" panose="02020603050405020304" pitchFamily="18" charset="0"/>
                <a:ea typeface="MS Mincho"/>
                <a:cs typeface="Minion Pro" panose="02040503050306020203" pitchFamily="18" charset="0"/>
              </a:rPr>
              <a:t> 3, </a:t>
            </a:r>
            <a:r>
              <a:rPr lang="en-IN" sz="900" dirty="0" err="1">
                <a:solidFill>
                  <a:schemeClr val="bg1"/>
                </a:solidFill>
                <a:latin typeface="Times New Roman" panose="02020603050405020304" pitchFamily="18" charset="0"/>
                <a:ea typeface="MS Mincho"/>
                <a:cs typeface="Minion Pro" panose="02040503050306020203" pitchFamily="18" charset="0"/>
              </a:rPr>
              <a:t>Tahun</a:t>
            </a:r>
            <a:r>
              <a:rPr lang="en-IN" sz="900" dirty="0">
                <a:solidFill>
                  <a:schemeClr val="bg1"/>
                </a:solidFill>
                <a:latin typeface="Times New Roman" panose="02020603050405020304" pitchFamily="18" charset="0"/>
                <a:ea typeface="MS Mincho"/>
                <a:cs typeface="Minion Pro" panose="02040503050306020203" pitchFamily="18" charset="0"/>
              </a:rPr>
              <a:t> 2011. ISSN 085-9678. </a:t>
            </a:r>
            <a:r>
              <a:rPr lang="en-IN" sz="900" dirty="0" err="1">
                <a:solidFill>
                  <a:schemeClr val="bg1"/>
                </a:solidFill>
                <a:latin typeface="Times New Roman" panose="02020603050405020304" pitchFamily="18" charset="0"/>
                <a:ea typeface="MS Mincho"/>
                <a:cs typeface="Minion Pro" panose="02040503050306020203" pitchFamily="18" charset="0"/>
              </a:rPr>
              <a:t>Hlm</a:t>
            </a:r>
            <a:r>
              <a:rPr lang="en-IN" sz="900" dirty="0">
                <a:solidFill>
                  <a:schemeClr val="bg1"/>
                </a:solidFill>
                <a:latin typeface="Times New Roman" panose="02020603050405020304" pitchFamily="18" charset="0"/>
                <a:ea typeface="MS Mincho"/>
                <a:cs typeface="Minion Pro" panose="02040503050306020203" pitchFamily="18" charset="0"/>
              </a:rPr>
              <a:t>. 85-100.</a:t>
            </a:r>
            <a:endParaRPr lang="en-US" sz="900" dirty="0">
              <a:solidFill>
                <a:schemeClr val="bg1"/>
              </a:solidFill>
              <a:effectLst/>
              <a:latin typeface="Times New Roman" panose="02020603050405020304" pitchFamily="18" charset="0"/>
              <a:ea typeface="DengXian"/>
              <a:cs typeface="Minion Pro" panose="02040503050306020203" pitchFamily="18" charset="0"/>
            </a:endParaRPr>
          </a:p>
        </p:txBody>
      </p:sp>
    </p:spTree>
    <p:extLst>
      <p:ext uri="{BB962C8B-B14F-4D97-AF65-F5344CB8AC3E}">
        <p14:creationId xmlns:p14="http://schemas.microsoft.com/office/powerpoint/2010/main" val="3004828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smtClean="0">
                <a:solidFill>
                  <a:schemeClr val="bg1"/>
                </a:solidFill>
                <a:latin typeface="+mn-lt"/>
                <a:cs typeface="Times New Roman" panose="02020603050405020304" pitchFamily="18" charset="0"/>
              </a:rPr>
              <a:t>THANK YOU!</a:t>
            </a:r>
            <a:endParaRPr lang="en-US"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smtClean="0">
                <a:solidFill>
                  <a:srgbClr val="FFC000"/>
                </a:solidFill>
              </a:rPr>
              <a:t>HATUR NUHUN!</a:t>
            </a:r>
          </a:p>
          <a:p>
            <a:pPr>
              <a:lnSpc>
                <a:spcPct val="100000"/>
              </a:lnSpc>
            </a:pPr>
            <a:r>
              <a:rPr lang="en-US" sz="2000" b="1" dirty="0" smtClean="0">
                <a:solidFill>
                  <a:schemeClr val="bg1"/>
                </a:solidFill>
              </a:rPr>
              <a:t>Follow us @</a:t>
            </a:r>
            <a:r>
              <a:rPr lang="en-US" sz="2000" b="1" dirty="0" err="1" smtClean="0">
                <a:solidFill>
                  <a:schemeClr val="bg1"/>
                </a:solidFill>
              </a:rPr>
              <a:t>gitakurniaa</a:t>
            </a:r>
            <a:endParaRPr lang="en-US" sz="2000" b="1" dirty="0">
              <a:solidFill>
                <a:schemeClr val="bg1"/>
              </a:solidFill>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
        <p:nvSpPr>
          <p:cNvPr id="8" name="Title 4"/>
          <p:cNvSpPr txBox="1">
            <a:spLocks/>
          </p:cNvSpPr>
          <p:nvPr/>
        </p:nvSpPr>
        <p:spPr>
          <a:xfrm>
            <a:off x="1676400" y="2631137"/>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INTRODUCTION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a:solidFill>
            <a:schemeClr val="tx2"/>
          </a:solidFill>
        </p:spPr>
        <p:txBody>
          <a:bodyPr>
            <a:normAutofit fontScale="92500" lnSpcReduction="20000"/>
          </a:bodyPr>
          <a:lstStyle/>
          <a:p>
            <a:pPr algn="just"/>
            <a:r>
              <a:rPr lang="en-US" sz="2000" dirty="0" err="1">
                <a:solidFill>
                  <a:schemeClr val="bg1"/>
                </a:solidFill>
              </a:rPr>
              <a:t>Ethnopedagogy</a:t>
            </a:r>
            <a:r>
              <a:rPr lang="en-US" sz="2000" dirty="0">
                <a:solidFill>
                  <a:schemeClr val="bg1"/>
                </a:solidFill>
              </a:rPr>
              <a:t> or better known as education based on local wisdom. Local wisdom or </a:t>
            </a:r>
            <a:r>
              <a:rPr lang="en-US" sz="2000" dirty="0" err="1">
                <a:solidFill>
                  <a:schemeClr val="bg1"/>
                </a:solidFill>
              </a:rPr>
              <a:t>ethnopedagogy</a:t>
            </a:r>
            <a:r>
              <a:rPr lang="en-US" sz="2000" dirty="0">
                <a:solidFill>
                  <a:schemeClr val="bg1"/>
                </a:solidFill>
              </a:rPr>
              <a:t> can be freely interpreted as cultural values that teach the values of behavior in society</a:t>
            </a:r>
            <a:r>
              <a:rPr lang="en-US" sz="2000" dirty="0" smtClean="0">
                <a:solidFill>
                  <a:schemeClr val="bg1"/>
                </a:solidFill>
              </a:rPr>
              <a:t>.</a:t>
            </a:r>
          </a:p>
          <a:p>
            <a:pPr algn="just"/>
            <a:r>
              <a:rPr lang="en-US" sz="2000" dirty="0" smtClean="0">
                <a:solidFill>
                  <a:schemeClr val="bg1"/>
                </a:solidFill>
              </a:rPr>
              <a:t>Local </a:t>
            </a:r>
            <a:r>
              <a:rPr lang="en-US" sz="2000" dirty="0">
                <a:solidFill>
                  <a:schemeClr val="bg1"/>
                </a:solidFill>
              </a:rPr>
              <a:t>wisdom (tradition) is also a way of life that is in the hearts of the people, wisdom of life and life, traditional rites, and others (</a:t>
            </a:r>
            <a:r>
              <a:rPr lang="en-US" sz="2000" dirty="0" err="1">
                <a:solidFill>
                  <a:schemeClr val="bg1"/>
                </a:solidFill>
              </a:rPr>
              <a:t>Wagiati</a:t>
            </a:r>
            <a:r>
              <a:rPr lang="en-US" sz="2000" dirty="0">
                <a:solidFill>
                  <a:schemeClr val="bg1"/>
                </a:solidFill>
              </a:rPr>
              <a:t>, 2015</a:t>
            </a:r>
            <a:r>
              <a:rPr lang="en-US" sz="2000" dirty="0" smtClean="0">
                <a:solidFill>
                  <a:schemeClr val="bg1"/>
                </a:solidFill>
              </a:rPr>
              <a:t>)</a:t>
            </a:r>
          </a:p>
          <a:p>
            <a:pPr algn="just"/>
            <a:r>
              <a:rPr lang="en-US" sz="2000" dirty="0">
                <a:solidFill>
                  <a:schemeClr val="bg1"/>
                </a:solidFill>
              </a:rPr>
              <a:t>One of the Sundanese community groups that is rich in local wisdom, namely in </a:t>
            </a:r>
            <a:r>
              <a:rPr lang="en-US" sz="2000" dirty="0" err="1">
                <a:solidFill>
                  <a:schemeClr val="bg1"/>
                </a:solidFill>
              </a:rPr>
              <a:t>Garut</a:t>
            </a:r>
            <a:r>
              <a:rPr lang="en-US" sz="2000" dirty="0">
                <a:solidFill>
                  <a:schemeClr val="bg1"/>
                </a:solidFill>
              </a:rPr>
              <a:t> Regency. </a:t>
            </a:r>
            <a:r>
              <a:rPr lang="en-US" sz="2000" dirty="0" smtClean="0">
                <a:solidFill>
                  <a:schemeClr val="bg1"/>
                </a:solidFill>
              </a:rPr>
              <a:t>The </a:t>
            </a:r>
            <a:r>
              <a:rPr lang="en-US" sz="2000" dirty="0">
                <a:solidFill>
                  <a:schemeClr val="bg1"/>
                </a:solidFill>
              </a:rPr>
              <a:t>people of </a:t>
            </a:r>
            <a:r>
              <a:rPr lang="en-US" sz="2000" dirty="0" err="1">
                <a:solidFill>
                  <a:schemeClr val="bg1"/>
                </a:solidFill>
              </a:rPr>
              <a:t>Garut</a:t>
            </a:r>
            <a:r>
              <a:rPr lang="en-US" sz="2000" dirty="0">
                <a:solidFill>
                  <a:schemeClr val="bg1"/>
                </a:solidFill>
              </a:rPr>
              <a:t> cannot be separated from the term </a:t>
            </a:r>
            <a:r>
              <a:rPr lang="en-US" sz="2000" dirty="0" err="1">
                <a:solidFill>
                  <a:schemeClr val="bg1"/>
                </a:solidFill>
              </a:rPr>
              <a:t>Garut</a:t>
            </a:r>
            <a:r>
              <a:rPr lang="en-US" sz="2000" dirty="0">
                <a:solidFill>
                  <a:schemeClr val="bg1"/>
                </a:solidFill>
              </a:rPr>
              <a:t> sheep. </a:t>
            </a:r>
            <a:r>
              <a:rPr lang="en-US" sz="2000" dirty="0" smtClean="0">
                <a:solidFill>
                  <a:schemeClr val="bg1"/>
                </a:solidFill>
              </a:rPr>
              <a:t>The </a:t>
            </a:r>
            <a:r>
              <a:rPr lang="en-US" sz="2000" dirty="0">
                <a:solidFill>
                  <a:schemeClr val="bg1"/>
                </a:solidFill>
              </a:rPr>
              <a:t>concept of sheep is an idea and thought of the </a:t>
            </a:r>
            <a:r>
              <a:rPr lang="en-US" sz="2000" dirty="0" err="1">
                <a:solidFill>
                  <a:schemeClr val="bg1"/>
                </a:solidFill>
              </a:rPr>
              <a:t>Garut</a:t>
            </a:r>
            <a:r>
              <a:rPr lang="en-US" sz="2000" dirty="0">
                <a:solidFill>
                  <a:schemeClr val="bg1"/>
                </a:solidFill>
              </a:rPr>
              <a:t> people which leads to how to integrate society. This is one of the efforts to protect nature, especially in caring for animals</a:t>
            </a:r>
            <a:r>
              <a:rPr lang="en-US" sz="2000" dirty="0" smtClean="0">
                <a:solidFill>
                  <a:schemeClr val="bg1"/>
                </a:solidFill>
              </a:rPr>
              <a:t>.</a:t>
            </a:r>
          </a:p>
          <a:p>
            <a:pPr algn="just"/>
            <a:r>
              <a:rPr lang="en-US" sz="2000" dirty="0">
                <a:solidFill>
                  <a:schemeClr val="bg1"/>
                </a:solidFill>
              </a:rPr>
              <a:t>In this study, the focus was on examining </a:t>
            </a:r>
            <a:r>
              <a:rPr lang="en-US" sz="2000" dirty="0" err="1">
                <a:solidFill>
                  <a:schemeClr val="bg1"/>
                </a:solidFill>
              </a:rPr>
              <a:t>Garut</a:t>
            </a:r>
            <a:r>
              <a:rPr lang="en-US" sz="2000" dirty="0">
                <a:solidFill>
                  <a:schemeClr val="bg1"/>
                </a:solidFill>
              </a:rPr>
              <a:t> sheep which were cared for by the </a:t>
            </a:r>
            <a:r>
              <a:rPr lang="en-US" sz="2000" dirty="0" err="1">
                <a:solidFill>
                  <a:schemeClr val="bg1"/>
                </a:solidFill>
              </a:rPr>
              <a:t>Padepokan</a:t>
            </a:r>
            <a:r>
              <a:rPr lang="en-US" sz="2000" dirty="0">
                <a:solidFill>
                  <a:schemeClr val="bg1"/>
                </a:solidFill>
              </a:rPr>
              <a:t> </a:t>
            </a:r>
            <a:r>
              <a:rPr lang="en-US" sz="2000" dirty="0" err="1">
                <a:solidFill>
                  <a:schemeClr val="bg1"/>
                </a:solidFill>
              </a:rPr>
              <a:t>Cantik</a:t>
            </a:r>
            <a:r>
              <a:rPr lang="en-US" sz="2000" dirty="0">
                <a:solidFill>
                  <a:schemeClr val="bg1"/>
                </a:solidFill>
              </a:rPr>
              <a:t> Group in </a:t>
            </a:r>
            <a:r>
              <a:rPr lang="en-US" sz="2000" dirty="0" err="1">
                <a:solidFill>
                  <a:schemeClr val="bg1"/>
                </a:solidFill>
              </a:rPr>
              <a:t>Leles</a:t>
            </a:r>
            <a:r>
              <a:rPr lang="en-US" sz="2000" dirty="0">
                <a:solidFill>
                  <a:schemeClr val="bg1"/>
                </a:solidFill>
              </a:rPr>
              <a:t> District. </a:t>
            </a:r>
            <a:r>
              <a:rPr lang="en-US" sz="2000" dirty="0" err="1">
                <a:solidFill>
                  <a:schemeClr val="bg1"/>
                </a:solidFill>
              </a:rPr>
              <a:t>Leles</a:t>
            </a:r>
            <a:r>
              <a:rPr lang="en-US" sz="2000" dirty="0">
                <a:solidFill>
                  <a:schemeClr val="bg1"/>
                </a:solidFill>
              </a:rPr>
              <a:t> District is one of the sub-districts that has the most </a:t>
            </a:r>
            <a:r>
              <a:rPr lang="en-US" sz="2000" i="1" dirty="0" err="1">
                <a:solidFill>
                  <a:schemeClr val="bg1"/>
                </a:solidFill>
              </a:rPr>
              <a:t>padepokan</a:t>
            </a:r>
            <a:r>
              <a:rPr lang="en-US" sz="2000" dirty="0">
                <a:solidFill>
                  <a:schemeClr val="bg1"/>
                </a:solidFill>
              </a:rPr>
              <a:t> than other sub-districts in </a:t>
            </a:r>
            <a:r>
              <a:rPr lang="en-US" sz="2000" dirty="0" err="1">
                <a:solidFill>
                  <a:schemeClr val="bg1"/>
                </a:solidFill>
              </a:rPr>
              <a:t>Garut</a:t>
            </a:r>
            <a:r>
              <a:rPr lang="en-US" sz="2000" dirty="0">
                <a:solidFill>
                  <a:schemeClr val="bg1"/>
                </a:solidFill>
              </a:rPr>
              <a:t> Regency. </a:t>
            </a:r>
            <a:r>
              <a:rPr lang="en-US" sz="2000" dirty="0" err="1">
                <a:solidFill>
                  <a:schemeClr val="bg1"/>
                </a:solidFill>
              </a:rPr>
              <a:t>Padepokan</a:t>
            </a:r>
            <a:r>
              <a:rPr lang="en-US" sz="2000" dirty="0">
                <a:solidFill>
                  <a:schemeClr val="bg1"/>
                </a:solidFill>
              </a:rPr>
              <a:t> </a:t>
            </a:r>
            <a:r>
              <a:rPr lang="en-US" sz="2000" dirty="0" err="1">
                <a:solidFill>
                  <a:schemeClr val="bg1"/>
                </a:solidFill>
              </a:rPr>
              <a:t>Cantik</a:t>
            </a:r>
            <a:r>
              <a:rPr lang="en-US" sz="2000" dirty="0">
                <a:solidFill>
                  <a:schemeClr val="bg1"/>
                </a:solidFill>
              </a:rPr>
              <a:t> Group is a well-known hermitage in </a:t>
            </a:r>
            <a:r>
              <a:rPr lang="en-US" sz="2000" dirty="0" err="1">
                <a:solidFill>
                  <a:schemeClr val="bg1"/>
                </a:solidFill>
              </a:rPr>
              <a:t>Leles</a:t>
            </a:r>
            <a:r>
              <a:rPr lang="en-US" sz="2000" dirty="0">
                <a:solidFill>
                  <a:schemeClr val="bg1"/>
                </a:solidFill>
              </a:rPr>
              <a:t> District, because it often wins and the quality of its sheep is good</a:t>
            </a:r>
            <a:r>
              <a:rPr lang="en-US" sz="2000" dirty="0" smtClean="0">
                <a:solidFill>
                  <a:schemeClr val="bg1"/>
                </a:solidFill>
              </a:rPr>
              <a:t>.</a:t>
            </a:r>
          </a:p>
          <a:p>
            <a:pPr algn="just"/>
            <a:r>
              <a:rPr lang="en-US" sz="2000" dirty="0">
                <a:solidFill>
                  <a:schemeClr val="bg1"/>
                </a:solidFill>
              </a:rPr>
              <a:t>This research needs to be done because it relates to the inheritance of local knowledge. In addition, researchers are interested in studying the concept of caring for </a:t>
            </a:r>
            <a:r>
              <a:rPr lang="en-US" sz="2000" dirty="0" err="1">
                <a:solidFill>
                  <a:schemeClr val="bg1"/>
                </a:solidFill>
              </a:rPr>
              <a:t>Garut</a:t>
            </a:r>
            <a:r>
              <a:rPr lang="en-US" sz="2000" dirty="0">
                <a:solidFill>
                  <a:schemeClr val="bg1"/>
                </a:solidFill>
              </a:rPr>
              <a:t> sheep which is strengthened by the existence of some Sundanese people who do not know the values of local wisdom. This is evidenced by the attitude of some people who think that taking care of sheep is just taking care of them, there is no meaning or values contained in it. This situation is a concern in the loss of local knowledge about managing </a:t>
            </a:r>
            <a:r>
              <a:rPr lang="en-US" sz="2000" dirty="0" err="1">
                <a:solidFill>
                  <a:schemeClr val="bg1"/>
                </a:solidFill>
              </a:rPr>
              <a:t>Garut</a:t>
            </a:r>
            <a:r>
              <a:rPr lang="en-US" sz="2000" dirty="0">
                <a:solidFill>
                  <a:schemeClr val="bg1"/>
                </a:solidFill>
              </a:rPr>
              <a:t> sheep.</a:t>
            </a:r>
            <a:endParaRPr lang="en-US" sz="2000" dirty="0" smtClean="0">
              <a:solidFill>
                <a:schemeClr val="bg1"/>
              </a:solidFill>
            </a:endParaRPr>
          </a:p>
          <a:p>
            <a:pPr algn="just"/>
            <a:endParaRPr lang="en-US" sz="2000" dirty="0" smtClean="0">
              <a:solidFill>
                <a:schemeClr val="bg1"/>
              </a:solidFill>
            </a:endParaRPr>
          </a:p>
          <a:p>
            <a:pPr algn="just"/>
            <a:endParaRPr lang="en-US" sz="2000" dirty="0">
              <a:solidFill>
                <a:schemeClr val="bg1"/>
              </a:solidFill>
            </a:endParaRPr>
          </a:p>
          <a:p>
            <a:pPr marL="0" indent="0" algn="just">
              <a:buNone/>
            </a:pPr>
            <a:endParaRPr lang="en-US" sz="2000" dirty="0">
              <a:solidFill>
                <a:schemeClr val="bg1"/>
              </a:solidFill>
            </a:endParaRPr>
          </a:p>
        </p:txBody>
      </p:sp>
    </p:spTree>
    <p:extLst>
      <p:ext uri="{BB962C8B-B14F-4D97-AF65-F5344CB8AC3E}">
        <p14:creationId xmlns:p14="http://schemas.microsoft.com/office/powerpoint/2010/main" val="295069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LITERATURE REVIEW</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a:solidFill>
            <a:schemeClr val="tx2"/>
          </a:solidFill>
        </p:spPr>
        <p:txBody>
          <a:bodyPr>
            <a:normAutofit/>
          </a:bodyPr>
          <a:lstStyle/>
          <a:p>
            <a:pPr algn="just"/>
            <a:r>
              <a:rPr lang="en-US" sz="2000" dirty="0" smtClean="0">
                <a:solidFill>
                  <a:schemeClr val="bg1"/>
                </a:solidFill>
              </a:rPr>
              <a:t>According </a:t>
            </a:r>
            <a:r>
              <a:rPr lang="en-US" sz="2000" dirty="0">
                <a:solidFill>
                  <a:schemeClr val="bg1"/>
                </a:solidFill>
              </a:rPr>
              <a:t>to </a:t>
            </a:r>
            <a:r>
              <a:rPr lang="en-US" sz="2000" dirty="0" err="1">
                <a:solidFill>
                  <a:schemeClr val="bg1"/>
                </a:solidFill>
              </a:rPr>
              <a:t>Sudaryat</a:t>
            </a:r>
            <a:r>
              <a:rPr lang="en-US" sz="2000" dirty="0">
                <a:solidFill>
                  <a:schemeClr val="bg1"/>
                </a:solidFill>
              </a:rPr>
              <a:t> (2022), explains that local wisdom has good character for the Sundanese people if the Sundanese people claim to be Sundanese and apply Sundanese values in their lives. In addition, local wisdom (tradition) is also a way of life that is in the hearts of the people, wisdom of life and life, traditional rites, and others (</a:t>
            </a:r>
            <a:r>
              <a:rPr lang="en-US" sz="2000" dirty="0" err="1">
                <a:solidFill>
                  <a:schemeClr val="bg1"/>
                </a:solidFill>
              </a:rPr>
              <a:t>Wagiati</a:t>
            </a:r>
            <a:r>
              <a:rPr lang="en-US" sz="2000" dirty="0">
                <a:solidFill>
                  <a:schemeClr val="bg1"/>
                </a:solidFill>
              </a:rPr>
              <a:t>, 2015</a:t>
            </a:r>
            <a:r>
              <a:rPr lang="en-US" sz="2000" dirty="0" smtClean="0">
                <a:solidFill>
                  <a:schemeClr val="bg1"/>
                </a:solidFill>
              </a:rPr>
              <a:t>).</a:t>
            </a:r>
          </a:p>
          <a:p>
            <a:pPr algn="just"/>
            <a:r>
              <a:rPr lang="en-US" sz="2000" dirty="0" smtClean="0">
                <a:solidFill>
                  <a:schemeClr val="bg1"/>
                </a:solidFill>
              </a:rPr>
              <a:t>The </a:t>
            </a:r>
            <a:r>
              <a:rPr lang="en-US" sz="2000" dirty="0">
                <a:solidFill>
                  <a:schemeClr val="bg1"/>
                </a:solidFill>
              </a:rPr>
              <a:t>output or results of Sundanese local wisdom-based education are individuals who (1) have the characteristics of </a:t>
            </a:r>
            <a:r>
              <a:rPr lang="en-US" sz="2000" i="1" dirty="0" err="1">
                <a:solidFill>
                  <a:schemeClr val="bg1"/>
                </a:solidFill>
              </a:rPr>
              <a:t>Gapura</a:t>
            </a:r>
            <a:r>
              <a:rPr lang="en-US" sz="2000" i="1" dirty="0">
                <a:solidFill>
                  <a:schemeClr val="bg1"/>
                </a:solidFill>
              </a:rPr>
              <a:t> </a:t>
            </a:r>
            <a:r>
              <a:rPr lang="en-US" sz="2000" i="1" dirty="0" err="1">
                <a:solidFill>
                  <a:schemeClr val="bg1"/>
                </a:solidFill>
              </a:rPr>
              <a:t>Pancawaluya</a:t>
            </a:r>
            <a:r>
              <a:rPr lang="en-US" sz="2000" dirty="0">
                <a:solidFill>
                  <a:schemeClr val="bg1"/>
                </a:solidFill>
              </a:rPr>
              <a:t> </a:t>
            </a:r>
            <a:r>
              <a:rPr lang="en-US" sz="2000" dirty="0" smtClean="0">
                <a:solidFill>
                  <a:schemeClr val="bg1"/>
                </a:solidFill>
              </a:rPr>
              <a:t>that is </a:t>
            </a:r>
            <a:r>
              <a:rPr lang="en-US" sz="2000" i="1" dirty="0" err="1" smtClean="0">
                <a:solidFill>
                  <a:schemeClr val="bg1"/>
                </a:solidFill>
              </a:rPr>
              <a:t>cageur</a:t>
            </a:r>
            <a:r>
              <a:rPr lang="en-US" sz="2000" i="1" dirty="0">
                <a:solidFill>
                  <a:schemeClr val="bg1"/>
                </a:solidFill>
              </a:rPr>
              <a:t>, </a:t>
            </a:r>
            <a:r>
              <a:rPr lang="en-US" sz="2000" i="1" dirty="0" err="1">
                <a:solidFill>
                  <a:schemeClr val="bg1"/>
                </a:solidFill>
              </a:rPr>
              <a:t>bageur</a:t>
            </a:r>
            <a:r>
              <a:rPr lang="en-US" sz="2000" i="1" dirty="0">
                <a:solidFill>
                  <a:schemeClr val="bg1"/>
                </a:solidFill>
              </a:rPr>
              <a:t>, </a:t>
            </a:r>
            <a:r>
              <a:rPr lang="en-US" sz="2000" i="1" dirty="0" err="1">
                <a:solidFill>
                  <a:schemeClr val="bg1"/>
                </a:solidFill>
              </a:rPr>
              <a:t>bener</a:t>
            </a:r>
            <a:r>
              <a:rPr lang="en-US" sz="2000" i="1" dirty="0">
                <a:solidFill>
                  <a:schemeClr val="bg1"/>
                </a:solidFill>
              </a:rPr>
              <a:t>, </a:t>
            </a:r>
            <a:r>
              <a:rPr lang="en-US" sz="2000" i="1" dirty="0" err="1">
                <a:solidFill>
                  <a:schemeClr val="bg1"/>
                </a:solidFill>
              </a:rPr>
              <a:t>pinter</a:t>
            </a:r>
            <a:r>
              <a:rPr lang="en-US" sz="2000" dirty="0">
                <a:solidFill>
                  <a:schemeClr val="bg1"/>
                </a:solidFill>
              </a:rPr>
              <a:t>, </a:t>
            </a:r>
            <a:r>
              <a:rPr lang="en-US" sz="2000" dirty="0" smtClean="0">
                <a:solidFill>
                  <a:schemeClr val="bg1"/>
                </a:solidFill>
              </a:rPr>
              <a:t>and </a:t>
            </a:r>
            <a:r>
              <a:rPr lang="en-US" sz="2000" i="1" dirty="0" err="1" smtClean="0">
                <a:solidFill>
                  <a:schemeClr val="bg1"/>
                </a:solidFill>
              </a:rPr>
              <a:t>pangger</a:t>
            </a:r>
            <a:r>
              <a:rPr lang="en-US" sz="2000" dirty="0" smtClean="0">
                <a:solidFill>
                  <a:schemeClr val="bg1"/>
                </a:solidFill>
              </a:rPr>
              <a:t>, (2</a:t>
            </a:r>
            <a:r>
              <a:rPr lang="en-US" sz="2000" dirty="0">
                <a:solidFill>
                  <a:schemeClr val="bg1"/>
                </a:solidFill>
              </a:rPr>
              <a:t>) </a:t>
            </a:r>
            <a:r>
              <a:rPr lang="en-US" sz="2000" dirty="0" err="1">
                <a:solidFill>
                  <a:schemeClr val="bg1"/>
                </a:solidFill>
              </a:rPr>
              <a:t>Jelema</a:t>
            </a:r>
            <a:r>
              <a:rPr lang="en-US" sz="2000" dirty="0">
                <a:solidFill>
                  <a:schemeClr val="bg1"/>
                </a:solidFill>
              </a:rPr>
              <a:t> </a:t>
            </a:r>
            <a:r>
              <a:rPr lang="en-US" sz="2000" dirty="0" err="1">
                <a:solidFill>
                  <a:schemeClr val="bg1"/>
                </a:solidFill>
              </a:rPr>
              <a:t>Masagi</a:t>
            </a:r>
            <a:r>
              <a:rPr lang="en-US" sz="2000" dirty="0">
                <a:solidFill>
                  <a:schemeClr val="bg1"/>
                </a:solidFill>
              </a:rPr>
              <a:t> </a:t>
            </a:r>
            <a:r>
              <a:rPr lang="en-US" sz="2000" dirty="0" smtClean="0">
                <a:solidFill>
                  <a:schemeClr val="bg1"/>
                </a:solidFill>
              </a:rPr>
              <a:t>that is </a:t>
            </a:r>
            <a:r>
              <a:rPr lang="en-US" sz="2000" i="1" dirty="0" err="1" smtClean="0">
                <a:solidFill>
                  <a:schemeClr val="bg1"/>
                </a:solidFill>
              </a:rPr>
              <a:t>luhung</a:t>
            </a:r>
            <a:r>
              <a:rPr lang="en-US" sz="2000" i="1" dirty="0" smtClean="0">
                <a:solidFill>
                  <a:schemeClr val="bg1"/>
                </a:solidFill>
              </a:rPr>
              <a:t> </a:t>
            </a:r>
            <a:r>
              <a:rPr lang="en-US" sz="2000" i="1" dirty="0" err="1">
                <a:solidFill>
                  <a:schemeClr val="bg1"/>
                </a:solidFill>
              </a:rPr>
              <a:t>ku</a:t>
            </a:r>
            <a:r>
              <a:rPr lang="en-US" sz="2000" i="1" dirty="0">
                <a:solidFill>
                  <a:schemeClr val="bg1"/>
                </a:solidFill>
              </a:rPr>
              <a:t> </a:t>
            </a:r>
            <a:r>
              <a:rPr lang="en-US" sz="2000" i="1" dirty="0" err="1">
                <a:solidFill>
                  <a:schemeClr val="bg1"/>
                </a:solidFill>
              </a:rPr>
              <a:t>élmu</a:t>
            </a:r>
            <a:r>
              <a:rPr lang="en-US" sz="2000" i="1" dirty="0">
                <a:solidFill>
                  <a:schemeClr val="bg1"/>
                </a:solidFill>
              </a:rPr>
              <a:t> </a:t>
            </a:r>
            <a:r>
              <a:rPr lang="en-US" sz="2000" i="1" dirty="0" err="1">
                <a:solidFill>
                  <a:schemeClr val="bg1"/>
                </a:solidFill>
              </a:rPr>
              <a:t>jembar</a:t>
            </a:r>
            <a:r>
              <a:rPr lang="en-US" sz="2000" i="1" dirty="0">
                <a:solidFill>
                  <a:schemeClr val="bg1"/>
                </a:solidFill>
              </a:rPr>
              <a:t> </a:t>
            </a:r>
            <a:r>
              <a:rPr lang="en-US" sz="2000" i="1" dirty="0" err="1">
                <a:solidFill>
                  <a:schemeClr val="bg1"/>
                </a:solidFill>
              </a:rPr>
              <a:t>ku</a:t>
            </a:r>
            <a:r>
              <a:rPr lang="en-US" sz="2000" i="1" dirty="0">
                <a:solidFill>
                  <a:schemeClr val="bg1"/>
                </a:solidFill>
              </a:rPr>
              <a:t> </a:t>
            </a:r>
            <a:r>
              <a:rPr lang="en-US" sz="2000" i="1" dirty="0" err="1">
                <a:solidFill>
                  <a:schemeClr val="bg1"/>
                </a:solidFill>
              </a:rPr>
              <a:t>pangabisa</a:t>
            </a:r>
            <a:r>
              <a:rPr lang="en-US" sz="2000" dirty="0">
                <a:solidFill>
                  <a:schemeClr val="bg1"/>
                </a:solidFill>
              </a:rPr>
              <a:t>, who are able to learn to feel or nurture empathy (</a:t>
            </a:r>
            <a:r>
              <a:rPr lang="en-US" sz="2000" i="1" dirty="0" err="1">
                <a:solidFill>
                  <a:schemeClr val="bg1"/>
                </a:solidFill>
              </a:rPr>
              <a:t>niti</a:t>
            </a:r>
            <a:r>
              <a:rPr lang="en-US" sz="2000" i="1" dirty="0">
                <a:solidFill>
                  <a:schemeClr val="bg1"/>
                </a:solidFill>
              </a:rPr>
              <a:t> </a:t>
            </a:r>
            <a:r>
              <a:rPr lang="en-US" sz="2000" i="1" dirty="0" err="1">
                <a:solidFill>
                  <a:schemeClr val="bg1"/>
                </a:solidFill>
              </a:rPr>
              <a:t>surti</a:t>
            </a:r>
            <a:r>
              <a:rPr lang="en-US" sz="2000" i="1" dirty="0">
                <a:solidFill>
                  <a:schemeClr val="bg1"/>
                </a:solidFill>
              </a:rPr>
              <a:t>), </a:t>
            </a:r>
            <a:r>
              <a:rPr lang="en-US" sz="2000" dirty="0">
                <a:solidFill>
                  <a:schemeClr val="bg1"/>
                </a:solidFill>
              </a:rPr>
              <a:t>learn to know or develop their minds </a:t>
            </a:r>
            <a:r>
              <a:rPr lang="en-US" sz="2000" i="1" dirty="0">
                <a:solidFill>
                  <a:schemeClr val="bg1"/>
                </a:solidFill>
              </a:rPr>
              <a:t>(</a:t>
            </a:r>
            <a:r>
              <a:rPr lang="en-US" sz="2000" i="1" dirty="0" err="1">
                <a:solidFill>
                  <a:schemeClr val="bg1"/>
                </a:solidFill>
              </a:rPr>
              <a:t>niti</a:t>
            </a:r>
            <a:r>
              <a:rPr lang="en-US" sz="2000" i="1" dirty="0">
                <a:solidFill>
                  <a:schemeClr val="bg1"/>
                </a:solidFill>
              </a:rPr>
              <a:t> </a:t>
            </a:r>
            <a:r>
              <a:rPr lang="en-US" sz="2000" i="1" dirty="0" err="1">
                <a:solidFill>
                  <a:schemeClr val="bg1"/>
                </a:solidFill>
              </a:rPr>
              <a:t>harti</a:t>
            </a:r>
            <a:r>
              <a:rPr lang="en-US" sz="2000" dirty="0">
                <a:solidFill>
                  <a:schemeClr val="bg1"/>
                </a:solidFill>
              </a:rPr>
              <a:t>), learn to do or prove their own behavior </a:t>
            </a:r>
            <a:r>
              <a:rPr lang="en-US" sz="2000" i="1" dirty="0">
                <a:solidFill>
                  <a:schemeClr val="bg1"/>
                </a:solidFill>
              </a:rPr>
              <a:t>(</a:t>
            </a:r>
            <a:r>
              <a:rPr lang="en-US" sz="2000" i="1" dirty="0" err="1">
                <a:solidFill>
                  <a:schemeClr val="bg1"/>
                </a:solidFill>
              </a:rPr>
              <a:t>niti</a:t>
            </a:r>
            <a:r>
              <a:rPr lang="en-US" sz="2000" i="1" dirty="0">
                <a:solidFill>
                  <a:schemeClr val="bg1"/>
                </a:solidFill>
              </a:rPr>
              <a:t> </a:t>
            </a:r>
            <a:r>
              <a:rPr lang="en-US" sz="2000" i="1" dirty="0" err="1">
                <a:solidFill>
                  <a:schemeClr val="bg1"/>
                </a:solidFill>
              </a:rPr>
              <a:t>bukti</a:t>
            </a:r>
            <a:r>
              <a:rPr lang="en-US" sz="2000" i="1" dirty="0">
                <a:solidFill>
                  <a:schemeClr val="bg1"/>
                </a:solidFill>
              </a:rPr>
              <a:t>), </a:t>
            </a:r>
            <a:r>
              <a:rPr lang="en-US" sz="2000" dirty="0">
                <a:solidFill>
                  <a:schemeClr val="bg1"/>
                </a:solidFill>
              </a:rPr>
              <a:t>and learn to live together or embody broader human values </a:t>
            </a:r>
            <a:r>
              <a:rPr lang="en-US" sz="2000" i="1" dirty="0">
                <a:solidFill>
                  <a:schemeClr val="bg1"/>
                </a:solidFill>
              </a:rPr>
              <a:t>(</a:t>
            </a:r>
            <a:r>
              <a:rPr lang="en-US" sz="2000" i="1" dirty="0" err="1">
                <a:solidFill>
                  <a:schemeClr val="bg1"/>
                </a:solidFill>
              </a:rPr>
              <a:t>niti</a:t>
            </a:r>
            <a:r>
              <a:rPr lang="en-US" sz="2000" i="1" dirty="0">
                <a:solidFill>
                  <a:schemeClr val="bg1"/>
                </a:solidFill>
              </a:rPr>
              <a:t> </a:t>
            </a:r>
            <a:r>
              <a:rPr lang="en-US" sz="2000" i="1" dirty="0" err="1">
                <a:solidFill>
                  <a:schemeClr val="bg1"/>
                </a:solidFill>
              </a:rPr>
              <a:t>bakti</a:t>
            </a:r>
            <a:r>
              <a:rPr lang="en-US" sz="2000" i="1" dirty="0">
                <a:solidFill>
                  <a:schemeClr val="bg1"/>
                </a:solidFill>
              </a:rPr>
              <a:t>) </a:t>
            </a:r>
            <a:r>
              <a:rPr lang="en-US" sz="2000" dirty="0">
                <a:solidFill>
                  <a:schemeClr val="bg1"/>
                </a:solidFill>
              </a:rPr>
              <a:t>so that a perfect human being is realized </a:t>
            </a:r>
            <a:r>
              <a:rPr lang="en-US" sz="2000" i="1" dirty="0">
                <a:solidFill>
                  <a:schemeClr val="bg1"/>
                </a:solidFill>
              </a:rPr>
              <a:t>(</a:t>
            </a:r>
            <a:r>
              <a:rPr lang="en-US" sz="2000" i="1" dirty="0" err="1">
                <a:solidFill>
                  <a:schemeClr val="bg1"/>
                </a:solidFill>
              </a:rPr>
              <a:t>niti</a:t>
            </a:r>
            <a:r>
              <a:rPr lang="en-US" sz="2000" i="1" dirty="0">
                <a:solidFill>
                  <a:schemeClr val="bg1"/>
                </a:solidFill>
              </a:rPr>
              <a:t> </a:t>
            </a:r>
            <a:r>
              <a:rPr lang="en-US" sz="2000" i="1" dirty="0" err="1">
                <a:solidFill>
                  <a:schemeClr val="bg1"/>
                </a:solidFill>
              </a:rPr>
              <a:t>jadi</a:t>
            </a:r>
            <a:r>
              <a:rPr lang="en-US" sz="2000" i="1" dirty="0">
                <a:solidFill>
                  <a:schemeClr val="bg1"/>
                </a:solidFill>
              </a:rPr>
              <a:t> (</a:t>
            </a:r>
            <a:r>
              <a:rPr lang="en-US" sz="2000" i="1" dirty="0" err="1">
                <a:solidFill>
                  <a:schemeClr val="bg1"/>
                </a:solidFill>
              </a:rPr>
              <a:t>sajati</a:t>
            </a:r>
            <a:r>
              <a:rPr lang="en-US" sz="2000" i="1" dirty="0">
                <a:solidFill>
                  <a:schemeClr val="bg1"/>
                </a:solidFill>
              </a:rPr>
              <a:t>)) </a:t>
            </a:r>
            <a:r>
              <a:rPr lang="en-US" sz="2000" dirty="0">
                <a:solidFill>
                  <a:schemeClr val="bg1"/>
                </a:solidFill>
              </a:rPr>
              <a:t>is </a:t>
            </a:r>
            <a:r>
              <a:rPr lang="en-US" sz="2000" i="1" dirty="0" err="1">
                <a:solidFill>
                  <a:schemeClr val="bg1"/>
                </a:solidFill>
              </a:rPr>
              <a:t>bagja-waluya</a:t>
            </a:r>
            <a:r>
              <a:rPr lang="en-US" sz="2000" dirty="0">
                <a:solidFill>
                  <a:schemeClr val="bg1"/>
                </a:solidFill>
              </a:rPr>
              <a:t> </a:t>
            </a:r>
            <a:r>
              <a:rPr lang="en-US" sz="2000" b="1" dirty="0">
                <a:solidFill>
                  <a:schemeClr val="bg1"/>
                </a:solidFill>
              </a:rPr>
              <a:t>(well-being</a:t>
            </a:r>
            <a:r>
              <a:rPr lang="en-US" sz="2000" b="1" dirty="0" smtClean="0">
                <a:solidFill>
                  <a:schemeClr val="bg1"/>
                </a:solidFill>
              </a:rPr>
              <a:t>) </a:t>
            </a:r>
            <a:r>
              <a:rPr lang="en-US" sz="2000" dirty="0" smtClean="0">
                <a:solidFill>
                  <a:schemeClr val="bg1"/>
                </a:solidFill>
              </a:rPr>
              <a:t>(</a:t>
            </a:r>
            <a:r>
              <a:rPr lang="en-US" sz="2000" dirty="0" err="1" smtClean="0">
                <a:solidFill>
                  <a:schemeClr val="bg1"/>
                </a:solidFill>
              </a:rPr>
              <a:t>Sudaryat</a:t>
            </a:r>
            <a:r>
              <a:rPr lang="en-US" sz="2000" dirty="0" smtClean="0">
                <a:solidFill>
                  <a:schemeClr val="bg1"/>
                </a:solidFill>
              </a:rPr>
              <a:t>, 2022).</a:t>
            </a:r>
            <a:endParaRPr lang="en-US" sz="2000" dirty="0">
              <a:solidFill>
                <a:schemeClr val="bg1"/>
              </a:solidFill>
            </a:endParaRPr>
          </a:p>
        </p:txBody>
      </p:sp>
    </p:spTree>
    <p:extLst>
      <p:ext uri="{BB962C8B-B14F-4D97-AF65-F5344CB8AC3E}">
        <p14:creationId xmlns:p14="http://schemas.microsoft.com/office/powerpoint/2010/main" val="232488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METHOD</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endParaRPr lang="en-US" sz="2000" dirty="0" smtClean="0">
              <a:solidFill>
                <a:schemeClr val="bg1"/>
              </a:solidFill>
            </a:endParaRPr>
          </a:p>
        </p:txBody>
      </p:sp>
      <p:sp>
        <p:nvSpPr>
          <p:cNvPr id="7" name="Parallelogram 6"/>
          <p:cNvSpPr/>
          <p:nvPr/>
        </p:nvSpPr>
        <p:spPr>
          <a:xfrm rot="5400000">
            <a:off x="7257679" y="3611108"/>
            <a:ext cx="1309710" cy="1099849"/>
          </a:xfrm>
          <a:prstGeom prst="parallelogram">
            <a:avLst>
              <a:gd name="adj" fmla="val 8388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8" name="Parallelogram 7"/>
          <p:cNvSpPr/>
          <p:nvPr/>
        </p:nvSpPr>
        <p:spPr>
          <a:xfrm rot="5400000">
            <a:off x="8754942" y="1775761"/>
            <a:ext cx="1309710" cy="1099849"/>
          </a:xfrm>
          <a:prstGeom prst="parallelogram">
            <a:avLst>
              <a:gd name="adj" fmla="val 8388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9" name="Parallelogram 8"/>
          <p:cNvSpPr/>
          <p:nvPr/>
        </p:nvSpPr>
        <p:spPr>
          <a:xfrm rot="5400000">
            <a:off x="8013116" y="2687861"/>
            <a:ext cx="1309710" cy="1099849"/>
          </a:xfrm>
          <a:prstGeom prst="parallelogram">
            <a:avLst>
              <a:gd name="adj" fmla="val 8388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3" name="Text Placeholder 13"/>
          <p:cNvSpPr txBox="1">
            <a:spLocks/>
          </p:cNvSpPr>
          <p:nvPr/>
        </p:nvSpPr>
        <p:spPr>
          <a:xfrm>
            <a:off x="7364890" y="3506177"/>
            <a:ext cx="1853006" cy="386462"/>
          </a:xfrm>
          <a:prstGeom prst="rect">
            <a:avLst/>
          </a:prstGeom>
          <a:solidFill>
            <a:schemeClr val="accent3"/>
          </a:solidFill>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10000"/>
              </a:lnSpc>
              <a:buNone/>
            </a:pPr>
            <a:r>
              <a:rPr lang="en-US" altLang="ko-KR" sz="1400" b="1" dirty="0">
                <a:solidFill>
                  <a:schemeClr val="tx1">
                    <a:lumMod val="75000"/>
                    <a:lumOff val="25000"/>
                  </a:schemeClr>
                </a:solidFill>
                <a:cs typeface="Arial" pitchFamily="34" charset="0"/>
              </a:rPr>
              <a:t>documentation</a:t>
            </a:r>
          </a:p>
        </p:txBody>
      </p:sp>
      <p:sp>
        <p:nvSpPr>
          <p:cNvPr id="14" name="Text Placeholder 13"/>
          <p:cNvSpPr txBox="1">
            <a:spLocks/>
          </p:cNvSpPr>
          <p:nvPr/>
        </p:nvSpPr>
        <p:spPr>
          <a:xfrm>
            <a:off x="3456260" y="3165859"/>
            <a:ext cx="1837115" cy="386462"/>
          </a:xfrm>
          <a:prstGeom prst="rect">
            <a:avLst/>
          </a:prstGeom>
          <a:solidFill>
            <a:schemeClr val="accent4"/>
          </a:solidFill>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10000"/>
              </a:lnSpc>
              <a:buNone/>
            </a:pPr>
            <a:r>
              <a:rPr lang="en-US" altLang="ko-KR" sz="1600" b="1" dirty="0" smtClean="0">
                <a:solidFill>
                  <a:schemeClr val="tx1">
                    <a:lumMod val="75000"/>
                    <a:lumOff val="25000"/>
                  </a:schemeClr>
                </a:solidFill>
                <a:cs typeface="Arial" pitchFamily="34" charset="0"/>
              </a:rPr>
              <a:t>Data Collection </a:t>
            </a:r>
            <a:endParaRPr lang="en-US" altLang="ko-KR" sz="1600" b="1" dirty="0">
              <a:solidFill>
                <a:schemeClr val="tx1">
                  <a:lumMod val="75000"/>
                  <a:lumOff val="25000"/>
                </a:schemeClr>
              </a:solidFill>
              <a:cs typeface="Arial" pitchFamily="34" charset="0"/>
            </a:endParaRPr>
          </a:p>
        </p:txBody>
      </p:sp>
      <p:sp>
        <p:nvSpPr>
          <p:cNvPr id="15" name="Text Placeholder 13"/>
          <p:cNvSpPr txBox="1">
            <a:spLocks/>
          </p:cNvSpPr>
          <p:nvPr/>
        </p:nvSpPr>
        <p:spPr>
          <a:xfrm rot="41765">
            <a:off x="8120327" y="2594076"/>
            <a:ext cx="1837115" cy="386462"/>
          </a:xfrm>
          <a:prstGeom prst="rect">
            <a:avLst/>
          </a:prstGeom>
          <a:solidFill>
            <a:schemeClr val="accent2"/>
          </a:solidFill>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10000"/>
              </a:lnSpc>
              <a:buNone/>
            </a:pPr>
            <a:r>
              <a:rPr lang="en-US" altLang="ko-KR" sz="1600" b="1">
                <a:solidFill>
                  <a:schemeClr val="tx1">
                    <a:lumMod val="75000"/>
                    <a:lumOff val="25000"/>
                  </a:schemeClr>
                </a:solidFill>
                <a:cs typeface="Arial" pitchFamily="34" charset="0"/>
              </a:rPr>
              <a:t>interviews</a:t>
            </a:r>
            <a:endParaRPr lang="en-US" altLang="ko-KR" sz="1600" b="1" dirty="0">
              <a:solidFill>
                <a:schemeClr val="tx1">
                  <a:lumMod val="75000"/>
                  <a:lumOff val="25000"/>
                </a:schemeClr>
              </a:solidFill>
              <a:cs typeface="Arial" pitchFamily="34" charset="0"/>
            </a:endParaRPr>
          </a:p>
        </p:txBody>
      </p:sp>
      <p:sp>
        <p:nvSpPr>
          <p:cNvPr id="17" name="Text Placeholder 13"/>
          <p:cNvSpPr txBox="1">
            <a:spLocks/>
          </p:cNvSpPr>
          <p:nvPr/>
        </p:nvSpPr>
        <p:spPr>
          <a:xfrm rot="41765">
            <a:off x="8859872" y="1681975"/>
            <a:ext cx="1837115" cy="386462"/>
          </a:xfrm>
          <a:prstGeom prst="rect">
            <a:avLst/>
          </a:prstGeom>
          <a:solidFill>
            <a:schemeClr val="accent1"/>
          </a:solidFill>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10000"/>
              </a:lnSpc>
              <a:buNone/>
            </a:pPr>
            <a:r>
              <a:rPr lang="en-US" altLang="ko-KR" sz="1400" b="1" dirty="0">
                <a:solidFill>
                  <a:schemeClr val="tx1">
                    <a:lumMod val="75000"/>
                    <a:lumOff val="25000"/>
                  </a:schemeClr>
                </a:solidFill>
                <a:cs typeface="Arial" pitchFamily="34" charset="0"/>
              </a:rPr>
              <a:t>observation</a:t>
            </a:r>
          </a:p>
        </p:txBody>
      </p:sp>
      <p:sp>
        <p:nvSpPr>
          <p:cNvPr id="19" name="Left Brace 18"/>
          <p:cNvSpPr/>
          <p:nvPr/>
        </p:nvSpPr>
        <p:spPr>
          <a:xfrm>
            <a:off x="5591037" y="1681977"/>
            <a:ext cx="679133" cy="3133911"/>
          </a:xfrm>
          <a:prstGeom prst="leftBrace">
            <a:avLst/>
          </a:prstGeom>
          <a:ln>
            <a:solidFill>
              <a:srgbClr val="FFFF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20" name="Text Placeholder 13"/>
          <p:cNvSpPr txBox="1">
            <a:spLocks/>
          </p:cNvSpPr>
          <p:nvPr/>
        </p:nvSpPr>
        <p:spPr>
          <a:xfrm rot="41765">
            <a:off x="732168" y="2053643"/>
            <a:ext cx="2101903" cy="386462"/>
          </a:xfrm>
          <a:prstGeom prst="rect">
            <a:avLst/>
          </a:prstGeom>
          <a:solidFill>
            <a:schemeClr val="accent1"/>
          </a:solidFill>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10000"/>
              </a:lnSpc>
              <a:buNone/>
            </a:pPr>
            <a:r>
              <a:rPr lang="en-US" altLang="ko-KR" sz="1400" b="1" dirty="0" smtClean="0">
                <a:solidFill>
                  <a:schemeClr val="tx1">
                    <a:lumMod val="75000"/>
                    <a:lumOff val="25000"/>
                  </a:schemeClr>
                </a:solidFill>
                <a:cs typeface="Arial" pitchFamily="34" charset="0"/>
              </a:rPr>
              <a:t>Qualitative Approach </a:t>
            </a:r>
            <a:endParaRPr lang="en-US" altLang="ko-KR" sz="1400" b="1" dirty="0">
              <a:solidFill>
                <a:schemeClr val="tx1">
                  <a:lumMod val="75000"/>
                  <a:lumOff val="25000"/>
                </a:schemeClr>
              </a:solidFill>
              <a:cs typeface="Arial" pitchFamily="34" charset="0"/>
            </a:endParaRPr>
          </a:p>
        </p:txBody>
      </p:sp>
      <p:sp>
        <p:nvSpPr>
          <p:cNvPr id="21" name="Text Placeholder 13"/>
          <p:cNvSpPr txBox="1">
            <a:spLocks/>
          </p:cNvSpPr>
          <p:nvPr/>
        </p:nvSpPr>
        <p:spPr>
          <a:xfrm>
            <a:off x="755688" y="3117096"/>
            <a:ext cx="2080653" cy="386462"/>
          </a:xfrm>
          <a:prstGeom prst="rect">
            <a:avLst/>
          </a:prstGeom>
          <a:solidFill>
            <a:schemeClr val="accent1"/>
          </a:solidFill>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10000"/>
              </a:lnSpc>
              <a:buNone/>
            </a:pPr>
            <a:r>
              <a:rPr lang="en-US" altLang="ko-KR" sz="1200" b="1" dirty="0" smtClean="0">
                <a:solidFill>
                  <a:schemeClr val="tx1">
                    <a:lumMod val="75000"/>
                    <a:lumOff val="25000"/>
                  </a:schemeClr>
                </a:solidFill>
                <a:cs typeface="Arial" pitchFamily="34" charset="0"/>
              </a:rPr>
              <a:t>Descriptive Method</a:t>
            </a:r>
            <a:endParaRPr lang="en-US" altLang="ko-KR" sz="1200" b="1" dirty="0">
              <a:solidFill>
                <a:schemeClr val="tx1">
                  <a:lumMod val="75000"/>
                  <a:lumOff val="25000"/>
                </a:schemeClr>
              </a:solidFill>
              <a:cs typeface="Arial" pitchFamily="34" charset="0"/>
            </a:endParaRPr>
          </a:p>
        </p:txBody>
      </p:sp>
      <p:sp>
        <p:nvSpPr>
          <p:cNvPr id="26" name="Parallelogram 25"/>
          <p:cNvSpPr/>
          <p:nvPr/>
        </p:nvSpPr>
        <p:spPr>
          <a:xfrm rot="5400000">
            <a:off x="7257679" y="3611109"/>
            <a:ext cx="1309710" cy="1099849"/>
          </a:xfrm>
          <a:prstGeom prst="parallelogram">
            <a:avLst>
              <a:gd name="adj" fmla="val 8388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27" name="Text Placeholder 13"/>
          <p:cNvSpPr txBox="1">
            <a:spLocks/>
          </p:cNvSpPr>
          <p:nvPr/>
        </p:nvSpPr>
        <p:spPr>
          <a:xfrm>
            <a:off x="7364890" y="3506178"/>
            <a:ext cx="1853006" cy="386462"/>
          </a:xfrm>
          <a:prstGeom prst="rect">
            <a:avLst/>
          </a:prstGeom>
          <a:solidFill>
            <a:schemeClr val="accent3"/>
          </a:solidFill>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10000"/>
              </a:lnSpc>
              <a:buNone/>
            </a:pPr>
            <a:r>
              <a:rPr lang="en-US" altLang="ko-KR" sz="1400" b="1" dirty="0">
                <a:solidFill>
                  <a:schemeClr val="tx1">
                    <a:lumMod val="75000"/>
                    <a:lumOff val="25000"/>
                  </a:schemeClr>
                </a:solidFill>
                <a:cs typeface="Arial" pitchFamily="34" charset="0"/>
              </a:rPr>
              <a:t>documentation</a:t>
            </a:r>
          </a:p>
        </p:txBody>
      </p:sp>
      <p:sp>
        <p:nvSpPr>
          <p:cNvPr id="28" name="Parallelogram 27"/>
          <p:cNvSpPr/>
          <p:nvPr/>
        </p:nvSpPr>
        <p:spPr>
          <a:xfrm rot="5400000">
            <a:off x="6525277" y="4523210"/>
            <a:ext cx="1309710" cy="1099849"/>
          </a:xfrm>
          <a:prstGeom prst="parallelogram">
            <a:avLst>
              <a:gd name="adj" fmla="val 83883"/>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29" name="Text Placeholder 13"/>
          <p:cNvSpPr txBox="1">
            <a:spLocks/>
          </p:cNvSpPr>
          <p:nvPr/>
        </p:nvSpPr>
        <p:spPr>
          <a:xfrm>
            <a:off x="6632488" y="4418279"/>
            <a:ext cx="1853006" cy="386462"/>
          </a:xfrm>
          <a:prstGeom prst="rect">
            <a:avLst/>
          </a:prstGeom>
          <a:solidFill>
            <a:srgbClr val="92D050"/>
          </a:solidFill>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10000"/>
              </a:lnSpc>
              <a:buNone/>
            </a:pPr>
            <a:r>
              <a:rPr lang="en-US" altLang="ko-KR" sz="1400" b="1" dirty="0">
                <a:solidFill>
                  <a:schemeClr val="tx1">
                    <a:lumMod val="75000"/>
                    <a:lumOff val="25000"/>
                  </a:schemeClr>
                </a:solidFill>
                <a:cs typeface="Arial" pitchFamily="34" charset="0"/>
              </a:rPr>
              <a:t>literature study</a:t>
            </a:r>
          </a:p>
        </p:txBody>
      </p:sp>
      <p:sp>
        <p:nvSpPr>
          <p:cNvPr id="2" name="Down Arrow 1"/>
          <p:cNvSpPr/>
          <p:nvPr/>
        </p:nvSpPr>
        <p:spPr>
          <a:xfrm>
            <a:off x="1650644" y="2577380"/>
            <a:ext cx="290740" cy="238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Arrow 2"/>
          <p:cNvSpPr/>
          <p:nvPr/>
        </p:nvSpPr>
        <p:spPr>
          <a:xfrm>
            <a:off x="3001335" y="3231662"/>
            <a:ext cx="316631" cy="2419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5989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ppt_x"/>
                                          </p:val>
                                        </p:tav>
                                        <p:tav tm="100000">
                                          <p:val>
                                            <p:strVal val="#ppt_x"/>
                                          </p:val>
                                        </p:tav>
                                      </p:tavLst>
                                    </p:anim>
                                    <p:anim calcmode="lin" valueType="num">
                                      <p:cBhvr additive="base">
                                        <p:cTn id="30" dur="500" fill="hold"/>
                                        <p:tgtEl>
                                          <p:spTgt spid="2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fill="hold"/>
                                        <p:tgtEl>
                                          <p:spTgt spid="19"/>
                                        </p:tgtEl>
                                        <p:attrNameLst>
                                          <p:attrName>ppt_x</p:attrName>
                                        </p:attrNameLst>
                                      </p:cBhvr>
                                      <p:tavLst>
                                        <p:tav tm="0">
                                          <p:val>
                                            <p:strVal val="#ppt_x"/>
                                          </p:val>
                                        </p:tav>
                                        <p:tav tm="100000">
                                          <p:val>
                                            <p:strVal val="#ppt_x"/>
                                          </p:val>
                                        </p:tav>
                                      </p:tavLst>
                                    </p:anim>
                                    <p:anim calcmode="lin" valueType="num">
                                      <p:cBhvr additive="base">
                                        <p:cTn id="34" dur="500" fill="hold"/>
                                        <p:tgtEl>
                                          <p:spTgt spid="1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additive="base">
                                        <p:cTn id="53" dur="500" fill="hold"/>
                                        <p:tgtEl>
                                          <p:spTgt spid="26"/>
                                        </p:tgtEl>
                                        <p:attrNameLst>
                                          <p:attrName>ppt_x</p:attrName>
                                        </p:attrNameLst>
                                      </p:cBhvr>
                                      <p:tavLst>
                                        <p:tav tm="0">
                                          <p:val>
                                            <p:strVal val="#ppt_x"/>
                                          </p:val>
                                        </p:tav>
                                        <p:tav tm="100000">
                                          <p:val>
                                            <p:strVal val="#ppt_x"/>
                                          </p:val>
                                        </p:tav>
                                      </p:tavLst>
                                    </p:anim>
                                    <p:anim calcmode="lin" valueType="num">
                                      <p:cBhvr additive="base">
                                        <p:cTn id="54" dur="500" fill="hold"/>
                                        <p:tgtEl>
                                          <p:spTgt spid="2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anim calcmode="lin" valueType="num">
                                      <p:cBhvr additive="base">
                                        <p:cTn id="57" dur="500" fill="hold"/>
                                        <p:tgtEl>
                                          <p:spTgt spid="29"/>
                                        </p:tgtEl>
                                        <p:attrNameLst>
                                          <p:attrName>ppt_x</p:attrName>
                                        </p:attrNameLst>
                                      </p:cBhvr>
                                      <p:tavLst>
                                        <p:tav tm="0">
                                          <p:val>
                                            <p:strVal val="#ppt_x"/>
                                          </p:val>
                                        </p:tav>
                                        <p:tav tm="100000">
                                          <p:val>
                                            <p:strVal val="#ppt_x"/>
                                          </p:val>
                                        </p:tav>
                                      </p:tavLst>
                                    </p:anim>
                                    <p:anim calcmode="lin" valueType="num">
                                      <p:cBhvr additive="base">
                                        <p:cTn id="58" dur="500" fill="hold"/>
                                        <p:tgtEl>
                                          <p:spTgt spid="29"/>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ppt_x"/>
                                          </p:val>
                                        </p:tav>
                                        <p:tav tm="100000">
                                          <p:val>
                                            <p:strVal val="#ppt_x"/>
                                          </p:val>
                                        </p:tav>
                                      </p:tavLst>
                                    </p:anim>
                                    <p:anim calcmode="lin" valueType="num">
                                      <p:cBhvr additive="base">
                                        <p:cTn id="6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3" grpId="0" animBg="1"/>
      <p:bldP spid="14" grpId="0" animBg="1"/>
      <p:bldP spid="15" grpId="0" animBg="1"/>
      <p:bldP spid="17" grpId="0" animBg="1"/>
      <p:bldP spid="19" grpId="0" animBg="1"/>
      <p:bldP spid="20" grpId="0" animBg="1"/>
      <p:bldP spid="21" grpId="0" animBg="1"/>
      <p:bldP spid="26" grpId="0" animBg="1"/>
      <p:bldP spid="27" grpId="0" animBg="1"/>
      <p:bldP spid="28" grpId="0" animBg="1"/>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endParaRPr lang="en-US" sz="2000" dirty="0">
              <a:solidFill>
                <a:schemeClr val="bg1"/>
              </a:solidFill>
            </a:endParaRPr>
          </a:p>
        </p:txBody>
      </p:sp>
      <p:graphicFrame>
        <p:nvGraphicFramePr>
          <p:cNvPr id="2" name="Diagram 1"/>
          <p:cNvGraphicFramePr/>
          <p:nvPr>
            <p:extLst>
              <p:ext uri="{D42A27DB-BD31-4B8C-83A1-F6EECF244321}">
                <p14:modId xmlns:p14="http://schemas.microsoft.com/office/powerpoint/2010/main" val="2365818162"/>
              </p:ext>
            </p:extLst>
          </p:nvPr>
        </p:nvGraphicFramePr>
        <p:xfrm>
          <a:off x="2118096" y="1221404"/>
          <a:ext cx="7438571" cy="4832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9952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1154"/>
            <a:ext cx="10382794" cy="619534"/>
          </a:xfrm>
          <a:solidFill>
            <a:srgbClr val="7030A0"/>
          </a:solidFill>
        </p:spPr>
        <p:txBody>
          <a:bodyPr>
            <a:normAutofit fontScale="90000"/>
          </a:bodyPr>
          <a:lstStyle/>
          <a:p>
            <a:pPr lvl="0" algn="ctr"/>
            <a:r>
              <a:rPr lang="en-US" b="1" dirty="0">
                <a:solidFill>
                  <a:schemeClr val="bg1"/>
                </a:solidFill>
              </a:rPr>
              <a:t>Taking Care of the </a:t>
            </a:r>
            <a:r>
              <a:rPr lang="en-US" b="1" dirty="0" err="1">
                <a:solidFill>
                  <a:schemeClr val="bg1"/>
                </a:solidFill>
              </a:rPr>
              <a:t>Garut</a:t>
            </a:r>
            <a:r>
              <a:rPr lang="en-US" b="1" dirty="0">
                <a:solidFill>
                  <a:schemeClr val="bg1"/>
                </a:solidFill>
              </a:rPr>
              <a:t> Sheep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0216830"/>
              </p:ext>
            </p:extLst>
          </p:nvPr>
        </p:nvGraphicFramePr>
        <p:xfrm>
          <a:off x="838200" y="1690688"/>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0521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79714"/>
            <a:ext cx="10515600" cy="710974"/>
          </a:xfrm>
          <a:solidFill>
            <a:schemeClr val="accent2"/>
          </a:solidFill>
        </p:spPr>
        <p:txBody>
          <a:bodyPr/>
          <a:lstStyle/>
          <a:p>
            <a:pPr lvl="0" algn="ctr"/>
            <a:r>
              <a:rPr lang="en-US" b="1" dirty="0"/>
              <a:t>How to Breed </a:t>
            </a:r>
            <a:r>
              <a:rPr lang="en-US" b="1" dirty="0" err="1"/>
              <a:t>Garut</a:t>
            </a:r>
            <a:r>
              <a:rPr lang="en-US" b="1" dirty="0"/>
              <a:t> Sheep </a:t>
            </a:r>
          </a:p>
        </p:txBody>
      </p:sp>
      <p:sp>
        <p:nvSpPr>
          <p:cNvPr id="3" name="Content Placeholder 2"/>
          <p:cNvSpPr>
            <a:spLocks noGrp="1"/>
          </p:cNvSpPr>
          <p:nvPr>
            <p:ph idx="1"/>
          </p:nvPr>
        </p:nvSpPr>
        <p:spPr>
          <a:solidFill>
            <a:schemeClr val="tx2"/>
          </a:solidFill>
        </p:spPr>
        <p:txBody>
          <a:bodyPr>
            <a:normAutofit fontScale="70000" lnSpcReduction="20000"/>
          </a:bodyPr>
          <a:lstStyle/>
          <a:p>
            <a:r>
              <a:rPr lang="en-US" dirty="0"/>
              <a:t>For breeding, of course, there must be </a:t>
            </a:r>
            <a:r>
              <a:rPr lang="en-US" dirty="0" err="1"/>
              <a:t>Jalu</a:t>
            </a:r>
            <a:r>
              <a:rPr lang="en-US" dirty="0"/>
              <a:t> sheep and </a:t>
            </a:r>
            <a:r>
              <a:rPr lang="en-US" dirty="0" err="1"/>
              <a:t>Bikang</a:t>
            </a:r>
            <a:r>
              <a:rPr lang="en-US" dirty="0"/>
              <a:t> sheep. Like humans, male and female must be paired</a:t>
            </a:r>
            <a:r>
              <a:rPr lang="en-US" dirty="0" smtClean="0"/>
              <a:t>.</a:t>
            </a:r>
          </a:p>
          <a:p>
            <a:r>
              <a:rPr lang="en-US" dirty="0" err="1"/>
              <a:t>Garut</a:t>
            </a:r>
            <a:r>
              <a:rPr lang="en-US" dirty="0"/>
              <a:t> sheep also have their period, for example, for example, </a:t>
            </a:r>
            <a:r>
              <a:rPr lang="en-US" dirty="0" err="1"/>
              <a:t>Garut</a:t>
            </a:r>
            <a:r>
              <a:rPr lang="en-US" dirty="0"/>
              <a:t> sheep can no longer be </a:t>
            </a:r>
            <a:r>
              <a:rPr lang="en-US" i="1" dirty="0" err="1"/>
              <a:t>diaben</a:t>
            </a:r>
            <a:r>
              <a:rPr lang="en-US" dirty="0"/>
              <a:t> or pitted, then these sheep are made into rams to be bred through a mating </a:t>
            </a:r>
            <a:r>
              <a:rPr lang="en-US" dirty="0" smtClean="0"/>
              <a:t>process.</a:t>
            </a:r>
          </a:p>
          <a:p>
            <a:r>
              <a:rPr lang="en-US" dirty="0"/>
              <a:t>A good time to hold a sheep marriage is twice a day, morning and evening. If one day you do it five times, the sheep's sperm will be bad, meaning that something will turn out or not. You can't, for example, the marriage process from 7 o'clock and 10 o'clock to marry again, because the good sperm has been </a:t>
            </a:r>
            <a:r>
              <a:rPr lang="en-US" dirty="0" smtClean="0"/>
              <a:t>wasted.</a:t>
            </a:r>
          </a:p>
          <a:p>
            <a:r>
              <a:rPr lang="en-US" dirty="0"/>
              <a:t>The characteristic of </a:t>
            </a:r>
            <a:r>
              <a:rPr lang="en-US" dirty="0" err="1"/>
              <a:t>bikang</a:t>
            </a:r>
            <a:r>
              <a:rPr lang="en-US" dirty="0"/>
              <a:t> sheep will be in lust, which can be seen by method </a:t>
            </a:r>
            <a:r>
              <a:rPr lang="en-US" i="1" dirty="0"/>
              <a:t>3B (</a:t>
            </a:r>
            <a:r>
              <a:rPr lang="en-US" i="1" dirty="0" err="1"/>
              <a:t>Beureum</a:t>
            </a:r>
            <a:r>
              <a:rPr lang="en-US" i="1" dirty="0"/>
              <a:t>, </a:t>
            </a:r>
            <a:r>
              <a:rPr lang="en-US" i="1" dirty="0" err="1"/>
              <a:t>Baseuh</a:t>
            </a:r>
            <a:r>
              <a:rPr lang="en-US" i="1" dirty="0"/>
              <a:t>, and </a:t>
            </a:r>
            <a:r>
              <a:rPr lang="en-US" i="1" dirty="0" err="1"/>
              <a:t>Bareuh</a:t>
            </a:r>
            <a:r>
              <a:rPr lang="en-US" i="1" dirty="0" smtClean="0"/>
              <a:t>).</a:t>
            </a:r>
          </a:p>
          <a:p>
            <a:r>
              <a:rPr lang="en-US" dirty="0"/>
              <a:t>Weather greatly affects the breeding of sheep. In the dry season, the season for the sheep to 'make love'. Conversely, if it is the rainy season, the sheep seldom do the mating process because there is no </a:t>
            </a:r>
            <a:r>
              <a:rPr lang="en-US" dirty="0" smtClean="0"/>
              <a:t>sunlight.</a:t>
            </a:r>
            <a:endParaRPr lang="en-US" i="1" dirty="0" smtClean="0"/>
          </a:p>
          <a:p>
            <a:r>
              <a:rPr lang="en-US" dirty="0"/>
              <a:t>The quality of the </a:t>
            </a:r>
            <a:r>
              <a:rPr lang="en-US" dirty="0" err="1"/>
              <a:t>Garut</a:t>
            </a:r>
            <a:r>
              <a:rPr lang="en-US" dirty="0"/>
              <a:t> sheep, in essence, must be given good milk. The mother's milk must be a lot, if the mother's milk is not available, the sheep must be given pure cow's </a:t>
            </a:r>
            <a:r>
              <a:rPr lang="en-US" dirty="0" smtClean="0"/>
              <a:t>milk.</a:t>
            </a:r>
          </a:p>
          <a:p>
            <a:endParaRPr lang="en-US" dirty="0"/>
          </a:p>
        </p:txBody>
      </p:sp>
    </p:spTree>
    <p:extLst>
      <p:ext uri="{BB962C8B-B14F-4D97-AF65-F5344CB8AC3E}">
        <p14:creationId xmlns:p14="http://schemas.microsoft.com/office/powerpoint/2010/main" val="570015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2777"/>
            <a:ext cx="10515600" cy="697911"/>
          </a:xfrm>
          <a:solidFill>
            <a:schemeClr val="accent4">
              <a:lumMod val="60000"/>
              <a:lumOff val="40000"/>
            </a:schemeClr>
          </a:solidFill>
        </p:spPr>
        <p:txBody>
          <a:bodyPr>
            <a:normAutofit/>
          </a:bodyPr>
          <a:lstStyle/>
          <a:p>
            <a:pPr lvl="0" algn="ctr"/>
            <a:r>
              <a:rPr lang="en-US" sz="4000" b="1" dirty="0"/>
              <a:t>Local Wisdom Of </a:t>
            </a:r>
            <a:r>
              <a:rPr lang="en-US" sz="4000" b="1" dirty="0" err="1"/>
              <a:t>Garut</a:t>
            </a:r>
            <a:r>
              <a:rPr lang="en-US" sz="4000" b="1" dirty="0"/>
              <a:t> In Taking Care Its </a:t>
            </a:r>
            <a:r>
              <a:rPr lang="en-US" sz="4000" b="1" dirty="0" smtClean="0"/>
              <a:t>Sheep</a:t>
            </a:r>
            <a:endParaRPr lang="en-US" sz="4000" b="1" dirty="0"/>
          </a:p>
        </p:txBody>
      </p:sp>
      <p:sp>
        <p:nvSpPr>
          <p:cNvPr id="3" name="Content Placeholder 2"/>
          <p:cNvSpPr>
            <a:spLocks noGrp="1"/>
          </p:cNvSpPr>
          <p:nvPr>
            <p:ph idx="1"/>
          </p:nvPr>
        </p:nvSpPr>
        <p:spPr/>
        <p:txBody>
          <a:bodyPr/>
          <a:lstStyle/>
          <a:p>
            <a:pPr marL="0" indent="0">
              <a:buNone/>
            </a:pPr>
            <a:endParaRPr lang="en-US" dirty="0"/>
          </a:p>
        </p:txBody>
      </p:sp>
      <p:sp>
        <p:nvSpPr>
          <p:cNvPr id="4" name="Rounded Rectangle 3"/>
          <p:cNvSpPr/>
          <p:nvPr/>
        </p:nvSpPr>
        <p:spPr>
          <a:xfrm>
            <a:off x="1149532" y="3596345"/>
            <a:ext cx="1763486" cy="80989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err="1" smtClean="0">
                <a:solidFill>
                  <a:schemeClr val="tx1"/>
                </a:solidFill>
              </a:rPr>
              <a:t>Gapura</a:t>
            </a:r>
            <a:r>
              <a:rPr lang="en-US" dirty="0" smtClean="0">
                <a:solidFill>
                  <a:schemeClr val="tx1"/>
                </a:solidFill>
              </a:rPr>
              <a:t> </a:t>
            </a:r>
            <a:r>
              <a:rPr lang="en-US" dirty="0" err="1" smtClean="0">
                <a:solidFill>
                  <a:schemeClr val="tx1"/>
                </a:solidFill>
              </a:rPr>
              <a:t>Pancawaluya</a:t>
            </a:r>
            <a:endParaRPr lang="en-US" dirty="0">
              <a:solidFill>
                <a:schemeClr val="tx1"/>
              </a:solidFill>
            </a:endParaRPr>
          </a:p>
        </p:txBody>
      </p:sp>
      <p:sp>
        <p:nvSpPr>
          <p:cNvPr id="5" name="Rounded Rectangle 4"/>
          <p:cNvSpPr/>
          <p:nvPr/>
        </p:nvSpPr>
        <p:spPr>
          <a:xfrm>
            <a:off x="3605349" y="2062731"/>
            <a:ext cx="1254034" cy="56170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cageur</a:t>
            </a:r>
            <a:endParaRPr lang="en-US" dirty="0"/>
          </a:p>
        </p:txBody>
      </p:sp>
      <p:sp>
        <p:nvSpPr>
          <p:cNvPr id="6" name="Rounded Rectangle 5"/>
          <p:cNvSpPr/>
          <p:nvPr/>
        </p:nvSpPr>
        <p:spPr>
          <a:xfrm>
            <a:off x="3605349" y="2904649"/>
            <a:ext cx="1254034" cy="56170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bageur</a:t>
            </a:r>
            <a:endParaRPr lang="en-US" dirty="0"/>
          </a:p>
        </p:txBody>
      </p:sp>
      <p:sp>
        <p:nvSpPr>
          <p:cNvPr id="7" name="Rounded Rectangle 6"/>
          <p:cNvSpPr/>
          <p:nvPr/>
        </p:nvSpPr>
        <p:spPr>
          <a:xfrm>
            <a:off x="3605349" y="3720441"/>
            <a:ext cx="1254034" cy="56170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bener</a:t>
            </a:r>
            <a:endParaRPr lang="en-US" dirty="0"/>
          </a:p>
        </p:txBody>
      </p:sp>
      <p:sp>
        <p:nvSpPr>
          <p:cNvPr id="8" name="Rounded Rectangle 7"/>
          <p:cNvSpPr/>
          <p:nvPr/>
        </p:nvSpPr>
        <p:spPr>
          <a:xfrm>
            <a:off x="3605349" y="4520450"/>
            <a:ext cx="1254034" cy="56170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pinter</a:t>
            </a:r>
            <a:endParaRPr lang="en-US" dirty="0"/>
          </a:p>
        </p:txBody>
      </p:sp>
      <p:sp>
        <p:nvSpPr>
          <p:cNvPr id="9" name="Rounded Rectangle 8"/>
          <p:cNvSpPr/>
          <p:nvPr/>
        </p:nvSpPr>
        <p:spPr>
          <a:xfrm>
            <a:off x="3605349" y="5320459"/>
            <a:ext cx="1254034" cy="56170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pangger</a:t>
            </a:r>
            <a:endParaRPr lang="en-US" dirty="0"/>
          </a:p>
        </p:txBody>
      </p:sp>
      <p:sp>
        <p:nvSpPr>
          <p:cNvPr id="10" name="Rounded Rectangle 9"/>
          <p:cNvSpPr/>
          <p:nvPr/>
        </p:nvSpPr>
        <p:spPr>
          <a:xfrm>
            <a:off x="5886995" y="3596345"/>
            <a:ext cx="1763486" cy="8098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err="1" smtClean="0">
                <a:solidFill>
                  <a:schemeClr val="tx1"/>
                </a:solidFill>
              </a:rPr>
              <a:t>Jelema</a:t>
            </a:r>
            <a:r>
              <a:rPr lang="en-US" dirty="0" smtClean="0">
                <a:solidFill>
                  <a:schemeClr val="tx1"/>
                </a:solidFill>
              </a:rPr>
              <a:t> </a:t>
            </a:r>
            <a:r>
              <a:rPr lang="en-US" dirty="0" err="1" smtClean="0">
                <a:solidFill>
                  <a:schemeClr val="tx1"/>
                </a:solidFill>
              </a:rPr>
              <a:t>Masagi</a:t>
            </a:r>
            <a:endParaRPr lang="en-US" dirty="0">
              <a:solidFill>
                <a:schemeClr val="tx1"/>
              </a:solidFill>
            </a:endParaRPr>
          </a:p>
        </p:txBody>
      </p:sp>
      <p:sp>
        <p:nvSpPr>
          <p:cNvPr id="11" name="Rounded Rectangle 10"/>
          <p:cNvSpPr/>
          <p:nvPr/>
        </p:nvSpPr>
        <p:spPr>
          <a:xfrm>
            <a:off x="8334102" y="2061529"/>
            <a:ext cx="1515291" cy="56170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err="1" smtClean="0">
                <a:solidFill>
                  <a:schemeClr val="tx1"/>
                </a:solidFill>
              </a:rPr>
              <a:t>Niti</a:t>
            </a:r>
            <a:r>
              <a:rPr lang="en-US" dirty="0" smtClean="0">
                <a:solidFill>
                  <a:schemeClr val="tx1"/>
                </a:solidFill>
              </a:rPr>
              <a:t> </a:t>
            </a:r>
            <a:r>
              <a:rPr lang="en-US" dirty="0" err="1" smtClean="0">
                <a:solidFill>
                  <a:schemeClr val="tx1"/>
                </a:solidFill>
              </a:rPr>
              <a:t>Surti</a:t>
            </a:r>
            <a:endParaRPr lang="en-US" dirty="0">
              <a:solidFill>
                <a:schemeClr val="tx1"/>
              </a:solidFill>
            </a:endParaRPr>
          </a:p>
        </p:txBody>
      </p:sp>
      <p:sp>
        <p:nvSpPr>
          <p:cNvPr id="12" name="Rounded Rectangle 11"/>
          <p:cNvSpPr/>
          <p:nvPr/>
        </p:nvSpPr>
        <p:spPr>
          <a:xfrm>
            <a:off x="8334102" y="2823055"/>
            <a:ext cx="1515291" cy="56170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err="1" smtClean="0">
                <a:solidFill>
                  <a:schemeClr val="tx1"/>
                </a:solidFill>
              </a:rPr>
              <a:t>Niti</a:t>
            </a:r>
            <a:r>
              <a:rPr lang="en-US" dirty="0" smtClean="0">
                <a:solidFill>
                  <a:schemeClr val="tx1"/>
                </a:solidFill>
              </a:rPr>
              <a:t> </a:t>
            </a:r>
            <a:r>
              <a:rPr lang="en-US" dirty="0" err="1" smtClean="0">
                <a:solidFill>
                  <a:schemeClr val="tx1"/>
                </a:solidFill>
              </a:rPr>
              <a:t>Harti</a:t>
            </a:r>
            <a:endParaRPr lang="en-US" dirty="0">
              <a:solidFill>
                <a:schemeClr val="tx1"/>
              </a:solidFill>
            </a:endParaRPr>
          </a:p>
        </p:txBody>
      </p:sp>
      <p:sp>
        <p:nvSpPr>
          <p:cNvPr id="13" name="Rounded Rectangle 12"/>
          <p:cNvSpPr/>
          <p:nvPr/>
        </p:nvSpPr>
        <p:spPr>
          <a:xfrm>
            <a:off x="8334102" y="3669668"/>
            <a:ext cx="1515291" cy="56170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err="1" smtClean="0">
                <a:solidFill>
                  <a:schemeClr val="tx1"/>
                </a:solidFill>
              </a:rPr>
              <a:t>Niti</a:t>
            </a:r>
            <a:r>
              <a:rPr lang="en-US" dirty="0" smtClean="0">
                <a:solidFill>
                  <a:schemeClr val="tx1"/>
                </a:solidFill>
              </a:rPr>
              <a:t> </a:t>
            </a:r>
            <a:r>
              <a:rPr lang="en-US" dirty="0" err="1" smtClean="0">
                <a:solidFill>
                  <a:schemeClr val="tx1"/>
                </a:solidFill>
              </a:rPr>
              <a:t>Bukti</a:t>
            </a:r>
            <a:endParaRPr lang="en-US" dirty="0">
              <a:solidFill>
                <a:schemeClr val="tx1"/>
              </a:solidFill>
            </a:endParaRPr>
          </a:p>
        </p:txBody>
      </p:sp>
      <p:sp>
        <p:nvSpPr>
          <p:cNvPr id="14" name="Rounded Rectangle 13"/>
          <p:cNvSpPr/>
          <p:nvPr/>
        </p:nvSpPr>
        <p:spPr>
          <a:xfrm>
            <a:off x="8334102" y="4490155"/>
            <a:ext cx="1515291" cy="56170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err="1" smtClean="0">
                <a:solidFill>
                  <a:schemeClr val="tx1"/>
                </a:solidFill>
              </a:rPr>
              <a:t>Niti</a:t>
            </a:r>
            <a:r>
              <a:rPr lang="en-US" dirty="0" smtClean="0">
                <a:solidFill>
                  <a:schemeClr val="tx1"/>
                </a:solidFill>
              </a:rPr>
              <a:t> </a:t>
            </a:r>
            <a:r>
              <a:rPr lang="en-US" dirty="0" err="1" smtClean="0">
                <a:solidFill>
                  <a:schemeClr val="tx1"/>
                </a:solidFill>
              </a:rPr>
              <a:t>Bakti</a:t>
            </a:r>
            <a:endParaRPr lang="en-US" dirty="0">
              <a:solidFill>
                <a:schemeClr val="tx1"/>
              </a:solidFill>
            </a:endParaRPr>
          </a:p>
        </p:txBody>
      </p:sp>
      <p:sp>
        <p:nvSpPr>
          <p:cNvPr id="15" name="Rounded Rectangle 14"/>
          <p:cNvSpPr/>
          <p:nvPr/>
        </p:nvSpPr>
        <p:spPr>
          <a:xfrm>
            <a:off x="8334102" y="5281270"/>
            <a:ext cx="1515291" cy="60089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err="1" smtClean="0">
                <a:solidFill>
                  <a:schemeClr val="tx1"/>
                </a:solidFill>
              </a:rPr>
              <a:t>Niti</a:t>
            </a:r>
            <a:r>
              <a:rPr lang="en-US" dirty="0" smtClean="0">
                <a:solidFill>
                  <a:schemeClr val="tx1"/>
                </a:solidFill>
              </a:rPr>
              <a:t> </a:t>
            </a:r>
            <a:r>
              <a:rPr lang="en-US" dirty="0" err="1" smtClean="0">
                <a:solidFill>
                  <a:schemeClr val="tx1"/>
                </a:solidFill>
              </a:rPr>
              <a:t>Jadi</a:t>
            </a:r>
            <a:r>
              <a:rPr lang="en-US" dirty="0" smtClean="0">
                <a:solidFill>
                  <a:schemeClr val="tx1"/>
                </a:solidFill>
              </a:rPr>
              <a:t> (</a:t>
            </a:r>
            <a:r>
              <a:rPr lang="en-US" dirty="0" err="1" smtClean="0">
                <a:solidFill>
                  <a:schemeClr val="tx1"/>
                </a:solidFill>
              </a:rPr>
              <a:t>sajati</a:t>
            </a:r>
            <a:r>
              <a:rPr lang="en-US" dirty="0" smtClean="0">
                <a:solidFill>
                  <a:schemeClr val="tx1"/>
                </a:solidFill>
              </a:rPr>
              <a:t>)</a:t>
            </a:r>
            <a:endParaRPr lang="en-US" dirty="0">
              <a:solidFill>
                <a:schemeClr val="tx1"/>
              </a:solidFill>
            </a:endParaRPr>
          </a:p>
        </p:txBody>
      </p:sp>
      <p:sp>
        <p:nvSpPr>
          <p:cNvPr id="16" name="Left Brace 15"/>
          <p:cNvSpPr/>
          <p:nvPr/>
        </p:nvSpPr>
        <p:spPr>
          <a:xfrm>
            <a:off x="3100253" y="2342380"/>
            <a:ext cx="248194" cy="3258930"/>
          </a:xfrm>
          <a:prstGeom prst="leftBrace">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en-US"/>
          </a:p>
        </p:txBody>
      </p:sp>
      <p:sp>
        <p:nvSpPr>
          <p:cNvPr id="18" name="Left Brace 17"/>
          <p:cNvSpPr/>
          <p:nvPr/>
        </p:nvSpPr>
        <p:spPr>
          <a:xfrm>
            <a:off x="7846424" y="2321054"/>
            <a:ext cx="248194" cy="3258930"/>
          </a:xfrm>
          <a:prstGeom prst="leftBrace">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709563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CONCLUSION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The ability of the </a:t>
            </a:r>
            <a:r>
              <a:rPr lang="en-US" sz="2000" dirty="0" err="1">
                <a:solidFill>
                  <a:schemeClr val="bg1"/>
                </a:solidFill>
              </a:rPr>
              <a:t>Garut</a:t>
            </a:r>
            <a:r>
              <a:rPr lang="en-US" sz="2000" dirty="0">
                <a:solidFill>
                  <a:schemeClr val="bg1"/>
                </a:solidFill>
              </a:rPr>
              <a:t> community in caring for sheep using an </a:t>
            </a:r>
            <a:r>
              <a:rPr lang="en-US" sz="2000" dirty="0" err="1">
                <a:solidFill>
                  <a:schemeClr val="bg1"/>
                </a:solidFill>
              </a:rPr>
              <a:t>ethnopedagogical</a:t>
            </a:r>
            <a:r>
              <a:rPr lang="en-US" sz="2000" dirty="0">
                <a:solidFill>
                  <a:schemeClr val="bg1"/>
                </a:solidFill>
              </a:rPr>
              <a:t> approach, reveals that the local wisdom of the </a:t>
            </a:r>
            <a:r>
              <a:rPr lang="en-US" sz="2000" dirty="0" err="1">
                <a:solidFill>
                  <a:schemeClr val="bg1"/>
                </a:solidFill>
              </a:rPr>
              <a:t>Garut</a:t>
            </a:r>
            <a:r>
              <a:rPr lang="en-US" sz="2000" dirty="0">
                <a:solidFill>
                  <a:schemeClr val="bg1"/>
                </a:solidFill>
              </a:rPr>
              <a:t> community is a source of local knowledge in </a:t>
            </a:r>
            <a:r>
              <a:rPr lang="en-US" sz="2000" dirty="0" smtClean="0">
                <a:solidFill>
                  <a:schemeClr val="bg1"/>
                </a:solidFill>
              </a:rPr>
              <a:t>taking care </a:t>
            </a:r>
            <a:r>
              <a:rPr lang="en-US" sz="2000" dirty="0" err="1">
                <a:solidFill>
                  <a:schemeClr val="bg1"/>
                </a:solidFill>
              </a:rPr>
              <a:t>Garut</a:t>
            </a:r>
            <a:r>
              <a:rPr lang="en-US" sz="2000" dirty="0">
                <a:solidFill>
                  <a:schemeClr val="bg1"/>
                </a:solidFill>
              </a:rPr>
              <a:t> sheep. The result of Sundanese local wisdom-based education in the </a:t>
            </a:r>
            <a:r>
              <a:rPr lang="en-US" sz="2000" dirty="0" err="1">
                <a:solidFill>
                  <a:schemeClr val="bg1"/>
                </a:solidFill>
              </a:rPr>
              <a:t>Garut</a:t>
            </a:r>
            <a:r>
              <a:rPr lang="en-US" sz="2000" dirty="0">
                <a:solidFill>
                  <a:schemeClr val="bg1"/>
                </a:solidFill>
              </a:rPr>
              <a:t> community is that it has the character of a </a:t>
            </a:r>
            <a:r>
              <a:rPr lang="en-US" sz="2000" i="1" dirty="0" err="1">
                <a:solidFill>
                  <a:schemeClr val="bg1"/>
                </a:solidFill>
              </a:rPr>
              <a:t>gapura</a:t>
            </a:r>
            <a:r>
              <a:rPr lang="en-US" sz="2000" i="1" dirty="0">
                <a:solidFill>
                  <a:schemeClr val="bg1"/>
                </a:solidFill>
              </a:rPr>
              <a:t> </a:t>
            </a:r>
            <a:r>
              <a:rPr lang="en-US" sz="2000" i="1" dirty="0" err="1">
                <a:solidFill>
                  <a:schemeClr val="bg1"/>
                </a:solidFill>
              </a:rPr>
              <a:t>pancawaluya</a:t>
            </a:r>
            <a:r>
              <a:rPr lang="en-US" sz="2000" i="1" dirty="0">
                <a:solidFill>
                  <a:schemeClr val="bg1"/>
                </a:solidFill>
              </a:rPr>
              <a:t> (</a:t>
            </a:r>
            <a:r>
              <a:rPr lang="en-US" sz="2000" i="1" dirty="0" err="1">
                <a:solidFill>
                  <a:schemeClr val="bg1"/>
                </a:solidFill>
              </a:rPr>
              <a:t>cageur</a:t>
            </a:r>
            <a:r>
              <a:rPr lang="en-US" sz="2000" i="1" dirty="0">
                <a:solidFill>
                  <a:schemeClr val="bg1"/>
                </a:solidFill>
              </a:rPr>
              <a:t>, </a:t>
            </a:r>
            <a:r>
              <a:rPr lang="en-US" sz="2000" i="1" dirty="0" err="1">
                <a:solidFill>
                  <a:schemeClr val="bg1"/>
                </a:solidFill>
              </a:rPr>
              <a:t>bageur</a:t>
            </a:r>
            <a:r>
              <a:rPr lang="en-US" sz="2000" i="1" dirty="0">
                <a:solidFill>
                  <a:schemeClr val="bg1"/>
                </a:solidFill>
              </a:rPr>
              <a:t>, </a:t>
            </a:r>
            <a:r>
              <a:rPr lang="en-US" sz="2000" i="1" dirty="0" err="1">
                <a:solidFill>
                  <a:schemeClr val="bg1"/>
                </a:solidFill>
              </a:rPr>
              <a:t>bener</a:t>
            </a:r>
            <a:r>
              <a:rPr lang="en-US" sz="2000" i="1" dirty="0">
                <a:solidFill>
                  <a:schemeClr val="bg1"/>
                </a:solidFill>
              </a:rPr>
              <a:t>, </a:t>
            </a:r>
            <a:r>
              <a:rPr lang="en-US" sz="2000" i="1" dirty="0" err="1">
                <a:solidFill>
                  <a:schemeClr val="bg1"/>
                </a:solidFill>
              </a:rPr>
              <a:t>pinter</a:t>
            </a:r>
            <a:r>
              <a:rPr lang="en-US" sz="2000" i="1" dirty="0">
                <a:solidFill>
                  <a:schemeClr val="bg1"/>
                </a:solidFill>
              </a:rPr>
              <a:t>, tur </a:t>
            </a:r>
            <a:r>
              <a:rPr lang="en-US" sz="2000" i="1" dirty="0" err="1">
                <a:solidFill>
                  <a:schemeClr val="bg1"/>
                </a:solidFill>
              </a:rPr>
              <a:t>pangger</a:t>
            </a:r>
            <a:r>
              <a:rPr lang="en-US" sz="2000" i="1" dirty="0">
                <a:solidFill>
                  <a:schemeClr val="bg1"/>
                </a:solidFill>
              </a:rPr>
              <a:t>) </a:t>
            </a:r>
            <a:r>
              <a:rPr lang="en-US" sz="2000" dirty="0">
                <a:solidFill>
                  <a:schemeClr val="bg1"/>
                </a:solidFill>
              </a:rPr>
              <a:t>and</a:t>
            </a:r>
            <a:r>
              <a:rPr lang="en-US" sz="2000" i="1" dirty="0">
                <a:solidFill>
                  <a:schemeClr val="bg1"/>
                </a:solidFill>
              </a:rPr>
              <a:t> </a:t>
            </a:r>
            <a:r>
              <a:rPr lang="en-US" sz="2000" i="1" dirty="0" err="1">
                <a:solidFill>
                  <a:schemeClr val="bg1"/>
                </a:solidFill>
              </a:rPr>
              <a:t>jelema</a:t>
            </a:r>
            <a:r>
              <a:rPr lang="en-US" sz="2000" i="1" dirty="0">
                <a:solidFill>
                  <a:schemeClr val="bg1"/>
                </a:solidFill>
              </a:rPr>
              <a:t> </a:t>
            </a:r>
            <a:r>
              <a:rPr lang="en-US" sz="2000" i="1" dirty="0" err="1">
                <a:solidFill>
                  <a:schemeClr val="bg1"/>
                </a:solidFill>
              </a:rPr>
              <a:t>masagi</a:t>
            </a:r>
            <a:r>
              <a:rPr lang="en-US" sz="2000" i="1" dirty="0">
                <a:solidFill>
                  <a:schemeClr val="bg1"/>
                </a:solidFill>
              </a:rPr>
              <a:t> (</a:t>
            </a:r>
            <a:r>
              <a:rPr lang="en-US" sz="2000" i="1" dirty="0" err="1">
                <a:solidFill>
                  <a:schemeClr val="bg1"/>
                </a:solidFill>
              </a:rPr>
              <a:t>niti</a:t>
            </a:r>
            <a:r>
              <a:rPr lang="en-US" sz="2000" i="1" dirty="0">
                <a:solidFill>
                  <a:schemeClr val="bg1"/>
                </a:solidFill>
              </a:rPr>
              <a:t> </a:t>
            </a:r>
            <a:r>
              <a:rPr lang="en-US" sz="2000" i="1" dirty="0" err="1">
                <a:solidFill>
                  <a:schemeClr val="bg1"/>
                </a:solidFill>
              </a:rPr>
              <a:t>surti</a:t>
            </a:r>
            <a:r>
              <a:rPr lang="en-US" sz="2000" i="1" dirty="0">
                <a:solidFill>
                  <a:schemeClr val="bg1"/>
                </a:solidFill>
              </a:rPr>
              <a:t>, </a:t>
            </a:r>
            <a:r>
              <a:rPr lang="en-US" sz="2000" i="1" dirty="0" err="1">
                <a:solidFill>
                  <a:schemeClr val="bg1"/>
                </a:solidFill>
              </a:rPr>
              <a:t>niti</a:t>
            </a:r>
            <a:r>
              <a:rPr lang="en-US" sz="2000" i="1" dirty="0">
                <a:solidFill>
                  <a:schemeClr val="bg1"/>
                </a:solidFill>
              </a:rPr>
              <a:t> </a:t>
            </a:r>
            <a:r>
              <a:rPr lang="en-US" sz="2000" i="1" dirty="0" err="1">
                <a:solidFill>
                  <a:schemeClr val="bg1"/>
                </a:solidFill>
              </a:rPr>
              <a:t>harti</a:t>
            </a:r>
            <a:r>
              <a:rPr lang="en-US" sz="2000" i="1" dirty="0">
                <a:solidFill>
                  <a:schemeClr val="bg1"/>
                </a:solidFill>
              </a:rPr>
              <a:t>, </a:t>
            </a:r>
            <a:r>
              <a:rPr lang="en-US" sz="2000" i="1" dirty="0" err="1">
                <a:solidFill>
                  <a:schemeClr val="bg1"/>
                </a:solidFill>
              </a:rPr>
              <a:t>niti</a:t>
            </a:r>
            <a:r>
              <a:rPr lang="en-US" sz="2000" i="1" dirty="0">
                <a:solidFill>
                  <a:schemeClr val="bg1"/>
                </a:solidFill>
              </a:rPr>
              <a:t> </a:t>
            </a:r>
            <a:r>
              <a:rPr lang="en-US" sz="2000" i="1" dirty="0" err="1">
                <a:solidFill>
                  <a:schemeClr val="bg1"/>
                </a:solidFill>
              </a:rPr>
              <a:t>bukti</a:t>
            </a:r>
            <a:r>
              <a:rPr lang="en-US" sz="2000" i="1" dirty="0">
                <a:solidFill>
                  <a:schemeClr val="bg1"/>
                </a:solidFill>
              </a:rPr>
              <a:t>, </a:t>
            </a:r>
            <a:r>
              <a:rPr lang="en-US" sz="2000" i="1" dirty="0" err="1">
                <a:solidFill>
                  <a:schemeClr val="bg1"/>
                </a:solidFill>
              </a:rPr>
              <a:t>niti</a:t>
            </a:r>
            <a:r>
              <a:rPr lang="en-US" sz="2000" i="1" dirty="0">
                <a:solidFill>
                  <a:schemeClr val="bg1"/>
                </a:solidFill>
              </a:rPr>
              <a:t> </a:t>
            </a:r>
            <a:r>
              <a:rPr lang="en-US" sz="2000" i="1" dirty="0" err="1">
                <a:solidFill>
                  <a:schemeClr val="bg1"/>
                </a:solidFill>
              </a:rPr>
              <a:t>bakti</a:t>
            </a:r>
            <a:r>
              <a:rPr lang="en-US" sz="2000" i="1" dirty="0">
                <a:solidFill>
                  <a:schemeClr val="bg1"/>
                </a:solidFill>
              </a:rPr>
              <a:t>, </a:t>
            </a:r>
            <a:r>
              <a:rPr lang="en-US" sz="2000" i="1" dirty="0" err="1">
                <a:solidFill>
                  <a:schemeClr val="bg1"/>
                </a:solidFill>
              </a:rPr>
              <a:t>niti</a:t>
            </a:r>
            <a:r>
              <a:rPr lang="en-US" sz="2000" i="1" dirty="0">
                <a:solidFill>
                  <a:schemeClr val="bg1"/>
                </a:solidFill>
              </a:rPr>
              <a:t> </a:t>
            </a:r>
            <a:r>
              <a:rPr lang="en-US" sz="2000" i="1" dirty="0" err="1">
                <a:solidFill>
                  <a:schemeClr val="bg1"/>
                </a:solidFill>
              </a:rPr>
              <a:t>jadi</a:t>
            </a:r>
            <a:r>
              <a:rPr lang="en-US" sz="2000" i="1" dirty="0">
                <a:solidFill>
                  <a:schemeClr val="bg1"/>
                </a:solidFill>
              </a:rPr>
              <a:t> (</a:t>
            </a:r>
            <a:r>
              <a:rPr lang="en-US" sz="2000" i="1" dirty="0" err="1">
                <a:solidFill>
                  <a:schemeClr val="bg1"/>
                </a:solidFill>
              </a:rPr>
              <a:t>sajati</a:t>
            </a:r>
            <a:r>
              <a:rPr lang="en-US" sz="2000" i="1" dirty="0">
                <a:solidFill>
                  <a:schemeClr val="bg1"/>
                </a:solidFill>
              </a:rPr>
              <a:t>))</a:t>
            </a:r>
            <a:r>
              <a:rPr lang="en-US" sz="2000" dirty="0">
                <a:solidFill>
                  <a:schemeClr val="bg1"/>
                </a:solidFill>
              </a:rPr>
              <a:t>.</a:t>
            </a:r>
          </a:p>
        </p:txBody>
      </p:sp>
    </p:spTree>
    <p:extLst>
      <p:ext uri="{BB962C8B-B14F-4D97-AF65-F5344CB8AC3E}">
        <p14:creationId xmlns:p14="http://schemas.microsoft.com/office/powerpoint/2010/main" val="2965204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1487</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맑은 고딕</vt:lpstr>
      <vt:lpstr>Arial</vt:lpstr>
      <vt:lpstr>Calibri</vt:lpstr>
      <vt:lpstr>Calibri Light</vt:lpstr>
      <vt:lpstr>DengXian</vt:lpstr>
      <vt:lpstr>Minion Pro</vt:lpstr>
      <vt:lpstr>MS Mincho</vt:lpstr>
      <vt:lpstr>Times New Roman</vt:lpstr>
      <vt:lpstr>Office Theme</vt:lpstr>
      <vt:lpstr>Local Wisdom Of Garut In Taking Care Its Sheep: Ethnopedagogical Studies</vt:lpstr>
      <vt:lpstr>INTRODUCTION</vt:lpstr>
      <vt:lpstr>LITERATURE REVIEW</vt:lpstr>
      <vt:lpstr>METHOD</vt:lpstr>
      <vt:lpstr>FINDING AND DISCUSSION</vt:lpstr>
      <vt:lpstr>Taking Care of the Garut Sheep </vt:lpstr>
      <vt:lpstr>How to Breed Garut Sheep </vt:lpstr>
      <vt:lpstr>Local Wisdom Of Garut In Taking Care Its Sheep</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DELL</cp:lastModifiedBy>
  <cp:revision>29</cp:revision>
  <dcterms:created xsi:type="dcterms:W3CDTF">2023-04-14T06:04:15Z</dcterms:created>
  <dcterms:modified xsi:type="dcterms:W3CDTF">2023-07-25T11:27:10Z</dcterms:modified>
</cp:coreProperties>
</file>