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7" d="100"/>
          <a:sy n="67" d="100"/>
        </p:scale>
        <p:origin x="7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256307" y="1054134"/>
            <a:ext cx="11812385" cy="879475"/>
          </a:xfrm>
        </p:spPr>
        <p:txBody>
          <a:bodyPr>
            <a:noAutofit/>
          </a:bodyPr>
          <a:lstStyle/>
          <a:p>
            <a:r>
              <a:rPr lang="en-US" sz="2800" b="1" dirty="0" smtClean="0">
                <a:solidFill>
                  <a:schemeClr val="bg1"/>
                </a:solidFill>
                <a:latin typeface="+mn-lt"/>
                <a:cs typeface="Times New Roman" panose="02020603050405020304" pitchFamily="18" charset="0"/>
              </a:rPr>
              <a:t>THE EXPRESSIVE STUDY OF H.D BASTAMAN AUTHORSHIP IN THE SUNDANESE NOVEL OF </a:t>
            </a:r>
            <a:r>
              <a:rPr lang="en-US" sz="2800" b="1" i="1" dirty="0" smtClean="0">
                <a:solidFill>
                  <a:schemeClr val="bg1"/>
                </a:solidFill>
                <a:latin typeface="+mn-lt"/>
                <a:cs typeface="Times New Roman" panose="02020603050405020304" pitchFamily="18" charset="0"/>
              </a:rPr>
              <a:t>KABUNGBULENGAN</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617912" y="2250734"/>
            <a:ext cx="11089177" cy="940248"/>
          </a:xfrm>
        </p:spPr>
        <p:txBody>
          <a:bodyPr>
            <a:normAutofit/>
          </a:bodyPr>
          <a:lstStyle/>
          <a:p>
            <a:pPr>
              <a:lnSpc>
                <a:spcPct val="100000"/>
              </a:lnSpc>
            </a:pPr>
            <a:r>
              <a:rPr lang="en-US" sz="1600" b="1" dirty="0" err="1" smtClean="0">
                <a:solidFill>
                  <a:schemeClr val="bg1"/>
                </a:solidFill>
              </a:rPr>
              <a:t>Rusdi</a:t>
            </a:r>
            <a:r>
              <a:rPr lang="en-US" sz="1600" b="1" dirty="0" smtClean="0">
                <a:solidFill>
                  <a:schemeClr val="bg1"/>
                </a:solidFill>
              </a:rPr>
              <a:t> </a:t>
            </a:r>
            <a:r>
              <a:rPr lang="en-US" sz="1600" b="1" dirty="0" err="1" smtClean="0">
                <a:solidFill>
                  <a:schemeClr val="bg1"/>
                </a:solidFill>
              </a:rPr>
              <a:t>Fauzi</a:t>
            </a:r>
            <a:endParaRPr lang="en-US" sz="1600" b="1" dirty="0">
              <a:solidFill>
                <a:schemeClr val="bg1"/>
              </a:solidFill>
            </a:endParaRPr>
          </a:p>
        </p:txBody>
      </p:sp>
      <p:sp>
        <p:nvSpPr>
          <p:cNvPr id="7" name="Title 4"/>
          <p:cNvSpPr txBox="1">
            <a:spLocks/>
          </p:cNvSpPr>
          <p:nvPr/>
        </p:nvSpPr>
        <p:spPr>
          <a:xfrm>
            <a:off x="1590500" y="193360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ABS-23041</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REFERENCES</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numCol="2">
            <a:normAutofit fontScale="47500" lnSpcReduction="20000"/>
          </a:bodyPr>
          <a:lstStyle/>
          <a:p>
            <a:pPr algn="just"/>
            <a:r>
              <a:rPr lang="id-ID" dirty="0" smtClean="0">
                <a:solidFill>
                  <a:schemeClr val="bg1"/>
                </a:solidFill>
              </a:rPr>
              <a:t>Arikunto, S. (2014) </a:t>
            </a:r>
            <a:r>
              <a:rPr lang="id-ID" i="1" dirty="0" smtClean="0">
                <a:solidFill>
                  <a:schemeClr val="bg1"/>
                </a:solidFill>
              </a:rPr>
              <a:t>Prosedur Penelitian</a:t>
            </a:r>
            <a:r>
              <a:rPr lang="id-ID" dirty="0" smtClean="0">
                <a:solidFill>
                  <a:schemeClr val="bg1"/>
                </a:solidFill>
              </a:rPr>
              <a:t>. Jakarta: Rineka Cipta.</a:t>
            </a:r>
            <a:endParaRPr lang="en-US" dirty="0" smtClean="0">
              <a:solidFill>
                <a:schemeClr val="bg1"/>
              </a:solidFill>
            </a:endParaRPr>
          </a:p>
          <a:p>
            <a:pPr algn="just"/>
            <a:r>
              <a:rPr lang="id-ID" dirty="0" smtClean="0">
                <a:solidFill>
                  <a:schemeClr val="bg1"/>
                </a:solidFill>
              </a:rPr>
              <a:t>Cresswell, J. W. (2016) </a:t>
            </a:r>
            <a:r>
              <a:rPr lang="id-ID" i="1" dirty="0" smtClean="0">
                <a:solidFill>
                  <a:schemeClr val="bg1"/>
                </a:solidFill>
              </a:rPr>
              <a:t>Research Design</a:t>
            </a:r>
            <a:r>
              <a:rPr lang="id-ID" dirty="0" smtClean="0">
                <a:solidFill>
                  <a:schemeClr val="bg1"/>
                </a:solidFill>
              </a:rPr>
              <a:t>. Yogyakarta: Pustaka Pelajar.</a:t>
            </a:r>
            <a:endParaRPr lang="en-US" dirty="0" smtClean="0">
              <a:solidFill>
                <a:schemeClr val="bg1"/>
              </a:solidFill>
            </a:endParaRPr>
          </a:p>
          <a:p>
            <a:pPr algn="just"/>
            <a:r>
              <a:rPr lang="id-ID" dirty="0" smtClean="0">
                <a:solidFill>
                  <a:schemeClr val="bg1"/>
                </a:solidFill>
              </a:rPr>
              <a:t>Guna, I., Rasna, I. W. and ... (2019) ‘Pembinaan Proses Kreatif Keterampilan Menulis Puisi Di Paguyuban Literasi Bhuana Mandara Sman Bali Mandara’, </a:t>
            </a:r>
            <a:r>
              <a:rPr lang="id-ID" i="1" dirty="0" smtClean="0">
                <a:solidFill>
                  <a:schemeClr val="bg1"/>
                </a:solidFill>
              </a:rPr>
              <a:t>… Pendidikan Bahasa dan …</a:t>
            </a:r>
            <a:r>
              <a:rPr lang="id-ID" dirty="0" smtClean="0">
                <a:solidFill>
                  <a:schemeClr val="bg1"/>
                </a:solidFill>
              </a:rPr>
              <a:t>, 9(2). Available at: https://ejournal.undiksha.ac.id/index.php/JJPBS/article/view/20328.</a:t>
            </a:r>
            <a:endParaRPr lang="en-US" dirty="0" smtClean="0">
              <a:solidFill>
                <a:schemeClr val="bg1"/>
              </a:solidFill>
            </a:endParaRPr>
          </a:p>
          <a:p>
            <a:pPr algn="just"/>
            <a:r>
              <a:rPr lang="id-ID" dirty="0" smtClean="0">
                <a:solidFill>
                  <a:schemeClr val="bg1"/>
                </a:solidFill>
              </a:rPr>
              <a:t>Ismawati, E. (2013) </a:t>
            </a:r>
            <a:r>
              <a:rPr lang="id-ID" i="1" dirty="0" smtClean="0">
                <a:solidFill>
                  <a:schemeClr val="bg1"/>
                </a:solidFill>
              </a:rPr>
              <a:t>Pengajaran Sastra</a:t>
            </a:r>
            <a:r>
              <a:rPr lang="id-ID" dirty="0" smtClean="0">
                <a:solidFill>
                  <a:schemeClr val="bg1"/>
                </a:solidFill>
              </a:rPr>
              <a:t>. Yogyakarta: Ombak Dua.</a:t>
            </a:r>
            <a:endParaRPr lang="en-US" dirty="0" smtClean="0">
              <a:solidFill>
                <a:schemeClr val="bg1"/>
              </a:solidFill>
            </a:endParaRPr>
          </a:p>
          <a:p>
            <a:pPr algn="just"/>
            <a:r>
              <a:rPr lang="id-ID" dirty="0" smtClean="0">
                <a:solidFill>
                  <a:schemeClr val="bg1"/>
                </a:solidFill>
              </a:rPr>
              <a:t>Isnendes, R. (2010a) </a:t>
            </a:r>
            <a:r>
              <a:rPr lang="id-ID" i="1" dirty="0" smtClean="0">
                <a:solidFill>
                  <a:schemeClr val="bg1"/>
                </a:solidFill>
              </a:rPr>
              <a:t>Kajian Sastra</a:t>
            </a:r>
            <a:r>
              <a:rPr lang="id-ID" dirty="0" smtClean="0">
                <a:solidFill>
                  <a:schemeClr val="bg1"/>
                </a:solidFill>
              </a:rPr>
              <a:t>. Bandung: Daluang Publishing.</a:t>
            </a:r>
            <a:endParaRPr lang="en-US" dirty="0" smtClean="0">
              <a:solidFill>
                <a:schemeClr val="bg1"/>
              </a:solidFill>
            </a:endParaRPr>
          </a:p>
          <a:p>
            <a:pPr algn="just"/>
            <a:r>
              <a:rPr lang="id-ID" dirty="0" smtClean="0">
                <a:solidFill>
                  <a:schemeClr val="bg1"/>
                </a:solidFill>
              </a:rPr>
              <a:t>Isnendes, R. (2010b) </a:t>
            </a:r>
            <a:r>
              <a:rPr lang="id-ID" i="1" dirty="0" smtClean="0">
                <a:solidFill>
                  <a:schemeClr val="bg1"/>
                </a:solidFill>
              </a:rPr>
              <a:t>Teori Sastra</a:t>
            </a:r>
            <a:r>
              <a:rPr lang="id-ID" dirty="0" smtClean="0">
                <a:solidFill>
                  <a:schemeClr val="bg1"/>
                </a:solidFill>
              </a:rPr>
              <a:t>. Bandung: Wahana Karya Grafika.</a:t>
            </a:r>
            <a:endParaRPr lang="en-US" dirty="0" smtClean="0">
              <a:solidFill>
                <a:schemeClr val="bg1"/>
              </a:solidFill>
            </a:endParaRPr>
          </a:p>
          <a:p>
            <a:pPr algn="just"/>
            <a:r>
              <a:rPr lang="id-ID" dirty="0" smtClean="0">
                <a:solidFill>
                  <a:schemeClr val="bg1"/>
                </a:solidFill>
              </a:rPr>
              <a:t>Isnendes, R. (2016) </a:t>
            </a:r>
            <a:r>
              <a:rPr lang="id-ID" i="1" dirty="0" smtClean="0">
                <a:solidFill>
                  <a:schemeClr val="bg1"/>
                </a:solidFill>
              </a:rPr>
              <a:t>Kamaheran Nulis Skenario</a:t>
            </a:r>
            <a:r>
              <a:rPr lang="id-ID" dirty="0" smtClean="0">
                <a:solidFill>
                  <a:schemeClr val="bg1"/>
                </a:solidFill>
              </a:rPr>
              <a:t>. Bandung: JPBD FPBS UPI.</a:t>
            </a:r>
            <a:endParaRPr lang="en-US" dirty="0" smtClean="0">
              <a:solidFill>
                <a:schemeClr val="bg1"/>
              </a:solidFill>
            </a:endParaRPr>
          </a:p>
          <a:p>
            <a:pPr algn="just"/>
            <a:r>
              <a:rPr lang="id-ID" dirty="0" smtClean="0">
                <a:solidFill>
                  <a:schemeClr val="bg1"/>
                </a:solidFill>
              </a:rPr>
              <a:t>Koswara, D. (2013) </a:t>
            </a:r>
            <a:r>
              <a:rPr lang="id-ID" i="1" dirty="0" smtClean="0">
                <a:solidFill>
                  <a:schemeClr val="bg1"/>
                </a:solidFill>
              </a:rPr>
              <a:t>Racikan Sastra: Pangdeudeul Bahan Perkuliahan Sastra Sunda</a:t>
            </a:r>
            <a:r>
              <a:rPr lang="id-ID" dirty="0" smtClean="0">
                <a:solidFill>
                  <a:schemeClr val="bg1"/>
                </a:solidFill>
              </a:rPr>
              <a:t>. Bandung: JPBD FPBS UPI.</a:t>
            </a:r>
            <a:endParaRPr lang="en-US" dirty="0" smtClean="0">
              <a:solidFill>
                <a:schemeClr val="bg1"/>
              </a:solidFill>
            </a:endParaRPr>
          </a:p>
          <a:p>
            <a:pPr algn="just"/>
            <a:r>
              <a:rPr lang="id-ID" dirty="0" smtClean="0">
                <a:solidFill>
                  <a:schemeClr val="bg1"/>
                </a:solidFill>
              </a:rPr>
              <a:t>Puspitasari, A. C. D. D. (2017) ‘Hubungan Kemampuan Berpikir Kreatif dengan Kemampuan Menulis Cerpen (Studi Korelasional pada Siswa SMA Negeri 39 Jakarta)’, </a:t>
            </a:r>
            <a:r>
              <a:rPr lang="id-ID" i="1" dirty="0" smtClean="0">
                <a:solidFill>
                  <a:schemeClr val="bg1"/>
                </a:solidFill>
              </a:rPr>
              <a:t>SAP (Susunan Artikel Pendidikan)</a:t>
            </a:r>
            <a:r>
              <a:rPr lang="id-ID" dirty="0" smtClean="0">
                <a:solidFill>
                  <a:schemeClr val="bg1"/>
                </a:solidFill>
              </a:rPr>
              <a:t>, 1(3), pp. 249–258. doi: 10.30998/sap.v1i3.1180.</a:t>
            </a:r>
            <a:endParaRPr lang="en-US" dirty="0" smtClean="0">
              <a:solidFill>
                <a:schemeClr val="bg1"/>
              </a:solidFill>
            </a:endParaRPr>
          </a:p>
          <a:p>
            <a:pPr algn="just"/>
            <a:r>
              <a:rPr lang="id-ID" dirty="0" smtClean="0">
                <a:solidFill>
                  <a:schemeClr val="bg1"/>
                </a:solidFill>
              </a:rPr>
              <a:t>Ratna, N. K. (2015) </a:t>
            </a:r>
            <a:r>
              <a:rPr lang="id-ID" i="1" dirty="0" smtClean="0">
                <a:solidFill>
                  <a:schemeClr val="bg1"/>
                </a:solidFill>
              </a:rPr>
              <a:t>Teori, Metode, dan Teknik Penelitian Sastra</a:t>
            </a:r>
            <a:r>
              <a:rPr lang="id-ID" dirty="0" smtClean="0">
                <a:solidFill>
                  <a:schemeClr val="bg1"/>
                </a:solidFill>
              </a:rPr>
              <a:t>. Yogyakarta: Pustaka Pelajar.</a:t>
            </a:r>
            <a:endParaRPr lang="en-US" dirty="0" smtClean="0">
              <a:solidFill>
                <a:schemeClr val="bg1"/>
              </a:solidFill>
            </a:endParaRPr>
          </a:p>
          <a:p>
            <a:pPr algn="just"/>
            <a:r>
              <a:rPr lang="id-ID" dirty="0" smtClean="0">
                <a:solidFill>
                  <a:schemeClr val="bg1"/>
                </a:solidFill>
              </a:rPr>
              <a:t>Ruhaliah (2017) </a:t>
            </a:r>
            <a:r>
              <a:rPr lang="id-ID" i="1" dirty="0" smtClean="0">
                <a:solidFill>
                  <a:schemeClr val="bg1"/>
                </a:solidFill>
              </a:rPr>
              <a:t>Sajarah Sastra Sunda</a:t>
            </a:r>
            <a:r>
              <a:rPr lang="id-ID" dirty="0" smtClean="0">
                <a:solidFill>
                  <a:schemeClr val="bg1"/>
                </a:solidFill>
              </a:rPr>
              <a:t>. Bandung: UPI Press.</a:t>
            </a:r>
            <a:endParaRPr lang="en-US" dirty="0" smtClean="0">
              <a:solidFill>
                <a:schemeClr val="bg1"/>
              </a:solidFill>
            </a:endParaRPr>
          </a:p>
          <a:p>
            <a:pPr algn="just"/>
            <a:r>
              <a:rPr lang="id-ID" dirty="0" smtClean="0">
                <a:solidFill>
                  <a:schemeClr val="bg1"/>
                </a:solidFill>
              </a:rPr>
              <a:t>Sapdiani, R. </a:t>
            </a:r>
            <a:r>
              <a:rPr lang="id-ID" i="1" dirty="0" smtClean="0">
                <a:solidFill>
                  <a:schemeClr val="bg1"/>
                </a:solidFill>
              </a:rPr>
              <a:t>et al.</a:t>
            </a:r>
            <a:r>
              <a:rPr lang="id-ID" dirty="0" smtClean="0">
                <a:solidFill>
                  <a:schemeClr val="bg1"/>
                </a:solidFill>
              </a:rPr>
              <a:t> (2018) ‘Analisis Struktural Dan Nilai Moral Dalam Cerpen “Kembang Gunung Kapur” Karya Hasta Indriyana ’, </a:t>
            </a:r>
            <a:r>
              <a:rPr lang="id-ID" i="1" dirty="0" smtClean="0">
                <a:solidFill>
                  <a:schemeClr val="bg1"/>
                </a:solidFill>
              </a:rPr>
              <a:t>Parole (Jurnal Pendidikan Bahasa Dan Sastra Indonesia)</a:t>
            </a:r>
            <a:r>
              <a:rPr lang="id-ID" dirty="0" smtClean="0">
                <a:solidFill>
                  <a:schemeClr val="bg1"/>
                </a:solidFill>
              </a:rPr>
              <a:t>, 1(2), pp. 101–114. doi: 10.22460/xxxxxx.</a:t>
            </a:r>
            <a:endParaRPr lang="en-US" dirty="0" smtClean="0">
              <a:solidFill>
                <a:schemeClr val="bg1"/>
              </a:solidFill>
            </a:endParaRPr>
          </a:p>
          <a:p>
            <a:pPr algn="just"/>
            <a:r>
              <a:rPr lang="id-ID" dirty="0" smtClean="0">
                <a:solidFill>
                  <a:schemeClr val="bg1"/>
                </a:solidFill>
              </a:rPr>
              <a:t>Stanton, R. (2019) </a:t>
            </a:r>
            <a:r>
              <a:rPr lang="id-ID" i="1" dirty="0" smtClean="0">
                <a:solidFill>
                  <a:schemeClr val="bg1"/>
                </a:solidFill>
              </a:rPr>
              <a:t>Teori Fiksi Robert Stanton</a:t>
            </a:r>
            <a:r>
              <a:rPr lang="id-ID" dirty="0" smtClean="0">
                <a:solidFill>
                  <a:schemeClr val="bg1"/>
                </a:solidFill>
              </a:rPr>
              <a:t>. Yogyakarta: Pustaka Pelajar.</a:t>
            </a:r>
            <a:endParaRPr lang="en-US" dirty="0" smtClean="0">
              <a:solidFill>
                <a:schemeClr val="bg1"/>
              </a:solidFill>
            </a:endParaRPr>
          </a:p>
          <a:p>
            <a:pPr algn="just"/>
            <a:r>
              <a:rPr lang="id-ID" dirty="0" smtClean="0">
                <a:solidFill>
                  <a:schemeClr val="bg1"/>
                </a:solidFill>
              </a:rPr>
              <a:t>Suwardi (2017) ‘Wawasan Proses Kreatif Penciptaan Karya Sastra’, </a:t>
            </a:r>
            <a:r>
              <a:rPr lang="id-ID" i="1" dirty="0" smtClean="0">
                <a:solidFill>
                  <a:schemeClr val="bg1"/>
                </a:solidFill>
              </a:rPr>
              <a:t>Diksi: Jurnal Ilmiah Bahasa, Sastra, dan Pengajarannya</a:t>
            </a:r>
            <a:r>
              <a:rPr lang="id-ID" dirty="0" smtClean="0">
                <a:solidFill>
                  <a:schemeClr val="bg1"/>
                </a:solidFill>
              </a:rPr>
              <a:t>, 10(4).</a:t>
            </a:r>
            <a:endParaRPr lang="en-US" dirty="0" smtClean="0">
              <a:solidFill>
                <a:schemeClr val="bg1"/>
              </a:solidFill>
            </a:endParaRPr>
          </a:p>
          <a:p>
            <a:pPr algn="just"/>
            <a:r>
              <a:rPr lang="id-ID" dirty="0" smtClean="0">
                <a:solidFill>
                  <a:schemeClr val="bg1"/>
                </a:solidFill>
              </a:rPr>
              <a:t>Tarsinih, E. (2018) ‘Kajian Terhadap Nilai-Nilai Sosial Dalam Kumpulan Cerpen “Rumah Malam Di Mata Ibu” Karya Alex R. Nainggolan Sebagai Alternatif Bahan Ajar’, </a:t>
            </a:r>
            <a:r>
              <a:rPr lang="id-ID" i="1" dirty="0" smtClean="0">
                <a:solidFill>
                  <a:schemeClr val="bg1"/>
                </a:solidFill>
              </a:rPr>
              <a:t>BAHTERA INDONESIA: Jurnal Penelitian Pendidikan Bahasa dan Sastra Indonesia KAJIAN</a:t>
            </a:r>
            <a:r>
              <a:rPr lang="id-ID" dirty="0" smtClean="0">
                <a:solidFill>
                  <a:schemeClr val="bg1"/>
                </a:solidFill>
              </a:rPr>
              <a:t>, 3(2), pp. 1–26.</a:t>
            </a:r>
            <a:endParaRPr lang="en-US" dirty="0" smtClean="0">
              <a:solidFill>
                <a:schemeClr val="bg1"/>
              </a:solidFill>
            </a:endParaRPr>
          </a:p>
          <a:p>
            <a:pPr algn="just"/>
            <a:r>
              <a:rPr lang="id-ID" dirty="0" smtClean="0">
                <a:solidFill>
                  <a:schemeClr val="bg1"/>
                </a:solidFill>
              </a:rPr>
              <a:t>Teeuw, A. (2015) </a:t>
            </a:r>
            <a:r>
              <a:rPr lang="id-ID" i="1" dirty="0" smtClean="0">
                <a:solidFill>
                  <a:schemeClr val="bg1"/>
                </a:solidFill>
              </a:rPr>
              <a:t>Sastra dan Ilmu Sastra</a:t>
            </a:r>
            <a:r>
              <a:rPr lang="id-ID" dirty="0" smtClean="0">
                <a:solidFill>
                  <a:schemeClr val="bg1"/>
                </a:solidFill>
              </a:rPr>
              <a:t>. Bandung: Dunia Pustaka Jaya.</a:t>
            </a:r>
            <a:endParaRPr lang="en-US" dirty="0" smtClean="0">
              <a:solidFill>
                <a:schemeClr val="bg1"/>
              </a:solidFill>
            </a:endParaRPr>
          </a:p>
          <a:p>
            <a:pPr algn="just"/>
            <a:r>
              <a:rPr lang="id-ID" dirty="0" smtClean="0">
                <a:solidFill>
                  <a:schemeClr val="bg1"/>
                </a:solidFill>
              </a:rPr>
              <a:t>Wellek, R &amp; Warren, A. (1995) </a:t>
            </a:r>
            <a:r>
              <a:rPr lang="id-ID" i="1" dirty="0" smtClean="0">
                <a:solidFill>
                  <a:schemeClr val="bg1"/>
                </a:solidFill>
              </a:rPr>
              <a:t>Teori Kesusastraan</a:t>
            </a:r>
            <a:r>
              <a:rPr lang="id-ID" dirty="0" smtClean="0">
                <a:solidFill>
                  <a:schemeClr val="bg1"/>
                </a:solidFill>
              </a:rPr>
              <a:t>. Jakarta: PT. Gramedia Pustaka Utama.</a:t>
            </a:r>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smtClean="0">
                <a:solidFill>
                  <a:schemeClr val="bg1"/>
                </a:solidFill>
              </a:rPr>
              <a:t>Follow us @Rusdif.14</a:t>
            </a: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70000" lnSpcReduction="20000"/>
          </a:bodyPr>
          <a:lstStyle/>
          <a:p>
            <a:pPr algn="just"/>
            <a:r>
              <a:rPr lang="id-ID" dirty="0" smtClean="0">
                <a:solidFill>
                  <a:schemeClr val="bg1"/>
                </a:solidFill>
              </a:rPr>
              <a:t>The s</a:t>
            </a:r>
            <a:r>
              <a:rPr lang="en-US" dirty="0" err="1" smtClean="0">
                <a:solidFill>
                  <a:schemeClr val="bg1"/>
                </a:solidFill>
              </a:rPr>
              <a:t>tories</a:t>
            </a:r>
            <a:r>
              <a:rPr lang="en-US" dirty="0" smtClean="0">
                <a:solidFill>
                  <a:schemeClr val="bg1"/>
                </a:solidFill>
              </a:rPr>
              <a:t> </a:t>
            </a:r>
            <a:r>
              <a:rPr lang="en-US" dirty="0">
                <a:solidFill>
                  <a:schemeClr val="bg1"/>
                </a:solidFill>
              </a:rPr>
              <a:t>of events that are missed by a human being are called experiences. By examining every event from our experience we can benefit from it for life now and beyond. </a:t>
            </a:r>
            <a:r>
              <a:rPr lang="en-US" dirty="0" smtClean="0">
                <a:solidFill>
                  <a:schemeClr val="bg1"/>
                </a:solidFill>
              </a:rPr>
              <a:t>So</a:t>
            </a:r>
            <a:r>
              <a:rPr lang="id-ID" dirty="0" smtClean="0">
                <a:solidFill>
                  <a:schemeClr val="bg1"/>
                </a:solidFill>
              </a:rPr>
              <a:t>,</a:t>
            </a:r>
            <a:r>
              <a:rPr lang="en-US" dirty="0" smtClean="0">
                <a:solidFill>
                  <a:schemeClr val="bg1"/>
                </a:solidFill>
              </a:rPr>
              <a:t> </a:t>
            </a:r>
            <a:r>
              <a:rPr lang="en-US" dirty="0">
                <a:solidFill>
                  <a:schemeClr val="bg1"/>
                </a:solidFill>
              </a:rPr>
              <a:t>it can be read by today's society, a story can be told orally and collected through written works or books.</a:t>
            </a:r>
          </a:p>
          <a:p>
            <a:pPr algn="just"/>
            <a:r>
              <a:rPr lang="id-ID" dirty="0" smtClean="0">
                <a:solidFill>
                  <a:schemeClr val="bg1"/>
                </a:solidFill>
              </a:rPr>
              <a:t>The </a:t>
            </a:r>
            <a:r>
              <a:rPr lang="en-US" dirty="0" smtClean="0">
                <a:solidFill>
                  <a:schemeClr val="bg1"/>
                </a:solidFill>
              </a:rPr>
              <a:t>author </a:t>
            </a:r>
            <a:r>
              <a:rPr lang="en-US" dirty="0">
                <a:solidFill>
                  <a:schemeClr val="bg1"/>
                </a:solidFill>
              </a:rPr>
              <a:t>honestly conveys all the feelings that are united in a literary work. In literary works, </a:t>
            </a:r>
            <a:r>
              <a:rPr lang="en-US" dirty="0" smtClean="0">
                <a:solidFill>
                  <a:schemeClr val="bg1"/>
                </a:solidFill>
              </a:rPr>
              <a:t>author </a:t>
            </a:r>
            <a:r>
              <a:rPr lang="en-US" dirty="0">
                <a:solidFill>
                  <a:schemeClr val="bg1"/>
                </a:solidFill>
              </a:rPr>
              <a:t>who create works certainly experience a creative process. The creative process is a self-actualization, because the creative process of one author is certainly different from other </a:t>
            </a:r>
            <a:r>
              <a:rPr lang="en-US" dirty="0" smtClean="0">
                <a:solidFill>
                  <a:schemeClr val="bg1"/>
                </a:solidFill>
              </a:rPr>
              <a:t>author. </a:t>
            </a:r>
            <a:r>
              <a:rPr lang="en-US" dirty="0">
                <a:solidFill>
                  <a:schemeClr val="bg1"/>
                </a:solidFill>
              </a:rPr>
              <a:t>By analyzing the content of literary works and interviewing </a:t>
            </a:r>
            <a:r>
              <a:rPr lang="id-ID" dirty="0" smtClean="0">
                <a:solidFill>
                  <a:schemeClr val="bg1"/>
                </a:solidFill>
              </a:rPr>
              <a:t>the</a:t>
            </a:r>
            <a:r>
              <a:rPr lang="id-ID" dirty="0" smtClean="0">
                <a:solidFill>
                  <a:schemeClr val="bg1"/>
                </a:solidFill>
              </a:rPr>
              <a:t> author</a:t>
            </a:r>
            <a:r>
              <a:rPr lang="en-US" dirty="0" smtClean="0">
                <a:solidFill>
                  <a:schemeClr val="bg1"/>
                </a:solidFill>
              </a:rPr>
              <a:t>, </a:t>
            </a:r>
            <a:r>
              <a:rPr lang="en-US" dirty="0">
                <a:solidFill>
                  <a:schemeClr val="bg1"/>
                </a:solidFill>
              </a:rPr>
              <a:t>of course we will get the creative expression and process from </a:t>
            </a:r>
            <a:r>
              <a:rPr lang="id-ID" dirty="0" smtClean="0">
                <a:solidFill>
                  <a:schemeClr val="bg1"/>
                </a:solidFill>
              </a:rPr>
              <a:t>an</a:t>
            </a:r>
            <a:r>
              <a:rPr lang="en-US" dirty="0" smtClean="0">
                <a:solidFill>
                  <a:schemeClr val="bg1"/>
                </a:solidFill>
              </a:rPr>
              <a:t> </a:t>
            </a:r>
            <a:r>
              <a:rPr lang="en-US" dirty="0">
                <a:solidFill>
                  <a:schemeClr val="bg1"/>
                </a:solidFill>
              </a:rPr>
              <a:t>author.</a:t>
            </a:r>
          </a:p>
          <a:p>
            <a:pPr algn="just"/>
            <a:r>
              <a:rPr lang="en-US" dirty="0">
                <a:solidFill>
                  <a:schemeClr val="bg1"/>
                </a:solidFill>
              </a:rPr>
              <a:t>Language as a tool in creating a literary work is a social tool for communication and expressing a picture of life. All factors experienced in the creative process are communicated as well as the desires of the language media. One of the creative processes of </a:t>
            </a:r>
            <a:r>
              <a:rPr lang="id-ID" dirty="0" smtClean="0">
                <a:solidFill>
                  <a:schemeClr val="bg1"/>
                </a:solidFill>
              </a:rPr>
              <a:t>the</a:t>
            </a:r>
            <a:r>
              <a:rPr lang="en-US" dirty="0" smtClean="0">
                <a:solidFill>
                  <a:schemeClr val="bg1"/>
                </a:solidFill>
              </a:rPr>
              <a:t> </a:t>
            </a:r>
            <a:r>
              <a:rPr lang="en-US" dirty="0">
                <a:solidFill>
                  <a:schemeClr val="bg1"/>
                </a:solidFill>
              </a:rPr>
              <a:t>author can be examined through the expressive approach by Abrams.</a:t>
            </a:r>
          </a:p>
          <a:p>
            <a:pPr algn="just"/>
            <a:r>
              <a:rPr lang="en-US" dirty="0">
                <a:solidFill>
                  <a:schemeClr val="bg1"/>
                </a:solidFill>
              </a:rPr>
              <a:t>So, the expressive approach examines the contents of works by paying attention to </a:t>
            </a:r>
            <a:r>
              <a:rPr lang="id-ID" dirty="0" smtClean="0">
                <a:solidFill>
                  <a:schemeClr val="bg1"/>
                </a:solidFill>
              </a:rPr>
              <a:t>the</a:t>
            </a:r>
            <a:r>
              <a:rPr lang="en-US" dirty="0" smtClean="0">
                <a:solidFill>
                  <a:schemeClr val="bg1"/>
                </a:solidFill>
              </a:rPr>
              <a:t> </a:t>
            </a:r>
            <a:r>
              <a:rPr lang="en-US" dirty="0">
                <a:solidFill>
                  <a:schemeClr val="bg1"/>
                </a:solidFill>
              </a:rPr>
              <a:t>author. For example social background, education, activities, work, religion, mindset, etc. Anyway, everything about the author is associated with his work. But in this approach what is more important is his work, things about </a:t>
            </a:r>
            <a:r>
              <a:rPr lang="id-ID" dirty="0" smtClean="0">
                <a:solidFill>
                  <a:schemeClr val="bg1"/>
                </a:solidFill>
              </a:rPr>
              <a:t>an</a:t>
            </a:r>
            <a:r>
              <a:rPr lang="en-US" dirty="0" smtClean="0">
                <a:solidFill>
                  <a:schemeClr val="bg1"/>
                </a:solidFill>
              </a:rPr>
              <a:t> </a:t>
            </a:r>
            <a:r>
              <a:rPr lang="en-US" dirty="0">
                <a:solidFill>
                  <a:schemeClr val="bg1"/>
                </a:solidFill>
              </a:rPr>
              <a:t>author are only used as supporting texts for analysis.</a:t>
            </a: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Autofit/>
          </a:bodyPr>
          <a:lstStyle/>
          <a:p>
            <a:pPr algn="just"/>
            <a:r>
              <a:rPr lang="id-ID" sz="1400" dirty="0">
                <a:solidFill>
                  <a:schemeClr val="bg1"/>
                </a:solidFill>
              </a:rPr>
              <a:t>One type of new literary work is the </a:t>
            </a:r>
            <a:r>
              <a:rPr lang="id-ID" sz="1400" dirty="0" smtClean="0">
                <a:solidFill>
                  <a:schemeClr val="bg1"/>
                </a:solidFill>
              </a:rPr>
              <a:t>novel. </a:t>
            </a:r>
            <a:r>
              <a:rPr lang="id-ID" sz="1400" dirty="0">
                <a:solidFill>
                  <a:schemeClr val="bg1"/>
                </a:solidFill>
              </a:rPr>
              <a:t>Novels usually consist of more than 40,000 words. In Sundanese literature, novels usually consist of 150 pages or more (Isnendes, 2010a, p. 39). Through the novel, the author is able to provide information about thoughts and ideas in dealing with social phenomena, in which it consists of elements of characters, themes, settings, plots, and messages (Ismawati, 2013, p. 70</a:t>
            </a:r>
            <a:r>
              <a:rPr lang="id-ID" sz="1400" dirty="0" smtClean="0">
                <a:solidFill>
                  <a:schemeClr val="bg1"/>
                </a:solidFill>
              </a:rPr>
              <a:t>).</a:t>
            </a:r>
            <a:endParaRPr lang="en-US" sz="1400" dirty="0" smtClean="0">
              <a:solidFill>
                <a:schemeClr val="bg1"/>
              </a:solidFill>
            </a:endParaRPr>
          </a:p>
          <a:p>
            <a:pPr algn="just"/>
            <a:r>
              <a:rPr lang="en-US" sz="1400" dirty="0" smtClean="0">
                <a:solidFill>
                  <a:schemeClr val="bg1"/>
                </a:solidFill>
              </a:rPr>
              <a:t>According </a:t>
            </a:r>
            <a:r>
              <a:rPr lang="en-US" sz="1400" dirty="0">
                <a:solidFill>
                  <a:schemeClr val="bg1"/>
                </a:solidFill>
              </a:rPr>
              <a:t>to </a:t>
            </a:r>
            <a:r>
              <a:rPr lang="en-US" sz="1400" dirty="0" err="1">
                <a:solidFill>
                  <a:schemeClr val="bg1"/>
                </a:solidFill>
              </a:rPr>
              <a:t>Wellek</a:t>
            </a:r>
            <a:r>
              <a:rPr lang="en-US" sz="1400" dirty="0">
                <a:solidFill>
                  <a:schemeClr val="bg1"/>
                </a:solidFill>
              </a:rPr>
              <a:t> and Warren (1995, p. 87) the creative process includes all stages carried out by the </a:t>
            </a:r>
            <a:r>
              <a:rPr lang="id-ID" sz="1400" dirty="0" smtClean="0">
                <a:solidFill>
                  <a:schemeClr val="bg1"/>
                </a:solidFill>
              </a:rPr>
              <a:t>author</a:t>
            </a:r>
            <a:r>
              <a:rPr lang="en-US" sz="1400" dirty="0" smtClean="0">
                <a:solidFill>
                  <a:schemeClr val="bg1"/>
                </a:solidFill>
              </a:rPr>
              <a:t>, </a:t>
            </a:r>
            <a:r>
              <a:rPr lang="en-US" sz="1400" dirty="0">
                <a:solidFill>
                  <a:schemeClr val="bg1"/>
                </a:solidFill>
              </a:rPr>
              <a:t>starting from the encouragement of the birth of literary works from </a:t>
            </a:r>
            <a:r>
              <a:rPr lang="id-ID" sz="1400" dirty="0" smtClean="0">
                <a:solidFill>
                  <a:schemeClr val="bg1"/>
                </a:solidFill>
              </a:rPr>
              <a:t>the</a:t>
            </a:r>
            <a:r>
              <a:rPr lang="en-US" sz="1400" dirty="0" smtClean="0">
                <a:solidFill>
                  <a:schemeClr val="bg1"/>
                </a:solidFill>
              </a:rPr>
              <a:t> </a:t>
            </a:r>
            <a:r>
              <a:rPr lang="en-US" sz="1400" dirty="0">
                <a:solidFill>
                  <a:schemeClr val="bg1"/>
                </a:solidFill>
              </a:rPr>
              <a:t>author's mind to the justification process that is finally carried out by the </a:t>
            </a:r>
            <a:r>
              <a:rPr lang="id-ID" sz="1400" dirty="0" smtClean="0">
                <a:solidFill>
                  <a:schemeClr val="bg1"/>
                </a:solidFill>
              </a:rPr>
              <a:t>author</a:t>
            </a:r>
            <a:r>
              <a:rPr lang="en-US" sz="1400" dirty="0" smtClean="0">
                <a:solidFill>
                  <a:schemeClr val="bg1"/>
                </a:solidFill>
              </a:rPr>
              <a:t>. </a:t>
            </a:r>
            <a:r>
              <a:rPr lang="en-US" sz="1400" dirty="0">
                <a:solidFill>
                  <a:schemeClr val="bg1"/>
                </a:solidFill>
              </a:rPr>
              <a:t>For some writers, the last process is considered the most creative.</a:t>
            </a:r>
          </a:p>
          <a:p>
            <a:pPr algn="just"/>
            <a:r>
              <a:rPr lang="en-US" sz="1400" dirty="0">
                <a:solidFill>
                  <a:schemeClr val="bg1"/>
                </a:solidFill>
              </a:rPr>
              <a:t>The creative process technically consists of several </a:t>
            </a:r>
            <a:r>
              <a:rPr lang="en-US" sz="1400" dirty="0" smtClean="0">
                <a:solidFill>
                  <a:schemeClr val="bg1"/>
                </a:solidFill>
              </a:rPr>
              <a:t>stages.</a:t>
            </a:r>
            <a:r>
              <a:rPr lang="id-ID" sz="1400" dirty="0" smtClean="0">
                <a:solidFill>
                  <a:schemeClr val="bg1"/>
                </a:solidFill>
              </a:rPr>
              <a:t> </a:t>
            </a:r>
            <a:r>
              <a:rPr lang="id-ID" sz="1400" dirty="0">
                <a:solidFill>
                  <a:schemeClr val="bg1"/>
                </a:solidFill>
              </a:rPr>
              <a:t>F</a:t>
            </a:r>
            <a:r>
              <a:rPr lang="en-US" sz="1400" dirty="0" err="1" smtClean="0">
                <a:solidFill>
                  <a:schemeClr val="bg1"/>
                </a:solidFill>
              </a:rPr>
              <a:t>irst</a:t>
            </a:r>
            <a:r>
              <a:rPr lang="id-ID" sz="1400" dirty="0" smtClean="0">
                <a:solidFill>
                  <a:schemeClr val="bg1"/>
                </a:solidFill>
              </a:rPr>
              <a:t>,</a:t>
            </a:r>
            <a:r>
              <a:rPr lang="en-US" sz="1400" dirty="0" smtClean="0">
                <a:solidFill>
                  <a:schemeClr val="bg1"/>
                </a:solidFill>
              </a:rPr>
              <a:t> the </a:t>
            </a:r>
            <a:r>
              <a:rPr lang="en-US" sz="1400" dirty="0">
                <a:solidFill>
                  <a:schemeClr val="bg1"/>
                </a:solidFill>
              </a:rPr>
              <a:t>creative process is </a:t>
            </a:r>
            <a:r>
              <a:rPr lang="en-US" sz="1400" dirty="0" smtClean="0">
                <a:solidFill>
                  <a:schemeClr val="bg1"/>
                </a:solidFill>
              </a:rPr>
              <a:t>approach.</a:t>
            </a:r>
            <a:r>
              <a:rPr lang="id-ID" sz="1400" dirty="0" smtClean="0">
                <a:solidFill>
                  <a:schemeClr val="bg1"/>
                </a:solidFill>
              </a:rPr>
              <a:t> </a:t>
            </a:r>
            <a:r>
              <a:rPr lang="id-ID" sz="1400" dirty="0">
                <a:solidFill>
                  <a:schemeClr val="bg1"/>
                </a:solidFill>
              </a:rPr>
              <a:t>S</a:t>
            </a:r>
            <a:r>
              <a:rPr lang="en-US" sz="1400" dirty="0" err="1" smtClean="0">
                <a:solidFill>
                  <a:schemeClr val="bg1"/>
                </a:solidFill>
              </a:rPr>
              <a:t>econd</a:t>
            </a:r>
            <a:r>
              <a:rPr lang="id-ID" sz="1400" dirty="0">
                <a:solidFill>
                  <a:schemeClr val="bg1"/>
                </a:solidFill>
              </a:rPr>
              <a:t>,</a:t>
            </a:r>
            <a:r>
              <a:rPr lang="en-US" sz="1400" dirty="0" smtClean="0">
                <a:solidFill>
                  <a:schemeClr val="bg1"/>
                </a:solidFill>
              </a:rPr>
              <a:t> </a:t>
            </a:r>
            <a:r>
              <a:rPr lang="en-US" sz="1400" dirty="0">
                <a:solidFill>
                  <a:schemeClr val="bg1"/>
                </a:solidFill>
              </a:rPr>
              <a:t>discovery, both ideas and objects that become the topic. </a:t>
            </a:r>
            <a:r>
              <a:rPr lang="en-US" sz="1400" dirty="0" smtClean="0">
                <a:solidFill>
                  <a:schemeClr val="bg1"/>
                </a:solidFill>
              </a:rPr>
              <a:t>Third</a:t>
            </a:r>
            <a:r>
              <a:rPr lang="id-ID" sz="1400" dirty="0" smtClean="0">
                <a:solidFill>
                  <a:schemeClr val="bg1"/>
                </a:solidFill>
              </a:rPr>
              <a:t>, </a:t>
            </a:r>
            <a:r>
              <a:rPr lang="en-US" sz="1400" dirty="0" smtClean="0">
                <a:solidFill>
                  <a:schemeClr val="bg1"/>
                </a:solidFill>
              </a:rPr>
              <a:t>cultivation</a:t>
            </a:r>
            <a:r>
              <a:rPr lang="en-US" sz="1400" dirty="0">
                <a:solidFill>
                  <a:schemeClr val="bg1"/>
                </a:solidFill>
              </a:rPr>
              <a:t>. </a:t>
            </a:r>
            <a:r>
              <a:rPr lang="id-ID" sz="1400" dirty="0">
                <a:solidFill>
                  <a:schemeClr val="bg1"/>
                </a:solidFill>
              </a:rPr>
              <a:t>F</a:t>
            </a:r>
            <a:r>
              <a:rPr lang="en-US" sz="1400" dirty="0" err="1" smtClean="0">
                <a:solidFill>
                  <a:schemeClr val="bg1"/>
                </a:solidFill>
              </a:rPr>
              <a:t>ourth</a:t>
            </a:r>
            <a:r>
              <a:rPr lang="en-US" sz="1400" dirty="0" smtClean="0">
                <a:solidFill>
                  <a:schemeClr val="bg1"/>
                </a:solidFill>
              </a:rPr>
              <a:t> </a:t>
            </a:r>
            <a:r>
              <a:rPr lang="en-US" sz="1400" dirty="0">
                <a:solidFill>
                  <a:schemeClr val="bg1"/>
                </a:solidFill>
              </a:rPr>
              <a:t>process is expression. And the fifth is communication or retelling to the community (</a:t>
            </a:r>
            <a:r>
              <a:rPr lang="en-US" sz="1400" dirty="0" err="1">
                <a:solidFill>
                  <a:schemeClr val="bg1"/>
                </a:solidFill>
              </a:rPr>
              <a:t>Jatman</a:t>
            </a:r>
            <a:r>
              <a:rPr lang="en-US" sz="1400" dirty="0">
                <a:solidFill>
                  <a:schemeClr val="bg1"/>
                </a:solidFill>
              </a:rPr>
              <a:t> in </a:t>
            </a:r>
            <a:r>
              <a:rPr lang="en-US" sz="1400" dirty="0" err="1">
                <a:solidFill>
                  <a:schemeClr val="bg1"/>
                </a:solidFill>
              </a:rPr>
              <a:t>Isnéndés</a:t>
            </a:r>
            <a:r>
              <a:rPr lang="en-US" sz="1400" dirty="0">
                <a:solidFill>
                  <a:schemeClr val="bg1"/>
                </a:solidFill>
              </a:rPr>
              <a:t>, 2016, p. 12)</a:t>
            </a:r>
          </a:p>
          <a:p>
            <a:pPr algn="just"/>
            <a:r>
              <a:rPr lang="en-US" sz="1400" dirty="0" err="1" smtClean="0">
                <a:solidFill>
                  <a:schemeClr val="bg1"/>
                </a:solidFill>
              </a:rPr>
              <a:t>Isn</a:t>
            </a:r>
            <a:r>
              <a:rPr lang="id-ID" sz="1400" dirty="0" smtClean="0">
                <a:solidFill>
                  <a:schemeClr val="bg1"/>
                </a:solidFill>
              </a:rPr>
              <a:t>e</a:t>
            </a:r>
            <a:r>
              <a:rPr lang="en-US" sz="1400" dirty="0" err="1" smtClean="0">
                <a:solidFill>
                  <a:schemeClr val="bg1"/>
                </a:solidFill>
              </a:rPr>
              <a:t>nd</a:t>
            </a:r>
            <a:r>
              <a:rPr lang="id-ID" sz="1400" dirty="0" smtClean="0">
                <a:solidFill>
                  <a:schemeClr val="bg1"/>
                </a:solidFill>
              </a:rPr>
              <a:t>e</a:t>
            </a:r>
            <a:r>
              <a:rPr lang="en-US" sz="1400" dirty="0" smtClean="0">
                <a:solidFill>
                  <a:schemeClr val="bg1"/>
                </a:solidFill>
              </a:rPr>
              <a:t>s </a:t>
            </a:r>
            <a:r>
              <a:rPr lang="en-US" sz="1400" dirty="0">
                <a:solidFill>
                  <a:schemeClr val="bg1"/>
                </a:solidFill>
              </a:rPr>
              <a:t>(2016, pp. 12–14) explains that the creative process is a mental process within an artist or </a:t>
            </a:r>
            <a:r>
              <a:rPr lang="id-ID" sz="1400" dirty="0" smtClean="0">
                <a:solidFill>
                  <a:schemeClr val="bg1"/>
                </a:solidFill>
              </a:rPr>
              <a:t>author</a:t>
            </a:r>
            <a:r>
              <a:rPr lang="en-US" sz="1400" dirty="0" smtClean="0">
                <a:solidFill>
                  <a:schemeClr val="bg1"/>
                </a:solidFill>
              </a:rPr>
              <a:t>. </a:t>
            </a:r>
            <a:r>
              <a:rPr lang="en-US" sz="1400" dirty="0">
                <a:solidFill>
                  <a:schemeClr val="bg1"/>
                </a:solidFill>
              </a:rPr>
              <a:t>The creative process is </a:t>
            </a:r>
            <a:r>
              <a:rPr lang="en-US" sz="1400" dirty="0" smtClean="0">
                <a:solidFill>
                  <a:schemeClr val="bg1"/>
                </a:solidFill>
              </a:rPr>
              <a:t>individual</a:t>
            </a:r>
            <a:r>
              <a:rPr lang="id-ID" sz="1400" dirty="0" smtClean="0">
                <a:solidFill>
                  <a:schemeClr val="bg1"/>
                </a:solidFill>
              </a:rPr>
              <a:t>.</a:t>
            </a:r>
            <a:r>
              <a:rPr lang="en-US" sz="1400" dirty="0" smtClean="0">
                <a:solidFill>
                  <a:schemeClr val="bg1"/>
                </a:solidFill>
              </a:rPr>
              <a:t> so</a:t>
            </a:r>
            <a:r>
              <a:rPr lang="id-ID" sz="1400" dirty="0" smtClean="0">
                <a:solidFill>
                  <a:schemeClr val="bg1"/>
                </a:solidFill>
              </a:rPr>
              <a:t>, </a:t>
            </a:r>
            <a:r>
              <a:rPr lang="en-US" sz="1400" dirty="0" smtClean="0">
                <a:solidFill>
                  <a:schemeClr val="bg1"/>
                </a:solidFill>
              </a:rPr>
              <a:t>an </a:t>
            </a:r>
            <a:r>
              <a:rPr lang="en-US" sz="1400" dirty="0">
                <a:solidFill>
                  <a:schemeClr val="bg1"/>
                </a:solidFill>
              </a:rPr>
              <a:t>artist's creative process will be different from other artists. What distinguishes him is none other than the mental factors that influence his work, namely contemplation, spontaneity, intuition, experience, intelligence, integration, personality, emotion, concept art, inner strength, imagination, and taste.</a:t>
            </a:r>
          </a:p>
          <a:p>
            <a:pPr algn="just"/>
            <a:r>
              <a:rPr lang="en-US" sz="1400" dirty="0">
                <a:solidFill>
                  <a:schemeClr val="bg1"/>
                </a:solidFill>
              </a:rPr>
              <a:t>Seeing this description, it can be concluded that the creative process has several stages, and the emergence of the creative process in the </a:t>
            </a:r>
            <a:r>
              <a:rPr lang="id-ID" sz="1400" dirty="0" smtClean="0">
                <a:solidFill>
                  <a:schemeClr val="bg1"/>
                </a:solidFill>
              </a:rPr>
              <a:t>autho</a:t>
            </a:r>
            <a:r>
              <a:rPr lang="en-US" sz="1400" dirty="0" smtClean="0">
                <a:solidFill>
                  <a:schemeClr val="bg1"/>
                </a:solidFill>
              </a:rPr>
              <a:t>r </a:t>
            </a:r>
            <a:r>
              <a:rPr lang="en-US" sz="1400" dirty="0">
                <a:solidFill>
                  <a:schemeClr val="bg1"/>
                </a:solidFill>
              </a:rPr>
              <a:t>is caused by things that are experienced in the </a:t>
            </a:r>
            <a:r>
              <a:rPr lang="id-ID" sz="1400" dirty="0" smtClean="0">
                <a:solidFill>
                  <a:schemeClr val="bg1"/>
                </a:solidFill>
              </a:rPr>
              <a:t>autho</a:t>
            </a:r>
            <a:r>
              <a:rPr lang="en-US" sz="1400" dirty="0" smtClean="0">
                <a:solidFill>
                  <a:schemeClr val="bg1"/>
                </a:solidFill>
              </a:rPr>
              <a:t>r's </a:t>
            </a:r>
            <a:r>
              <a:rPr lang="en-US" sz="1400" dirty="0">
                <a:solidFill>
                  <a:schemeClr val="bg1"/>
                </a:solidFill>
              </a:rPr>
              <a:t>life. The </a:t>
            </a:r>
            <a:r>
              <a:rPr lang="id-ID" sz="1400" dirty="0" smtClean="0">
                <a:solidFill>
                  <a:schemeClr val="bg1"/>
                </a:solidFill>
              </a:rPr>
              <a:t>autho</a:t>
            </a:r>
            <a:r>
              <a:rPr lang="en-US" sz="1400" dirty="0" smtClean="0">
                <a:solidFill>
                  <a:schemeClr val="bg1"/>
                </a:solidFill>
              </a:rPr>
              <a:t>r's </a:t>
            </a:r>
            <a:r>
              <a:rPr lang="en-US" sz="1400" dirty="0">
                <a:solidFill>
                  <a:schemeClr val="bg1"/>
                </a:solidFill>
              </a:rPr>
              <a:t>creative process can be achieved by using expressive studies, because expressive studies assume that the emergence of literary works originates from the author himself and then is passed down to the outside world of the author in the form of literary works. The disclosure of a literary work certainly goes through a creative process that arises because of the author's impulse, and the result is a combination of the author's perceptions, thoughts, and feelings. So the expressive study seeks the content and meaning of literary works through the author himself, such as the things that exist in the mentality of the </a:t>
            </a:r>
            <a:r>
              <a:rPr lang="id-ID" sz="1400" dirty="0" smtClean="0">
                <a:solidFill>
                  <a:schemeClr val="bg1"/>
                </a:solidFill>
              </a:rPr>
              <a:t>autho</a:t>
            </a:r>
            <a:r>
              <a:rPr lang="en-US" sz="1400" dirty="0" smtClean="0">
                <a:solidFill>
                  <a:schemeClr val="bg1"/>
                </a:solidFill>
              </a:rPr>
              <a:t>r </a:t>
            </a:r>
            <a:r>
              <a:rPr lang="en-US" sz="1400" dirty="0">
                <a:solidFill>
                  <a:schemeClr val="bg1"/>
                </a:solidFill>
              </a:rPr>
              <a:t>that has been described previously.</a:t>
            </a: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lnSpcReduction="10000"/>
          </a:bodyPr>
          <a:lstStyle/>
          <a:p>
            <a:pPr algn="just"/>
            <a:r>
              <a:rPr lang="en-US" dirty="0">
                <a:solidFill>
                  <a:schemeClr val="bg1"/>
                </a:solidFill>
              </a:rPr>
              <a:t>The method used in this research is qualitative research. This method </a:t>
            </a:r>
            <a:r>
              <a:rPr lang="en-US" dirty="0" smtClean="0">
                <a:solidFill>
                  <a:schemeClr val="bg1"/>
                </a:solidFill>
              </a:rPr>
              <a:t>is for </a:t>
            </a:r>
            <a:r>
              <a:rPr lang="en-US" dirty="0">
                <a:solidFill>
                  <a:schemeClr val="bg1"/>
                </a:solidFill>
              </a:rPr>
              <a:t>understanding meaning which according to some individuals or groups is considered to originate from social and humanitarian problems (</a:t>
            </a:r>
            <a:r>
              <a:rPr lang="en-US" dirty="0" err="1">
                <a:solidFill>
                  <a:schemeClr val="bg1"/>
                </a:solidFill>
              </a:rPr>
              <a:t>Cresswell</a:t>
            </a:r>
            <a:r>
              <a:rPr lang="en-US" dirty="0">
                <a:solidFill>
                  <a:schemeClr val="bg1"/>
                </a:solidFill>
              </a:rPr>
              <a:t>, 2016, p. 4). The qualitative method requires an understanding of the meanings of the object under study, therefore one of the steps to look for it is by means of descriptive analytic. Descriptive research is research that is intended to study circumstances, a condition, or other things (</a:t>
            </a:r>
            <a:r>
              <a:rPr lang="en-US" dirty="0" err="1">
                <a:solidFill>
                  <a:schemeClr val="bg1"/>
                </a:solidFill>
              </a:rPr>
              <a:t>Arikunto</a:t>
            </a:r>
            <a:r>
              <a:rPr lang="en-US" dirty="0">
                <a:solidFill>
                  <a:schemeClr val="bg1"/>
                </a:solidFill>
              </a:rPr>
              <a:t>, 2014, p. 3).</a:t>
            </a:r>
          </a:p>
          <a:p>
            <a:pPr algn="just"/>
            <a:r>
              <a:rPr lang="en-US" dirty="0">
                <a:solidFill>
                  <a:schemeClr val="bg1"/>
                </a:solidFill>
              </a:rPr>
              <a:t>The analytical descriptive method in this study was used to describe the expressive elements of the author and the creative process in the novel </a:t>
            </a:r>
            <a:r>
              <a:rPr lang="en-US" dirty="0" err="1">
                <a:solidFill>
                  <a:schemeClr val="bg1"/>
                </a:solidFill>
              </a:rPr>
              <a:t>Kabungbulengan</a:t>
            </a:r>
            <a:r>
              <a:rPr lang="en-US" dirty="0">
                <a:solidFill>
                  <a:schemeClr val="bg1"/>
                </a:solidFill>
              </a:rPr>
              <a:t> by H.D </a:t>
            </a:r>
            <a:r>
              <a:rPr lang="en-US" dirty="0" err="1">
                <a:solidFill>
                  <a:schemeClr val="bg1"/>
                </a:solidFill>
              </a:rPr>
              <a:t>Bastaman</a:t>
            </a:r>
            <a:r>
              <a:rPr lang="en-US" dirty="0">
                <a:solidFill>
                  <a:schemeClr val="bg1"/>
                </a:solidFill>
              </a:rPr>
              <a:t>.</a:t>
            </a: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70000" lnSpcReduction="20000"/>
          </a:bodyPr>
          <a:lstStyle/>
          <a:p>
            <a:pPr marL="0" indent="0" algn="just">
              <a:buNone/>
            </a:pPr>
            <a:r>
              <a:rPr lang="en-US" b="1" dirty="0">
                <a:solidFill>
                  <a:schemeClr val="bg1"/>
                </a:solidFill>
              </a:rPr>
              <a:t>H.D </a:t>
            </a:r>
            <a:r>
              <a:rPr lang="en-US" b="1" dirty="0" err="1">
                <a:solidFill>
                  <a:schemeClr val="bg1"/>
                </a:solidFill>
              </a:rPr>
              <a:t>Bastaman's</a:t>
            </a:r>
            <a:r>
              <a:rPr lang="en-US" b="1" dirty="0">
                <a:solidFill>
                  <a:schemeClr val="bg1"/>
                </a:solidFill>
              </a:rPr>
              <a:t> Expressive Elements Research </a:t>
            </a:r>
            <a:r>
              <a:rPr lang="en-US" b="1" dirty="0" smtClean="0">
                <a:solidFill>
                  <a:schemeClr val="bg1"/>
                </a:solidFill>
              </a:rPr>
              <a:t>Results</a:t>
            </a:r>
          </a:p>
          <a:p>
            <a:pPr algn="just"/>
            <a:r>
              <a:rPr lang="en-US" dirty="0">
                <a:solidFill>
                  <a:schemeClr val="bg1"/>
                </a:solidFill>
              </a:rPr>
              <a:t>H.D </a:t>
            </a:r>
            <a:r>
              <a:rPr lang="en-US" dirty="0" err="1">
                <a:solidFill>
                  <a:schemeClr val="bg1"/>
                </a:solidFill>
              </a:rPr>
              <a:t>Bastaman's</a:t>
            </a:r>
            <a:r>
              <a:rPr lang="en-US" dirty="0">
                <a:solidFill>
                  <a:schemeClr val="bg1"/>
                </a:solidFill>
              </a:rPr>
              <a:t> contemplation when writing the novel </a:t>
            </a:r>
            <a:r>
              <a:rPr lang="en-US" dirty="0" err="1">
                <a:solidFill>
                  <a:schemeClr val="bg1"/>
                </a:solidFill>
              </a:rPr>
              <a:t>Kabungbulengan</a:t>
            </a:r>
            <a:r>
              <a:rPr lang="en-US" dirty="0">
                <a:solidFill>
                  <a:schemeClr val="bg1"/>
                </a:solidFill>
              </a:rPr>
              <a:t> can be seen from the results of the author placing himself as 'curvy'. In the story ‘</a:t>
            </a:r>
            <a:r>
              <a:rPr lang="en-US" dirty="0" err="1">
                <a:solidFill>
                  <a:schemeClr val="bg1"/>
                </a:solidFill>
              </a:rPr>
              <a:t>Kabungbulengan</a:t>
            </a:r>
            <a:r>
              <a:rPr lang="en-US" dirty="0">
                <a:solidFill>
                  <a:schemeClr val="bg1"/>
                </a:solidFill>
              </a:rPr>
              <a:t>’, the character recounts incidents when treating his patient when he worked at his psychologist's office at one of the top universities in Indonesia. There are many things for the reader to think about the events told in this </a:t>
            </a:r>
            <a:r>
              <a:rPr lang="en-US" dirty="0" err="1">
                <a:solidFill>
                  <a:schemeClr val="bg1"/>
                </a:solidFill>
              </a:rPr>
              <a:t>Kabungbulengan</a:t>
            </a:r>
            <a:r>
              <a:rPr lang="en-US" dirty="0">
                <a:solidFill>
                  <a:schemeClr val="bg1"/>
                </a:solidFill>
              </a:rPr>
              <a:t> book, the experiences retold really make the reader think about all the stories he tells.</a:t>
            </a:r>
          </a:p>
          <a:p>
            <a:pPr algn="just"/>
            <a:r>
              <a:rPr lang="en-US" dirty="0">
                <a:solidFill>
                  <a:schemeClr val="bg1"/>
                </a:solidFill>
              </a:rPr>
              <a:t>According to him, </a:t>
            </a:r>
            <a:r>
              <a:rPr lang="en-US" dirty="0" err="1">
                <a:solidFill>
                  <a:schemeClr val="bg1"/>
                </a:solidFill>
              </a:rPr>
              <a:t>Bastaman's</a:t>
            </a:r>
            <a:r>
              <a:rPr lang="en-US" dirty="0">
                <a:solidFill>
                  <a:schemeClr val="bg1"/>
                </a:solidFill>
              </a:rPr>
              <a:t> spontaneity in presenting the form of a novel in </a:t>
            </a:r>
            <a:r>
              <a:rPr lang="en-US" dirty="0" err="1">
                <a:solidFill>
                  <a:schemeClr val="bg1"/>
                </a:solidFill>
              </a:rPr>
              <a:t>Kabungbulengan's</a:t>
            </a:r>
            <a:r>
              <a:rPr lang="en-US" dirty="0">
                <a:solidFill>
                  <a:schemeClr val="bg1"/>
                </a:solidFill>
              </a:rPr>
              <a:t> book suddenly came to mind, while others have been concocted for a long time. It usually depends on the needs of the story. </a:t>
            </a:r>
            <a:r>
              <a:rPr lang="en-US" dirty="0" err="1">
                <a:solidFill>
                  <a:schemeClr val="bg1"/>
                </a:solidFill>
              </a:rPr>
              <a:t>Bastaman's</a:t>
            </a:r>
            <a:r>
              <a:rPr lang="en-US" dirty="0">
                <a:solidFill>
                  <a:schemeClr val="bg1"/>
                </a:solidFill>
              </a:rPr>
              <a:t> spontaneity in the book can be seen in every character. The names of the important characters in each of his stories spontaneously occurred to </a:t>
            </a:r>
            <a:r>
              <a:rPr lang="en-US" dirty="0" err="1">
                <a:solidFill>
                  <a:schemeClr val="bg1"/>
                </a:solidFill>
              </a:rPr>
              <a:t>Bastaman</a:t>
            </a:r>
            <a:r>
              <a:rPr lang="en-US" dirty="0">
                <a:solidFill>
                  <a:schemeClr val="bg1"/>
                </a:solidFill>
              </a:rPr>
              <a:t>, but in explaining their physique and character, they were in harmony with the needs of each story. </a:t>
            </a:r>
            <a:r>
              <a:rPr lang="en-US" dirty="0" err="1">
                <a:solidFill>
                  <a:schemeClr val="bg1"/>
                </a:solidFill>
              </a:rPr>
              <a:t>Bastaman's</a:t>
            </a:r>
            <a:r>
              <a:rPr lang="en-US" dirty="0">
                <a:solidFill>
                  <a:schemeClr val="bg1"/>
                </a:solidFill>
              </a:rPr>
              <a:t> experience is influenced by intuition in writing his literary works. Several of </a:t>
            </a:r>
            <a:r>
              <a:rPr lang="en-US" dirty="0" err="1">
                <a:solidFill>
                  <a:schemeClr val="bg1"/>
                </a:solidFill>
              </a:rPr>
              <a:t>Bastaman's</a:t>
            </a:r>
            <a:r>
              <a:rPr lang="en-US" dirty="0">
                <a:solidFill>
                  <a:schemeClr val="bg1"/>
                </a:solidFill>
              </a:rPr>
              <a:t> works related to social situations as well as human psychology are often the background for which they are made into literary works. Almost all of the stories in </a:t>
            </a:r>
            <a:r>
              <a:rPr lang="en-US" dirty="0" err="1">
                <a:solidFill>
                  <a:schemeClr val="bg1"/>
                </a:solidFill>
              </a:rPr>
              <a:t>Kabungbulengan's</a:t>
            </a:r>
            <a:r>
              <a:rPr lang="en-US" dirty="0">
                <a:solidFill>
                  <a:schemeClr val="bg1"/>
                </a:solidFill>
              </a:rPr>
              <a:t> book are experiences that H.D </a:t>
            </a:r>
            <a:r>
              <a:rPr lang="en-US" dirty="0" err="1">
                <a:solidFill>
                  <a:schemeClr val="bg1"/>
                </a:solidFill>
              </a:rPr>
              <a:t>Bastaman</a:t>
            </a:r>
            <a:r>
              <a:rPr lang="en-US" dirty="0">
                <a:solidFill>
                  <a:schemeClr val="bg1"/>
                </a:solidFill>
              </a:rPr>
              <a:t> had experienced, which was his experience treating his patients when </a:t>
            </a:r>
            <a:r>
              <a:rPr lang="en-US" dirty="0" err="1">
                <a:solidFill>
                  <a:schemeClr val="bg1"/>
                </a:solidFill>
              </a:rPr>
              <a:t>Bastaman</a:t>
            </a:r>
            <a:r>
              <a:rPr lang="en-US" dirty="0">
                <a:solidFill>
                  <a:schemeClr val="bg1"/>
                </a:solidFill>
              </a:rPr>
              <a:t> was a psychologist.</a:t>
            </a:r>
          </a:p>
          <a:p>
            <a:pPr marL="0" indent="0" algn="just">
              <a:buNone/>
            </a:pPr>
            <a:endParaRPr lang="en-US" dirty="0">
              <a:solidFill>
                <a:schemeClr val="bg1"/>
              </a:solidFill>
            </a:endParaRPr>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62500" lnSpcReduction="20000"/>
          </a:bodyPr>
          <a:lstStyle/>
          <a:p>
            <a:pPr marL="0" indent="0" algn="just">
              <a:buNone/>
            </a:pPr>
            <a:r>
              <a:rPr lang="en-US" b="1" dirty="0">
                <a:solidFill>
                  <a:schemeClr val="bg1"/>
                </a:solidFill>
              </a:rPr>
              <a:t>H.D </a:t>
            </a:r>
            <a:r>
              <a:rPr lang="en-US" b="1" dirty="0" err="1">
                <a:solidFill>
                  <a:schemeClr val="bg1"/>
                </a:solidFill>
              </a:rPr>
              <a:t>Bastaman's</a:t>
            </a:r>
            <a:r>
              <a:rPr lang="en-US" b="1" dirty="0">
                <a:solidFill>
                  <a:schemeClr val="bg1"/>
                </a:solidFill>
              </a:rPr>
              <a:t> Expressive Elements Research </a:t>
            </a:r>
            <a:r>
              <a:rPr lang="en-US" b="1" dirty="0" smtClean="0">
                <a:solidFill>
                  <a:schemeClr val="bg1"/>
                </a:solidFill>
              </a:rPr>
              <a:t>Results</a:t>
            </a:r>
          </a:p>
          <a:p>
            <a:pPr algn="just"/>
            <a:r>
              <a:rPr lang="en-US" dirty="0">
                <a:solidFill>
                  <a:schemeClr val="bg1"/>
                </a:solidFill>
              </a:rPr>
              <a:t>The contents of the story in the </a:t>
            </a:r>
            <a:r>
              <a:rPr lang="en-US" dirty="0" err="1">
                <a:solidFill>
                  <a:schemeClr val="bg1"/>
                </a:solidFill>
              </a:rPr>
              <a:t>Kabungbulengan</a:t>
            </a:r>
            <a:r>
              <a:rPr lang="en-US" dirty="0">
                <a:solidFill>
                  <a:schemeClr val="bg1"/>
                </a:solidFill>
              </a:rPr>
              <a:t> book are mostly H.D </a:t>
            </a:r>
            <a:r>
              <a:rPr lang="en-US" dirty="0" err="1">
                <a:solidFill>
                  <a:schemeClr val="bg1"/>
                </a:solidFill>
              </a:rPr>
              <a:t>Bastaman's</a:t>
            </a:r>
            <a:r>
              <a:rPr lang="en-US" dirty="0">
                <a:solidFill>
                  <a:schemeClr val="bg1"/>
                </a:solidFill>
              </a:rPr>
              <a:t> experiences when he was still in his 40s before he retired. </a:t>
            </a:r>
            <a:r>
              <a:rPr lang="en-US" dirty="0" err="1">
                <a:solidFill>
                  <a:schemeClr val="bg1"/>
                </a:solidFill>
              </a:rPr>
              <a:t>Bastaman's</a:t>
            </a:r>
            <a:r>
              <a:rPr lang="en-US" dirty="0">
                <a:solidFill>
                  <a:schemeClr val="bg1"/>
                </a:solidFill>
              </a:rPr>
              <a:t> integration can be seen from the results of his writing, the main characters in each fragment of his story are of course simple people. </a:t>
            </a:r>
            <a:r>
              <a:rPr lang="en-US" dirty="0" err="1">
                <a:solidFill>
                  <a:schemeClr val="bg1"/>
                </a:solidFill>
              </a:rPr>
              <a:t>Bastaman's</a:t>
            </a:r>
            <a:r>
              <a:rPr lang="en-US" dirty="0">
                <a:solidFill>
                  <a:schemeClr val="bg1"/>
                </a:solidFill>
              </a:rPr>
              <a:t> attitude during the interview could not show his entire personality, as did the interview which was conducted online. </a:t>
            </a:r>
            <a:r>
              <a:rPr lang="en-US" dirty="0" err="1">
                <a:solidFill>
                  <a:schemeClr val="bg1"/>
                </a:solidFill>
              </a:rPr>
              <a:t>Bastaman</a:t>
            </a:r>
            <a:r>
              <a:rPr lang="en-US" dirty="0">
                <a:solidFill>
                  <a:schemeClr val="bg1"/>
                </a:solidFill>
              </a:rPr>
              <a:t> has the </a:t>
            </a:r>
            <a:r>
              <a:rPr lang="en-US" dirty="0" err="1">
                <a:solidFill>
                  <a:schemeClr val="bg1"/>
                </a:solidFill>
              </a:rPr>
              <a:t>soméah</a:t>
            </a:r>
            <a:r>
              <a:rPr lang="en-US" dirty="0">
                <a:solidFill>
                  <a:schemeClr val="bg1"/>
                </a:solidFill>
              </a:rPr>
              <a:t> </a:t>
            </a:r>
            <a:r>
              <a:rPr lang="en-US" dirty="0" err="1">
                <a:solidFill>
                  <a:schemeClr val="bg1"/>
                </a:solidFill>
              </a:rPr>
              <a:t>hadé</a:t>
            </a:r>
            <a:r>
              <a:rPr lang="en-US" dirty="0">
                <a:solidFill>
                  <a:schemeClr val="bg1"/>
                </a:solidFill>
              </a:rPr>
              <a:t> </a:t>
            </a:r>
            <a:r>
              <a:rPr lang="en-US" dirty="0" err="1">
                <a:solidFill>
                  <a:schemeClr val="bg1"/>
                </a:solidFill>
              </a:rPr>
              <a:t>ka</a:t>
            </a:r>
            <a:r>
              <a:rPr lang="en-US" dirty="0">
                <a:solidFill>
                  <a:schemeClr val="bg1"/>
                </a:solidFill>
              </a:rPr>
              <a:t> </a:t>
            </a:r>
            <a:r>
              <a:rPr lang="en-US" dirty="0" err="1">
                <a:solidFill>
                  <a:schemeClr val="bg1"/>
                </a:solidFill>
              </a:rPr>
              <a:t>semah</a:t>
            </a:r>
            <a:r>
              <a:rPr lang="en-US" dirty="0">
                <a:solidFill>
                  <a:schemeClr val="bg1"/>
                </a:solidFill>
              </a:rPr>
              <a:t> character, and also has a personality that doesn't want to be restrained. According to him, he has a personality that is critical of the circumstances around him, even though he does not like researching politics in Indonesia. </a:t>
            </a:r>
            <a:r>
              <a:rPr lang="en-US" dirty="0" err="1">
                <a:solidFill>
                  <a:schemeClr val="bg1"/>
                </a:solidFill>
              </a:rPr>
              <a:t>Bastaman's</a:t>
            </a:r>
            <a:r>
              <a:rPr lang="en-US" dirty="0">
                <a:solidFill>
                  <a:schemeClr val="bg1"/>
                </a:solidFill>
              </a:rPr>
              <a:t> criticality is of course driven by his intelligence, in dealing with a problem, of course he thinks about all aspects so that it becomes a lesson for the community</a:t>
            </a:r>
            <a:r>
              <a:rPr lang="en-US" dirty="0" smtClean="0">
                <a:solidFill>
                  <a:schemeClr val="bg1"/>
                </a:solidFill>
              </a:rPr>
              <a:t>.</a:t>
            </a:r>
          </a:p>
          <a:p>
            <a:pPr algn="just"/>
            <a:r>
              <a:rPr lang="en-US" dirty="0">
                <a:solidFill>
                  <a:schemeClr val="bg1"/>
                </a:solidFill>
              </a:rPr>
              <a:t>the emotions of fear, regret, joy, sadness, and </a:t>
            </a:r>
            <a:r>
              <a:rPr lang="en-US" dirty="0" smtClean="0">
                <a:solidFill>
                  <a:schemeClr val="bg1"/>
                </a:solidFill>
              </a:rPr>
              <a:t>anger. The </a:t>
            </a:r>
            <a:r>
              <a:rPr lang="en-US" dirty="0">
                <a:solidFill>
                  <a:schemeClr val="bg1"/>
                </a:solidFill>
              </a:rPr>
              <a:t>contents of </a:t>
            </a:r>
            <a:r>
              <a:rPr lang="en-US" dirty="0" err="1">
                <a:solidFill>
                  <a:schemeClr val="bg1"/>
                </a:solidFill>
              </a:rPr>
              <a:t>Kabungbulengan's</a:t>
            </a:r>
            <a:r>
              <a:rPr lang="en-US" dirty="0">
                <a:solidFill>
                  <a:schemeClr val="bg1"/>
                </a:solidFill>
              </a:rPr>
              <a:t> book do not use much language, this is due to </a:t>
            </a:r>
            <a:r>
              <a:rPr lang="en-US" dirty="0" err="1">
                <a:solidFill>
                  <a:schemeClr val="bg1"/>
                </a:solidFill>
              </a:rPr>
              <a:t>Bastaman's</a:t>
            </a:r>
            <a:r>
              <a:rPr lang="en-US" dirty="0">
                <a:solidFill>
                  <a:schemeClr val="bg1"/>
                </a:solidFill>
              </a:rPr>
              <a:t> background as a psychologist academic who usually writes essays such as essays, articles and scientific papers in short and direct writing to the point he will convey. But </a:t>
            </a:r>
            <a:r>
              <a:rPr lang="en-US" dirty="0" err="1">
                <a:solidFill>
                  <a:schemeClr val="bg1"/>
                </a:solidFill>
              </a:rPr>
              <a:t>Bastaman's</a:t>
            </a:r>
            <a:r>
              <a:rPr lang="en-US" dirty="0">
                <a:solidFill>
                  <a:schemeClr val="bg1"/>
                </a:solidFill>
              </a:rPr>
              <a:t> background also influences his art concepts, most of </a:t>
            </a:r>
            <a:r>
              <a:rPr lang="en-US" dirty="0" err="1">
                <a:solidFill>
                  <a:schemeClr val="bg1"/>
                </a:solidFill>
              </a:rPr>
              <a:t>Bastaman's</a:t>
            </a:r>
            <a:r>
              <a:rPr lang="en-US" dirty="0">
                <a:solidFill>
                  <a:schemeClr val="bg1"/>
                </a:solidFill>
              </a:rPr>
              <a:t> art concepts are culled from the realm of the human psyche. The simplicity of social life and human psychology are combined into literary works that are difficult for readers to guess.</a:t>
            </a:r>
          </a:p>
          <a:p>
            <a:pPr algn="just"/>
            <a:r>
              <a:rPr lang="en-US" dirty="0">
                <a:solidFill>
                  <a:schemeClr val="bg1"/>
                </a:solidFill>
              </a:rPr>
              <a:t>When composing the book </a:t>
            </a:r>
            <a:r>
              <a:rPr lang="en-US" dirty="0" err="1">
                <a:solidFill>
                  <a:schemeClr val="bg1"/>
                </a:solidFill>
              </a:rPr>
              <a:t>Kabungbulengan</a:t>
            </a:r>
            <a:r>
              <a:rPr lang="en-US" dirty="0">
                <a:solidFill>
                  <a:schemeClr val="bg1"/>
                </a:solidFill>
              </a:rPr>
              <a:t>, of course, </a:t>
            </a:r>
            <a:r>
              <a:rPr lang="en-US" dirty="0" err="1">
                <a:solidFill>
                  <a:schemeClr val="bg1"/>
                </a:solidFill>
              </a:rPr>
              <a:t>Bastaman</a:t>
            </a:r>
            <a:r>
              <a:rPr lang="en-US" dirty="0">
                <a:solidFill>
                  <a:schemeClr val="bg1"/>
                </a:solidFill>
              </a:rPr>
              <a:t> went through a long process of imagination in connecting one story with another. As in the book </a:t>
            </a:r>
            <a:r>
              <a:rPr lang="en-US" dirty="0" err="1">
                <a:solidFill>
                  <a:schemeClr val="bg1"/>
                </a:solidFill>
              </a:rPr>
              <a:t>Kabungbulengan</a:t>
            </a:r>
            <a:r>
              <a:rPr lang="en-US" dirty="0">
                <a:solidFill>
                  <a:schemeClr val="bg1"/>
                </a:solidFill>
              </a:rPr>
              <a:t>, in creating the fantasy in his story, </a:t>
            </a:r>
            <a:r>
              <a:rPr lang="en-US" dirty="0" err="1">
                <a:solidFill>
                  <a:schemeClr val="bg1"/>
                </a:solidFill>
              </a:rPr>
              <a:t>Bastaman</a:t>
            </a:r>
            <a:r>
              <a:rPr lang="en-US" dirty="0">
                <a:solidFill>
                  <a:schemeClr val="bg1"/>
                </a:solidFill>
              </a:rPr>
              <a:t> first looks for experience ideas that become the basis for him in order to expand his imagination</a:t>
            </a:r>
            <a:r>
              <a:rPr lang="en-US" dirty="0" smtClean="0">
                <a:solidFill>
                  <a:schemeClr val="bg1"/>
                </a:solidFill>
              </a:rPr>
              <a:t>.</a:t>
            </a:r>
            <a:endParaRPr lang="en-US" dirty="0">
              <a:solidFill>
                <a:schemeClr val="bg1"/>
              </a:solidFill>
            </a:endParaRPr>
          </a:p>
          <a:p>
            <a:pPr marL="0" indent="0" algn="just">
              <a:buNone/>
            </a:pPr>
            <a:endParaRPr lang="en-US" dirty="0">
              <a:solidFill>
                <a:schemeClr val="bg1"/>
              </a:solidFill>
            </a:endParaRPr>
          </a:p>
        </p:txBody>
      </p:sp>
    </p:spTree>
    <p:extLst>
      <p:ext uri="{BB962C8B-B14F-4D97-AF65-F5344CB8AC3E}">
        <p14:creationId xmlns:p14="http://schemas.microsoft.com/office/powerpoint/2010/main" val="638882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77500" lnSpcReduction="20000"/>
          </a:bodyPr>
          <a:lstStyle/>
          <a:p>
            <a:pPr marL="0" indent="0" algn="just">
              <a:buNone/>
            </a:pPr>
            <a:r>
              <a:rPr lang="en-US" b="1" dirty="0">
                <a:solidFill>
                  <a:schemeClr val="bg1"/>
                </a:solidFill>
              </a:rPr>
              <a:t>H.D </a:t>
            </a:r>
            <a:r>
              <a:rPr lang="en-US" b="1" dirty="0" err="1">
                <a:solidFill>
                  <a:schemeClr val="bg1"/>
                </a:solidFill>
              </a:rPr>
              <a:t>Bastaman</a:t>
            </a:r>
            <a:r>
              <a:rPr lang="en-US" b="1" dirty="0">
                <a:solidFill>
                  <a:schemeClr val="bg1"/>
                </a:solidFill>
              </a:rPr>
              <a:t> Creative Process Research </a:t>
            </a:r>
            <a:r>
              <a:rPr lang="en-US" b="1" dirty="0" smtClean="0">
                <a:solidFill>
                  <a:schemeClr val="bg1"/>
                </a:solidFill>
              </a:rPr>
              <a:t>Results</a:t>
            </a:r>
            <a:endParaRPr lang="en-US" b="1" dirty="0">
              <a:solidFill>
                <a:schemeClr val="bg1"/>
              </a:solidFill>
            </a:endParaRPr>
          </a:p>
          <a:p>
            <a:pPr algn="just"/>
            <a:r>
              <a:rPr lang="en-US" dirty="0">
                <a:solidFill>
                  <a:schemeClr val="bg1"/>
                </a:solidFill>
              </a:rPr>
              <a:t>In the approach stage, the author depends on the events he has experienced. </a:t>
            </a:r>
            <a:r>
              <a:rPr lang="en-US" dirty="0" err="1">
                <a:solidFill>
                  <a:schemeClr val="bg1"/>
                </a:solidFill>
              </a:rPr>
              <a:t>Bastaman</a:t>
            </a:r>
            <a:r>
              <a:rPr lang="en-US" dirty="0">
                <a:solidFill>
                  <a:schemeClr val="bg1"/>
                </a:solidFill>
              </a:rPr>
              <a:t> at this stage has not yet come up with an idea or ideas. The new </a:t>
            </a:r>
            <a:r>
              <a:rPr lang="id-ID" dirty="0" smtClean="0">
                <a:solidFill>
                  <a:schemeClr val="bg1"/>
                </a:solidFill>
              </a:rPr>
              <a:t>author</a:t>
            </a:r>
            <a:r>
              <a:rPr lang="en-US" dirty="0" smtClean="0">
                <a:solidFill>
                  <a:schemeClr val="bg1"/>
                </a:solidFill>
              </a:rPr>
              <a:t> </a:t>
            </a:r>
            <a:r>
              <a:rPr lang="en-US" dirty="0">
                <a:solidFill>
                  <a:schemeClr val="bg1"/>
                </a:solidFill>
              </a:rPr>
              <a:t>comes to think and feel the things he has experienced. From there the author writes about experiences that have been seen, felt, and experienced. The </a:t>
            </a:r>
            <a:r>
              <a:rPr lang="id-ID" dirty="0" smtClean="0">
                <a:solidFill>
                  <a:schemeClr val="bg1"/>
                </a:solidFill>
              </a:rPr>
              <a:t>author</a:t>
            </a:r>
            <a:r>
              <a:rPr lang="en-US" dirty="0" smtClean="0">
                <a:solidFill>
                  <a:schemeClr val="bg1"/>
                </a:solidFill>
              </a:rPr>
              <a:t> </a:t>
            </a:r>
            <a:r>
              <a:rPr lang="en-US" dirty="0">
                <a:solidFill>
                  <a:schemeClr val="bg1"/>
                </a:solidFill>
              </a:rPr>
              <a:t>also chooses a role for the core of the story, because of that </a:t>
            </a:r>
            <a:r>
              <a:rPr lang="en-US" dirty="0" err="1">
                <a:solidFill>
                  <a:schemeClr val="bg1"/>
                </a:solidFill>
              </a:rPr>
              <a:t>Bastaman</a:t>
            </a:r>
            <a:r>
              <a:rPr lang="en-US" dirty="0">
                <a:solidFill>
                  <a:schemeClr val="bg1"/>
                </a:solidFill>
              </a:rPr>
              <a:t> places himself as a character who experiences all the events in the story. It was this stage that </a:t>
            </a:r>
            <a:r>
              <a:rPr lang="en-US" dirty="0" err="1">
                <a:solidFill>
                  <a:schemeClr val="bg1"/>
                </a:solidFill>
              </a:rPr>
              <a:t>Bastaman</a:t>
            </a:r>
            <a:r>
              <a:rPr lang="en-US" dirty="0">
                <a:solidFill>
                  <a:schemeClr val="bg1"/>
                </a:solidFill>
              </a:rPr>
              <a:t> experienced spontaneously, because the experience existed and was real in </a:t>
            </a:r>
            <a:r>
              <a:rPr lang="en-US" dirty="0" err="1">
                <a:solidFill>
                  <a:schemeClr val="bg1"/>
                </a:solidFill>
              </a:rPr>
              <a:t>Bastaman's</a:t>
            </a:r>
            <a:r>
              <a:rPr lang="en-US" dirty="0">
                <a:solidFill>
                  <a:schemeClr val="bg1"/>
                </a:solidFill>
              </a:rPr>
              <a:t> life, so that became the story idea because it was already in his mind.</a:t>
            </a:r>
          </a:p>
          <a:p>
            <a:pPr algn="just"/>
            <a:r>
              <a:rPr lang="en-US" dirty="0">
                <a:solidFill>
                  <a:schemeClr val="bg1"/>
                </a:solidFill>
              </a:rPr>
              <a:t>After going through the approach stage of the experiences in his life, </a:t>
            </a:r>
            <a:r>
              <a:rPr lang="en-US" dirty="0" err="1">
                <a:solidFill>
                  <a:schemeClr val="bg1"/>
                </a:solidFill>
              </a:rPr>
              <a:t>Bastaman</a:t>
            </a:r>
            <a:r>
              <a:rPr lang="en-US" dirty="0">
                <a:solidFill>
                  <a:schemeClr val="bg1"/>
                </a:solidFill>
              </a:rPr>
              <a:t> then found an idea or ideas to write about. Although actually at this stage the </a:t>
            </a:r>
            <a:r>
              <a:rPr lang="id-ID" dirty="0" smtClean="0">
                <a:solidFill>
                  <a:schemeClr val="bg1"/>
                </a:solidFill>
              </a:rPr>
              <a:t>autho</a:t>
            </a:r>
            <a:r>
              <a:rPr lang="en-US" dirty="0" smtClean="0">
                <a:solidFill>
                  <a:schemeClr val="bg1"/>
                </a:solidFill>
              </a:rPr>
              <a:t>r </a:t>
            </a:r>
            <a:r>
              <a:rPr lang="en-US" dirty="0">
                <a:solidFill>
                  <a:schemeClr val="bg1"/>
                </a:solidFill>
              </a:rPr>
              <a:t>does not know what to do with the idea or ideas that have been found, this is called the finding stage. The ideas found are life experiences from the past when I was young before retirement. </a:t>
            </a:r>
            <a:r>
              <a:rPr lang="en-US" dirty="0" err="1">
                <a:solidFill>
                  <a:schemeClr val="bg1"/>
                </a:solidFill>
              </a:rPr>
              <a:t>Bastaman</a:t>
            </a:r>
            <a:r>
              <a:rPr lang="en-US" dirty="0">
                <a:solidFill>
                  <a:schemeClr val="bg1"/>
                </a:solidFill>
              </a:rPr>
              <a:t> also often asks people around him to find certainty about the stories he remembers.</a:t>
            </a:r>
          </a:p>
          <a:p>
            <a:pPr marL="0" indent="0" algn="just">
              <a:buNone/>
            </a:pPr>
            <a:endParaRPr lang="en-US" dirty="0">
              <a:solidFill>
                <a:schemeClr val="bg1"/>
              </a:solidFill>
            </a:endParaRPr>
          </a:p>
        </p:txBody>
      </p:sp>
    </p:spTree>
    <p:extLst>
      <p:ext uri="{BB962C8B-B14F-4D97-AF65-F5344CB8AC3E}">
        <p14:creationId xmlns:p14="http://schemas.microsoft.com/office/powerpoint/2010/main" val="3371692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62500" lnSpcReduction="20000"/>
          </a:bodyPr>
          <a:lstStyle/>
          <a:p>
            <a:pPr marL="0" indent="0" algn="just">
              <a:buNone/>
            </a:pPr>
            <a:r>
              <a:rPr lang="en-US" b="1" dirty="0">
                <a:solidFill>
                  <a:schemeClr val="bg1"/>
                </a:solidFill>
              </a:rPr>
              <a:t>H.D </a:t>
            </a:r>
            <a:r>
              <a:rPr lang="en-US" b="1" dirty="0" err="1">
                <a:solidFill>
                  <a:schemeClr val="bg1"/>
                </a:solidFill>
              </a:rPr>
              <a:t>Bastaman</a:t>
            </a:r>
            <a:r>
              <a:rPr lang="en-US" b="1" dirty="0">
                <a:solidFill>
                  <a:schemeClr val="bg1"/>
                </a:solidFill>
              </a:rPr>
              <a:t> Creative Process Research </a:t>
            </a:r>
            <a:r>
              <a:rPr lang="en-US" b="1" dirty="0" smtClean="0">
                <a:solidFill>
                  <a:schemeClr val="bg1"/>
                </a:solidFill>
              </a:rPr>
              <a:t>Results</a:t>
            </a:r>
            <a:endParaRPr lang="en-US" b="1" dirty="0">
              <a:solidFill>
                <a:schemeClr val="bg1"/>
              </a:solidFill>
            </a:endParaRPr>
          </a:p>
          <a:p>
            <a:pPr algn="just"/>
            <a:r>
              <a:rPr lang="en-US" dirty="0">
                <a:solidFill>
                  <a:schemeClr val="bg1"/>
                </a:solidFill>
              </a:rPr>
              <a:t>Then in the stage of developing H.D </a:t>
            </a:r>
            <a:r>
              <a:rPr lang="en-US" dirty="0" err="1">
                <a:solidFill>
                  <a:schemeClr val="bg1"/>
                </a:solidFill>
              </a:rPr>
              <a:t>Bastaman</a:t>
            </a:r>
            <a:r>
              <a:rPr lang="en-US" dirty="0">
                <a:solidFill>
                  <a:schemeClr val="bg1"/>
                </a:solidFill>
              </a:rPr>
              <a:t> had the idea to work on this experience. In this process, H.D </a:t>
            </a:r>
            <a:r>
              <a:rPr lang="en-US" dirty="0" err="1">
                <a:solidFill>
                  <a:schemeClr val="bg1"/>
                </a:solidFill>
              </a:rPr>
              <a:t>Bastaman</a:t>
            </a:r>
            <a:r>
              <a:rPr lang="en-US" dirty="0">
                <a:solidFill>
                  <a:schemeClr val="bg1"/>
                </a:solidFill>
              </a:rPr>
              <a:t> needed time to express his feelings and thoughts. H.D </a:t>
            </a:r>
            <a:r>
              <a:rPr lang="en-US" dirty="0" err="1">
                <a:solidFill>
                  <a:schemeClr val="bg1"/>
                </a:solidFill>
              </a:rPr>
              <a:t>Bastaman</a:t>
            </a:r>
            <a:r>
              <a:rPr lang="en-US" dirty="0">
                <a:solidFill>
                  <a:schemeClr val="bg1"/>
                </a:solidFill>
              </a:rPr>
              <a:t> never stops when he starts writing before he finishes to the core of the story, so that the ideas that come out are not lost or forgotten. It doesn't take long to write a short story, it only takes three to five days for it to become a literary work. In the situation of working on literary works, </a:t>
            </a:r>
            <a:r>
              <a:rPr lang="en-US" dirty="0" err="1">
                <a:solidFill>
                  <a:schemeClr val="bg1"/>
                </a:solidFill>
              </a:rPr>
              <a:t>Bastaman</a:t>
            </a:r>
            <a:r>
              <a:rPr lang="en-US" dirty="0">
                <a:solidFill>
                  <a:schemeClr val="bg1"/>
                </a:solidFill>
              </a:rPr>
              <a:t> did not do work or other activities in order to focus more on completing his work. According to H.D </a:t>
            </a:r>
            <a:r>
              <a:rPr lang="en-US" dirty="0" err="1">
                <a:solidFill>
                  <a:schemeClr val="bg1"/>
                </a:solidFill>
              </a:rPr>
              <a:t>Bastaman</a:t>
            </a:r>
            <a:r>
              <a:rPr lang="en-US" dirty="0">
                <a:solidFill>
                  <a:schemeClr val="bg1"/>
                </a:solidFill>
              </a:rPr>
              <a:t>, writing literary works is more difficult than writing articles or scientific reports. This makes </a:t>
            </a:r>
            <a:r>
              <a:rPr lang="en-US" dirty="0" err="1">
                <a:solidFill>
                  <a:schemeClr val="bg1"/>
                </a:solidFill>
              </a:rPr>
              <a:t>Bastaman</a:t>
            </a:r>
            <a:r>
              <a:rPr lang="en-US" dirty="0">
                <a:solidFill>
                  <a:schemeClr val="bg1"/>
                </a:solidFill>
              </a:rPr>
              <a:t> lacking in writing literary works. His academic life also influenced writing literary works because he was more used to writing scientific works. Even so, now </a:t>
            </a:r>
            <a:r>
              <a:rPr lang="en-US" dirty="0" err="1">
                <a:solidFill>
                  <a:schemeClr val="bg1"/>
                </a:solidFill>
              </a:rPr>
              <a:t>Bastaman</a:t>
            </a:r>
            <a:r>
              <a:rPr lang="en-US" dirty="0">
                <a:solidFill>
                  <a:schemeClr val="bg1"/>
                </a:solidFill>
              </a:rPr>
              <a:t> is accustomed to writing literary works because after retiring, </a:t>
            </a:r>
            <a:r>
              <a:rPr lang="en-US" dirty="0" err="1">
                <a:solidFill>
                  <a:schemeClr val="bg1"/>
                </a:solidFill>
              </a:rPr>
              <a:t>Bastaman</a:t>
            </a:r>
            <a:r>
              <a:rPr lang="en-US" dirty="0">
                <a:solidFill>
                  <a:schemeClr val="bg1"/>
                </a:solidFill>
              </a:rPr>
              <a:t> has less work and can focus more on writing literary works. With his intelligence, H.D </a:t>
            </a:r>
            <a:r>
              <a:rPr lang="en-US" dirty="0" err="1">
                <a:solidFill>
                  <a:schemeClr val="bg1"/>
                </a:solidFill>
              </a:rPr>
              <a:t>Bastaman</a:t>
            </a:r>
            <a:r>
              <a:rPr lang="en-US" dirty="0">
                <a:solidFill>
                  <a:schemeClr val="bg1"/>
                </a:solidFill>
              </a:rPr>
              <a:t> worked on this book by focusing on the social conditions of the community and the lives of the characters in solving problems. The background of being a psychologist influences the storyline of the characters in literary works.</a:t>
            </a:r>
          </a:p>
          <a:p>
            <a:pPr algn="just"/>
            <a:r>
              <a:rPr lang="en-US" dirty="0">
                <a:solidFill>
                  <a:schemeClr val="bg1"/>
                </a:solidFill>
              </a:rPr>
              <a:t>After writing, </a:t>
            </a:r>
            <a:r>
              <a:rPr lang="en-US" dirty="0" err="1">
                <a:solidFill>
                  <a:schemeClr val="bg1"/>
                </a:solidFill>
              </a:rPr>
              <a:t>Bastaman</a:t>
            </a:r>
            <a:r>
              <a:rPr lang="en-US" dirty="0">
                <a:solidFill>
                  <a:schemeClr val="bg1"/>
                </a:solidFill>
              </a:rPr>
              <a:t> usually asks for opinions from his </a:t>
            </a:r>
            <a:r>
              <a:rPr lang="en-US" dirty="0" err="1" smtClean="0">
                <a:solidFill>
                  <a:schemeClr val="bg1"/>
                </a:solidFill>
              </a:rPr>
              <a:t>famil</a:t>
            </a:r>
            <a:r>
              <a:rPr lang="id-ID" dirty="0" smtClean="0">
                <a:solidFill>
                  <a:schemeClr val="bg1"/>
                </a:solidFill>
              </a:rPr>
              <a:t>y</a:t>
            </a:r>
            <a:r>
              <a:rPr lang="en-US" dirty="0" smtClean="0">
                <a:solidFill>
                  <a:schemeClr val="bg1"/>
                </a:solidFill>
              </a:rPr>
              <a:t>, </a:t>
            </a:r>
            <a:r>
              <a:rPr lang="en-US" dirty="0">
                <a:solidFill>
                  <a:schemeClr val="bg1"/>
                </a:solidFill>
              </a:rPr>
              <a:t>so that he can see whether there is anything that should be reduced or added in expressing his short stories. </a:t>
            </a:r>
            <a:r>
              <a:rPr lang="en-US" dirty="0" err="1">
                <a:solidFill>
                  <a:schemeClr val="bg1"/>
                </a:solidFill>
              </a:rPr>
              <a:t>Bastaman</a:t>
            </a:r>
            <a:r>
              <a:rPr lang="en-US" dirty="0">
                <a:solidFill>
                  <a:schemeClr val="bg1"/>
                </a:solidFill>
              </a:rPr>
              <a:t> in issuing his short stories seems to provide information and experience for readers so they can take knowledge from various events in the story. H.D </a:t>
            </a:r>
            <a:r>
              <a:rPr lang="en-US" dirty="0" err="1">
                <a:solidFill>
                  <a:schemeClr val="bg1"/>
                </a:solidFill>
              </a:rPr>
              <a:t>Bastaman</a:t>
            </a:r>
            <a:r>
              <a:rPr lang="en-US" dirty="0">
                <a:solidFill>
                  <a:schemeClr val="bg1"/>
                </a:solidFill>
              </a:rPr>
              <a:t> also gave the character a simple character in his mindset and lifestyle. This step is usually called the expressing stage by </a:t>
            </a:r>
            <a:r>
              <a:rPr lang="en-US" dirty="0" err="1">
                <a:solidFill>
                  <a:schemeClr val="bg1"/>
                </a:solidFill>
              </a:rPr>
              <a:t>Bastaman</a:t>
            </a:r>
            <a:r>
              <a:rPr lang="en-US" dirty="0">
                <a:solidFill>
                  <a:schemeClr val="bg1"/>
                </a:solidFill>
              </a:rPr>
              <a:t> because it has influences from outsiders or those around them.</a:t>
            </a:r>
          </a:p>
          <a:p>
            <a:pPr marL="0" indent="0" algn="just">
              <a:buNone/>
            </a:pPr>
            <a:endParaRPr lang="en-US" dirty="0">
              <a:solidFill>
                <a:schemeClr val="bg1"/>
              </a:solidFill>
            </a:endParaRPr>
          </a:p>
        </p:txBody>
      </p:sp>
    </p:spTree>
    <p:extLst>
      <p:ext uri="{BB962C8B-B14F-4D97-AF65-F5344CB8AC3E}">
        <p14:creationId xmlns:p14="http://schemas.microsoft.com/office/powerpoint/2010/main" val="416843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62500" lnSpcReduction="20000"/>
          </a:bodyPr>
          <a:lstStyle/>
          <a:p>
            <a:pPr marL="0" indent="0" algn="just">
              <a:buNone/>
            </a:pPr>
            <a:r>
              <a:rPr lang="en-US" dirty="0">
                <a:solidFill>
                  <a:schemeClr val="bg1"/>
                </a:solidFill>
              </a:rPr>
              <a:t>From the research results, found expressive elements of H.D </a:t>
            </a:r>
            <a:r>
              <a:rPr lang="en-US" dirty="0" err="1">
                <a:solidFill>
                  <a:schemeClr val="bg1"/>
                </a:solidFill>
              </a:rPr>
              <a:t>Bastaman</a:t>
            </a:r>
            <a:r>
              <a:rPr lang="en-US" dirty="0">
                <a:solidFill>
                  <a:schemeClr val="bg1"/>
                </a:solidFill>
              </a:rPr>
              <a:t> which according to </a:t>
            </a:r>
            <a:r>
              <a:rPr lang="en-US" dirty="0" err="1">
                <a:solidFill>
                  <a:schemeClr val="bg1"/>
                </a:solidFill>
              </a:rPr>
              <a:t>Isnendes</a:t>
            </a:r>
            <a:r>
              <a:rPr lang="en-US" dirty="0">
                <a:solidFill>
                  <a:schemeClr val="bg1"/>
                </a:solidFill>
              </a:rPr>
              <a:t> include; contemplation, spontaneity, intuition, experience, intelligence, integration, personality, emotion, concept art, psychic power, imagination, and taste. These elements become material for the creative process of the author in compiling his work. </a:t>
            </a:r>
            <a:r>
              <a:rPr lang="en-US" dirty="0" err="1">
                <a:solidFill>
                  <a:schemeClr val="bg1"/>
                </a:solidFill>
              </a:rPr>
              <a:t>Bastaman's</a:t>
            </a:r>
            <a:r>
              <a:rPr lang="en-US" dirty="0">
                <a:solidFill>
                  <a:schemeClr val="bg1"/>
                </a:solidFill>
              </a:rPr>
              <a:t> contemplation can be seen from the simple state of society and focuses the reader on the character by using the word '</a:t>
            </a:r>
            <a:r>
              <a:rPr lang="en-US" dirty="0" err="1">
                <a:solidFill>
                  <a:schemeClr val="bg1"/>
                </a:solidFill>
              </a:rPr>
              <a:t>Kuring</a:t>
            </a:r>
            <a:r>
              <a:rPr lang="en-US" dirty="0">
                <a:solidFill>
                  <a:schemeClr val="bg1"/>
                </a:solidFill>
              </a:rPr>
              <a:t>'. </a:t>
            </a:r>
            <a:r>
              <a:rPr lang="en-US" dirty="0" err="1">
                <a:solidFill>
                  <a:schemeClr val="bg1"/>
                </a:solidFill>
              </a:rPr>
              <a:t>Bastaman's</a:t>
            </a:r>
            <a:r>
              <a:rPr lang="en-US" dirty="0">
                <a:solidFill>
                  <a:schemeClr val="bg1"/>
                </a:solidFill>
              </a:rPr>
              <a:t> spontaneity can be seen from the names of the actors in each story, plus the simple circumstances in each story that show the condition of the surrounding community. </a:t>
            </a:r>
            <a:r>
              <a:rPr lang="en-US" dirty="0" err="1">
                <a:solidFill>
                  <a:schemeClr val="bg1"/>
                </a:solidFill>
              </a:rPr>
              <a:t>Bastaman's</a:t>
            </a:r>
            <a:r>
              <a:rPr lang="en-US" dirty="0">
                <a:solidFill>
                  <a:schemeClr val="bg1"/>
                </a:solidFill>
              </a:rPr>
              <a:t> intuition helps in telling each story, because almost every story is related to social situations and human psychology. H.D </a:t>
            </a:r>
            <a:r>
              <a:rPr lang="en-US" dirty="0" err="1">
                <a:solidFill>
                  <a:schemeClr val="bg1"/>
                </a:solidFill>
              </a:rPr>
              <a:t>Bastaman's</a:t>
            </a:r>
            <a:r>
              <a:rPr lang="en-US" dirty="0">
                <a:solidFill>
                  <a:schemeClr val="bg1"/>
                </a:solidFill>
              </a:rPr>
              <a:t> experience can be seen in his story, because </a:t>
            </a:r>
            <a:r>
              <a:rPr lang="en-US" dirty="0" err="1">
                <a:solidFill>
                  <a:schemeClr val="bg1"/>
                </a:solidFill>
              </a:rPr>
              <a:t>Bastaman</a:t>
            </a:r>
            <a:r>
              <a:rPr lang="en-US" dirty="0">
                <a:solidFill>
                  <a:schemeClr val="bg1"/>
                </a:solidFill>
              </a:rPr>
              <a:t> was the one who experienced many incidents when he had not retired teaching at a university. </a:t>
            </a:r>
            <a:r>
              <a:rPr lang="en-US" dirty="0" err="1">
                <a:solidFill>
                  <a:schemeClr val="bg1"/>
                </a:solidFill>
              </a:rPr>
              <a:t>Bastaman's</a:t>
            </a:r>
            <a:r>
              <a:rPr lang="en-US" dirty="0">
                <a:solidFill>
                  <a:schemeClr val="bg1"/>
                </a:solidFill>
              </a:rPr>
              <a:t> intelligence also influences and can be seen in this book, his background as a psychologist influences the strength of the story. </a:t>
            </a:r>
            <a:r>
              <a:rPr lang="en-US" dirty="0" err="1">
                <a:solidFill>
                  <a:schemeClr val="bg1"/>
                </a:solidFill>
              </a:rPr>
              <a:t>Bastaman's</a:t>
            </a:r>
            <a:r>
              <a:rPr lang="en-US" dirty="0">
                <a:solidFill>
                  <a:schemeClr val="bg1"/>
                </a:solidFill>
              </a:rPr>
              <a:t> integrity can be seen from </a:t>
            </a:r>
            <a:r>
              <a:rPr lang="en-US" dirty="0" err="1">
                <a:solidFill>
                  <a:schemeClr val="bg1"/>
                </a:solidFill>
              </a:rPr>
              <a:t>Bastaman's</a:t>
            </a:r>
            <a:r>
              <a:rPr lang="en-US" dirty="0">
                <a:solidFill>
                  <a:schemeClr val="bg1"/>
                </a:solidFill>
              </a:rPr>
              <a:t> painstaking work in adapting himself to become a character in the story. His personality is also seen in every story line, the simplicity of life, polite, and smart. From </a:t>
            </a:r>
            <a:r>
              <a:rPr lang="en-US" dirty="0" err="1">
                <a:solidFill>
                  <a:schemeClr val="bg1"/>
                </a:solidFill>
              </a:rPr>
              <a:t>Bastaman's</a:t>
            </a:r>
            <a:r>
              <a:rPr lang="en-US" dirty="0">
                <a:solidFill>
                  <a:schemeClr val="bg1"/>
                </a:solidFill>
              </a:rPr>
              <a:t> feelings and emotions that can be seen in each fragment of the story, it is different because it has a simple story idea, a simple social background shows </a:t>
            </a:r>
            <a:r>
              <a:rPr lang="en-US" dirty="0" err="1">
                <a:solidFill>
                  <a:schemeClr val="bg1"/>
                </a:solidFill>
              </a:rPr>
              <a:t>Bastaman's</a:t>
            </a:r>
            <a:r>
              <a:rPr lang="en-US" dirty="0">
                <a:solidFill>
                  <a:schemeClr val="bg1"/>
                </a:solidFill>
              </a:rPr>
              <a:t> superiority in showing it. In concept art, </a:t>
            </a:r>
            <a:r>
              <a:rPr lang="en-US" dirty="0" err="1">
                <a:solidFill>
                  <a:schemeClr val="bg1"/>
                </a:solidFill>
              </a:rPr>
              <a:t>Bastaman</a:t>
            </a:r>
            <a:r>
              <a:rPr lang="en-US" dirty="0">
                <a:solidFill>
                  <a:schemeClr val="bg1"/>
                </a:solidFill>
              </a:rPr>
              <a:t> does not use language style much, this is due to </a:t>
            </a:r>
            <a:r>
              <a:rPr lang="en-US" dirty="0" err="1">
                <a:solidFill>
                  <a:schemeClr val="bg1"/>
                </a:solidFill>
              </a:rPr>
              <a:t>Bastaman's</a:t>
            </a:r>
            <a:r>
              <a:rPr lang="en-US" dirty="0">
                <a:solidFill>
                  <a:schemeClr val="bg1"/>
                </a:solidFill>
              </a:rPr>
              <a:t> background as an academic actor who usually writes non-fiction. As a person who experiences the events in the story, it is only natural that </a:t>
            </a:r>
            <a:r>
              <a:rPr lang="en-US" dirty="0" err="1">
                <a:solidFill>
                  <a:schemeClr val="bg1"/>
                </a:solidFill>
              </a:rPr>
              <a:t>Bastaman</a:t>
            </a:r>
            <a:r>
              <a:rPr lang="en-US" dirty="0">
                <a:solidFill>
                  <a:schemeClr val="bg1"/>
                </a:solidFill>
              </a:rPr>
              <a:t> has inner strength and a more subjective attitude to the content of the story. </a:t>
            </a:r>
            <a:r>
              <a:rPr lang="en-US" dirty="0" err="1">
                <a:solidFill>
                  <a:schemeClr val="bg1"/>
                </a:solidFill>
              </a:rPr>
              <a:t>Bastaman's</a:t>
            </a:r>
            <a:r>
              <a:rPr lang="en-US" dirty="0">
                <a:solidFill>
                  <a:schemeClr val="bg1"/>
                </a:solidFill>
              </a:rPr>
              <a:t> imagination makes many social experiences that are added to fantasy into extraordinary stories in the book </a:t>
            </a:r>
            <a:r>
              <a:rPr lang="en-US" dirty="0" err="1">
                <a:solidFill>
                  <a:schemeClr val="bg1"/>
                </a:solidFill>
              </a:rPr>
              <a:t>Kabungbulengan</a:t>
            </a:r>
            <a:r>
              <a:rPr lang="en-US" dirty="0">
                <a:solidFill>
                  <a:schemeClr val="bg1"/>
                </a:solidFill>
              </a:rPr>
              <a:t>.</a:t>
            </a: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2789</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THE EXPRESSIVE STUDY OF H.D BASTAMAN AUTHORSHIP IN THE SUNDANESE NOVEL OF KABUNGBULENGAN</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lenovo</cp:lastModifiedBy>
  <cp:revision>15</cp:revision>
  <dcterms:created xsi:type="dcterms:W3CDTF">2023-04-14T06:04:15Z</dcterms:created>
  <dcterms:modified xsi:type="dcterms:W3CDTF">2023-07-25T08:52:34Z</dcterms:modified>
</cp:coreProperties>
</file>