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p:scale>
          <a:sx n="81" d="100"/>
          <a:sy n="81" d="100"/>
        </p:scale>
        <p:origin x="-300"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8/1/2023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IN" sz="2800" b="1" dirty="0">
                <a:solidFill>
                  <a:schemeClr val="bg1"/>
                </a:solidFill>
              </a:rPr>
              <a:t>Development of Indonesian Language </a:t>
            </a:r>
            <a:r>
              <a:rPr lang="en-IN" sz="2800" b="1" dirty="0" smtClean="0">
                <a:solidFill>
                  <a:schemeClr val="bg1"/>
                </a:solidFill>
              </a:rPr>
              <a:t/>
            </a:r>
            <a:br>
              <a:rPr lang="en-IN" sz="2800" b="1" dirty="0" smtClean="0">
                <a:solidFill>
                  <a:schemeClr val="bg1"/>
                </a:solidFill>
              </a:rPr>
            </a:br>
            <a:r>
              <a:rPr lang="en-IN" sz="2800" b="1" dirty="0" smtClean="0">
                <a:solidFill>
                  <a:schemeClr val="bg1"/>
                </a:solidFill>
              </a:rPr>
              <a:t>HOTS Questions in Class of  </a:t>
            </a:r>
            <a:r>
              <a:rPr lang="en-IN" sz="2800" b="1" dirty="0">
                <a:solidFill>
                  <a:schemeClr val="bg1"/>
                </a:solidFill>
              </a:rPr>
              <a:t>XII SMK PUI </a:t>
            </a:r>
            <a:r>
              <a:rPr lang="en-IN" sz="2800" b="1" dirty="0" err="1">
                <a:solidFill>
                  <a:schemeClr val="bg1"/>
                </a:solidFill>
              </a:rPr>
              <a:t>Cikijing</a:t>
            </a:r>
            <a:r>
              <a:rPr lang="en-US" sz="2800" b="1" dirty="0">
                <a:solidFill>
                  <a:schemeClr val="bg1"/>
                </a:solidFill>
              </a:rPr>
              <a:t/>
            </a:r>
            <a:br>
              <a:rPr lang="en-US" sz="2800" b="1" dirty="0">
                <a:solidFill>
                  <a:schemeClr val="bg1"/>
                </a:solidFill>
              </a:rPr>
            </a:b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smtClean="0">
                <a:solidFill>
                  <a:schemeClr val="bg1"/>
                </a:solidFill>
              </a:rPr>
              <a:t>Ida </a:t>
            </a:r>
            <a:r>
              <a:rPr lang="en-US" sz="1600" b="1" dirty="0" err="1" smtClean="0">
                <a:solidFill>
                  <a:schemeClr val="bg1"/>
                </a:solidFill>
              </a:rPr>
              <a:t>Hamidah</a:t>
            </a:r>
            <a:endParaRPr lang="en-US" sz="1600" b="1" dirty="0" smtClean="0">
              <a:solidFill>
                <a:schemeClr val="bg1"/>
              </a:solidFill>
            </a:endParaRPr>
          </a:p>
          <a:p>
            <a:pPr>
              <a:lnSpc>
                <a:spcPct val="100000"/>
              </a:lnSpc>
            </a:pPr>
            <a:r>
              <a:rPr lang="en-US" sz="1600" b="1" dirty="0" err="1" smtClean="0">
                <a:solidFill>
                  <a:schemeClr val="bg1"/>
                </a:solidFill>
              </a:rPr>
              <a:t>Universitas</a:t>
            </a:r>
            <a:r>
              <a:rPr lang="en-US" sz="1600" b="1" dirty="0" smtClean="0">
                <a:solidFill>
                  <a:schemeClr val="bg1"/>
                </a:solidFill>
              </a:rPr>
              <a:t> </a:t>
            </a:r>
            <a:r>
              <a:rPr lang="en-US" sz="1600" b="1" dirty="0" err="1" smtClean="0">
                <a:solidFill>
                  <a:schemeClr val="bg1"/>
                </a:solidFill>
              </a:rPr>
              <a:t>Kuningan</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t>
            </a:r>
            <a:r>
              <a:rPr lang="fi-FI" sz="1600" dirty="0">
                <a:solidFill>
                  <a:schemeClr val="bg1"/>
                </a:solidFill>
                <a:latin typeface="+mn-lt"/>
                <a:cs typeface="Times New Roman" panose="02020603050405020304" pitchFamily="18" charset="0"/>
              </a:rPr>
              <a:t> </a:t>
            </a:r>
            <a:r>
              <a:rPr lang="fi-FI" sz="1600" dirty="0" smtClean="0">
                <a:solidFill>
                  <a:schemeClr val="bg1"/>
                </a:solidFill>
                <a:latin typeface="+mn-lt"/>
                <a:cs typeface="Times New Roman" panose="02020603050405020304" pitchFamily="18" charset="0"/>
              </a:rPr>
              <a:t>ABS-ICOLLITE-23017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85000" lnSpcReduction="10000"/>
          </a:bodyPr>
          <a:lstStyle/>
          <a:p>
            <a:pPr>
              <a:buFontTx/>
              <a:buChar char="-"/>
            </a:pPr>
            <a:r>
              <a:rPr lang="en-US" sz="2000" dirty="0" smtClean="0">
                <a:solidFill>
                  <a:schemeClr val="bg1"/>
                </a:solidFill>
              </a:rPr>
              <a:t>The </a:t>
            </a:r>
            <a:r>
              <a:rPr lang="en-US" sz="2000" dirty="0">
                <a:solidFill>
                  <a:schemeClr val="bg1"/>
                </a:solidFill>
              </a:rPr>
              <a:t>21st century learning </a:t>
            </a:r>
            <a:r>
              <a:rPr lang="en-US" sz="2000" dirty="0" smtClean="0">
                <a:solidFill>
                  <a:schemeClr val="bg1"/>
                </a:solidFill>
              </a:rPr>
              <a:t>requires learners </a:t>
            </a:r>
            <a:r>
              <a:rPr lang="en-US" sz="2000" dirty="0">
                <a:solidFill>
                  <a:schemeClr val="bg1"/>
                </a:solidFill>
              </a:rPr>
              <a:t>to have 3 important </a:t>
            </a:r>
            <a:r>
              <a:rPr lang="en-US" sz="2000" dirty="0" smtClean="0">
                <a:solidFill>
                  <a:schemeClr val="bg1"/>
                </a:solidFill>
              </a:rPr>
              <a:t>abilities: critical </a:t>
            </a:r>
            <a:r>
              <a:rPr lang="en-US" sz="2000" dirty="0">
                <a:solidFill>
                  <a:schemeClr val="bg1"/>
                </a:solidFill>
              </a:rPr>
              <a:t>thinking, creative </a:t>
            </a:r>
            <a:r>
              <a:rPr lang="en-US" sz="2000" dirty="0" smtClean="0">
                <a:solidFill>
                  <a:schemeClr val="bg1"/>
                </a:solidFill>
              </a:rPr>
              <a:t>thinking, and </a:t>
            </a:r>
            <a:r>
              <a:rPr lang="en-US" sz="2000" dirty="0">
                <a:solidFill>
                  <a:schemeClr val="bg1"/>
                </a:solidFill>
              </a:rPr>
              <a:t>problem </a:t>
            </a:r>
            <a:r>
              <a:rPr lang="en-US" sz="2000" dirty="0" smtClean="0">
                <a:solidFill>
                  <a:schemeClr val="bg1"/>
                </a:solidFill>
              </a:rPr>
              <a:t>solving. </a:t>
            </a:r>
          </a:p>
          <a:p>
            <a:pPr>
              <a:buFontTx/>
              <a:buChar char="-"/>
            </a:pPr>
            <a:r>
              <a:rPr lang="en-US" sz="2000" dirty="0">
                <a:solidFill>
                  <a:schemeClr val="bg1"/>
                </a:solidFill>
              </a:rPr>
              <a:t>In order for students to have 21st century skills, teachers are required to </a:t>
            </a:r>
            <a:r>
              <a:rPr lang="en-US" sz="2000" dirty="0" smtClean="0">
                <a:solidFill>
                  <a:schemeClr val="bg1"/>
                </a:solidFill>
              </a:rPr>
              <a:t>have ability </a:t>
            </a:r>
            <a:r>
              <a:rPr lang="en-US" sz="2000" dirty="0">
                <a:solidFill>
                  <a:schemeClr val="bg1"/>
                </a:solidFill>
              </a:rPr>
              <a:t>and skills to </a:t>
            </a:r>
            <a:r>
              <a:rPr lang="en-US" sz="2000" dirty="0" smtClean="0">
                <a:solidFill>
                  <a:schemeClr val="bg1"/>
                </a:solidFill>
              </a:rPr>
              <a:t>manage teaching </a:t>
            </a:r>
            <a:r>
              <a:rPr lang="en-US" sz="2000" dirty="0">
                <a:solidFill>
                  <a:schemeClr val="bg1"/>
                </a:solidFill>
              </a:rPr>
              <a:t>components. One of </a:t>
            </a:r>
            <a:r>
              <a:rPr lang="en-US" sz="2000" dirty="0" smtClean="0">
                <a:solidFill>
                  <a:schemeClr val="bg1"/>
                </a:solidFill>
              </a:rPr>
              <a:t>the ability </a:t>
            </a:r>
            <a:r>
              <a:rPr lang="en-US" sz="2000" dirty="0">
                <a:solidFill>
                  <a:schemeClr val="bg1"/>
                </a:solidFill>
              </a:rPr>
              <a:t>that must be possessed </a:t>
            </a:r>
            <a:r>
              <a:rPr lang="en-US" sz="2000" dirty="0" smtClean="0">
                <a:solidFill>
                  <a:schemeClr val="bg1"/>
                </a:solidFill>
              </a:rPr>
              <a:t>is learning </a:t>
            </a:r>
            <a:r>
              <a:rPr lang="en-US" sz="2000" dirty="0">
                <a:solidFill>
                  <a:schemeClr val="bg1"/>
                </a:solidFill>
              </a:rPr>
              <a:t>evaluation. </a:t>
            </a:r>
            <a:endParaRPr lang="en-US" sz="2000" dirty="0" smtClean="0">
              <a:solidFill>
                <a:schemeClr val="bg1"/>
              </a:solidFill>
            </a:endParaRPr>
          </a:p>
          <a:p>
            <a:pPr>
              <a:buFontTx/>
              <a:buChar char="-"/>
            </a:pPr>
            <a:r>
              <a:rPr lang="en-US" sz="2000" dirty="0">
                <a:solidFill>
                  <a:schemeClr val="bg1"/>
                </a:solidFill>
              </a:rPr>
              <a:t>Based on the results of observations </a:t>
            </a:r>
            <a:r>
              <a:rPr lang="en-US" sz="2000" dirty="0" smtClean="0">
                <a:solidFill>
                  <a:schemeClr val="bg1"/>
                </a:solidFill>
              </a:rPr>
              <a:t>and interviews </a:t>
            </a:r>
            <a:r>
              <a:rPr lang="en-US" sz="2000" dirty="0">
                <a:solidFill>
                  <a:schemeClr val="bg1"/>
                </a:solidFill>
              </a:rPr>
              <a:t>with Indonesian language </a:t>
            </a:r>
            <a:r>
              <a:rPr lang="en-US" sz="2000" dirty="0" smtClean="0">
                <a:solidFill>
                  <a:schemeClr val="bg1"/>
                </a:solidFill>
              </a:rPr>
              <a:t>teachers class </a:t>
            </a:r>
            <a:r>
              <a:rPr lang="en-US" sz="2000" dirty="0">
                <a:solidFill>
                  <a:schemeClr val="bg1"/>
                </a:solidFill>
              </a:rPr>
              <a:t>12 SMK PUI </a:t>
            </a:r>
            <a:r>
              <a:rPr lang="en-US" sz="2000" dirty="0" err="1">
                <a:solidFill>
                  <a:schemeClr val="bg1"/>
                </a:solidFill>
              </a:rPr>
              <a:t>Cikijing</a:t>
            </a:r>
            <a:r>
              <a:rPr lang="en-US" sz="2000" dirty="0">
                <a:solidFill>
                  <a:schemeClr val="bg1"/>
                </a:solidFill>
              </a:rPr>
              <a:t>, the data obtained shows that the questions used are </a:t>
            </a:r>
            <a:r>
              <a:rPr lang="en-US" sz="2000" dirty="0" smtClean="0">
                <a:solidFill>
                  <a:schemeClr val="bg1"/>
                </a:solidFill>
              </a:rPr>
              <a:t>still not </a:t>
            </a:r>
            <a:r>
              <a:rPr lang="en-US" sz="2000" dirty="0">
                <a:solidFill>
                  <a:schemeClr val="bg1"/>
                </a:solidFill>
              </a:rPr>
              <a:t>yet HOTS. According to </a:t>
            </a:r>
            <a:r>
              <a:rPr lang="en-US" sz="2000" dirty="0" err="1">
                <a:solidFill>
                  <a:schemeClr val="bg1"/>
                </a:solidFill>
              </a:rPr>
              <a:t>Astutik</a:t>
            </a:r>
            <a:r>
              <a:rPr lang="en-US" sz="2000" dirty="0">
                <a:solidFill>
                  <a:schemeClr val="bg1"/>
                </a:solidFill>
              </a:rPr>
              <a:t> </a:t>
            </a:r>
            <a:r>
              <a:rPr lang="en-US" sz="2000" dirty="0" smtClean="0">
                <a:solidFill>
                  <a:schemeClr val="bg1"/>
                </a:solidFill>
              </a:rPr>
              <a:t>in </a:t>
            </a:r>
            <a:r>
              <a:rPr lang="en-US" sz="2000" dirty="0" err="1" smtClean="0">
                <a:solidFill>
                  <a:schemeClr val="bg1"/>
                </a:solidFill>
              </a:rPr>
              <a:t>Hasnah</a:t>
            </a:r>
            <a:r>
              <a:rPr lang="en-US" sz="2000" dirty="0">
                <a:solidFill>
                  <a:schemeClr val="bg1"/>
                </a:solidFill>
              </a:rPr>
              <a:t>, et al (2021) Providing HOTS type questions has a role, </a:t>
            </a:r>
            <a:r>
              <a:rPr lang="en-US" sz="2000" dirty="0" smtClean="0">
                <a:solidFill>
                  <a:schemeClr val="bg1"/>
                </a:solidFill>
              </a:rPr>
              <a:t>including HOTS </a:t>
            </a:r>
            <a:r>
              <a:rPr lang="en-US" sz="2000" dirty="0">
                <a:solidFill>
                  <a:schemeClr val="bg1"/>
                </a:solidFill>
              </a:rPr>
              <a:t>type questions have roles </a:t>
            </a:r>
            <a:r>
              <a:rPr lang="en-US" sz="2000" dirty="0" smtClean="0">
                <a:solidFill>
                  <a:schemeClr val="bg1"/>
                </a:solidFill>
              </a:rPr>
              <a:t>including preparing </a:t>
            </a:r>
            <a:r>
              <a:rPr lang="en-US" sz="2000" dirty="0">
                <a:solidFill>
                  <a:schemeClr val="bg1"/>
                </a:solidFill>
              </a:rPr>
              <a:t>competent </a:t>
            </a:r>
            <a:r>
              <a:rPr lang="en-US" sz="2000" dirty="0" smtClean="0">
                <a:solidFill>
                  <a:schemeClr val="bg1"/>
                </a:solidFill>
              </a:rPr>
              <a:t>students to </a:t>
            </a:r>
            <a:r>
              <a:rPr lang="en-US" sz="2000" dirty="0">
                <a:solidFill>
                  <a:schemeClr val="bg1"/>
                </a:solidFill>
              </a:rPr>
              <a:t>welcome the 21st century </a:t>
            </a:r>
            <a:r>
              <a:rPr lang="en-US" sz="2000" dirty="0" smtClean="0">
                <a:solidFill>
                  <a:schemeClr val="bg1"/>
                </a:solidFill>
              </a:rPr>
              <a:t>and increase </a:t>
            </a:r>
            <a:r>
              <a:rPr lang="en-US" sz="2000" dirty="0">
                <a:solidFill>
                  <a:schemeClr val="bg1"/>
                </a:solidFill>
              </a:rPr>
              <a:t>student learning motivation.</a:t>
            </a:r>
            <a:endParaRPr lang="en-US" sz="2000" dirty="0" smtClean="0">
              <a:solidFill>
                <a:schemeClr val="bg1"/>
              </a:solidFill>
            </a:endParaRPr>
          </a:p>
          <a:p>
            <a:pPr marL="0" indent="0">
              <a:buNone/>
            </a:pPr>
            <a:r>
              <a:rPr lang="en-US" sz="2000" dirty="0" smtClean="0">
                <a:solidFill>
                  <a:schemeClr val="bg1"/>
                </a:solidFill>
              </a:rPr>
              <a:t>Research Question</a:t>
            </a:r>
          </a:p>
          <a:p>
            <a:pPr marL="0" indent="0">
              <a:buNone/>
            </a:pPr>
            <a:r>
              <a:rPr lang="en-US" sz="2000" dirty="0">
                <a:solidFill>
                  <a:schemeClr val="bg1"/>
                </a:solidFill>
              </a:rPr>
              <a:t>1. What is the profile of HOTS </a:t>
            </a:r>
            <a:r>
              <a:rPr lang="en-US" sz="2000" dirty="0" smtClean="0">
                <a:solidFill>
                  <a:schemeClr val="bg1"/>
                </a:solidFill>
              </a:rPr>
              <a:t>questions (</a:t>
            </a:r>
            <a:r>
              <a:rPr lang="en-US" sz="2000" dirty="0">
                <a:solidFill>
                  <a:schemeClr val="bg1"/>
                </a:solidFill>
              </a:rPr>
              <a:t>Higher Order Thinking Skills</a:t>
            </a:r>
            <a:r>
              <a:rPr lang="en-US" sz="2000" dirty="0" smtClean="0">
                <a:solidFill>
                  <a:schemeClr val="bg1"/>
                </a:solidFill>
              </a:rPr>
              <a:t>) Indonesian </a:t>
            </a:r>
            <a:r>
              <a:rPr lang="en-US" sz="2000" dirty="0">
                <a:solidFill>
                  <a:schemeClr val="bg1"/>
                </a:solidFill>
              </a:rPr>
              <a:t>language class XII </a:t>
            </a:r>
            <a:r>
              <a:rPr lang="en-US" sz="2000" dirty="0" smtClean="0">
                <a:solidFill>
                  <a:schemeClr val="bg1"/>
                </a:solidFill>
              </a:rPr>
              <a:t>SMK PUI </a:t>
            </a:r>
            <a:r>
              <a:rPr lang="en-US" sz="2000" dirty="0" err="1">
                <a:solidFill>
                  <a:schemeClr val="bg1"/>
                </a:solidFill>
              </a:rPr>
              <a:t>Cikijing</a:t>
            </a:r>
            <a:r>
              <a:rPr lang="en-US" sz="2000" dirty="0">
                <a:solidFill>
                  <a:schemeClr val="bg1"/>
                </a:solidFill>
              </a:rPr>
              <a:t>?</a:t>
            </a:r>
          </a:p>
          <a:p>
            <a:pPr marL="0" indent="0">
              <a:buNone/>
            </a:pPr>
            <a:r>
              <a:rPr lang="en-US" sz="2000" dirty="0">
                <a:solidFill>
                  <a:schemeClr val="bg1"/>
                </a:solidFill>
              </a:rPr>
              <a:t>2. How is the design of HOTS </a:t>
            </a:r>
            <a:r>
              <a:rPr lang="en-US" sz="2000" dirty="0" smtClean="0">
                <a:solidFill>
                  <a:schemeClr val="bg1"/>
                </a:solidFill>
              </a:rPr>
              <a:t>questions (</a:t>
            </a:r>
            <a:r>
              <a:rPr lang="en-US" sz="2000" dirty="0">
                <a:solidFill>
                  <a:schemeClr val="bg1"/>
                </a:solidFill>
              </a:rPr>
              <a:t>Higher Order Thinking Skills</a:t>
            </a:r>
            <a:r>
              <a:rPr lang="en-US" sz="2000" dirty="0" smtClean="0">
                <a:solidFill>
                  <a:schemeClr val="bg1"/>
                </a:solidFill>
              </a:rPr>
              <a:t>) Indonesian </a:t>
            </a:r>
            <a:r>
              <a:rPr lang="en-US" sz="2000" dirty="0">
                <a:solidFill>
                  <a:schemeClr val="bg1"/>
                </a:solidFill>
              </a:rPr>
              <a:t>language in class XII SMK PUI </a:t>
            </a:r>
            <a:r>
              <a:rPr lang="en-US" sz="2000" dirty="0" err="1" smtClean="0">
                <a:solidFill>
                  <a:schemeClr val="bg1"/>
                </a:solidFill>
              </a:rPr>
              <a:t>Cikijing</a:t>
            </a:r>
            <a:r>
              <a:rPr lang="en-US" sz="2000" dirty="0">
                <a:solidFill>
                  <a:schemeClr val="bg1"/>
                </a:solidFill>
              </a:rPr>
              <a:t>?</a:t>
            </a:r>
          </a:p>
          <a:p>
            <a:pPr marL="0" indent="0">
              <a:buNone/>
            </a:pPr>
            <a:r>
              <a:rPr lang="en-US" sz="2000" dirty="0" smtClean="0">
                <a:solidFill>
                  <a:schemeClr val="bg1"/>
                </a:solidFill>
              </a:rPr>
              <a:t>3</a:t>
            </a:r>
            <a:r>
              <a:rPr lang="en-US" sz="2000" dirty="0">
                <a:solidFill>
                  <a:schemeClr val="bg1"/>
                </a:solidFill>
              </a:rPr>
              <a:t>. How is the development of PAS </a:t>
            </a:r>
            <a:r>
              <a:rPr lang="en-US" sz="2000" dirty="0" smtClean="0">
                <a:solidFill>
                  <a:schemeClr val="bg1"/>
                </a:solidFill>
              </a:rPr>
              <a:t>questions Indonesian </a:t>
            </a:r>
            <a:r>
              <a:rPr lang="en-US" sz="2000" dirty="0">
                <a:solidFill>
                  <a:schemeClr val="bg1"/>
                </a:solidFill>
              </a:rPr>
              <a:t>Language Grade XII </a:t>
            </a:r>
            <a:r>
              <a:rPr lang="en-US" sz="2000" dirty="0" smtClean="0">
                <a:solidFill>
                  <a:schemeClr val="bg1"/>
                </a:solidFill>
              </a:rPr>
              <a:t>SMK PUI </a:t>
            </a:r>
            <a:r>
              <a:rPr lang="en-US" sz="2000" dirty="0" err="1">
                <a:solidFill>
                  <a:schemeClr val="bg1"/>
                </a:solidFill>
              </a:rPr>
              <a:t>Cikijing</a:t>
            </a:r>
            <a:r>
              <a:rPr lang="en-US" sz="2000" dirty="0">
                <a:solidFill>
                  <a:schemeClr val="bg1"/>
                </a:solidFill>
              </a:rPr>
              <a:t>?</a:t>
            </a:r>
          </a:p>
          <a:p>
            <a:pPr marL="0" indent="0">
              <a:buNone/>
            </a:pPr>
            <a:r>
              <a:rPr lang="en-US" sz="2000" dirty="0" smtClean="0">
                <a:solidFill>
                  <a:schemeClr val="bg1"/>
                </a:solidFill>
              </a:rPr>
              <a:t>This </a:t>
            </a:r>
            <a:r>
              <a:rPr lang="en-US" sz="2000" dirty="0">
                <a:solidFill>
                  <a:schemeClr val="bg1"/>
                </a:solidFill>
              </a:rPr>
              <a:t>study aims to develop HOTS questions for Indonesian Language Class XII SMK PUI </a:t>
            </a:r>
            <a:r>
              <a:rPr lang="en-US" sz="2000" dirty="0" err="1">
                <a:solidFill>
                  <a:schemeClr val="bg1"/>
                </a:solidFill>
              </a:rPr>
              <a:t>Cikijing</a:t>
            </a:r>
            <a:r>
              <a:rPr lang="en-US" sz="2000" dirty="0">
                <a:solidFill>
                  <a:schemeClr val="bg1"/>
                </a:solidFill>
              </a:rPr>
              <a:t> based on four HOTS criteria, namely aspects of Operational </a:t>
            </a:r>
            <a:r>
              <a:rPr lang="en-US" sz="2000" dirty="0" smtClean="0">
                <a:solidFill>
                  <a:schemeClr val="bg1"/>
                </a:solidFill>
              </a:rPr>
              <a:t>Verbs, </a:t>
            </a:r>
            <a:r>
              <a:rPr lang="en-US" sz="2000" dirty="0">
                <a:solidFill>
                  <a:schemeClr val="bg1"/>
                </a:solidFill>
              </a:rPr>
              <a:t>critical thinking skills, creative thinking, and problem solving. </a:t>
            </a: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4285495" cy="4351338"/>
          </a:xfrm>
        </p:spPr>
        <p:style>
          <a:lnRef idx="1">
            <a:schemeClr val="accent5"/>
          </a:lnRef>
          <a:fillRef idx="3">
            <a:schemeClr val="accent5"/>
          </a:fillRef>
          <a:effectRef idx="2">
            <a:schemeClr val="accent5"/>
          </a:effectRef>
          <a:fontRef idx="minor">
            <a:schemeClr val="lt1"/>
          </a:fontRef>
        </p:style>
        <p:txBody>
          <a:bodyPr>
            <a:normAutofit/>
          </a:bodyPr>
          <a:lstStyle/>
          <a:p>
            <a:pPr marL="0" indent="0">
              <a:buNone/>
            </a:pPr>
            <a:r>
              <a:rPr lang="en-US" sz="2000" dirty="0" err="1">
                <a:solidFill>
                  <a:schemeClr val="bg1"/>
                </a:solidFill>
              </a:rPr>
              <a:t>Grondlund</a:t>
            </a:r>
            <a:r>
              <a:rPr lang="en-US" sz="2000" dirty="0">
                <a:solidFill>
                  <a:schemeClr val="bg1"/>
                </a:solidFill>
              </a:rPr>
              <a:t> and Linn, explain the evaluation </a:t>
            </a:r>
            <a:r>
              <a:rPr lang="en-US" sz="2000" dirty="0" smtClean="0">
                <a:solidFill>
                  <a:schemeClr val="bg1"/>
                </a:solidFill>
              </a:rPr>
              <a:t>of learning </a:t>
            </a:r>
            <a:r>
              <a:rPr lang="en-US" sz="2000" dirty="0">
                <a:solidFill>
                  <a:schemeClr val="bg1"/>
                </a:solidFill>
              </a:rPr>
              <a:t>is the process </a:t>
            </a:r>
            <a:r>
              <a:rPr lang="en-US" sz="2000" dirty="0" smtClean="0">
                <a:solidFill>
                  <a:schemeClr val="bg1"/>
                </a:solidFill>
              </a:rPr>
              <a:t>of collecting</a:t>
            </a:r>
            <a:r>
              <a:rPr lang="en-US" sz="2000" dirty="0">
                <a:solidFill>
                  <a:schemeClr val="bg1"/>
                </a:solidFill>
              </a:rPr>
              <a:t>, </a:t>
            </a:r>
            <a:r>
              <a:rPr lang="en-US" sz="2000" dirty="0" err="1">
                <a:solidFill>
                  <a:schemeClr val="bg1"/>
                </a:solidFill>
              </a:rPr>
              <a:t>analysing</a:t>
            </a:r>
            <a:r>
              <a:rPr lang="en-US" sz="2000" dirty="0">
                <a:solidFill>
                  <a:schemeClr val="bg1"/>
                </a:solidFill>
              </a:rPr>
              <a:t>, </a:t>
            </a:r>
            <a:r>
              <a:rPr lang="en-US" sz="2000" dirty="0" smtClean="0">
                <a:solidFill>
                  <a:schemeClr val="bg1"/>
                </a:solidFill>
              </a:rPr>
              <a:t>and interpreting </a:t>
            </a:r>
            <a:r>
              <a:rPr lang="en-US" sz="2000" dirty="0">
                <a:solidFill>
                  <a:schemeClr val="bg1"/>
                </a:solidFill>
              </a:rPr>
              <a:t>information in </a:t>
            </a:r>
            <a:r>
              <a:rPr lang="en-US" sz="2000" dirty="0" smtClean="0">
                <a:solidFill>
                  <a:schemeClr val="bg1"/>
                </a:solidFill>
              </a:rPr>
              <a:t>a systematically </a:t>
            </a:r>
            <a:r>
              <a:rPr lang="en-US" sz="2000" dirty="0">
                <a:solidFill>
                  <a:schemeClr val="bg1"/>
                </a:solidFill>
              </a:rPr>
              <a:t>to </a:t>
            </a:r>
            <a:r>
              <a:rPr lang="en-US" sz="2000" dirty="0" smtClean="0">
                <a:solidFill>
                  <a:schemeClr val="bg1"/>
                </a:solidFill>
              </a:rPr>
              <a:t> Determine </a:t>
            </a:r>
            <a:r>
              <a:rPr lang="en-US" sz="2000" dirty="0">
                <a:solidFill>
                  <a:schemeClr val="bg1"/>
                </a:solidFill>
              </a:rPr>
              <a:t>the achievement </a:t>
            </a:r>
            <a:r>
              <a:rPr lang="en-US" sz="2000" dirty="0" smtClean="0">
                <a:solidFill>
                  <a:schemeClr val="bg1"/>
                </a:solidFill>
              </a:rPr>
              <a:t>of learning </a:t>
            </a:r>
            <a:r>
              <a:rPr lang="en-US" sz="2000" dirty="0">
                <a:solidFill>
                  <a:schemeClr val="bg1"/>
                </a:solidFill>
              </a:rPr>
              <a:t>objectives. The purpose of evaluation</a:t>
            </a:r>
          </a:p>
          <a:p>
            <a:pPr marL="0" indent="0">
              <a:buNone/>
            </a:pPr>
            <a:r>
              <a:rPr lang="en-US" sz="2000" dirty="0">
                <a:solidFill>
                  <a:schemeClr val="bg1"/>
                </a:solidFill>
              </a:rPr>
              <a:t>learning is to </a:t>
            </a:r>
            <a:r>
              <a:rPr lang="en-US" sz="2000" dirty="0" smtClean="0">
                <a:solidFill>
                  <a:schemeClr val="bg1"/>
                </a:solidFill>
              </a:rPr>
              <a:t>gather information </a:t>
            </a:r>
            <a:r>
              <a:rPr lang="en-US" sz="2000" dirty="0">
                <a:solidFill>
                  <a:schemeClr val="bg1"/>
                </a:solidFill>
              </a:rPr>
              <a:t>that is used as a basis </a:t>
            </a:r>
            <a:r>
              <a:rPr lang="en-US" sz="2000" dirty="0" smtClean="0">
                <a:solidFill>
                  <a:schemeClr val="bg1"/>
                </a:solidFill>
              </a:rPr>
              <a:t>for determine </a:t>
            </a:r>
            <a:r>
              <a:rPr lang="en-US" sz="2000" dirty="0">
                <a:solidFill>
                  <a:schemeClr val="bg1"/>
                </a:solidFill>
              </a:rPr>
              <a:t>the level of progress</a:t>
            </a:r>
            <a:r>
              <a:rPr lang="en-US" sz="2000" dirty="0" smtClean="0">
                <a:solidFill>
                  <a:schemeClr val="bg1"/>
                </a:solidFill>
              </a:rPr>
              <a:t>, development</a:t>
            </a:r>
            <a:r>
              <a:rPr lang="en-US" sz="2000" dirty="0">
                <a:solidFill>
                  <a:schemeClr val="bg1"/>
                </a:solidFill>
              </a:rPr>
              <a:t>, and learning </a:t>
            </a:r>
            <a:r>
              <a:rPr lang="en-US" sz="2000" dirty="0" smtClean="0">
                <a:solidFill>
                  <a:schemeClr val="bg1"/>
                </a:solidFill>
              </a:rPr>
              <a:t>achievement students</a:t>
            </a:r>
            <a:r>
              <a:rPr lang="en-US" sz="2000" dirty="0">
                <a:solidFill>
                  <a:schemeClr val="bg1"/>
                </a:solidFill>
              </a:rPr>
              <a:t>, as well as the effectiveness of teacher </a:t>
            </a:r>
            <a:r>
              <a:rPr lang="en-US" sz="2000" dirty="0" smtClean="0">
                <a:solidFill>
                  <a:schemeClr val="bg1"/>
                </a:solidFill>
              </a:rPr>
              <a:t>teaching (</a:t>
            </a:r>
            <a:r>
              <a:rPr lang="en-US" sz="2000" dirty="0" err="1">
                <a:solidFill>
                  <a:schemeClr val="bg1"/>
                </a:solidFill>
              </a:rPr>
              <a:t>Ratnawulan</a:t>
            </a:r>
            <a:r>
              <a:rPr lang="en-US" sz="2000" dirty="0">
                <a:solidFill>
                  <a:schemeClr val="bg1"/>
                </a:solidFill>
              </a:rPr>
              <a:t> &amp; </a:t>
            </a:r>
            <a:r>
              <a:rPr lang="en-US" sz="2000" dirty="0" err="1">
                <a:solidFill>
                  <a:schemeClr val="bg1"/>
                </a:solidFill>
              </a:rPr>
              <a:t>Rusdiana</a:t>
            </a:r>
            <a:r>
              <a:rPr lang="en-US" sz="2000" dirty="0">
                <a:solidFill>
                  <a:schemeClr val="bg1"/>
                </a:solidFill>
              </a:rPr>
              <a:t>, 2015).</a:t>
            </a:r>
            <a:endParaRPr lang="en-US" sz="2000" dirty="0">
              <a:solidFill>
                <a:schemeClr val="bg1"/>
              </a:solidFill>
            </a:endParaRPr>
          </a:p>
        </p:txBody>
      </p:sp>
      <p:sp>
        <p:nvSpPr>
          <p:cNvPr id="3" name="TextBox 2"/>
          <p:cNvSpPr txBox="1"/>
          <p:nvPr/>
        </p:nvSpPr>
        <p:spPr>
          <a:xfrm>
            <a:off x="5228492" y="1441933"/>
            <a:ext cx="5977350" cy="347787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000" dirty="0" smtClean="0">
                <a:solidFill>
                  <a:schemeClr val="bg1"/>
                </a:solidFill>
              </a:rPr>
              <a:t>Evaluation learning </a:t>
            </a:r>
            <a:r>
              <a:rPr lang="en-US" sz="2000" dirty="0">
                <a:solidFill>
                  <a:schemeClr val="bg1"/>
                </a:solidFill>
              </a:rPr>
              <a:t>is now orientated towards development of learners' potential such as the ability to think critically, think creative thinking and problem-solving skills. These three abilities are known as known as higher order thinking skills or HOTS (Higher Order Thinking Skill). Higher order thinking skills or HOTS (Higher Order Thinking Skill) is an ability that can prepare students to be able </a:t>
            </a:r>
            <a:r>
              <a:rPr lang="en-US" sz="2000" dirty="0" smtClean="0">
                <a:solidFill>
                  <a:schemeClr val="bg1"/>
                </a:solidFill>
              </a:rPr>
              <a:t>to face </a:t>
            </a:r>
            <a:r>
              <a:rPr lang="en-US" sz="2000" dirty="0">
                <a:solidFill>
                  <a:schemeClr val="bg1"/>
                </a:solidFill>
              </a:rPr>
              <a:t>the challenges of life and academic challenges in the future. HOTS implements learning </a:t>
            </a:r>
            <a:r>
              <a:rPr lang="en-US" sz="2000" dirty="0" smtClean="0">
                <a:solidFill>
                  <a:schemeClr val="bg1"/>
                </a:solidFill>
              </a:rPr>
              <a:t>that </a:t>
            </a:r>
            <a:r>
              <a:rPr lang="en-US" sz="2000" dirty="0" err="1" smtClean="0">
                <a:solidFill>
                  <a:schemeClr val="bg1"/>
                </a:solidFill>
              </a:rPr>
              <a:t>prioritises</a:t>
            </a:r>
            <a:r>
              <a:rPr lang="en-US" sz="2000" dirty="0" smtClean="0">
                <a:solidFill>
                  <a:schemeClr val="bg1"/>
                </a:solidFill>
              </a:rPr>
              <a:t> </a:t>
            </a:r>
            <a:r>
              <a:rPr lang="en-US" sz="2000" dirty="0">
                <a:solidFill>
                  <a:schemeClr val="bg1"/>
                </a:solidFill>
              </a:rPr>
              <a:t>the development of attitudes, ideas and skills.</a:t>
            </a: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Autofit/>
          </a:bodyPr>
          <a:lstStyle/>
          <a:p>
            <a:pPr marL="0" indent="0">
              <a:buNone/>
            </a:pPr>
            <a:r>
              <a:rPr lang="en-US" dirty="0" smtClean="0">
                <a:solidFill>
                  <a:schemeClr val="bg1"/>
                </a:solidFill>
              </a:rPr>
              <a:t>The Research methods </a:t>
            </a:r>
            <a:r>
              <a:rPr lang="en-US" dirty="0">
                <a:solidFill>
                  <a:schemeClr val="bg1"/>
                </a:solidFill>
              </a:rPr>
              <a:t>in this study </a:t>
            </a:r>
            <a:r>
              <a:rPr lang="en-US" dirty="0" smtClean="0">
                <a:solidFill>
                  <a:schemeClr val="bg1"/>
                </a:solidFill>
              </a:rPr>
              <a:t>Research </a:t>
            </a:r>
            <a:r>
              <a:rPr lang="en-US" dirty="0">
                <a:solidFill>
                  <a:schemeClr val="bg1"/>
                </a:solidFill>
              </a:rPr>
              <a:t>and Development (R&amp;D). Research method R&amp;D is a method used to produce certain products, and test the effectiveness of the product. The 4D development model in </a:t>
            </a:r>
            <a:r>
              <a:rPr lang="en-US" dirty="0" smtClean="0">
                <a:solidFill>
                  <a:schemeClr val="bg1"/>
                </a:solidFill>
              </a:rPr>
              <a:t>this </a:t>
            </a:r>
            <a:r>
              <a:rPr lang="en-US" dirty="0">
                <a:solidFill>
                  <a:schemeClr val="bg1"/>
                </a:solidFill>
              </a:rPr>
              <a:t>research is only limited to design.</a:t>
            </a:r>
          </a:p>
          <a:p>
            <a:pPr marL="0" indent="0">
              <a:buNone/>
            </a:pPr>
            <a:r>
              <a:rPr lang="en-US" dirty="0">
                <a:solidFill>
                  <a:schemeClr val="bg1"/>
                </a:solidFill>
              </a:rPr>
              <a:t>Therefore, the development stage </a:t>
            </a:r>
            <a:r>
              <a:rPr lang="en-US" dirty="0" smtClean="0">
                <a:solidFill>
                  <a:schemeClr val="bg1"/>
                </a:solidFill>
              </a:rPr>
              <a:t>begins </a:t>
            </a:r>
            <a:r>
              <a:rPr lang="en-US" dirty="0">
                <a:solidFill>
                  <a:schemeClr val="bg1"/>
                </a:solidFill>
              </a:rPr>
              <a:t>by doing (1) Define, (2) Design, (3). </a:t>
            </a:r>
            <a:r>
              <a:rPr lang="en-US" dirty="0" smtClean="0">
                <a:solidFill>
                  <a:schemeClr val="bg1"/>
                </a:solidFill>
              </a:rPr>
              <a:t>Definition. Data </a:t>
            </a:r>
            <a:r>
              <a:rPr lang="en-US" dirty="0">
                <a:solidFill>
                  <a:schemeClr val="bg1"/>
                </a:solidFill>
              </a:rPr>
              <a:t>collection techniques in this This research uses documentation. </a:t>
            </a:r>
            <a:r>
              <a:rPr lang="en-US" dirty="0" smtClean="0">
                <a:solidFill>
                  <a:schemeClr val="bg1"/>
                </a:solidFill>
              </a:rPr>
              <a:t>The documentation used in this research is a document of </a:t>
            </a:r>
            <a:r>
              <a:rPr lang="en-US" dirty="0" err="1" smtClean="0">
                <a:solidFill>
                  <a:schemeClr val="bg1"/>
                </a:solidFill>
              </a:rPr>
              <a:t>ansewered</a:t>
            </a:r>
            <a:r>
              <a:rPr lang="en-US" dirty="0" smtClean="0">
                <a:solidFill>
                  <a:schemeClr val="bg1"/>
                </a:solidFill>
              </a:rPr>
              <a:t> Indonesia class XII SMK PUI </a:t>
            </a:r>
            <a:r>
              <a:rPr lang="en-US" dirty="0" err="1" smtClean="0">
                <a:solidFill>
                  <a:schemeClr val="bg1"/>
                </a:solidFill>
              </a:rPr>
              <a:t>Cikijing</a:t>
            </a:r>
            <a:r>
              <a:rPr lang="en-US" dirty="0" smtClean="0">
                <a:solidFill>
                  <a:schemeClr val="bg1"/>
                </a:solidFill>
              </a:rPr>
              <a:t>.</a:t>
            </a:r>
            <a:endParaRPr lang="en-US" dirty="0" smtClean="0">
              <a:solidFill>
                <a:schemeClr val="bg1"/>
              </a:solidFill>
            </a:endParaRP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Based on the results of the analysis of PAS </a:t>
            </a:r>
            <a:r>
              <a:rPr lang="en-US" sz="2000" dirty="0" smtClean="0">
                <a:solidFill>
                  <a:schemeClr val="bg1"/>
                </a:solidFill>
              </a:rPr>
              <a:t>questions Indonesian </a:t>
            </a:r>
            <a:r>
              <a:rPr lang="en-US" sz="2000" dirty="0">
                <a:solidFill>
                  <a:schemeClr val="bg1"/>
                </a:solidFill>
              </a:rPr>
              <a:t>class XII SMK </a:t>
            </a:r>
            <a:r>
              <a:rPr lang="en-US" sz="2000" dirty="0" smtClean="0">
                <a:solidFill>
                  <a:schemeClr val="bg1"/>
                </a:solidFill>
              </a:rPr>
              <a:t>PUI </a:t>
            </a:r>
            <a:r>
              <a:rPr lang="en-US" sz="2000" dirty="0" err="1" smtClean="0">
                <a:solidFill>
                  <a:schemeClr val="bg1"/>
                </a:solidFill>
              </a:rPr>
              <a:t>Cikijing</a:t>
            </a:r>
            <a:r>
              <a:rPr lang="en-US" sz="2000" dirty="0" smtClean="0">
                <a:solidFill>
                  <a:schemeClr val="bg1"/>
                </a:solidFill>
              </a:rPr>
              <a:t> </a:t>
            </a:r>
            <a:r>
              <a:rPr lang="en-US" sz="2000" dirty="0">
                <a:solidFill>
                  <a:schemeClr val="bg1"/>
                </a:solidFill>
              </a:rPr>
              <a:t>which is reviewed from four </a:t>
            </a:r>
            <a:r>
              <a:rPr lang="en-US" sz="2000" dirty="0" smtClean="0">
                <a:solidFill>
                  <a:schemeClr val="bg1"/>
                </a:solidFill>
              </a:rPr>
              <a:t>criteria including </a:t>
            </a:r>
            <a:r>
              <a:rPr lang="en-US" sz="2000" dirty="0">
                <a:solidFill>
                  <a:schemeClr val="bg1"/>
                </a:solidFill>
              </a:rPr>
              <a:t>aspects of Operational </a:t>
            </a:r>
            <a:r>
              <a:rPr lang="en-US" sz="2000" dirty="0" smtClean="0">
                <a:solidFill>
                  <a:schemeClr val="bg1"/>
                </a:solidFill>
              </a:rPr>
              <a:t>Verbs (</a:t>
            </a:r>
            <a:r>
              <a:rPr lang="en-US" sz="2000" dirty="0">
                <a:solidFill>
                  <a:schemeClr val="bg1"/>
                </a:solidFill>
              </a:rPr>
              <a:t>KKO), critical thinking skills</a:t>
            </a:r>
            <a:r>
              <a:rPr lang="en-US" sz="2000" dirty="0" smtClean="0">
                <a:solidFill>
                  <a:schemeClr val="bg1"/>
                </a:solidFill>
              </a:rPr>
              <a:t>, creative </a:t>
            </a:r>
            <a:r>
              <a:rPr lang="en-US" sz="2000" dirty="0">
                <a:solidFill>
                  <a:schemeClr val="bg1"/>
                </a:solidFill>
              </a:rPr>
              <a:t>thinking, and problem solving</a:t>
            </a:r>
            <a:r>
              <a:rPr lang="en-US" sz="2000" dirty="0" smtClean="0">
                <a:solidFill>
                  <a:schemeClr val="bg1"/>
                </a:solidFill>
              </a:rPr>
              <a:t>. The </a:t>
            </a:r>
            <a:r>
              <a:rPr lang="en-US" sz="2000" dirty="0">
                <a:solidFill>
                  <a:schemeClr val="bg1"/>
                </a:solidFill>
              </a:rPr>
              <a:t>results show that of the 30 </a:t>
            </a:r>
            <a:r>
              <a:rPr lang="en-US" sz="2000" dirty="0" smtClean="0">
                <a:solidFill>
                  <a:schemeClr val="bg1"/>
                </a:solidFill>
              </a:rPr>
              <a:t>items questions </a:t>
            </a:r>
            <a:r>
              <a:rPr lang="en-US" sz="2000" dirty="0">
                <a:solidFill>
                  <a:schemeClr val="bg1"/>
                </a:solidFill>
              </a:rPr>
              <a:t>that are reviewed from the aspect of Operational </a:t>
            </a:r>
            <a:r>
              <a:rPr lang="en-US" sz="2000" dirty="0" smtClean="0">
                <a:solidFill>
                  <a:schemeClr val="bg1"/>
                </a:solidFill>
              </a:rPr>
              <a:t>Verbs </a:t>
            </a:r>
            <a:r>
              <a:rPr lang="en-US" sz="2000" dirty="0">
                <a:solidFill>
                  <a:schemeClr val="bg1"/>
                </a:solidFill>
              </a:rPr>
              <a:t>(KKO) are still many in the LOTS category including </a:t>
            </a:r>
            <a:r>
              <a:rPr lang="en-US" sz="2000" dirty="0" smtClean="0">
                <a:solidFill>
                  <a:schemeClr val="bg1"/>
                </a:solidFill>
              </a:rPr>
              <a:t>C1 (</a:t>
            </a:r>
            <a:r>
              <a:rPr lang="en-US" sz="2000" dirty="0">
                <a:solidFill>
                  <a:schemeClr val="bg1"/>
                </a:solidFill>
              </a:rPr>
              <a:t>remembering) and C2 (understanding), the aspect </a:t>
            </a:r>
            <a:r>
              <a:rPr lang="en-US" sz="2000" dirty="0" smtClean="0">
                <a:solidFill>
                  <a:schemeClr val="bg1"/>
                </a:solidFill>
              </a:rPr>
              <a:t>of Operational </a:t>
            </a:r>
            <a:r>
              <a:rPr lang="en-US" sz="2000" dirty="0">
                <a:solidFill>
                  <a:schemeClr val="bg1"/>
                </a:solidFill>
              </a:rPr>
              <a:t>Verbs (KKO) aspects </a:t>
            </a:r>
            <a:r>
              <a:rPr lang="en-US" sz="2000" dirty="0" smtClean="0">
                <a:solidFill>
                  <a:schemeClr val="bg1"/>
                </a:solidFill>
              </a:rPr>
              <a:t>that including </a:t>
            </a:r>
            <a:r>
              <a:rPr lang="en-US" sz="2000" dirty="0">
                <a:solidFill>
                  <a:schemeClr val="bg1"/>
                </a:solidFill>
              </a:rPr>
              <a:t>HOTS by 36% (11 out of </a:t>
            </a:r>
            <a:r>
              <a:rPr lang="en-US" sz="2000" dirty="0" smtClean="0">
                <a:solidFill>
                  <a:schemeClr val="bg1"/>
                </a:solidFill>
              </a:rPr>
              <a:t>30 questions</a:t>
            </a:r>
            <a:r>
              <a:rPr lang="en-US" sz="2000" dirty="0">
                <a:solidFill>
                  <a:schemeClr val="bg1"/>
                </a:solidFill>
              </a:rPr>
              <a:t>), from the aspect of critical thinking </a:t>
            </a:r>
            <a:r>
              <a:rPr lang="en-US" sz="2000" dirty="0" smtClean="0">
                <a:solidFill>
                  <a:schemeClr val="bg1"/>
                </a:solidFill>
              </a:rPr>
              <a:t>ability by </a:t>
            </a:r>
            <a:r>
              <a:rPr lang="en-US" sz="2000" dirty="0">
                <a:solidFill>
                  <a:schemeClr val="bg1"/>
                </a:solidFill>
              </a:rPr>
              <a:t>36% (11 out of 30 questions), from the aspect </a:t>
            </a:r>
            <a:r>
              <a:rPr lang="en-US" sz="2000" dirty="0" smtClean="0">
                <a:solidFill>
                  <a:schemeClr val="bg1"/>
                </a:solidFill>
              </a:rPr>
              <a:t>of creative </a:t>
            </a:r>
            <a:r>
              <a:rPr lang="en-US" sz="2000" dirty="0">
                <a:solidFill>
                  <a:schemeClr val="bg1"/>
                </a:solidFill>
              </a:rPr>
              <a:t>thinking skills by 23</a:t>
            </a:r>
            <a:r>
              <a:rPr lang="en-US" sz="2000" dirty="0" smtClean="0">
                <a:solidFill>
                  <a:schemeClr val="bg1"/>
                </a:solidFill>
              </a:rPr>
              <a:t>% (</a:t>
            </a:r>
            <a:r>
              <a:rPr lang="en-US" sz="2000" dirty="0">
                <a:solidFill>
                  <a:schemeClr val="bg1"/>
                </a:solidFill>
              </a:rPr>
              <a:t>7 out of 30 </a:t>
            </a:r>
            <a:r>
              <a:rPr lang="en-US" sz="2000" dirty="0" smtClean="0">
                <a:solidFill>
                  <a:schemeClr val="bg1"/>
                </a:solidFill>
              </a:rPr>
              <a:t> questions</a:t>
            </a:r>
            <a:r>
              <a:rPr lang="en-US" sz="2000" dirty="0">
                <a:solidFill>
                  <a:schemeClr val="bg1"/>
                </a:solidFill>
              </a:rPr>
              <a:t>), and from the aspect of problem solving by 6% (2 out of 30 questions</a:t>
            </a:r>
            <a:r>
              <a:rPr lang="en-US" sz="2000" dirty="0" smtClean="0">
                <a:solidFill>
                  <a:schemeClr val="bg1"/>
                </a:solidFill>
              </a:rPr>
              <a:t>). problem </a:t>
            </a:r>
            <a:r>
              <a:rPr lang="en-US" sz="2000" dirty="0">
                <a:solidFill>
                  <a:schemeClr val="bg1"/>
                </a:solidFill>
              </a:rPr>
              <a:t>solving aspect by 6% (2 out of 30 questions</a:t>
            </a:r>
            <a:r>
              <a:rPr lang="en-US" sz="2000" dirty="0" smtClean="0">
                <a:solidFill>
                  <a:schemeClr val="bg1"/>
                </a:solidFill>
              </a:rPr>
              <a:t>). Based </a:t>
            </a:r>
            <a:r>
              <a:rPr lang="en-US" sz="2000" dirty="0">
                <a:solidFill>
                  <a:schemeClr val="bg1"/>
                </a:solidFill>
              </a:rPr>
              <a:t>on these results, it </a:t>
            </a:r>
            <a:r>
              <a:rPr lang="en-US" sz="2000" dirty="0" smtClean="0">
                <a:solidFill>
                  <a:schemeClr val="bg1"/>
                </a:solidFill>
              </a:rPr>
              <a:t>shows that </a:t>
            </a:r>
            <a:r>
              <a:rPr lang="en-US" sz="2000" dirty="0">
                <a:solidFill>
                  <a:schemeClr val="bg1"/>
                </a:solidFill>
              </a:rPr>
              <a:t>the PAS questions used in </a:t>
            </a:r>
            <a:r>
              <a:rPr lang="en-US" sz="2000" dirty="0" smtClean="0">
                <a:solidFill>
                  <a:schemeClr val="bg1"/>
                </a:solidFill>
              </a:rPr>
              <a:t>SMK PUI </a:t>
            </a:r>
            <a:r>
              <a:rPr lang="en-US" sz="2000" dirty="0" err="1">
                <a:solidFill>
                  <a:schemeClr val="bg1"/>
                </a:solidFill>
              </a:rPr>
              <a:t>Cikijing</a:t>
            </a:r>
            <a:r>
              <a:rPr lang="en-US" sz="2000" dirty="0">
                <a:solidFill>
                  <a:schemeClr val="bg1"/>
                </a:solidFill>
              </a:rPr>
              <a:t> applies the </a:t>
            </a:r>
            <a:r>
              <a:rPr lang="en-US" sz="2000" dirty="0" smtClean="0">
                <a:solidFill>
                  <a:schemeClr val="bg1"/>
                </a:solidFill>
              </a:rPr>
              <a:t>most criteria </a:t>
            </a:r>
            <a:r>
              <a:rPr lang="en-US" sz="2000" dirty="0">
                <a:solidFill>
                  <a:schemeClr val="bg1"/>
                </a:solidFill>
              </a:rPr>
              <a:t>and critical thinking of </a:t>
            </a:r>
            <a:r>
              <a:rPr lang="en-US" sz="2000" dirty="0" smtClean="0">
                <a:solidFill>
                  <a:schemeClr val="bg1"/>
                </a:solidFill>
              </a:rPr>
              <a:t>all Indonesian </a:t>
            </a:r>
            <a:r>
              <a:rPr lang="en-US" sz="2000" dirty="0">
                <a:solidFill>
                  <a:schemeClr val="bg1"/>
                </a:solidFill>
              </a:rPr>
              <a:t>PAS questions. However</a:t>
            </a:r>
            <a:r>
              <a:rPr lang="en-US" sz="2000" dirty="0" smtClean="0">
                <a:solidFill>
                  <a:schemeClr val="bg1"/>
                </a:solidFill>
              </a:rPr>
              <a:t>, on </a:t>
            </a:r>
            <a:r>
              <a:rPr lang="en-US" sz="2000" dirty="0">
                <a:solidFill>
                  <a:schemeClr val="bg1"/>
                </a:solidFill>
              </a:rPr>
              <a:t>problem solving criteria is </a:t>
            </a:r>
            <a:r>
              <a:rPr lang="en-US" sz="2000" dirty="0" smtClean="0">
                <a:solidFill>
                  <a:schemeClr val="bg1"/>
                </a:solidFill>
              </a:rPr>
              <a:t>still very </a:t>
            </a:r>
            <a:r>
              <a:rPr lang="en-US" sz="2000" dirty="0">
                <a:solidFill>
                  <a:schemeClr val="bg1"/>
                </a:solidFill>
              </a:rPr>
              <a:t>less because there are </a:t>
            </a:r>
            <a:r>
              <a:rPr lang="en-US" sz="2000" dirty="0" smtClean="0">
                <a:solidFill>
                  <a:schemeClr val="bg1"/>
                </a:solidFill>
              </a:rPr>
              <a:t>only 2 </a:t>
            </a:r>
            <a:r>
              <a:rPr lang="en-US" sz="2000" dirty="0">
                <a:solidFill>
                  <a:schemeClr val="bg1"/>
                </a:solidFill>
              </a:rPr>
              <a:t>questions that support problem solving</a:t>
            </a:r>
            <a:r>
              <a:rPr lang="en-US" sz="2000" dirty="0" smtClean="0">
                <a:solidFill>
                  <a:schemeClr val="bg1"/>
                </a:solidFill>
              </a:rPr>
              <a:t>. </a:t>
            </a:r>
            <a:endParaRPr lang="en-US" sz="2000" dirty="0" smtClean="0">
              <a:solidFill>
                <a:schemeClr val="bg1"/>
              </a:solidFill>
            </a:endParaRPr>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Indonesian Language HOTS Problem Design</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fontScale="55000" lnSpcReduction="20000"/>
          </a:bodyPr>
          <a:lstStyle/>
          <a:p>
            <a:r>
              <a:rPr lang="en-US" dirty="0" smtClean="0">
                <a:solidFill>
                  <a:schemeClr val="bg1"/>
                </a:solidFill>
              </a:rPr>
              <a:t>In </a:t>
            </a:r>
            <a:r>
              <a:rPr lang="en-US" dirty="0">
                <a:solidFill>
                  <a:schemeClr val="bg1"/>
                </a:solidFill>
              </a:rPr>
              <a:t>the design of HOTS questions, the questions used are questions used are PAS questions for Class XII SMK PUI </a:t>
            </a:r>
            <a:r>
              <a:rPr lang="en-US" dirty="0" err="1">
                <a:solidFill>
                  <a:schemeClr val="bg1"/>
                </a:solidFill>
              </a:rPr>
              <a:t>Cikijing</a:t>
            </a:r>
            <a:r>
              <a:rPr lang="en-US" dirty="0">
                <a:solidFill>
                  <a:schemeClr val="bg1"/>
                </a:solidFill>
              </a:rPr>
              <a:t> odd semester of the 2022/2023 school year. 2022/2023 which </a:t>
            </a:r>
            <a:r>
              <a:rPr lang="en-US" dirty="0" err="1">
                <a:solidFill>
                  <a:schemeClr val="bg1"/>
                </a:solidFill>
              </a:rPr>
              <a:t>totalled</a:t>
            </a:r>
            <a:r>
              <a:rPr lang="en-US" dirty="0">
                <a:solidFill>
                  <a:schemeClr val="bg1"/>
                </a:solidFill>
              </a:rPr>
              <a:t> 30 questions. Then, these questions were developed based on HOTS criteria </a:t>
            </a:r>
            <a:r>
              <a:rPr lang="en-US" dirty="0" err="1">
                <a:solidFill>
                  <a:schemeClr val="bg1"/>
                </a:solidFill>
              </a:rPr>
              <a:t>criteria</a:t>
            </a:r>
            <a:r>
              <a:rPr lang="en-US" dirty="0">
                <a:solidFill>
                  <a:schemeClr val="bg1"/>
                </a:solidFill>
              </a:rPr>
              <a:t> in terms of Operational Verbs, critical thinking, creative thinking, and problem solving. creative thinking, and problem solving. According to Anderson and </a:t>
            </a:r>
            <a:r>
              <a:rPr lang="en-US" dirty="0" err="1">
                <a:solidFill>
                  <a:schemeClr val="bg1"/>
                </a:solidFill>
              </a:rPr>
              <a:t>Karthwohl</a:t>
            </a:r>
            <a:r>
              <a:rPr lang="en-US" dirty="0">
                <a:solidFill>
                  <a:schemeClr val="bg1"/>
                </a:solidFill>
              </a:rPr>
              <a:t> (2001) levels one to three are the abilities of levels one to three are thinking skills or LOTS (Lower Order Thinking Skill) and at levels four to six are HOTS (</a:t>
            </a:r>
            <a:r>
              <a:rPr lang="en-US" dirty="0" smtClean="0">
                <a:solidFill>
                  <a:schemeClr val="bg1"/>
                </a:solidFill>
              </a:rPr>
              <a:t>Higher Order </a:t>
            </a:r>
            <a:r>
              <a:rPr lang="en-US" dirty="0">
                <a:solidFill>
                  <a:schemeClr val="bg1"/>
                </a:solidFill>
              </a:rPr>
              <a:t>Thinking Skill). So what is reviewed from the cognitive domain of HOTS thinking ability consists of C4 (</a:t>
            </a:r>
            <a:r>
              <a:rPr lang="en-US" dirty="0" err="1">
                <a:solidFill>
                  <a:schemeClr val="bg1"/>
                </a:solidFill>
              </a:rPr>
              <a:t>analyse</a:t>
            </a:r>
            <a:r>
              <a:rPr lang="en-US" dirty="0">
                <a:solidFill>
                  <a:schemeClr val="bg1"/>
                </a:solidFill>
              </a:rPr>
              <a:t>), C5 (evaluate), and C6 (create). (evaluate), and C6 (create). Apart from being reviewed from the KKO aspect, HOTS questions can be reviewed from the HOTS questions can be viewed from the criteria of critical thinking critical thinking, creative thinking, and problem solving </a:t>
            </a:r>
            <a:r>
              <a:rPr lang="en-US" dirty="0" err="1">
                <a:solidFill>
                  <a:schemeClr val="bg1"/>
                </a:solidFill>
              </a:rPr>
              <a:t>Sani</a:t>
            </a:r>
            <a:r>
              <a:rPr lang="en-US" dirty="0">
                <a:solidFill>
                  <a:schemeClr val="bg1"/>
                </a:solidFill>
              </a:rPr>
              <a:t> (2019). </a:t>
            </a:r>
            <a:r>
              <a:rPr lang="en-US" dirty="0" err="1">
                <a:solidFill>
                  <a:schemeClr val="bg1"/>
                </a:solidFill>
              </a:rPr>
              <a:t>Facione</a:t>
            </a:r>
            <a:r>
              <a:rPr lang="en-US" dirty="0">
                <a:solidFill>
                  <a:schemeClr val="bg1"/>
                </a:solidFill>
              </a:rPr>
              <a:t> (2010) in </a:t>
            </a:r>
            <a:r>
              <a:rPr lang="en-US" dirty="0" err="1">
                <a:solidFill>
                  <a:schemeClr val="bg1"/>
                </a:solidFill>
              </a:rPr>
              <a:t>Agnafia</a:t>
            </a:r>
            <a:r>
              <a:rPr lang="en-US" dirty="0">
                <a:solidFill>
                  <a:schemeClr val="bg1"/>
                </a:solidFill>
              </a:rPr>
              <a:t>, D. N. (2019</a:t>
            </a:r>
            <a:r>
              <a:rPr lang="en-US" dirty="0" smtClean="0">
                <a:solidFill>
                  <a:schemeClr val="bg1"/>
                </a:solidFill>
              </a:rPr>
              <a:t>) </a:t>
            </a:r>
            <a:r>
              <a:rPr lang="en-US" dirty="0" err="1" smtClean="0">
                <a:solidFill>
                  <a:schemeClr val="bg1"/>
                </a:solidFill>
              </a:rPr>
              <a:t>categorises</a:t>
            </a:r>
            <a:r>
              <a:rPr lang="en-US" dirty="0" smtClean="0">
                <a:solidFill>
                  <a:schemeClr val="bg1"/>
                </a:solidFill>
              </a:rPr>
              <a:t> </a:t>
            </a:r>
            <a:r>
              <a:rPr lang="en-US" dirty="0">
                <a:solidFill>
                  <a:schemeClr val="bg1"/>
                </a:solidFill>
              </a:rPr>
              <a:t>critical thinking skills into </a:t>
            </a:r>
            <a:r>
              <a:rPr lang="en-US" dirty="0" err="1">
                <a:solidFill>
                  <a:schemeClr val="bg1"/>
                </a:solidFill>
              </a:rPr>
              <a:t>into</a:t>
            </a:r>
            <a:r>
              <a:rPr lang="en-US" dirty="0">
                <a:solidFill>
                  <a:schemeClr val="bg1"/>
                </a:solidFill>
              </a:rPr>
              <a:t> six criteria, namely interpretation, analysis, inference, evaluation, explanation, and self-regulation. </a:t>
            </a:r>
            <a:r>
              <a:rPr lang="en-US" dirty="0" smtClean="0">
                <a:solidFill>
                  <a:schemeClr val="bg1"/>
                </a:solidFill>
              </a:rPr>
              <a:t>Ability creative </a:t>
            </a:r>
            <a:r>
              <a:rPr lang="en-US" dirty="0">
                <a:solidFill>
                  <a:schemeClr val="bg1"/>
                </a:solidFill>
              </a:rPr>
              <a:t>thinking ability according to Torrance (1970) in </a:t>
            </a:r>
            <a:r>
              <a:rPr lang="en-US" dirty="0" err="1">
                <a:solidFill>
                  <a:schemeClr val="bg1"/>
                </a:solidFill>
              </a:rPr>
              <a:t>Sani</a:t>
            </a:r>
            <a:r>
              <a:rPr lang="en-US" dirty="0">
                <a:solidFill>
                  <a:schemeClr val="bg1"/>
                </a:solidFill>
              </a:rPr>
              <a:t> (2019) consists of four criteria, namely fluency, flexibility, originality, and elaboration</a:t>
            </a:r>
            <a:r>
              <a:rPr lang="en-US" dirty="0" smtClean="0">
                <a:solidFill>
                  <a:schemeClr val="bg1"/>
                </a:solidFill>
              </a:rPr>
              <a:t>. (</a:t>
            </a:r>
            <a:r>
              <a:rPr lang="en-US" dirty="0">
                <a:solidFill>
                  <a:schemeClr val="bg1"/>
                </a:solidFill>
              </a:rPr>
              <a:t>originality, and elaboration. Problem solving ability according to </a:t>
            </a:r>
            <a:r>
              <a:rPr lang="en-US" dirty="0" err="1">
                <a:solidFill>
                  <a:schemeClr val="bg1"/>
                </a:solidFill>
              </a:rPr>
              <a:t>Bransford</a:t>
            </a:r>
            <a:r>
              <a:rPr lang="en-US" dirty="0">
                <a:solidFill>
                  <a:schemeClr val="bg1"/>
                </a:solidFill>
              </a:rPr>
              <a:t> and Stein (1984) in </a:t>
            </a:r>
            <a:r>
              <a:rPr lang="en-US" dirty="0" err="1">
                <a:solidFill>
                  <a:schemeClr val="bg1"/>
                </a:solidFill>
              </a:rPr>
              <a:t>Sani</a:t>
            </a:r>
            <a:r>
              <a:rPr lang="en-US" dirty="0">
                <a:solidFill>
                  <a:schemeClr val="bg1"/>
                </a:solidFill>
              </a:rPr>
              <a:t> (2019) consist of five steps, namely (2019) consists of five steps, namely identify the problem, define and state the problem, </a:t>
            </a:r>
            <a:r>
              <a:rPr lang="en-US" dirty="0" err="1" smtClean="0">
                <a:solidFill>
                  <a:schemeClr val="bg1"/>
                </a:solidFill>
              </a:rPr>
              <a:t>xplore</a:t>
            </a:r>
            <a:r>
              <a:rPr lang="en-US" dirty="0" smtClean="0">
                <a:solidFill>
                  <a:schemeClr val="bg1"/>
                </a:solidFill>
              </a:rPr>
              <a:t> possible </a:t>
            </a:r>
            <a:r>
              <a:rPr lang="en-US" dirty="0">
                <a:solidFill>
                  <a:schemeClr val="bg1"/>
                </a:solidFill>
              </a:rPr>
              <a:t>strategies</a:t>
            </a:r>
            <a:r>
              <a:rPr lang="en-US" dirty="0" smtClean="0">
                <a:solidFill>
                  <a:schemeClr val="bg1"/>
                </a:solidFill>
              </a:rPr>
              <a:t>,  implement </a:t>
            </a:r>
            <a:r>
              <a:rPr lang="en-US" dirty="0">
                <a:solidFill>
                  <a:schemeClr val="bg1"/>
                </a:solidFill>
              </a:rPr>
              <a:t>the strategy, </a:t>
            </a:r>
            <a:r>
              <a:rPr lang="en-US" dirty="0" err="1">
                <a:solidFill>
                  <a:schemeClr val="bg1"/>
                </a:solidFill>
              </a:rPr>
              <a:t>Agnafia</a:t>
            </a:r>
            <a:r>
              <a:rPr lang="en-US" dirty="0">
                <a:solidFill>
                  <a:schemeClr val="bg1"/>
                </a:solidFill>
              </a:rPr>
              <a:t>, D. N. (2019)</a:t>
            </a:r>
          </a:p>
          <a:p>
            <a:r>
              <a:rPr lang="en-US" dirty="0" err="1">
                <a:solidFill>
                  <a:schemeClr val="bg1"/>
                </a:solidFill>
              </a:rPr>
              <a:t>categorised</a:t>
            </a:r>
            <a:r>
              <a:rPr lang="en-US" dirty="0">
                <a:solidFill>
                  <a:schemeClr val="bg1"/>
                </a:solidFill>
              </a:rPr>
              <a:t> critical thinking skills into </a:t>
            </a:r>
            <a:r>
              <a:rPr lang="en-US" dirty="0" err="1">
                <a:solidFill>
                  <a:schemeClr val="bg1"/>
                </a:solidFill>
              </a:rPr>
              <a:t>into</a:t>
            </a:r>
            <a:r>
              <a:rPr lang="en-US" dirty="0">
                <a:solidFill>
                  <a:schemeClr val="bg1"/>
                </a:solidFill>
              </a:rPr>
              <a:t> six criteria, namely interpretation, analysis, inference, evaluation, explanation, and self-regulation. Ability creative thinking ability according to Torrance (1970) in </a:t>
            </a:r>
            <a:r>
              <a:rPr lang="en-US" dirty="0" err="1">
                <a:solidFill>
                  <a:schemeClr val="bg1"/>
                </a:solidFill>
              </a:rPr>
              <a:t>Sani</a:t>
            </a:r>
            <a:r>
              <a:rPr lang="en-US" dirty="0">
                <a:solidFill>
                  <a:schemeClr val="bg1"/>
                </a:solidFill>
              </a:rPr>
              <a:t> (2019) consists of four criteria, namely fluency, flexibility, originality, and elaboration.</a:t>
            </a:r>
          </a:p>
          <a:p>
            <a:r>
              <a:rPr lang="en-US" dirty="0">
                <a:solidFill>
                  <a:schemeClr val="bg1"/>
                </a:solidFill>
              </a:rPr>
              <a:t>(originality, and elaboration. Problem solving ability according to </a:t>
            </a:r>
            <a:r>
              <a:rPr lang="en-US" dirty="0" err="1">
                <a:solidFill>
                  <a:schemeClr val="bg1"/>
                </a:solidFill>
              </a:rPr>
              <a:t>Bransford</a:t>
            </a:r>
            <a:r>
              <a:rPr lang="en-US" dirty="0">
                <a:solidFill>
                  <a:schemeClr val="bg1"/>
                </a:solidFill>
              </a:rPr>
              <a:t> and Stein (1984) in </a:t>
            </a:r>
            <a:r>
              <a:rPr lang="en-US" dirty="0" err="1">
                <a:solidFill>
                  <a:schemeClr val="bg1"/>
                </a:solidFill>
              </a:rPr>
              <a:t>Sani</a:t>
            </a:r>
            <a:r>
              <a:rPr lang="en-US" dirty="0">
                <a:solidFill>
                  <a:schemeClr val="bg1"/>
                </a:solidFill>
              </a:rPr>
              <a:t> (2019) consist of five steps, namely (2019) consists of five steps, namely identify the problem, define and state the problem, explore possible strategies, implement the strategy, and look back and evaluate the consequences of the </a:t>
            </a:r>
            <a:r>
              <a:rPr lang="en-US" dirty="0" err="1" smtClean="0">
                <a:solidFill>
                  <a:schemeClr val="bg1"/>
                </a:solidFill>
              </a:rPr>
              <a:t>aactivities</a:t>
            </a:r>
            <a:r>
              <a:rPr lang="en-US" dirty="0" smtClean="0">
                <a:solidFill>
                  <a:schemeClr val="bg1"/>
                </a:solidFill>
              </a:rPr>
              <a:t> </a:t>
            </a:r>
            <a:r>
              <a:rPr lang="en-US" dirty="0">
                <a:solidFill>
                  <a:schemeClr val="bg1"/>
                </a:solidFill>
              </a:rPr>
              <a:t>undertaken.</a:t>
            </a:r>
          </a:p>
        </p:txBody>
      </p:sp>
    </p:spTree>
    <p:extLst>
      <p:ext uri="{BB962C8B-B14F-4D97-AF65-F5344CB8AC3E}">
        <p14:creationId xmlns:p14="http://schemas.microsoft.com/office/powerpoint/2010/main" val="2277270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bg1"/>
                </a:solidFill>
              </a:rPr>
              <a:t>Development of HOTS Questions for Indonesian Language</a:t>
            </a:r>
            <a:br>
              <a:rPr lang="en-US" sz="3200" dirty="0">
                <a:solidFill>
                  <a:schemeClr val="bg1"/>
                </a:solidFill>
              </a:rPr>
            </a:br>
            <a:endParaRPr lang="en-US" sz="3200" dirty="0">
              <a:solidFill>
                <a:schemeClr val="bg1"/>
              </a:solidFill>
            </a:endParaRPr>
          </a:p>
        </p:txBody>
      </p:sp>
      <p:sp>
        <p:nvSpPr>
          <p:cNvPr id="3" name="Content Placeholder 2"/>
          <p:cNvSpPr>
            <a:spLocks noGrp="1"/>
          </p:cNvSpPr>
          <p:nvPr>
            <p:ph idx="1"/>
          </p:nvPr>
        </p:nvSpPr>
        <p:spPr/>
        <p:txBody>
          <a:bodyPr>
            <a:normAutofit/>
          </a:bodyPr>
          <a:lstStyle/>
          <a:p>
            <a:pPr marL="0" indent="0">
              <a:buNone/>
            </a:pPr>
            <a:endParaRPr lang="en-US" dirty="0">
              <a:solidFill>
                <a:schemeClr val="bg1"/>
              </a:solidFill>
            </a:endParaRPr>
          </a:p>
          <a:p>
            <a:pPr marL="0" indent="0">
              <a:buNone/>
            </a:pPr>
            <a:r>
              <a:rPr lang="en-US" dirty="0">
                <a:solidFill>
                  <a:schemeClr val="bg1"/>
                </a:solidFill>
              </a:rPr>
              <a:t>In the development of HOTS questions</a:t>
            </a:r>
            <a:r>
              <a:rPr lang="en-US" dirty="0" smtClean="0">
                <a:solidFill>
                  <a:schemeClr val="bg1"/>
                </a:solidFill>
              </a:rPr>
              <a:t>, questions </a:t>
            </a:r>
            <a:r>
              <a:rPr lang="en-US" dirty="0">
                <a:solidFill>
                  <a:schemeClr val="bg1"/>
                </a:solidFill>
              </a:rPr>
              <a:t>were developed based on the results </a:t>
            </a:r>
            <a:r>
              <a:rPr lang="en-US" dirty="0" smtClean="0">
                <a:solidFill>
                  <a:schemeClr val="bg1"/>
                </a:solidFill>
              </a:rPr>
              <a:t>of analysis </a:t>
            </a:r>
            <a:r>
              <a:rPr lang="en-US" dirty="0">
                <a:solidFill>
                  <a:schemeClr val="bg1"/>
                </a:solidFill>
              </a:rPr>
              <a:t>of the profile of HOTS questions in </a:t>
            </a:r>
            <a:r>
              <a:rPr lang="en-US" dirty="0" smtClean="0">
                <a:solidFill>
                  <a:schemeClr val="bg1"/>
                </a:solidFill>
              </a:rPr>
              <a:t>Indonesian Indonesia </a:t>
            </a:r>
            <a:r>
              <a:rPr lang="en-US" dirty="0">
                <a:solidFill>
                  <a:schemeClr val="bg1"/>
                </a:solidFill>
              </a:rPr>
              <a:t>Class XII SMK PUI </a:t>
            </a:r>
            <a:r>
              <a:rPr lang="en-US" dirty="0" err="1" smtClean="0">
                <a:solidFill>
                  <a:schemeClr val="bg1"/>
                </a:solidFill>
              </a:rPr>
              <a:t>Cikijing</a:t>
            </a:r>
            <a:r>
              <a:rPr lang="en-US" dirty="0" smtClean="0">
                <a:solidFill>
                  <a:schemeClr val="bg1"/>
                </a:solidFill>
              </a:rPr>
              <a:t> which </a:t>
            </a:r>
            <a:r>
              <a:rPr lang="en-US" dirty="0">
                <a:solidFill>
                  <a:schemeClr val="bg1"/>
                </a:solidFill>
              </a:rPr>
              <a:t>is viewed from the aspect of Operational </a:t>
            </a:r>
            <a:r>
              <a:rPr lang="en-US" dirty="0" err="1" smtClean="0">
                <a:solidFill>
                  <a:schemeClr val="bg1"/>
                </a:solidFill>
              </a:rPr>
              <a:t>VerbsOperational</a:t>
            </a:r>
            <a:r>
              <a:rPr lang="en-US" dirty="0" smtClean="0">
                <a:solidFill>
                  <a:schemeClr val="bg1"/>
                </a:solidFill>
              </a:rPr>
              <a:t> </a:t>
            </a:r>
            <a:r>
              <a:rPr lang="en-US" dirty="0">
                <a:solidFill>
                  <a:schemeClr val="bg1"/>
                </a:solidFill>
              </a:rPr>
              <a:t>Verbs (KKO</a:t>
            </a:r>
            <a:r>
              <a:rPr lang="en-US" dirty="0" smtClean="0">
                <a:solidFill>
                  <a:schemeClr val="bg1"/>
                </a:solidFill>
              </a:rPr>
              <a:t>), critical </a:t>
            </a:r>
            <a:r>
              <a:rPr lang="en-US" dirty="0">
                <a:solidFill>
                  <a:schemeClr val="bg1"/>
                </a:solidFill>
              </a:rPr>
              <a:t>thinking, creative </a:t>
            </a:r>
            <a:r>
              <a:rPr lang="en-US" dirty="0" smtClean="0">
                <a:solidFill>
                  <a:schemeClr val="bg1"/>
                </a:solidFill>
              </a:rPr>
              <a:t>thinking, </a:t>
            </a:r>
            <a:r>
              <a:rPr lang="en-US" dirty="0">
                <a:solidFill>
                  <a:schemeClr val="bg1"/>
                </a:solidFill>
              </a:rPr>
              <a:t>and problem solving.</a:t>
            </a:r>
          </a:p>
          <a:p>
            <a:pPr marL="0" indent="0">
              <a:buNone/>
            </a:pPr>
            <a:endParaRPr lang="en-US" dirty="0">
              <a:solidFill>
                <a:schemeClr val="bg1"/>
              </a:solidFill>
            </a:endParaRPr>
          </a:p>
        </p:txBody>
      </p:sp>
    </p:spTree>
    <p:extLst>
      <p:ext uri="{BB962C8B-B14F-4D97-AF65-F5344CB8AC3E}">
        <p14:creationId xmlns:p14="http://schemas.microsoft.com/office/powerpoint/2010/main" val="1529400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85000" lnSpcReduction="10000"/>
          </a:bodyPr>
          <a:lstStyle/>
          <a:p>
            <a:pPr marL="0" indent="0">
              <a:buNone/>
            </a:pPr>
            <a:r>
              <a:rPr lang="en-US" sz="2000" dirty="0">
                <a:solidFill>
                  <a:schemeClr val="bg1"/>
                </a:solidFill>
              </a:rPr>
              <a:t>Based on the results of the research </a:t>
            </a:r>
            <a:r>
              <a:rPr lang="en-US" sz="2000" dirty="0" smtClean="0">
                <a:solidFill>
                  <a:schemeClr val="bg1"/>
                </a:solidFill>
              </a:rPr>
              <a:t>and discussion </a:t>
            </a:r>
            <a:r>
              <a:rPr lang="en-US" sz="2000" dirty="0">
                <a:solidFill>
                  <a:schemeClr val="bg1"/>
                </a:solidFill>
              </a:rPr>
              <a:t>that has been described in the </a:t>
            </a:r>
            <a:r>
              <a:rPr lang="en-US" sz="2000" dirty="0" smtClean="0">
                <a:solidFill>
                  <a:schemeClr val="bg1"/>
                </a:solidFill>
              </a:rPr>
              <a:t>previous, it </a:t>
            </a:r>
            <a:r>
              <a:rPr lang="en-US" sz="2000" dirty="0">
                <a:solidFill>
                  <a:schemeClr val="bg1"/>
                </a:solidFill>
              </a:rPr>
              <a:t>is concluded </a:t>
            </a:r>
            <a:r>
              <a:rPr lang="en-US" sz="2000" dirty="0" smtClean="0">
                <a:solidFill>
                  <a:schemeClr val="bg1"/>
                </a:solidFill>
              </a:rPr>
              <a:t>that the </a:t>
            </a:r>
            <a:r>
              <a:rPr lang="en-US" sz="2000" dirty="0">
                <a:solidFill>
                  <a:schemeClr val="bg1"/>
                </a:solidFill>
              </a:rPr>
              <a:t>application of HOTS criteria in PAS </a:t>
            </a:r>
            <a:r>
              <a:rPr lang="en-US" sz="2000" dirty="0" smtClean="0">
                <a:solidFill>
                  <a:schemeClr val="bg1"/>
                </a:solidFill>
              </a:rPr>
              <a:t>questions Indonesian </a:t>
            </a:r>
            <a:r>
              <a:rPr lang="en-US" sz="2000" dirty="0">
                <a:solidFill>
                  <a:schemeClr val="bg1"/>
                </a:solidFill>
              </a:rPr>
              <a:t>language class XII questions used by SMK PUI </a:t>
            </a:r>
            <a:r>
              <a:rPr lang="en-US" sz="2000" dirty="0" err="1">
                <a:solidFill>
                  <a:schemeClr val="bg1"/>
                </a:solidFill>
              </a:rPr>
              <a:t>Cikijing</a:t>
            </a:r>
            <a:r>
              <a:rPr lang="en-US" sz="2000" dirty="0">
                <a:solidFill>
                  <a:schemeClr val="bg1"/>
                </a:solidFill>
              </a:rPr>
              <a:t> is </a:t>
            </a:r>
            <a:r>
              <a:rPr lang="en-US" sz="2000" dirty="0" smtClean="0">
                <a:solidFill>
                  <a:schemeClr val="bg1"/>
                </a:solidFill>
              </a:rPr>
              <a:t>still used </a:t>
            </a:r>
            <a:r>
              <a:rPr lang="en-US" sz="2000" dirty="0">
                <a:solidFill>
                  <a:schemeClr val="bg1"/>
                </a:solidFill>
              </a:rPr>
              <a:t>by SMK PUI </a:t>
            </a:r>
            <a:r>
              <a:rPr lang="en-US" sz="2000" dirty="0" err="1">
                <a:solidFill>
                  <a:schemeClr val="bg1"/>
                </a:solidFill>
              </a:rPr>
              <a:t>Cikijing</a:t>
            </a:r>
            <a:r>
              <a:rPr lang="en-US" sz="2000" dirty="0">
                <a:solidFill>
                  <a:schemeClr val="bg1"/>
                </a:solidFill>
              </a:rPr>
              <a:t> is </a:t>
            </a:r>
            <a:r>
              <a:rPr lang="en-US" sz="2000" dirty="0" smtClean="0">
                <a:solidFill>
                  <a:schemeClr val="bg1"/>
                </a:solidFill>
              </a:rPr>
              <a:t>still lacking </a:t>
            </a:r>
            <a:r>
              <a:rPr lang="en-US" sz="2000" dirty="0">
                <a:solidFill>
                  <a:schemeClr val="bg1"/>
                </a:solidFill>
              </a:rPr>
              <a:t>in its application. This can be </a:t>
            </a:r>
            <a:r>
              <a:rPr lang="en-US" sz="2000" dirty="0" smtClean="0">
                <a:solidFill>
                  <a:schemeClr val="bg1"/>
                </a:solidFill>
              </a:rPr>
              <a:t>seen </a:t>
            </a:r>
            <a:r>
              <a:rPr lang="en-US" sz="2000" dirty="0">
                <a:solidFill>
                  <a:schemeClr val="bg1"/>
                </a:solidFill>
              </a:rPr>
              <a:t>from 30 items that are reviewed from</a:t>
            </a:r>
          </a:p>
          <a:p>
            <a:pPr marL="0" indent="0">
              <a:buNone/>
            </a:pPr>
            <a:r>
              <a:rPr lang="en-US" sz="2000" dirty="0">
                <a:solidFill>
                  <a:schemeClr val="bg1"/>
                </a:solidFill>
              </a:rPr>
              <a:t>Operational Verb (KKO) </a:t>
            </a:r>
            <a:r>
              <a:rPr lang="en-US" sz="2000" dirty="0" smtClean="0">
                <a:solidFill>
                  <a:schemeClr val="bg1"/>
                </a:solidFill>
              </a:rPr>
              <a:t>aspect there </a:t>
            </a:r>
            <a:r>
              <a:rPr lang="en-US" sz="2000" dirty="0">
                <a:solidFill>
                  <a:schemeClr val="bg1"/>
                </a:solidFill>
              </a:rPr>
              <a:t>are still many in the LOTS category including C1 (remembering) and C2 (understanding), the Operational Verbs (OWV) that include HOTS by 36% (11 out of 30 questions), from the aspect of critical thinking skills by 36% (11 out of 30 questions), from the aspect of creative thinking by 23% (7 out of </a:t>
            </a:r>
            <a:r>
              <a:rPr lang="en-US" sz="2000" dirty="0" smtClean="0">
                <a:solidFill>
                  <a:schemeClr val="bg1"/>
                </a:solidFill>
              </a:rPr>
              <a:t>30 questions</a:t>
            </a:r>
            <a:r>
              <a:rPr lang="en-US" sz="2000" dirty="0">
                <a:solidFill>
                  <a:schemeClr val="bg1"/>
                </a:solidFill>
              </a:rPr>
              <a:t>), and from the aspect of problem solving by 6% (2 out of 30 questions). By Overall, PAS questions at SMK </a:t>
            </a:r>
            <a:r>
              <a:rPr lang="en-US" sz="2000" dirty="0" smtClean="0">
                <a:solidFill>
                  <a:schemeClr val="bg1"/>
                </a:solidFill>
              </a:rPr>
              <a:t>PUI </a:t>
            </a:r>
            <a:r>
              <a:rPr lang="en-US" sz="2000" dirty="0" err="1" smtClean="0">
                <a:solidFill>
                  <a:schemeClr val="bg1"/>
                </a:solidFill>
              </a:rPr>
              <a:t>Cikijing</a:t>
            </a:r>
            <a:r>
              <a:rPr lang="en-US" sz="2000" dirty="0" smtClean="0">
                <a:solidFill>
                  <a:schemeClr val="bg1"/>
                </a:solidFill>
              </a:rPr>
              <a:t> </a:t>
            </a:r>
            <a:r>
              <a:rPr lang="en-US" sz="2000" dirty="0">
                <a:solidFill>
                  <a:schemeClr val="bg1"/>
                </a:solidFill>
              </a:rPr>
              <a:t>that </a:t>
            </a:r>
            <a:r>
              <a:rPr lang="en-US" sz="2000" dirty="0" err="1">
                <a:solidFill>
                  <a:schemeClr val="bg1"/>
                </a:solidFill>
              </a:rPr>
              <a:t>fulfil</a:t>
            </a:r>
            <a:r>
              <a:rPr lang="en-US" sz="2000" dirty="0">
                <a:solidFill>
                  <a:schemeClr val="bg1"/>
                </a:solidFill>
              </a:rPr>
              <a:t> the four criteria HOTS is 6% or 2 items. Furthermore, those included in 2-3 criteria amounted to 30% or 9 items and the rest are included in ≤1 criterion criteria by 63% or 19 items</a:t>
            </a:r>
            <a:r>
              <a:rPr lang="en-US" sz="2000" dirty="0" smtClean="0">
                <a:solidFill>
                  <a:schemeClr val="bg1"/>
                </a:solidFill>
              </a:rPr>
              <a:t>.</a:t>
            </a:r>
          </a:p>
          <a:p>
            <a:pPr marL="0" indent="0">
              <a:buNone/>
            </a:pPr>
            <a:r>
              <a:rPr lang="en-US" sz="2000" dirty="0">
                <a:solidFill>
                  <a:schemeClr val="bg1"/>
                </a:solidFill>
              </a:rPr>
              <a:t>Based on the results of the analysis carried out at the define stage, PAS questions at SMK PUI </a:t>
            </a:r>
            <a:r>
              <a:rPr lang="en-US" sz="2000" dirty="0" err="1">
                <a:solidFill>
                  <a:schemeClr val="bg1"/>
                </a:solidFill>
              </a:rPr>
              <a:t>Cikijing</a:t>
            </a:r>
            <a:r>
              <a:rPr lang="en-US" sz="2000" dirty="0">
                <a:solidFill>
                  <a:schemeClr val="bg1"/>
                </a:solidFill>
              </a:rPr>
              <a:t> is still lacking in fulfilling the criteria for HOTS questions and many are still included in LOTS questions. So a design in the form of a table was made to develop LOTS questions into HOTS based on HOTS criteria in terms of Operational Verbs (KKO), critical thinking criteria, creative thinking, and HOTS criteria</a:t>
            </a:r>
            <a:r>
              <a:rPr lang="en-US" sz="2000" dirty="0" smtClean="0">
                <a:solidFill>
                  <a:schemeClr val="bg1"/>
                </a:solidFill>
              </a:rPr>
              <a:t>. </a:t>
            </a:r>
            <a:r>
              <a:rPr lang="en-US" sz="2000" dirty="0">
                <a:solidFill>
                  <a:schemeClr val="bg1"/>
                </a:solidFill>
              </a:rPr>
              <a:t>The development was carried out by creating HOTS questions for Indonesian Language  Indonesia Class XII which previously LOTS category into HOTS based on HOTS criteria. HOTS based on HOTS criteria </a:t>
            </a:r>
            <a:r>
              <a:rPr lang="en-US" sz="2000" dirty="0" err="1">
                <a:solidFill>
                  <a:schemeClr val="bg1"/>
                </a:solidFill>
              </a:rPr>
              <a:t>criteria</a:t>
            </a:r>
            <a:r>
              <a:rPr lang="en-US" sz="2000" dirty="0">
                <a:solidFill>
                  <a:schemeClr val="bg1"/>
                </a:solidFill>
              </a:rPr>
              <a:t> in terms of Operational Verbs Operational Verbs (KKO) including cognitive domain C4 (</a:t>
            </a:r>
            <a:r>
              <a:rPr lang="en-US" sz="2000" dirty="0" err="1">
                <a:solidFill>
                  <a:schemeClr val="bg1"/>
                </a:solidFill>
              </a:rPr>
              <a:t>analyse</a:t>
            </a:r>
            <a:r>
              <a:rPr lang="en-US" sz="2000" dirty="0">
                <a:solidFill>
                  <a:schemeClr val="bg1"/>
                </a:solidFill>
              </a:rPr>
              <a:t>) and C5 (evaluate), critical thinking criteria, creative thinking, and problem solving (KKO), critical thinking skills, creative thinking, and problem solving.</a:t>
            </a:r>
            <a:endParaRPr lang="en-US" sz="2000" dirty="0">
              <a:solidFill>
                <a:schemeClr val="bg1"/>
              </a:solidFill>
            </a:endParaRP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smtClean="0">
                <a:solidFill>
                  <a:schemeClr val="bg1"/>
                </a:solidFill>
              </a:rPr>
              <a:t>Follow us @...</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1612</Words>
  <Application>Microsoft Office PowerPoint</Application>
  <PresentationFormat>Custom</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Development of Indonesian Language  HOTS Questions in Class of  XII SMK PUI Cikijing </vt:lpstr>
      <vt:lpstr>INTRODUCTION</vt:lpstr>
      <vt:lpstr>LITERATURE REVIEW</vt:lpstr>
      <vt:lpstr>METHOD</vt:lpstr>
      <vt:lpstr>FINDING AND DISCUSSION</vt:lpstr>
      <vt:lpstr>Indonesian Language HOTS Problem Design </vt:lpstr>
      <vt:lpstr>Development of HOTS Questions for Indonesian Language </vt:lpstr>
      <vt:lpstr>CONCLUSION</vt:lpstr>
      <vt:lpstr>THANK YOU!</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ASUS</cp:lastModifiedBy>
  <cp:revision>21</cp:revision>
  <dcterms:created xsi:type="dcterms:W3CDTF">2023-04-14T06:04:15Z</dcterms:created>
  <dcterms:modified xsi:type="dcterms:W3CDTF">2023-08-02T07:26:22Z</dcterms:modified>
</cp:coreProperties>
</file>