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5"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80" d="100"/>
          <a:sy n="80" d="100"/>
        </p:scale>
        <p:origin x="58" y="1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Tes Awal</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Rata-rata</c:v>
                </c:pt>
              </c:strCache>
            </c:strRef>
          </c:cat>
          <c:val>
            <c:numRef>
              <c:f>Sheet1!$B$2</c:f>
              <c:numCache>
                <c:formatCode>General</c:formatCode>
                <c:ptCount val="1"/>
                <c:pt idx="0">
                  <c:v>73.91</c:v>
                </c:pt>
              </c:numCache>
            </c:numRef>
          </c:val>
          <c:extLst>
            <c:ext xmlns:c16="http://schemas.microsoft.com/office/drawing/2014/chart" uri="{C3380CC4-5D6E-409C-BE32-E72D297353CC}">
              <c16:uniqueId val="{00000000-3E80-4F06-84C2-45CC6B17C717}"/>
            </c:ext>
          </c:extLst>
        </c:ser>
        <c:ser>
          <c:idx val="1"/>
          <c:order val="1"/>
          <c:tx>
            <c:strRef>
              <c:f>Sheet1!$C$1</c:f>
              <c:strCache>
                <c:ptCount val="1"/>
                <c:pt idx="0">
                  <c:v>Tes Akhir</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Rata-rata</c:v>
                </c:pt>
              </c:strCache>
            </c:strRef>
          </c:cat>
          <c:val>
            <c:numRef>
              <c:f>Sheet1!$C$2</c:f>
              <c:numCache>
                <c:formatCode>General</c:formatCode>
                <c:ptCount val="1"/>
                <c:pt idx="0">
                  <c:v>83.64</c:v>
                </c:pt>
              </c:numCache>
            </c:numRef>
          </c:val>
          <c:extLst>
            <c:ext xmlns:c16="http://schemas.microsoft.com/office/drawing/2014/chart" uri="{C3380CC4-5D6E-409C-BE32-E72D297353CC}">
              <c16:uniqueId val="{00000001-3E80-4F06-84C2-45CC6B17C717}"/>
            </c:ext>
          </c:extLst>
        </c:ser>
        <c:dLbls>
          <c:showLegendKey val="0"/>
          <c:showVal val="1"/>
          <c:showCatName val="0"/>
          <c:showSerName val="0"/>
          <c:showPercent val="0"/>
          <c:showBubbleSize val="0"/>
        </c:dLbls>
        <c:gapWidth val="75"/>
        <c:axId val="265339295"/>
        <c:axId val="456707487"/>
      </c:barChart>
      <c:catAx>
        <c:axId val="2653392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crossAx val="456707487"/>
        <c:crosses val="autoZero"/>
        <c:auto val="1"/>
        <c:lblAlgn val="ctr"/>
        <c:lblOffset val="100"/>
        <c:noMultiLvlLbl val="0"/>
      </c:catAx>
      <c:valAx>
        <c:axId val="456707487"/>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crossAx val="2653392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bg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9B86-4DD6-92E6-09952E7B24F7}"/>
              </c:ext>
            </c:extLst>
          </c:dPt>
          <c:dPt>
            <c:idx val="2"/>
            <c:invertIfNegative val="0"/>
            <c:bubble3D val="0"/>
            <c:spPr>
              <a:solidFill>
                <a:schemeClr val="accent6">
                  <a:lumMod val="75000"/>
                </a:schemeClr>
              </a:solidFill>
              <a:ln>
                <a:noFill/>
              </a:ln>
              <a:effectLst/>
            </c:spPr>
            <c:extLst>
              <c:ext xmlns:c16="http://schemas.microsoft.com/office/drawing/2014/chart" uri="{C3380CC4-5D6E-409C-BE32-E72D297353CC}">
                <c16:uniqueId val="{00000003-9B86-4DD6-92E6-09952E7B24F7}"/>
              </c:ext>
            </c:extLst>
          </c:dPt>
          <c:dPt>
            <c:idx val="3"/>
            <c:invertIfNegative val="0"/>
            <c:bubble3D val="0"/>
            <c:spPr>
              <a:solidFill>
                <a:schemeClr val="accent2">
                  <a:lumMod val="75000"/>
                </a:schemeClr>
              </a:solidFill>
              <a:ln>
                <a:noFill/>
              </a:ln>
              <a:effectLst/>
            </c:spPr>
            <c:extLst>
              <c:ext xmlns:c16="http://schemas.microsoft.com/office/drawing/2014/chart" uri="{C3380CC4-5D6E-409C-BE32-E72D297353CC}">
                <c16:uniqueId val="{00000005-9B86-4DD6-92E6-09952E7B24F7}"/>
              </c:ext>
            </c:extLst>
          </c:dPt>
          <c:dPt>
            <c:idx val="4"/>
            <c:invertIfNegative val="0"/>
            <c:bubble3D val="0"/>
            <c:spPr>
              <a:solidFill>
                <a:schemeClr val="accent6">
                  <a:lumMod val="50000"/>
                </a:schemeClr>
              </a:solidFill>
              <a:ln>
                <a:noFill/>
              </a:ln>
              <a:effectLst/>
            </c:spPr>
            <c:extLst>
              <c:ext xmlns:c16="http://schemas.microsoft.com/office/drawing/2014/chart" uri="{C3380CC4-5D6E-409C-BE32-E72D297353CC}">
                <c16:uniqueId val="{00000007-9B86-4DD6-92E6-09952E7B24F7}"/>
              </c:ext>
            </c:extLst>
          </c:dPt>
          <c:dLbls>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Periodisitas</c:v>
                </c:pt>
                <c:pt idx="1">
                  <c:v>Fitur Linguistik</c:v>
                </c:pt>
                <c:pt idx="2">
                  <c:v>Grafologi</c:v>
                </c:pt>
                <c:pt idx="3">
                  <c:v>Gaya Penulisan</c:v>
                </c:pt>
                <c:pt idx="4">
                  <c:v>Substansi Artikel</c:v>
                </c:pt>
              </c:strCache>
            </c:strRef>
          </c:cat>
          <c:val>
            <c:numRef>
              <c:f>Sheet1!$B$2:$B$6</c:f>
              <c:numCache>
                <c:formatCode>General</c:formatCode>
                <c:ptCount val="5"/>
                <c:pt idx="0">
                  <c:v>87.66</c:v>
                </c:pt>
                <c:pt idx="1">
                  <c:v>80.28</c:v>
                </c:pt>
                <c:pt idx="2">
                  <c:v>77.64</c:v>
                </c:pt>
                <c:pt idx="3">
                  <c:v>85.73</c:v>
                </c:pt>
                <c:pt idx="4">
                  <c:v>84.58</c:v>
                </c:pt>
              </c:numCache>
            </c:numRef>
          </c:val>
          <c:extLst>
            <c:ext xmlns:c16="http://schemas.microsoft.com/office/drawing/2014/chart" uri="{C3380CC4-5D6E-409C-BE32-E72D297353CC}">
              <c16:uniqueId val="{00000008-9B86-4DD6-92E6-09952E7B24F7}"/>
            </c:ext>
          </c:extLst>
        </c:ser>
        <c:dLbls>
          <c:showLegendKey val="0"/>
          <c:showVal val="1"/>
          <c:showCatName val="0"/>
          <c:showSerName val="0"/>
          <c:showPercent val="0"/>
          <c:showBubbleSize val="0"/>
        </c:dLbls>
        <c:gapWidth val="150"/>
        <c:overlap val="-25"/>
        <c:axId val="500738288"/>
        <c:axId val="500736848"/>
      </c:barChart>
      <c:catAx>
        <c:axId val="500738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crossAx val="500736848"/>
        <c:crosses val="autoZero"/>
        <c:auto val="1"/>
        <c:lblAlgn val="ctr"/>
        <c:lblOffset val="100"/>
        <c:noMultiLvlLbl val="0"/>
      </c:catAx>
      <c:valAx>
        <c:axId val="500736848"/>
        <c:scaling>
          <c:orientation val="minMax"/>
        </c:scaling>
        <c:delete val="1"/>
        <c:axPos val="l"/>
        <c:numFmt formatCode="General" sourceLinked="1"/>
        <c:majorTickMark val="none"/>
        <c:minorTickMark val="none"/>
        <c:tickLblPos val="nextTo"/>
        <c:crossAx val="5007382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bg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2291254" y="584010"/>
            <a:ext cx="7609487" cy="1065559"/>
          </a:xfrm>
        </p:spPr>
        <p:txBody>
          <a:bodyPr>
            <a:noAutofit/>
          </a:bodyPr>
          <a:lstStyle/>
          <a:p>
            <a:pPr algn="ctr">
              <a:lnSpc>
                <a:spcPct val="150000"/>
              </a:lnSpc>
            </a:pPr>
            <a:r>
              <a:rPr lang="id-ID" sz="1800" b="1" dirty="0">
                <a:solidFill>
                  <a:schemeClr val="bg1"/>
                </a:solidFill>
                <a:effectLst/>
                <a:latin typeface="+mn-lt"/>
                <a:ea typeface="Calibri" panose="020F0502020204030204" pitchFamily="34" charset="0"/>
                <a:cs typeface="Arial" panose="020B0604020202020204" pitchFamily="34" charset="0"/>
              </a:rPr>
              <a:t>THE ABILITY TO WRITE SCIENTIFIC ARTICLES AMONG UNIVERSITY STUDENTS VIEWS FROM FIVE INSTITUTIONS IN INDONESIA</a:t>
            </a:r>
            <a:endParaRPr lang="en-US" sz="2800"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err="1">
                <a:solidFill>
                  <a:schemeClr val="bg1"/>
                </a:solidFill>
              </a:rPr>
              <a:t>Hernawan</a:t>
            </a:r>
            <a:r>
              <a:rPr lang="en-US" sz="1600" b="1" dirty="0">
                <a:solidFill>
                  <a:schemeClr val="bg1"/>
                </a:solidFill>
              </a:rPr>
              <a:t>, </a:t>
            </a:r>
            <a:r>
              <a:rPr lang="en-US" sz="1600" b="1" dirty="0" err="1">
                <a:solidFill>
                  <a:schemeClr val="bg1"/>
                </a:solidFill>
              </a:rPr>
              <a:t>Dadang</a:t>
            </a:r>
            <a:r>
              <a:rPr lang="en-US" sz="1600" b="1" dirty="0">
                <a:solidFill>
                  <a:schemeClr val="bg1"/>
                </a:solidFill>
              </a:rPr>
              <a:t> S. </a:t>
            </a:r>
            <a:r>
              <a:rPr lang="en-US" sz="1600" b="1" dirty="0" err="1">
                <a:solidFill>
                  <a:schemeClr val="bg1"/>
                </a:solidFill>
              </a:rPr>
              <a:t>Anshari</a:t>
            </a:r>
            <a:r>
              <a:rPr lang="en-US" sz="1600" b="1" dirty="0">
                <a:solidFill>
                  <a:schemeClr val="bg1"/>
                </a:solidFill>
              </a:rPr>
              <a:t>, </a:t>
            </a:r>
            <a:r>
              <a:rPr lang="en-US" sz="1600" b="1" dirty="0" err="1">
                <a:solidFill>
                  <a:schemeClr val="bg1"/>
                </a:solidFill>
              </a:rPr>
              <a:t>Syihabuddin</a:t>
            </a:r>
            <a:r>
              <a:rPr lang="en-US" sz="1600" b="1" dirty="0">
                <a:solidFill>
                  <a:schemeClr val="bg1"/>
                </a:solidFill>
              </a:rPr>
              <a:t>, Yeti </a:t>
            </a:r>
            <a:r>
              <a:rPr lang="en-US" sz="1600" b="1" dirty="0" err="1">
                <a:solidFill>
                  <a:schemeClr val="bg1"/>
                </a:solidFill>
              </a:rPr>
              <a:t>Mulyati</a:t>
            </a:r>
            <a:r>
              <a:rPr lang="en-US" sz="1600" b="1" dirty="0">
                <a:solidFill>
                  <a:schemeClr val="bg1"/>
                </a:solidFill>
              </a:rPr>
              <a:t>,</a:t>
            </a:r>
          </a:p>
          <a:p>
            <a:pPr>
              <a:lnSpc>
                <a:spcPct val="100000"/>
              </a:lnSpc>
            </a:pPr>
            <a:r>
              <a:rPr lang="en-US" sz="1600" b="1" dirty="0">
                <a:solidFill>
                  <a:schemeClr val="bg1"/>
                </a:solidFill>
              </a:rPr>
              <a:t>Universitas Pendidikan Indonesia.</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a:t>
            </a:r>
            <a:r>
              <a:rPr lang="en-US" sz="1600" b="0" i="1" dirty="0">
                <a:solidFill>
                  <a:schemeClr val="bg1"/>
                </a:solidFill>
                <a:effectLst/>
                <a:latin typeface="+mn-lt"/>
              </a:rPr>
              <a:t>ICOLLITE-23160</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@hernawan_asgar</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sz="1800" dirty="0">
                <a:solidFill>
                  <a:schemeClr val="bg1"/>
                </a:solidFill>
                <a:effectLst/>
                <a:ea typeface="Calibri" panose="020F0502020204030204" pitchFamily="34" charset="0"/>
                <a:cs typeface="Arial" panose="020B0604020202020204" pitchFamily="34" charset="0"/>
              </a:rPr>
              <a:t>The low ability to write scientific articles in students must be addressed immediately. This factor is increasingly prominent when the learning model used is not in accordance with the learning outcomes of the course.</a:t>
            </a:r>
          </a:p>
          <a:p>
            <a:pPr marL="0" indent="0">
              <a:buNone/>
            </a:pPr>
            <a:r>
              <a:rPr lang="id-ID" sz="1800" dirty="0">
                <a:solidFill>
                  <a:schemeClr val="bg1"/>
                </a:solidFill>
                <a:effectLst/>
                <a:ea typeface="Calibri" panose="020F0502020204030204" pitchFamily="34" charset="0"/>
                <a:cs typeface="Arial" panose="020B0604020202020204" pitchFamily="34" charset="0"/>
              </a:rPr>
              <a:t>Students </a:t>
            </a:r>
            <a:r>
              <a:rPr lang="en-US" sz="1800" dirty="0">
                <a:solidFill>
                  <a:schemeClr val="bg1"/>
                </a:solidFill>
                <a:effectLst/>
                <a:ea typeface="Calibri" panose="020F0502020204030204" pitchFamily="34" charset="0"/>
                <a:cs typeface="Arial" panose="020B0604020202020204" pitchFamily="34" charset="0"/>
              </a:rPr>
              <a:t>as prospective scientists are prepared to have various competencies related to science, technology, and art according to the type of study program they are taking. Students are not only required to read scientific writings, but also must be able to write their own scientific works. Therefore, students must be able, skilled, master, develop, and disseminate knowledge by improving the skills of writing scientific articles.</a:t>
            </a:r>
            <a:endParaRPr lang="en-US" sz="2000" dirty="0">
              <a:solidFill>
                <a:schemeClr val="bg1"/>
              </a:solidFill>
            </a:endParaRP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sz="1800" dirty="0">
                <a:solidFill>
                  <a:schemeClr val="bg1"/>
                </a:solidFill>
                <a:effectLst/>
                <a:ea typeface="Calibri" panose="020F0502020204030204" pitchFamily="34" charset="0"/>
              </a:rPr>
              <a:t>In 2015 the PISA test was held again. The Ministry of Education and Culture reported a fairly good increase in literacy in Indonesia. In 2015, out of 72 PISA participating countries, Indonesia was ranked 58th with a score of 397. This gave rise to new optimism for the Indonesian people to continue to strive to develop competencies, even though these 7 achievements were still below the OECD average (</a:t>
            </a:r>
            <a:r>
              <a:rPr lang="en-US" sz="1800" dirty="0" err="1">
                <a:solidFill>
                  <a:schemeClr val="bg1"/>
                </a:solidFill>
                <a:effectLst/>
                <a:ea typeface="Calibri" panose="020F0502020204030204" pitchFamily="34" charset="0"/>
              </a:rPr>
              <a:t>Damayantie</a:t>
            </a:r>
            <a:r>
              <a:rPr lang="en-US" sz="1800" dirty="0">
                <a:solidFill>
                  <a:schemeClr val="bg1"/>
                </a:solidFill>
                <a:effectLst/>
                <a:ea typeface="Calibri" panose="020F0502020204030204" pitchFamily="34" charset="0"/>
              </a:rPr>
              <a:t>, 2015, p. 6 ).</a:t>
            </a:r>
          </a:p>
          <a:p>
            <a:pPr marL="0" indent="0">
              <a:buNone/>
            </a:pPr>
            <a:r>
              <a:rPr lang="en-US" sz="1800" dirty="0">
                <a:solidFill>
                  <a:schemeClr val="bg1"/>
                </a:solidFill>
                <a:effectLst/>
                <a:uFill>
                  <a:solidFill>
                    <a:srgbClr val="000000"/>
                  </a:solidFill>
                </a:uFill>
                <a:ea typeface="Arial Unicode MS"/>
                <a:cs typeface="Arial Unicode MS"/>
              </a:rPr>
              <a:t>In the 1970s and 1980s, the approach used in teaching writing was a process approach, which emphasized individual problem solving.</a:t>
            </a:r>
            <a:r>
              <a:rPr lang="en-US" sz="1800" spc="5" dirty="0">
                <a:solidFill>
                  <a:schemeClr val="bg1"/>
                </a:solidFill>
                <a:effectLst/>
                <a:uFill>
                  <a:solidFill>
                    <a:srgbClr val="000000"/>
                  </a:solidFill>
                </a:uFill>
                <a:ea typeface="Arial Unicode MS"/>
                <a:cs typeface="Arial Unicode MS"/>
              </a:rPr>
              <a:t> </a:t>
            </a:r>
            <a:r>
              <a:rPr lang="en-US" sz="1800" dirty="0">
                <a:solidFill>
                  <a:schemeClr val="bg1"/>
                </a:solidFill>
                <a:effectLst/>
                <a:uFill>
                  <a:solidFill>
                    <a:srgbClr val="000000"/>
                  </a:solidFill>
                </a:uFill>
                <a:ea typeface="Arial Unicode MS"/>
                <a:cs typeface="Arial Unicode MS"/>
              </a:rPr>
              <a:t>through a planning-writing-reviewing framework (Badger &amp; White, 2000; Flower &amp;</a:t>
            </a:r>
            <a:r>
              <a:rPr lang="en-US" sz="1800" spc="5" dirty="0">
                <a:solidFill>
                  <a:schemeClr val="bg1"/>
                </a:solidFill>
                <a:effectLst/>
                <a:uFill>
                  <a:solidFill>
                    <a:srgbClr val="000000"/>
                  </a:solidFill>
                </a:uFill>
                <a:ea typeface="Arial Unicode MS"/>
                <a:cs typeface="Arial Unicode MS"/>
              </a:rPr>
              <a:t> </a:t>
            </a:r>
            <a:r>
              <a:rPr lang="en-US" sz="1800" dirty="0">
                <a:solidFill>
                  <a:schemeClr val="bg1"/>
                </a:solidFill>
                <a:effectLst/>
                <a:uFill>
                  <a:solidFill>
                    <a:srgbClr val="000000"/>
                  </a:solidFill>
                </a:uFill>
                <a:ea typeface="Arial Unicode MS"/>
                <a:cs typeface="Arial Unicode MS"/>
              </a:rPr>
              <a:t>Hayes, 1981 in Kuiper </a:t>
            </a:r>
            <a:r>
              <a:rPr lang="id-ID" sz="1800" dirty="0">
                <a:solidFill>
                  <a:schemeClr val="bg1"/>
                </a:solidFill>
                <a:effectLst/>
                <a:uFill>
                  <a:solidFill>
                    <a:srgbClr val="000000"/>
                  </a:solidFill>
                </a:uFill>
                <a:ea typeface="Arial Unicode MS"/>
                <a:cs typeface="Arial Unicode MS"/>
              </a:rPr>
              <a:t>, et al </a:t>
            </a:r>
            <a:r>
              <a:rPr lang="en-US" sz="1800" dirty="0">
                <a:solidFill>
                  <a:schemeClr val="bg1"/>
                </a:solidFill>
                <a:effectLst/>
                <a:uFill>
                  <a:solidFill>
                    <a:srgbClr val="000000"/>
                  </a:solidFill>
                </a:uFill>
                <a:ea typeface="Arial Unicode MS"/>
                <a:cs typeface="Arial Unicode MS"/>
              </a:rPr>
              <a:t>. </a:t>
            </a:r>
            <a:r>
              <a:rPr lang="id-ID" sz="1800" dirty="0">
                <a:solidFill>
                  <a:schemeClr val="bg1"/>
                </a:solidFill>
                <a:effectLst/>
                <a:uFill>
                  <a:solidFill>
                    <a:srgbClr val="000000"/>
                  </a:solidFill>
                </a:uFill>
                <a:ea typeface="Arial Unicode MS"/>
                <a:cs typeface="Arial Unicode MS"/>
              </a:rPr>
              <a:t>( </a:t>
            </a:r>
            <a:r>
              <a:rPr lang="en-US" sz="1800" dirty="0">
                <a:solidFill>
                  <a:schemeClr val="bg1"/>
                </a:solidFill>
                <a:effectLst/>
                <a:uFill>
                  <a:solidFill>
                    <a:srgbClr val="000000"/>
                  </a:solidFill>
                </a:uFill>
                <a:ea typeface="Arial Unicode MS"/>
                <a:cs typeface="Arial Unicode MS"/>
              </a:rPr>
              <a:t>2017 p. 6). Hyland (2003) in Kuiper </a:t>
            </a:r>
            <a:r>
              <a:rPr lang="id-ID" sz="1800" dirty="0">
                <a:solidFill>
                  <a:schemeClr val="bg1"/>
                </a:solidFill>
                <a:effectLst/>
                <a:uFill>
                  <a:solidFill>
                    <a:srgbClr val="000000"/>
                  </a:solidFill>
                </a:uFill>
                <a:ea typeface="Arial Unicode MS"/>
                <a:cs typeface="Arial Unicode MS"/>
              </a:rPr>
              <a:t>, et al </a:t>
            </a:r>
            <a:r>
              <a:rPr lang="en-US" sz="1800" dirty="0">
                <a:solidFill>
                  <a:schemeClr val="bg1"/>
                </a:solidFill>
                <a:effectLst/>
                <a:uFill>
                  <a:solidFill>
                    <a:srgbClr val="000000"/>
                  </a:solidFill>
                </a:uFill>
                <a:ea typeface="Arial Unicode MS"/>
                <a:cs typeface="Arial Unicode MS"/>
              </a:rPr>
              <a:t>. </a:t>
            </a:r>
            <a:r>
              <a:rPr lang="id-ID" sz="1800" dirty="0">
                <a:solidFill>
                  <a:schemeClr val="bg1"/>
                </a:solidFill>
                <a:effectLst/>
                <a:uFill>
                  <a:solidFill>
                    <a:srgbClr val="000000"/>
                  </a:solidFill>
                </a:uFill>
                <a:ea typeface="Arial Unicode MS"/>
                <a:cs typeface="Arial Unicode MS"/>
              </a:rPr>
              <a:t>( </a:t>
            </a:r>
            <a:r>
              <a:rPr lang="en-US" sz="1800" dirty="0">
                <a:solidFill>
                  <a:schemeClr val="bg1"/>
                </a:solidFill>
                <a:effectLst/>
                <a:uFill>
                  <a:solidFill>
                    <a:srgbClr val="000000"/>
                  </a:solidFill>
                </a:uFill>
                <a:ea typeface="Arial Unicode MS"/>
                <a:cs typeface="Arial Unicode MS"/>
              </a:rPr>
              <a:t>2017 </a:t>
            </a:r>
            <a:r>
              <a:rPr lang="id-ID" sz="1800" dirty="0">
                <a:solidFill>
                  <a:schemeClr val="bg1"/>
                </a:solidFill>
                <a:effectLst/>
                <a:uFill>
                  <a:solidFill>
                    <a:srgbClr val="000000"/>
                  </a:solidFill>
                </a:uFill>
                <a:ea typeface="Arial Unicode MS"/>
                <a:cs typeface="Arial Unicode MS"/>
              </a:rPr>
              <a:t>) </a:t>
            </a:r>
            <a:r>
              <a:rPr lang="en-US" sz="1800" dirty="0">
                <a:solidFill>
                  <a:schemeClr val="bg1"/>
                </a:solidFill>
                <a:effectLst/>
                <a:uFill>
                  <a:solidFill>
                    <a:srgbClr val="000000"/>
                  </a:solidFill>
                </a:uFill>
                <a:ea typeface="Arial Unicode MS"/>
                <a:cs typeface="Arial Unicode MS"/>
              </a:rPr>
              <a:t>suggested that in the late 1980s and 1990s, the approach in learning switched to a genre approach. This approach emphasizes learning to write collaboratively within a contextual framework, highlighting the meaning and type of text. The genre approach emerged in Australia in the 1980s</a:t>
            </a:r>
            <a:r>
              <a:rPr lang="en-US" sz="1800" spc="5" dirty="0">
                <a:solidFill>
                  <a:schemeClr val="bg1"/>
                </a:solidFill>
                <a:effectLst/>
                <a:uFill>
                  <a:solidFill>
                    <a:srgbClr val="000000"/>
                  </a:solidFill>
                </a:uFill>
                <a:ea typeface="Arial Unicode MS"/>
                <a:cs typeface="Arial Unicode MS"/>
              </a:rPr>
              <a:t> </a:t>
            </a:r>
            <a:r>
              <a:rPr lang="en-US" sz="1800" dirty="0">
                <a:solidFill>
                  <a:schemeClr val="bg1"/>
                </a:solidFill>
                <a:effectLst/>
                <a:uFill>
                  <a:solidFill>
                    <a:srgbClr val="000000"/>
                  </a:solidFill>
                </a:uFill>
                <a:ea typeface="Arial Unicode MS"/>
                <a:cs typeface="Arial Unicode MS"/>
              </a:rPr>
              <a:t>an ideological view that empowers all students with linguistic resources for social success (Cope &amp; </a:t>
            </a:r>
            <a:r>
              <a:rPr lang="en-US" sz="1800" dirty="0" err="1">
                <a:solidFill>
                  <a:schemeClr val="bg1"/>
                </a:solidFill>
                <a:effectLst/>
                <a:uFill>
                  <a:solidFill>
                    <a:srgbClr val="000000"/>
                  </a:solidFill>
                </a:uFill>
                <a:ea typeface="Arial Unicode MS"/>
                <a:cs typeface="Arial Unicode MS"/>
              </a:rPr>
              <a:t>Kalantzis</a:t>
            </a:r>
            <a:r>
              <a:rPr lang="en-US" sz="1800" dirty="0">
                <a:solidFill>
                  <a:schemeClr val="bg1"/>
                </a:solidFill>
                <a:effectLst/>
                <a:uFill>
                  <a:solidFill>
                    <a:srgbClr val="000000"/>
                  </a:solidFill>
                </a:uFill>
                <a:ea typeface="Arial Unicode MS"/>
                <a:cs typeface="Arial Unicode MS"/>
              </a:rPr>
              <a:t> (1993) and Hyon, (1996) in Kuiper </a:t>
            </a:r>
            <a:r>
              <a:rPr lang="id-ID" sz="1800" dirty="0">
                <a:solidFill>
                  <a:schemeClr val="bg1"/>
                </a:solidFill>
                <a:effectLst/>
                <a:uFill>
                  <a:solidFill>
                    <a:srgbClr val="000000"/>
                  </a:solidFill>
                </a:uFill>
                <a:ea typeface="Arial Unicode MS"/>
                <a:cs typeface="Arial Unicode MS"/>
              </a:rPr>
              <a:t>, et al </a:t>
            </a:r>
            <a:r>
              <a:rPr lang="en-US" sz="1800" dirty="0">
                <a:solidFill>
                  <a:schemeClr val="bg1"/>
                </a:solidFill>
                <a:effectLst/>
                <a:uFill>
                  <a:solidFill>
                    <a:srgbClr val="000000"/>
                  </a:solidFill>
                </a:uFill>
                <a:ea typeface="Arial Unicode MS"/>
                <a:cs typeface="Arial Unicode MS"/>
              </a:rPr>
              <a:t>. </a:t>
            </a:r>
            <a:r>
              <a:rPr lang="id-ID" sz="1800" dirty="0">
                <a:solidFill>
                  <a:schemeClr val="bg1"/>
                </a:solidFill>
                <a:effectLst/>
                <a:uFill>
                  <a:solidFill>
                    <a:srgbClr val="000000"/>
                  </a:solidFill>
                </a:uFill>
                <a:ea typeface="Arial Unicode MS"/>
                <a:cs typeface="Arial Unicode MS"/>
              </a:rPr>
              <a:t>( </a:t>
            </a:r>
            <a:r>
              <a:rPr lang="en-US" sz="1800" dirty="0">
                <a:solidFill>
                  <a:schemeClr val="bg1"/>
                </a:solidFill>
                <a:effectLst/>
                <a:uFill>
                  <a:solidFill>
                    <a:srgbClr val="000000"/>
                  </a:solidFill>
                </a:uFill>
                <a:ea typeface="Arial Unicode MS"/>
                <a:cs typeface="Arial Unicode MS"/>
              </a:rPr>
              <a:t>2017 p. 6). The genre-based approach differs greatly from the naturalistic approach which sees language learning as primarily an individual phenomenon, as opposed to formal instructions of grammar and textual forms (Knapp &amp; Watkins, 2005).</a:t>
            </a:r>
          </a:p>
          <a:p>
            <a:pPr marL="0" indent="0">
              <a:buNone/>
            </a:pPr>
            <a:endParaRPr lang="en-US" sz="18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sz="1800" dirty="0">
                <a:solidFill>
                  <a:schemeClr val="bg1"/>
                </a:solidFill>
                <a:effectLst/>
                <a:ea typeface="Calibri" panose="020F0502020204030204" pitchFamily="34" charset="0"/>
                <a:cs typeface="Times New Roman" panose="02020603050405020304" pitchFamily="18" charset="0"/>
              </a:rPr>
              <a:t>The approach used in this research is a qualitative approach with quasi-experimental research methods. The quasi-experimental design used is </a:t>
            </a:r>
            <a:r>
              <a:rPr lang="en-US" sz="1800" i="1" dirty="0">
                <a:solidFill>
                  <a:schemeClr val="bg1"/>
                </a:solidFill>
                <a:effectLst/>
                <a:ea typeface="Calibri" panose="020F0502020204030204" pitchFamily="34" charset="0"/>
                <a:cs typeface="Times New Roman" panose="02020603050405020304" pitchFamily="18" charset="0"/>
              </a:rPr>
              <a:t>the one shot pretest-posttest design</a:t>
            </a:r>
            <a:r>
              <a:rPr lang="en-US" sz="1800" dirty="0">
                <a:solidFill>
                  <a:schemeClr val="bg1"/>
                </a:solidFill>
                <a:effectLst/>
                <a:ea typeface="Calibri" panose="020F0502020204030204" pitchFamily="34" charset="0"/>
                <a:cs typeface="Times New Roman" panose="02020603050405020304" pitchFamily="18" charset="0"/>
              </a:rPr>
              <a:t>. Sources of data in this study were students from four universities in West Java. The number of students involved amounted to 144 students. The data collection technique used is test. According to </a:t>
            </a:r>
            <a:r>
              <a:rPr lang="en-US" sz="1800" dirty="0" err="1">
                <a:solidFill>
                  <a:schemeClr val="bg1"/>
                </a:solidFill>
                <a:effectLst/>
                <a:ea typeface="Calibri" panose="020F0502020204030204" pitchFamily="34" charset="0"/>
                <a:cs typeface="Times New Roman" panose="02020603050405020304" pitchFamily="18" charset="0"/>
              </a:rPr>
              <a:t>Widoyoko</a:t>
            </a:r>
            <a:r>
              <a:rPr lang="en-US" sz="1800" dirty="0">
                <a:solidFill>
                  <a:schemeClr val="bg1"/>
                </a:solidFill>
                <a:ea typeface="Calibri" panose="020F0502020204030204" pitchFamily="34" charset="0"/>
                <a:cs typeface="Times New Roman" panose="02020603050405020304" pitchFamily="18" charset="0"/>
              </a:rPr>
              <a:t> </a:t>
            </a:r>
            <a:r>
              <a:rPr lang="en-US" sz="1800" dirty="0">
                <a:solidFill>
                  <a:schemeClr val="bg1"/>
                </a:solidFill>
                <a:effectLst/>
                <a:ea typeface="Calibri" panose="020F0502020204030204" pitchFamily="34" charset="0"/>
                <a:cs typeface="Times New Roman" panose="02020603050405020304" pitchFamily="18" charset="0"/>
              </a:rPr>
              <a:t>(2013) a test is one of the tools used to take measurements in gathering information on an object.</a:t>
            </a:r>
            <a:endParaRPr lang="en-US" sz="1800" dirty="0">
              <a:solidFill>
                <a:schemeClr val="bg1"/>
              </a:solidFill>
              <a:effectLst/>
              <a:ea typeface="Calibri" panose="020F0502020204030204" pitchFamily="34" charset="0"/>
              <a:cs typeface="Arial" panose="020B0604020202020204" pitchFamily="34" charset="0"/>
            </a:endParaRPr>
          </a:p>
          <a:p>
            <a:pPr marL="0" indent="0">
              <a:buNone/>
            </a:pPr>
            <a:r>
              <a:rPr lang="en-US" sz="1800" dirty="0">
                <a:solidFill>
                  <a:schemeClr val="bg1"/>
                </a:solidFill>
                <a:effectLst/>
                <a:ea typeface="Calibri" panose="020F0502020204030204" pitchFamily="34" charset="0"/>
                <a:cs typeface="Times New Roman" panose="02020603050405020304" pitchFamily="18" charset="0"/>
              </a:rPr>
              <a:t>The data collection techniques used in this research are questionnaire techniques and performance test techniques. The questionnaire technique was used to obtain instrument validity data from experts and practitioners, while the test technique was used to measure students' skills in writing scientific articles after applying the </a:t>
            </a:r>
            <a:r>
              <a:rPr lang="en-US" sz="1800" i="1" dirty="0">
                <a:solidFill>
                  <a:schemeClr val="bg1"/>
                </a:solidFill>
                <a:effectLst/>
                <a:ea typeface="Calibri" panose="020F0502020204030204" pitchFamily="34" charset="0"/>
                <a:cs typeface="Times New Roman" panose="02020603050405020304" pitchFamily="18" charset="0"/>
              </a:rPr>
              <a:t>Genre-Based Writing Model Synthesized with Critical Literacy.</a:t>
            </a:r>
          </a:p>
          <a:p>
            <a:pPr marL="0" indent="0">
              <a:buNone/>
            </a:pPr>
            <a:r>
              <a:rPr lang="en-US" sz="1800" dirty="0">
                <a:solidFill>
                  <a:schemeClr val="bg1"/>
                </a:solidFill>
                <a:effectLst/>
                <a:ea typeface="Calibri" panose="020F0502020204030204" pitchFamily="34" charset="0"/>
              </a:rPr>
              <a:t>The data analysis technique used is descriptive data analysis technique. Descriptive analysis technique was performed using descriptive statistics. </a:t>
            </a:r>
            <a:endParaRPr lang="en-US" sz="1800" dirty="0">
              <a:solidFill>
                <a:schemeClr val="bg1"/>
              </a:solidFill>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graphicFrame>
        <p:nvGraphicFramePr>
          <p:cNvPr id="2" name="Chart 1">
            <a:extLst>
              <a:ext uri="{FF2B5EF4-FFF2-40B4-BE49-F238E27FC236}">
                <a16:creationId xmlns:a16="http://schemas.microsoft.com/office/drawing/2014/main" id="{4026D8D9-3B9E-75BF-C703-CD3F064F70C9}"/>
              </a:ext>
            </a:extLst>
          </p:cNvPr>
          <p:cNvGraphicFramePr/>
          <p:nvPr>
            <p:extLst>
              <p:ext uri="{D42A27DB-BD31-4B8C-83A1-F6EECF244321}">
                <p14:modId xmlns:p14="http://schemas.microsoft.com/office/powerpoint/2010/main" val="3225183643"/>
              </p:ext>
            </p:extLst>
          </p:nvPr>
        </p:nvGraphicFramePr>
        <p:xfrm>
          <a:off x="3107629" y="2608728"/>
          <a:ext cx="5459506" cy="3216743"/>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3">
            <a:extLst>
              <a:ext uri="{FF2B5EF4-FFF2-40B4-BE49-F238E27FC236}">
                <a16:creationId xmlns:a16="http://schemas.microsoft.com/office/drawing/2014/main" id="{FC977A6F-3CB4-4A95-3E94-FB47E2A6C679}"/>
              </a:ext>
            </a:extLst>
          </p:cNvPr>
          <p:cNvSpPr txBox="1">
            <a:spLocks/>
          </p:cNvSpPr>
          <p:nvPr/>
        </p:nvSpPr>
        <p:spPr>
          <a:xfrm>
            <a:off x="731982" y="1765589"/>
            <a:ext cx="10515600" cy="57308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effectLst/>
                <a:latin typeface="+mn-lt"/>
                <a:ea typeface="Calibri" panose="020F0502020204030204" pitchFamily="34" charset="0"/>
              </a:rPr>
              <a:t>Average Score of Student Ability in Writing Articles</a:t>
            </a:r>
            <a:endParaRPr lang="en-US" b="1" dirty="0">
              <a:solidFill>
                <a:schemeClr val="bg1"/>
              </a:solidFill>
              <a:latin typeface="+mn-lt"/>
            </a:endParaRP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794B1-E48B-6A34-CE6C-3EE7C9CFBE96}"/>
              </a:ext>
            </a:extLst>
          </p:cNvPr>
          <p:cNvSpPr>
            <a:spLocks noGrp="1"/>
          </p:cNvSpPr>
          <p:nvPr>
            <p:ph type="title"/>
          </p:nvPr>
        </p:nvSpPr>
        <p:spPr/>
        <p:txBody>
          <a:bodyPr/>
          <a:lstStyle/>
          <a:p>
            <a:r>
              <a:rPr lang="en-US" b="1" dirty="0">
                <a:solidFill>
                  <a:schemeClr val="bg1"/>
                </a:solidFill>
                <a:latin typeface="+mn-lt"/>
              </a:rPr>
              <a:t>FINDING AND DISCUSSION</a:t>
            </a:r>
            <a:endParaRPr lang="en-US" dirty="0"/>
          </a:p>
        </p:txBody>
      </p:sp>
      <p:graphicFrame>
        <p:nvGraphicFramePr>
          <p:cNvPr id="4" name="Chart 3">
            <a:extLst>
              <a:ext uri="{FF2B5EF4-FFF2-40B4-BE49-F238E27FC236}">
                <a16:creationId xmlns:a16="http://schemas.microsoft.com/office/drawing/2014/main" id="{D0A8E007-ABE8-2EA1-1331-184A791DADC7}"/>
              </a:ext>
            </a:extLst>
          </p:cNvPr>
          <p:cNvGraphicFramePr/>
          <p:nvPr>
            <p:extLst>
              <p:ext uri="{D42A27DB-BD31-4B8C-83A1-F6EECF244321}">
                <p14:modId xmlns:p14="http://schemas.microsoft.com/office/powerpoint/2010/main" val="3146108621"/>
              </p:ext>
            </p:extLst>
          </p:nvPr>
        </p:nvGraphicFramePr>
        <p:xfrm>
          <a:off x="2332354" y="2238374"/>
          <a:ext cx="6621145" cy="311467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3">
            <a:extLst>
              <a:ext uri="{FF2B5EF4-FFF2-40B4-BE49-F238E27FC236}">
                <a16:creationId xmlns:a16="http://schemas.microsoft.com/office/drawing/2014/main" id="{18604B92-BDAB-30D5-223C-5A30B59EC352}"/>
              </a:ext>
            </a:extLst>
          </p:cNvPr>
          <p:cNvSpPr txBox="1">
            <a:spLocks/>
          </p:cNvSpPr>
          <p:nvPr/>
        </p:nvSpPr>
        <p:spPr>
          <a:xfrm>
            <a:off x="655782" y="1506538"/>
            <a:ext cx="10515600" cy="57308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bg1"/>
                </a:solidFill>
                <a:effectLst/>
                <a:latin typeface="+mn-lt"/>
                <a:ea typeface="Calibri" panose="020F0502020204030204" pitchFamily="34" charset="0"/>
              </a:rPr>
              <a:t>Student Writing Ability from every Aspect</a:t>
            </a:r>
            <a:endParaRPr lang="en-US" b="1" dirty="0">
              <a:solidFill>
                <a:schemeClr val="bg1"/>
              </a:solidFill>
              <a:latin typeface="+mn-lt"/>
            </a:endParaRPr>
          </a:p>
        </p:txBody>
      </p:sp>
    </p:spTree>
    <p:extLst>
      <p:ext uri="{BB962C8B-B14F-4D97-AF65-F5344CB8AC3E}">
        <p14:creationId xmlns:p14="http://schemas.microsoft.com/office/powerpoint/2010/main" val="3711589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079FA-BC8B-9170-5BE4-A068AF126245}"/>
              </a:ext>
            </a:extLst>
          </p:cNvPr>
          <p:cNvSpPr>
            <a:spLocks noGrp="1"/>
          </p:cNvSpPr>
          <p:nvPr>
            <p:ph idx="1"/>
          </p:nvPr>
        </p:nvSpPr>
        <p:spPr>
          <a:xfrm>
            <a:off x="838200" y="1690688"/>
            <a:ext cx="10515600" cy="4351338"/>
          </a:xfrm>
        </p:spPr>
        <p:txBody>
          <a:bodyPr/>
          <a:lstStyle/>
          <a:p>
            <a:r>
              <a:rPr lang="en-US" sz="1800" dirty="0">
                <a:solidFill>
                  <a:schemeClr val="bg1"/>
                </a:solidFill>
                <a:effectLst/>
                <a:ea typeface="Calibri" panose="020F0502020204030204" pitchFamily="34" charset="0"/>
              </a:rPr>
              <a:t>As stated by (Hyland, 2009), each genre has a number of features that distinguish it from other genres: each has a specific purpose, structure, specific linguistic features, and is used by a cultural community. In this study, the aspects assessed in the students' scientific article writing consist of 1) periodicity, 2) linguistic features, 3) graphology, 4) writing style, and 5) article substance.</a:t>
            </a:r>
          </a:p>
          <a:p>
            <a:r>
              <a:rPr lang="en-US" sz="1800" dirty="0">
                <a:solidFill>
                  <a:schemeClr val="bg1"/>
                </a:solidFill>
                <a:effectLst/>
                <a:ea typeface="Calibri" panose="020F0502020204030204" pitchFamily="34" charset="0"/>
                <a:cs typeface="Arial" panose="020B0604020202020204" pitchFamily="34" charset="0"/>
              </a:rPr>
              <a:t>Based on the statistical test results, it is known that the </a:t>
            </a:r>
            <a:r>
              <a:rPr lang="en-US" sz="1800" dirty="0" err="1">
                <a:solidFill>
                  <a:schemeClr val="bg1"/>
                </a:solidFill>
                <a:effectLst/>
                <a:ea typeface="Calibri" panose="020F0502020204030204" pitchFamily="34" charset="0"/>
                <a:cs typeface="Arial" panose="020B0604020202020204" pitchFamily="34" charset="0"/>
              </a:rPr>
              <a:t>Asymp.Sig</a:t>
            </a:r>
            <a:r>
              <a:rPr lang="en-US" sz="1800" dirty="0">
                <a:solidFill>
                  <a:schemeClr val="bg1"/>
                </a:solidFill>
                <a:effectLst/>
                <a:ea typeface="Calibri" panose="020F0502020204030204" pitchFamily="34" charset="0"/>
                <a:cs typeface="Arial" panose="020B0604020202020204" pitchFamily="34" charset="0"/>
              </a:rPr>
              <a:t> (2-tailed) value is 0.000. Because 0.000 &lt;0.05, it can be concluded that the hypothesis is accepted. This means that there is a difference between the ability to write scientific articles using the GBWDLK model for initial and final test scores, so it can be concluded that there is an effect of developing the GBWDLK model on learning to write scientific articles in the broad test activity.</a:t>
            </a:r>
          </a:p>
        </p:txBody>
      </p:sp>
      <p:sp>
        <p:nvSpPr>
          <p:cNvPr id="4" name="Title 1">
            <a:extLst>
              <a:ext uri="{FF2B5EF4-FFF2-40B4-BE49-F238E27FC236}">
                <a16:creationId xmlns:a16="http://schemas.microsoft.com/office/drawing/2014/main" id="{B44B1EC3-233D-CF1C-03E6-6AABBEDDE1DF}"/>
              </a:ext>
            </a:extLst>
          </p:cNvPr>
          <p:cNvSpPr>
            <a:spLocks noGrp="1"/>
          </p:cNvSpPr>
          <p:nvPr>
            <p:ph type="title"/>
          </p:nvPr>
        </p:nvSpPr>
        <p:spPr>
          <a:xfrm>
            <a:off x="838200" y="365125"/>
            <a:ext cx="10515600" cy="1325563"/>
          </a:xfrm>
        </p:spPr>
        <p:txBody>
          <a:bodyPr/>
          <a:lstStyle/>
          <a:p>
            <a:r>
              <a:rPr lang="en-US" b="1" dirty="0">
                <a:solidFill>
                  <a:schemeClr val="bg1"/>
                </a:solidFill>
                <a:latin typeface="+mn-lt"/>
              </a:rPr>
              <a:t>FINDING AND DISCUSSION</a:t>
            </a:r>
            <a:endParaRPr lang="en-US" dirty="0"/>
          </a:p>
        </p:txBody>
      </p:sp>
    </p:spTree>
    <p:extLst>
      <p:ext uri="{BB962C8B-B14F-4D97-AF65-F5344CB8AC3E}">
        <p14:creationId xmlns:p14="http://schemas.microsoft.com/office/powerpoint/2010/main" val="879853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sz="2000" dirty="0">
                <a:solidFill>
                  <a:schemeClr val="bg1"/>
                </a:solidFill>
              </a:rPr>
              <a:t>After the implementation of the Genre-Based Writing </a:t>
            </a:r>
            <a:r>
              <a:rPr lang="en-US" sz="2000" dirty="0" err="1">
                <a:solidFill>
                  <a:schemeClr val="bg1"/>
                </a:solidFill>
              </a:rPr>
              <a:t>Synthesised</a:t>
            </a:r>
            <a:r>
              <a:rPr lang="en-US" sz="2000" dirty="0">
                <a:solidFill>
                  <a:schemeClr val="bg1"/>
                </a:solidFill>
              </a:rPr>
              <a:t> with Critical Literacy model, students' ability to write scientific articles in higher education increased significantly. Before the implementation of the GBWDLK model, the students' ability to write scientific articles was in the sufficient category, while after the implementation of the model, the students' ability became very good.</a:t>
            </a:r>
          </a:p>
        </p:txBody>
      </p:sp>
    </p:spTree>
    <p:extLst>
      <p:ext uri="{BB962C8B-B14F-4D97-AF65-F5344CB8AC3E}">
        <p14:creationId xmlns:p14="http://schemas.microsoft.com/office/powerpoint/2010/main" val="296520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rmAutofit/>
          </a:bodyPr>
          <a:lstStyle/>
          <a:p>
            <a:pPr marL="304800" indent="-304800">
              <a:lnSpc>
                <a:spcPct val="107000"/>
              </a:lnSpc>
              <a:spcAft>
                <a:spcPts val="800"/>
              </a:spcAft>
            </a:pPr>
            <a:r>
              <a:rPr lang="en-US" sz="1800" kern="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Damayantie</a:t>
            </a:r>
            <a:r>
              <a:rPr lang="en-US" sz="1800"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 R. (2015). </a:t>
            </a:r>
            <a:r>
              <a:rPr lang="en-US" sz="1800" kern="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Literasi</a:t>
            </a:r>
            <a:r>
              <a:rPr lang="en-US" sz="1800"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Dari Era </a:t>
            </a:r>
            <a:r>
              <a:rPr lang="en-US" sz="1800" kern="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Ke</a:t>
            </a:r>
            <a:r>
              <a:rPr lang="en-US" sz="1800"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Era. </a:t>
            </a:r>
            <a:r>
              <a:rPr lang="en-US" sz="1800" i="1" kern="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Sasindo</a:t>
            </a:r>
            <a:r>
              <a:rPr lang="en-US" sz="1800" i="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 </a:t>
            </a:r>
            <a:r>
              <a:rPr lang="en-US" sz="1800" i="1" kern="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Jurnal</a:t>
            </a:r>
            <a:r>
              <a:rPr lang="en-US" sz="1800" i="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Pendidikan Bahasa Dan Sastra Indonesia</a:t>
            </a:r>
            <a:r>
              <a:rPr lang="en-US" sz="1800"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1800" i="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3</a:t>
            </a:r>
            <a:r>
              <a:rPr lang="en-US" sz="1800"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1–10. http://journal.upgris.ac.id/index.php/sasindo/article/view/2076</a:t>
            </a:r>
            <a:endParaRPr lang="en-US" sz="1800" kern="1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304800" indent="-304800">
              <a:lnSpc>
                <a:spcPct val="107000"/>
              </a:lnSpc>
              <a:spcAft>
                <a:spcPts val="800"/>
              </a:spcAft>
            </a:pPr>
            <a:r>
              <a:rPr lang="en-US" sz="1800"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Hyland, K. (2009). Teaching and Researching Writing. In C. N. </a:t>
            </a:r>
            <a:r>
              <a:rPr lang="en-US" sz="1800" kern="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Candlin</a:t>
            </a:r>
            <a:r>
              <a:rPr lang="en-US" sz="1800"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&amp; D. R. Hall (Eds.), </a:t>
            </a:r>
            <a:r>
              <a:rPr lang="en-US" sz="1800" i="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An International Handbook of Tourism Education</a:t>
            </a:r>
            <a:r>
              <a:rPr lang="en-US" sz="1800"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(Second). Pearson Education Limited.</a:t>
            </a:r>
            <a:endParaRPr lang="en-US" sz="1800" kern="1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304800" indent="-304800">
              <a:lnSpc>
                <a:spcPct val="107000"/>
              </a:lnSpc>
              <a:spcAft>
                <a:spcPts val="800"/>
              </a:spcAft>
            </a:pPr>
            <a:r>
              <a:rPr lang="en-US" sz="1800"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Knapp, P., &amp; Watkins, M. (2005). </a:t>
            </a:r>
            <a:r>
              <a:rPr lang="en-US" sz="1800" i="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Genre, Text, Grammar</a:t>
            </a:r>
            <a:r>
              <a:rPr lang="en-US" sz="1800"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University of New South Wales Press Ltd.</a:t>
            </a:r>
            <a:endParaRPr lang="en-US" sz="1800" kern="1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pPr marL="304800" indent="-304800">
              <a:lnSpc>
                <a:spcPct val="107000"/>
              </a:lnSpc>
              <a:spcAft>
                <a:spcPts val="800"/>
              </a:spcAft>
            </a:pPr>
            <a:r>
              <a:rPr lang="en-US" sz="1800"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Kuiper, C., Kuiper, C., Smit, J., Wachter, L. De, &amp; </a:t>
            </a:r>
            <a:r>
              <a:rPr lang="en-US" sz="1800" kern="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Elen</a:t>
            </a:r>
            <a:r>
              <a:rPr lang="en-US" sz="1800"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J. (2017). </a:t>
            </a:r>
            <a:r>
              <a:rPr lang="en-US" sz="1800" i="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Scaffolding tertiary students ’ writing in a genre-based writing intervention</a:t>
            </a:r>
            <a:r>
              <a:rPr lang="en-US" sz="1800"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1800" i="1"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June</a:t>
            </a:r>
            <a:r>
              <a:rPr lang="en-US" sz="1800" kern="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https://doi.org/10.17239/jowr-2017.09.01.02</a:t>
            </a:r>
            <a:endParaRPr lang="en-US" sz="1800" kern="1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a:p>
            <a:r>
              <a:rPr lang="en-US" sz="1800" kern="0" dirty="0" err="1">
                <a:solidFill>
                  <a:schemeClr val="bg1"/>
                </a:solidFill>
                <a:effectLst/>
                <a:latin typeface="Calibri" panose="020F0502020204030204" pitchFamily="34" charset="0"/>
                <a:ea typeface="Calibri" panose="020F0502020204030204" pitchFamily="34" charset="0"/>
              </a:rPr>
              <a:t>Widoyoko</a:t>
            </a:r>
            <a:r>
              <a:rPr lang="en-US" sz="1800" kern="0" dirty="0">
                <a:solidFill>
                  <a:schemeClr val="bg1"/>
                </a:solidFill>
                <a:effectLst/>
                <a:latin typeface="Calibri" panose="020F0502020204030204" pitchFamily="34" charset="0"/>
                <a:ea typeface="Calibri" panose="020F0502020204030204" pitchFamily="34" charset="0"/>
              </a:rPr>
              <a:t>, S. E. P. (2013). </a:t>
            </a:r>
            <a:r>
              <a:rPr lang="en-US" sz="1800" i="1" kern="0" dirty="0" err="1">
                <a:solidFill>
                  <a:schemeClr val="bg1"/>
                </a:solidFill>
                <a:effectLst/>
                <a:latin typeface="Calibri" panose="020F0502020204030204" pitchFamily="34" charset="0"/>
                <a:ea typeface="Calibri" panose="020F0502020204030204" pitchFamily="34" charset="0"/>
              </a:rPr>
              <a:t>Evaluasi</a:t>
            </a:r>
            <a:r>
              <a:rPr lang="en-US" sz="1800" i="1" kern="0" dirty="0">
                <a:solidFill>
                  <a:schemeClr val="bg1"/>
                </a:solidFill>
                <a:effectLst/>
                <a:latin typeface="Calibri" panose="020F0502020204030204" pitchFamily="34" charset="0"/>
                <a:ea typeface="Calibri" panose="020F0502020204030204" pitchFamily="34" charset="0"/>
              </a:rPr>
              <a:t> Program </a:t>
            </a:r>
            <a:r>
              <a:rPr lang="en-US" sz="1800" i="1" kern="0" dirty="0" err="1">
                <a:solidFill>
                  <a:schemeClr val="bg1"/>
                </a:solidFill>
                <a:effectLst/>
                <a:latin typeface="Calibri" panose="020F0502020204030204" pitchFamily="34" charset="0"/>
                <a:ea typeface="Calibri" panose="020F0502020204030204" pitchFamily="34" charset="0"/>
              </a:rPr>
              <a:t>Pembelajaran</a:t>
            </a:r>
            <a:r>
              <a:rPr lang="en-US" sz="1800" i="1" kern="0" dirty="0">
                <a:solidFill>
                  <a:schemeClr val="bg1"/>
                </a:solidFill>
                <a:effectLst/>
                <a:latin typeface="Calibri" panose="020F0502020204030204" pitchFamily="34" charset="0"/>
                <a:ea typeface="Calibri" panose="020F0502020204030204" pitchFamily="34" charset="0"/>
              </a:rPr>
              <a:t>: Panduan </a:t>
            </a:r>
            <a:r>
              <a:rPr lang="en-US" sz="1800" i="1" kern="0" dirty="0" err="1">
                <a:solidFill>
                  <a:schemeClr val="bg1"/>
                </a:solidFill>
                <a:effectLst/>
                <a:latin typeface="Calibri" panose="020F0502020204030204" pitchFamily="34" charset="0"/>
                <a:ea typeface="Calibri" panose="020F0502020204030204" pitchFamily="34" charset="0"/>
              </a:rPr>
              <a:t>Praktis</a:t>
            </a:r>
            <a:r>
              <a:rPr lang="en-US" sz="1800" i="1" kern="0" dirty="0">
                <a:solidFill>
                  <a:schemeClr val="bg1"/>
                </a:solidFill>
                <a:effectLst/>
                <a:latin typeface="Calibri" panose="020F0502020204030204" pitchFamily="34" charset="0"/>
                <a:ea typeface="Calibri" panose="020F0502020204030204" pitchFamily="34" charset="0"/>
              </a:rPr>
              <a:t> </a:t>
            </a:r>
            <a:r>
              <a:rPr lang="en-US" sz="1800" i="1" kern="0" dirty="0" err="1">
                <a:solidFill>
                  <a:schemeClr val="bg1"/>
                </a:solidFill>
                <a:effectLst/>
                <a:latin typeface="Calibri" panose="020F0502020204030204" pitchFamily="34" charset="0"/>
                <a:ea typeface="Calibri" panose="020F0502020204030204" pitchFamily="34" charset="0"/>
              </a:rPr>
              <a:t>bagi</a:t>
            </a:r>
            <a:r>
              <a:rPr lang="en-US" sz="1800" i="1" kern="0" dirty="0">
                <a:solidFill>
                  <a:schemeClr val="bg1"/>
                </a:solidFill>
                <a:effectLst/>
                <a:latin typeface="Calibri" panose="020F0502020204030204" pitchFamily="34" charset="0"/>
                <a:ea typeface="Calibri" panose="020F0502020204030204" pitchFamily="34" charset="0"/>
              </a:rPr>
              <a:t> </a:t>
            </a:r>
            <a:r>
              <a:rPr lang="en-US" sz="1800" i="1" kern="0" dirty="0" err="1">
                <a:solidFill>
                  <a:schemeClr val="bg1"/>
                </a:solidFill>
                <a:effectLst/>
                <a:latin typeface="Calibri" panose="020F0502020204030204" pitchFamily="34" charset="0"/>
                <a:ea typeface="Calibri" panose="020F0502020204030204" pitchFamily="34" charset="0"/>
              </a:rPr>
              <a:t>Pendidik</a:t>
            </a:r>
            <a:r>
              <a:rPr lang="en-US" sz="1800" i="1" kern="0" dirty="0">
                <a:solidFill>
                  <a:schemeClr val="bg1"/>
                </a:solidFill>
                <a:effectLst/>
                <a:latin typeface="Calibri" panose="020F0502020204030204" pitchFamily="34" charset="0"/>
                <a:ea typeface="Calibri" panose="020F0502020204030204" pitchFamily="34" charset="0"/>
              </a:rPr>
              <a:t> dan Calon </a:t>
            </a:r>
            <a:r>
              <a:rPr lang="en-US" sz="1800" i="1" kern="0" dirty="0" err="1">
                <a:solidFill>
                  <a:schemeClr val="bg1"/>
                </a:solidFill>
                <a:effectLst/>
                <a:latin typeface="Calibri" panose="020F0502020204030204" pitchFamily="34" charset="0"/>
                <a:ea typeface="Calibri" panose="020F0502020204030204" pitchFamily="34" charset="0"/>
              </a:rPr>
              <a:t>Pendidik</a:t>
            </a:r>
            <a:r>
              <a:rPr lang="en-US" sz="1800" kern="0" dirty="0">
                <a:solidFill>
                  <a:schemeClr val="bg1"/>
                </a:solidFill>
                <a:effectLst/>
                <a:latin typeface="Calibri" panose="020F0502020204030204" pitchFamily="34" charset="0"/>
                <a:ea typeface="Calibri" panose="020F0502020204030204" pitchFamily="34" charset="0"/>
              </a:rPr>
              <a:t>. Pustaka </a:t>
            </a:r>
            <a:r>
              <a:rPr lang="en-US" sz="1800" kern="0" dirty="0" err="1">
                <a:solidFill>
                  <a:schemeClr val="bg1"/>
                </a:solidFill>
                <a:effectLst/>
                <a:latin typeface="Calibri" panose="020F0502020204030204" pitchFamily="34" charset="0"/>
                <a:ea typeface="Calibri" panose="020F0502020204030204" pitchFamily="34" charset="0"/>
              </a:rPr>
              <a:t>Belajar</a:t>
            </a:r>
            <a:r>
              <a:rPr lang="en-US" sz="1800" kern="0" dirty="0">
                <a:solidFill>
                  <a:schemeClr val="bg1"/>
                </a:solidFill>
                <a:effectLst/>
                <a:latin typeface="Calibri" panose="020F0502020204030204" pitchFamily="34" charset="0"/>
                <a:ea typeface="Calibri" panose="020F0502020204030204" pitchFamily="34" charset="0"/>
              </a:rPr>
              <a:t>.</a:t>
            </a:r>
            <a:endParaRPr lang="en-US" sz="2000" dirty="0">
              <a:solidFill>
                <a:schemeClr val="bg1"/>
              </a:solidFill>
            </a:endParaRPr>
          </a:p>
        </p:txBody>
      </p:sp>
    </p:spTree>
    <p:extLst>
      <p:ext uri="{BB962C8B-B14F-4D97-AF65-F5344CB8AC3E}">
        <p14:creationId xmlns:p14="http://schemas.microsoft.com/office/powerpoint/2010/main" val="3004828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1040</Words>
  <Application>Microsoft Office PowerPoint</Application>
  <PresentationFormat>Widescreen</PresentationFormat>
  <Paragraphs>31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THE ABILITY TO WRITE SCIENTIFIC ARTICLES AMONG UNIVERSITY STUDENTS VIEWS FROM FIVE INSTITUTIONS IN INDONESIA</vt:lpstr>
      <vt:lpstr>INTRODUCTION</vt:lpstr>
      <vt:lpstr>LITERATURE REVIEW</vt:lpstr>
      <vt:lpstr>METHOD</vt:lpstr>
      <vt:lpstr>FINDING AND DISCUSSION</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Basa Sunda</cp:lastModifiedBy>
  <cp:revision>6</cp:revision>
  <dcterms:created xsi:type="dcterms:W3CDTF">2023-04-14T06:04:15Z</dcterms:created>
  <dcterms:modified xsi:type="dcterms:W3CDTF">2023-07-30T16:50:21Z</dcterms:modified>
</cp:coreProperties>
</file>