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notesSlides/notesSlide2.xml" ContentType="application/vnd.openxmlformats-officedocument.presentationml.notesSlide+xml"/>
  <Override PartName="/ppt/notesSlides/notesSlide3.xml" ContentType="application/vnd.openxmlformats-officedocument.presentationml.notesSlide+xml"/>
  <Override PartName="/ppt/ink/ink5.xml" ContentType="application/inkml+xml"/>
  <Override PartName="/ppt/ink/ink6.xml" ContentType="application/inkml+xml"/>
  <Override PartName="/ppt/ink/ink7.xml" ContentType="application/inkml+xml"/>
  <Override PartName="/ppt/ink/ink8.xml" ContentType="application/inkml+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67" r:id="rId4"/>
    <p:sldId id="266" r:id="rId5"/>
    <p:sldId id="270" r:id="rId6"/>
    <p:sldId id="271" r:id="rId7"/>
    <p:sldId id="259" r:id="rId8"/>
    <p:sldId id="272" r:id="rId9"/>
    <p:sldId id="258" r:id="rId10"/>
    <p:sldId id="273" r:id="rId11"/>
    <p:sldId id="264" r:id="rId12"/>
    <p:sldId id="261" r:id="rId13"/>
    <p:sldId id="262" r:id="rId14"/>
    <p:sldId id="26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LL" initials="D" lastIdx="2" clrIdx="0">
    <p:extLst>
      <p:ext uri="{19B8F6BF-5375-455C-9EA6-DF929625EA0E}">
        <p15:presenceInfo xmlns:p15="http://schemas.microsoft.com/office/powerpoint/2012/main" userId="DEL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78" autoAdjust="0"/>
    <p:restoredTop sz="96357" autoAdjust="0"/>
  </p:normalViewPr>
  <p:slideViewPr>
    <p:cSldViewPr snapToGrid="0">
      <p:cViewPr varScale="1">
        <p:scale>
          <a:sx n="106" d="100"/>
          <a:sy n="106" d="100"/>
        </p:scale>
        <p:origin x="70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7-26T07:09:19.350"/>
    </inkml:context>
    <inkml:brush xml:id="br0">
      <inkml:brushProperty name="width" value="0.05" units="cm"/>
      <inkml:brushProperty name="height" value="0.05" units="cm"/>
    </inkml:brush>
  </inkml:definitions>
  <inkml:trace contextRef="#ctx0" brushRef="#br0">0 0 24575,'0'0'-8191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7-26T07:09:26.978"/>
    </inkml:context>
    <inkml:brush xml:id="br0">
      <inkml:brushProperty name="width" value="0.05" units="cm"/>
      <inkml:brushProperty name="height" value="0.05" units="cm"/>
    </inkml:brush>
  </inkml:definitions>
  <inkml:trace contextRef="#ctx0" brushRef="#br0">0 0 24575,'0'0'-8191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7-26T07:09:36.053"/>
    </inkml:context>
    <inkml:brush xml:id="br0">
      <inkml:brushProperty name="width" value="0.05" units="cm"/>
      <inkml:brushProperty name="height" value="0.05" units="cm"/>
      <inkml:brushProperty name="color" value="#FFFFFF"/>
    </inkml:brush>
  </inkml:definitions>
  <inkml:trace contextRef="#ctx0" brushRef="#br0">0 0 24575,'0'0'-8191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7-26T07:09:36.429"/>
    </inkml:context>
    <inkml:brush xml:id="br0">
      <inkml:brushProperty name="width" value="0.05" units="cm"/>
      <inkml:brushProperty name="height" value="0.05" units="cm"/>
      <inkml:brushProperty name="color" value="#FFFFFF"/>
    </inkml:brush>
  </inkml:definitions>
  <inkml:trace contextRef="#ctx0" brushRef="#br0">0 0 24575,'0'0'-8191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7-26T07:09:19.350"/>
    </inkml:context>
    <inkml:brush xml:id="br0">
      <inkml:brushProperty name="width" value="0.05" units="cm"/>
      <inkml:brushProperty name="height" value="0.05" units="cm"/>
    </inkml:brush>
  </inkml:definitions>
  <inkml:trace contextRef="#ctx0" brushRef="#br0">0 0 24575,'0'0'-8191</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7-26T07:09:26.978"/>
    </inkml:context>
    <inkml:brush xml:id="br0">
      <inkml:brushProperty name="width" value="0.05" units="cm"/>
      <inkml:brushProperty name="height" value="0.05" units="cm"/>
    </inkml:brush>
  </inkml:definitions>
  <inkml:trace contextRef="#ctx0" brushRef="#br0">0 0 24575,'0'0'-8191</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7-26T07:09:36.053"/>
    </inkml:context>
    <inkml:brush xml:id="br0">
      <inkml:brushProperty name="width" value="0.05" units="cm"/>
      <inkml:brushProperty name="height" value="0.05" units="cm"/>
      <inkml:brushProperty name="color" value="#FFFFFF"/>
    </inkml:brush>
  </inkml:definitions>
  <inkml:trace contextRef="#ctx0" brushRef="#br0">0 0 24575,'0'0'-8191</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7-26T07:09:36.429"/>
    </inkml:context>
    <inkml:brush xml:id="br0">
      <inkml:brushProperty name="width" value="0.05" units="cm"/>
      <inkml:brushProperty name="height" value="0.05" units="cm"/>
      <inkml:brushProperty name="color" value="#FFFFFF"/>
    </inkml:brush>
  </inkml:definitions>
  <inkml:trace contextRef="#ctx0" brushRef="#br0">0 0 24575,'0'0'-8191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C6E9CC-90AD-41C8-90B4-C2E9FDCAC9E0}" type="datetimeFigureOut">
              <a:rPr lang="en-ID" smtClean="0"/>
              <a:t>03/08/2023</a:t>
            </a:fld>
            <a:endParaRPr lang="en-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7256FC-9C5C-440A-A379-A8410A47CF5E}" type="slidenum">
              <a:rPr lang="en-ID" smtClean="0"/>
              <a:t>‹#›</a:t>
            </a:fld>
            <a:endParaRPr lang="en-ID"/>
          </a:p>
        </p:txBody>
      </p:sp>
    </p:spTree>
    <p:extLst>
      <p:ext uri="{BB962C8B-B14F-4D97-AF65-F5344CB8AC3E}">
        <p14:creationId xmlns:p14="http://schemas.microsoft.com/office/powerpoint/2010/main" val="424173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The levels of children’s reading literacy skills  in </a:t>
            </a:r>
            <a:r>
              <a:rPr lang="en-US" dirty="0" err="1"/>
              <a:t>TaRL</a:t>
            </a:r>
            <a:r>
              <a:rPr lang="en-US" dirty="0"/>
              <a:t> approach are beginner, letter, word, paragraph, and story levels. NTB’s stakeholders developed a local approach that was adapted 1. from </a:t>
            </a:r>
            <a:r>
              <a:rPr lang="en-US" dirty="0" err="1"/>
              <a:t>TaRL</a:t>
            </a:r>
            <a:r>
              <a:rPr lang="en-US" dirty="0"/>
              <a:t>. In the approach, learning is carried out according to the ability/level and implemented in 3 stages, namely assessment, grouping, and learning based on level/ability (</a:t>
            </a:r>
            <a:r>
              <a:rPr lang="en-US" dirty="0" err="1"/>
              <a:t>Jazuli</a:t>
            </a:r>
            <a:r>
              <a:rPr lang="en-US" dirty="0"/>
              <a:t>, 2021).</a:t>
            </a:r>
          </a:p>
          <a:p>
            <a:r>
              <a:rPr lang="en-US" dirty="0"/>
              <a:t>2. The new policy on national curriculum in Indonesia, launched in February 2022, distributes students into phases of learning. Within the phases, students in Grade 1 &amp; 2 are categorized as Phase A while Grade 3 &amp; 4 as Phase B, which are the foci of this study. Each phase must pursue specific learning outcomes with high emphasis on inclusive teaching (student-centered) (</a:t>
            </a:r>
            <a:r>
              <a:rPr lang="en-US" dirty="0" err="1"/>
              <a:t>Kemdikbudristek</a:t>
            </a:r>
            <a:r>
              <a:rPr lang="en-US" dirty="0"/>
              <a:t> RI).</a:t>
            </a:r>
          </a:p>
        </p:txBody>
      </p:sp>
      <p:sp>
        <p:nvSpPr>
          <p:cNvPr id="4" name="Slide Number Placeholder 3"/>
          <p:cNvSpPr>
            <a:spLocks noGrp="1"/>
          </p:cNvSpPr>
          <p:nvPr>
            <p:ph type="sldNum" sz="quarter" idx="5"/>
          </p:nvPr>
        </p:nvSpPr>
        <p:spPr/>
        <p:txBody>
          <a:bodyPr/>
          <a:lstStyle/>
          <a:p>
            <a:fld id="{757256FC-9C5C-440A-A379-A8410A47CF5E}" type="slidenum">
              <a:rPr lang="en-ID" smtClean="0"/>
              <a:t>3</a:t>
            </a:fld>
            <a:endParaRPr lang="en-ID"/>
          </a:p>
        </p:txBody>
      </p:sp>
    </p:spTree>
    <p:extLst>
      <p:ext uri="{BB962C8B-B14F-4D97-AF65-F5344CB8AC3E}">
        <p14:creationId xmlns:p14="http://schemas.microsoft.com/office/powerpoint/2010/main" val="1185830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0" name="Google Shape;300;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Google Shape;305;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6" name="Google Shape;306;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5 MENIT</a:t>
            </a:r>
            <a:endParaRPr/>
          </a:p>
          <a:p>
            <a:pPr marL="0" lvl="0" indent="0" algn="l" rtl="0">
              <a:spcBef>
                <a:spcPts val="0"/>
              </a:spcBef>
              <a:spcAft>
                <a:spcPts val="0"/>
              </a:spcAft>
              <a:buNone/>
            </a:pPr>
            <a:r>
              <a:rPr lang="en-US"/>
              <a:t>PENJELASAN KEPADA PESERTA. IKUTI ANIMASI SLIDE. </a:t>
            </a:r>
            <a:endParaRPr/>
          </a:p>
          <a:p>
            <a:pPr marL="0" lvl="0" indent="0" algn="l" rtl="0">
              <a:spcBef>
                <a:spcPts val="0"/>
              </a:spcBef>
              <a:spcAft>
                <a:spcPts val="0"/>
              </a:spcAft>
              <a:buNone/>
            </a:pPr>
            <a:r>
              <a:rPr lang="en-US"/>
              <a:t>Secara umum, ada berbagai jenis pembagian level kemampuan membaca. Ada yang digunakan oleh INOVASI yang mungkin sebagian kita sudah kenal. Di model INOVASI ada level huruf, suku kata, kata, membaca lancar, dan membaca pemahaman. Di model yang digunakan oleh Pratham dari India yang kita tonton melalui video kemarin, ada 5 level kemampuan membaca yaitu Pemula,Huruf, kata, paragraph, dan cerita.</a:t>
            </a:r>
            <a:endParaRPr/>
          </a:p>
          <a:p>
            <a:pPr marL="0" lvl="0" indent="0" algn="l" rtl="0">
              <a:spcBef>
                <a:spcPts val="0"/>
              </a:spcBef>
              <a:spcAft>
                <a:spcPts val="0"/>
              </a:spcAft>
              <a:buNone/>
            </a:pPr>
            <a:r>
              <a:rPr lang="en-US"/>
              <a:t>KLIK untuk menunjukkan tingkatan. </a:t>
            </a:r>
            <a:endParaRPr/>
          </a:p>
          <a:p>
            <a:pPr marL="0" lvl="0" indent="0" algn="l" rtl="0">
              <a:spcBef>
                <a:spcPts val="0"/>
              </a:spcBef>
              <a:spcAft>
                <a:spcPts val="0"/>
              </a:spcAft>
              <a:buNone/>
            </a:pPr>
            <a:endParaRPr/>
          </a:p>
          <a:p>
            <a:pPr marL="0" lvl="0" indent="0" algn="l" rtl="0">
              <a:spcBef>
                <a:spcPts val="0"/>
              </a:spcBef>
              <a:spcAft>
                <a:spcPts val="0"/>
              </a:spcAft>
              <a:buNone/>
            </a:pPr>
            <a:r>
              <a:rPr lang="en-US"/>
              <a:t>Bacakan kemampuan umum tiap level. Berikan kesempatan peserta merespon/bertanya.</a:t>
            </a:r>
            <a:endParaRPr/>
          </a:p>
          <a:p>
            <a:pPr marL="0" lvl="0" indent="0" algn="l" rtl="0">
              <a:spcBef>
                <a:spcPts val="0"/>
              </a:spcBef>
              <a:spcAft>
                <a:spcPts val="0"/>
              </a:spcAft>
              <a:buNone/>
            </a:pPr>
            <a:r>
              <a:rPr lang="en-US"/>
              <a:t>Bila tidak ada, lanjutkan dengan menjelaskan bahwa di model ini, siswa dapat dikelompokkan menjadi 3 kelompok level. Untuk saat ini kita beri nama kelompok Level A, Level B, dan Level c. Sangat penting untuk tidak memberikan nama yang mengindikasikan kemampuan karena ini dapat menurunkan motivasi siswa yang berada di level rendah. Oleh karenanya, bisa dengan memberi nama binatang, misalnya Angsa, Burung, dan Cicak. Peserta dapat menggunakan nama-nama lain. Tp untuk pelatihan ini, kita akan menggunakan contoh nama kelompok Angsa, Kelompok Burung, dan Kelompok Cicak. </a:t>
            </a:r>
            <a:endParaRPr/>
          </a:p>
        </p:txBody>
      </p:sp>
      <p:sp>
        <p:nvSpPr>
          <p:cNvPr id="307" name="Google Shape;307;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chemeClr val="dk1"/>
              </a:buClr>
              <a:buSzPts val="1200"/>
              <a:buFont typeface="Calibri"/>
              <a:buNone/>
            </a:pPr>
            <a:fld id="{00000000-1234-1234-1234-123412341234}" type="slidenum">
              <a:rPr lang="en-US"/>
              <a:t>6</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Google Shape;368;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9" name="Google Shape;369;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10 MENIT</a:t>
            </a:r>
            <a:endParaRPr/>
          </a:p>
          <a:p>
            <a:pPr marL="0" lvl="0" indent="0" algn="l" rtl="0">
              <a:spcBef>
                <a:spcPts val="0"/>
              </a:spcBef>
              <a:spcAft>
                <a:spcPts val="0"/>
              </a:spcAft>
              <a:buNone/>
            </a:pPr>
            <a:r>
              <a:rPr lang="en-US"/>
              <a:t>BAGAIMANA MELAKUKAN PENILAIAN KEMAMPUAN MEMBACA SISWA?</a:t>
            </a:r>
            <a:endParaRPr/>
          </a:p>
          <a:p>
            <a:pPr marL="0" lvl="0" indent="0" algn="l" rtl="0">
              <a:spcBef>
                <a:spcPts val="0"/>
              </a:spcBef>
              <a:spcAft>
                <a:spcPts val="0"/>
              </a:spcAft>
              <a:buNone/>
            </a:pPr>
            <a:r>
              <a:rPr lang="en-US"/>
              <a:t>KLIK. Lalu bacakan langkah 1-5 sesuai animasi slide.</a:t>
            </a:r>
            <a:endParaRPr/>
          </a:p>
          <a:p>
            <a:pPr marL="0" lvl="0" indent="0" algn="l" rtl="0">
              <a:spcBef>
                <a:spcPts val="0"/>
              </a:spcBef>
              <a:spcAft>
                <a:spcPts val="0"/>
              </a:spcAft>
              <a:buNone/>
            </a:pPr>
            <a:endParaRPr/>
          </a:p>
          <a:p>
            <a:pPr marL="0" lvl="0" indent="0" algn="l" rtl="0">
              <a:spcBef>
                <a:spcPts val="0"/>
              </a:spcBef>
              <a:spcAft>
                <a:spcPts val="0"/>
              </a:spcAft>
              <a:buNone/>
            </a:pPr>
            <a:r>
              <a:rPr lang="en-US"/>
              <a:t>Lalu sampaikan bahwa biasanya guru sudah tahu kira=kira siswanya ada di level apa. Jadi tes bisa dimulai dari level yang menurut guru terdekat dengan kemampuan siswa. Misalnya anak kelas 1, bisa dimulai dari level kata atau huruf. Tetapi secara umum, model ini memulai penilaian dari bagian PARAGRAF.</a:t>
            </a:r>
            <a:endParaRPr/>
          </a:p>
          <a:p>
            <a:pPr marL="0" lvl="0" indent="0" algn="l" rtl="0">
              <a:spcBef>
                <a:spcPts val="0"/>
              </a:spcBef>
              <a:spcAft>
                <a:spcPts val="0"/>
              </a:spcAft>
              <a:buNone/>
            </a:pPr>
            <a:endParaRPr/>
          </a:p>
          <a:p>
            <a:pPr marL="0" lvl="0" indent="0" algn="l" rtl="0">
              <a:spcBef>
                <a:spcPts val="0"/>
              </a:spcBef>
              <a:spcAft>
                <a:spcPts val="0"/>
              </a:spcAft>
              <a:buNone/>
            </a:pPr>
            <a:r>
              <a:rPr lang="en-US"/>
              <a:t>KLIK untuk memunculkan bagan prosedur sampai selesai.</a:t>
            </a:r>
            <a:endParaRPr/>
          </a:p>
          <a:p>
            <a:pPr marL="0" lvl="0" indent="0" algn="l" rtl="0">
              <a:spcBef>
                <a:spcPts val="0"/>
              </a:spcBef>
              <a:spcAft>
                <a:spcPts val="0"/>
              </a:spcAft>
              <a:buNone/>
            </a:pPr>
            <a:endParaRPr/>
          </a:p>
          <a:p>
            <a:pPr marL="0" lvl="0" indent="0" algn="l" rtl="0">
              <a:spcBef>
                <a:spcPts val="0"/>
              </a:spcBef>
              <a:spcAft>
                <a:spcPts val="0"/>
              </a:spcAft>
              <a:buNone/>
            </a:pPr>
            <a:r>
              <a:rPr lang="en-US"/>
              <a:t>Gunakan 1 saja, alur campuran TaRL dan PMM</a:t>
            </a:r>
            <a:endParaRPr/>
          </a:p>
        </p:txBody>
      </p:sp>
      <p:sp>
        <p:nvSpPr>
          <p:cNvPr id="370" name="Google Shape;370;p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chemeClr val="dk1"/>
              </a:buClr>
              <a:buSzPts val="1200"/>
              <a:buFont typeface="Calibri"/>
              <a:buNone/>
            </a:pPr>
            <a:fld id="{00000000-1234-1234-1234-123412341234}" type="slidenum">
              <a:rPr lang="en-US"/>
              <a:t>8</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9278C43-7C78-4843-9DB0-26079ABFD95C}" type="datetimeFigureOut">
              <a:rPr lang="en-US" smtClean="0"/>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935066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03471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43303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41628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278C43-7C78-4843-9DB0-26079ABFD95C}" type="datetimeFigureOut">
              <a:rPr lang="en-US" smtClean="0"/>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417565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9278C43-7C78-4843-9DB0-26079ABFD95C}" type="datetimeFigureOut">
              <a:rPr lang="en-US" smtClean="0"/>
              <a:t>8/3/2023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9928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278C43-7C78-4843-9DB0-26079ABFD95C}" type="datetimeFigureOut">
              <a:rPr lang="en-US" smtClean="0"/>
              <a:t>8/3/2023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7526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278C43-7C78-4843-9DB0-26079ABFD95C}" type="datetimeFigureOut">
              <a:rPr lang="en-US" smtClean="0"/>
              <a:t>8/3/2023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364474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78C43-7C78-4843-9DB0-26079ABFD95C}" type="datetimeFigureOut">
              <a:rPr lang="en-US" smtClean="0"/>
              <a:t>8/3/2023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50322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8/3/2023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4179384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8/3/2023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426204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78C43-7C78-4843-9DB0-26079ABFD95C}" type="datetimeFigureOut">
              <a:rPr lang="en-US" smtClean="0"/>
              <a:t>8/3/2023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D7BE7-220C-4592-A6F3-146279601EDE}" type="slidenum">
              <a:rPr lang="en-US" smtClean="0"/>
              <a:t>‹#›</a:t>
            </a:fld>
            <a:endParaRPr lang="en-US"/>
          </a:p>
        </p:txBody>
      </p:sp>
    </p:spTree>
    <p:extLst>
      <p:ext uri="{BB962C8B-B14F-4D97-AF65-F5344CB8AC3E}">
        <p14:creationId xmlns:p14="http://schemas.microsoft.com/office/powerpoint/2010/main" val="3095431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customXml" Target="../ink/ink4.xml"/><Relationship Id="rId3" Type="http://schemas.openxmlformats.org/officeDocument/2006/relationships/customXml" Target="../ink/ink1.xml"/><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customXml" Target="../ink/ink3.xml"/><Relationship Id="rId5" Type="http://schemas.openxmlformats.org/officeDocument/2006/relationships/customXml" Target="../ink/ink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0.png"/><Relationship Id="rId7" Type="http://schemas.openxmlformats.org/officeDocument/2006/relationships/customXml" Target="../ink/ink8.xml"/><Relationship Id="rId2" Type="http://schemas.openxmlformats.org/officeDocument/2006/relationships/customXml" Target="../ink/ink5.xml"/><Relationship Id="rId1" Type="http://schemas.openxmlformats.org/officeDocument/2006/relationships/slideLayout" Target="../slideLayouts/slideLayout2.xml"/><Relationship Id="rId6" Type="http://schemas.openxmlformats.org/officeDocument/2006/relationships/image" Target="../media/image40.png"/><Relationship Id="rId5" Type="http://schemas.openxmlformats.org/officeDocument/2006/relationships/customXml" Target="../ink/ink7.xml"/><Relationship Id="rId4" Type="http://schemas.openxmlformats.org/officeDocument/2006/relationships/customXml" Target="../ink/ink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49167" y="814125"/>
            <a:ext cx="11616113" cy="940248"/>
          </a:xfrm>
        </p:spPr>
        <p:txBody>
          <a:bodyPr>
            <a:noAutofit/>
          </a:bodyPr>
          <a:lstStyle/>
          <a:p>
            <a:r>
              <a:rPr lang="en-ID" sz="1600" kern="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Identification of Learning Functional Difficulties on Reading Abilities in Elementary and Islamic Elementary School Students in East Lombok</a:t>
            </a:r>
            <a:br>
              <a:rPr lang="en-ID" sz="16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sz="1600" b="1" dirty="0">
              <a:solidFill>
                <a:schemeClr val="bg1"/>
              </a:solidFill>
              <a:latin typeface="+mn-lt"/>
              <a:cs typeface="Times New Roman" panose="02020603050405020304" pitchFamily="18" charset="0"/>
            </a:endParaRPr>
          </a:p>
        </p:txBody>
      </p:sp>
      <p:sp>
        <p:nvSpPr>
          <p:cNvPr id="6" name="Subtitle 5"/>
          <p:cNvSpPr>
            <a:spLocks noGrp="1"/>
          </p:cNvSpPr>
          <p:nvPr>
            <p:ph type="subTitle" idx="1"/>
          </p:nvPr>
        </p:nvSpPr>
        <p:spPr>
          <a:xfrm>
            <a:off x="551409" y="1832346"/>
            <a:ext cx="11089177" cy="940248"/>
          </a:xfrm>
        </p:spPr>
        <p:txBody>
          <a:bodyPr>
            <a:normAutofit fontScale="25000" lnSpcReduction="20000"/>
          </a:bodyPr>
          <a:lstStyle/>
          <a:p>
            <a:pPr>
              <a:lnSpc>
                <a:spcPct val="120000"/>
              </a:lnSpc>
              <a:spcBef>
                <a:spcPts val="0"/>
              </a:spcBef>
            </a:pPr>
            <a:r>
              <a:rPr lang="en-ID" sz="5600" kern="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Lalu Ari Irawan</a:t>
            </a:r>
            <a:r>
              <a:rPr lang="en-ID" sz="5600" kern="0" baseline="30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a:t>
            </a:r>
            <a:r>
              <a:rPr lang="en-ID" sz="5600" kern="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Dewi </a:t>
            </a:r>
            <a:r>
              <a:rPr lang="en-ID" sz="5600" kern="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Nastiti</a:t>
            </a:r>
            <a:r>
              <a:rPr lang="en-ID" sz="5600" kern="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Lestariningsih</a:t>
            </a:r>
            <a:r>
              <a:rPr lang="en-ID" sz="5600" kern="0" baseline="30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lang="en-ID" sz="5600" kern="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Silva </a:t>
            </a:r>
            <a:r>
              <a:rPr lang="en-ID" sz="5600" kern="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Tenrisara</a:t>
            </a:r>
            <a:r>
              <a:rPr lang="en-ID" sz="5600" kern="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Pertiwi Isma</a:t>
            </a:r>
            <a:r>
              <a:rPr lang="en-ID" sz="5600" kern="0" baseline="30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3</a:t>
            </a:r>
            <a:r>
              <a:rPr lang="en-ID" sz="5600" kern="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Indah Okitasari</a:t>
            </a:r>
            <a:r>
              <a:rPr lang="en-ID" sz="5600" kern="0" baseline="30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4</a:t>
            </a:r>
            <a:r>
              <a:rPr lang="en-ID" sz="5600" kern="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5600" kern="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Nining</a:t>
            </a:r>
            <a:r>
              <a:rPr lang="en-ID" sz="5600" kern="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Nur Alaini</a:t>
            </a:r>
            <a:r>
              <a:rPr lang="en-ID" sz="5600" kern="0" baseline="30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5</a:t>
            </a:r>
            <a:r>
              <a:rPr lang="en-ID" sz="5600" kern="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Tri Amanat</a:t>
            </a:r>
            <a:r>
              <a:rPr lang="en-ID" sz="5600" kern="0" baseline="30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6</a:t>
            </a:r>
            <a:r>
              <a:rPr lang="en-ID" sz="5600" kern="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5600" kern="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Febyasti</a:t>
            </a:r>
            <a:r>
              <a:rPr lang="en-ID" sz="5600" kern="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5600" kern="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Davela</a:t>
            </a:r>
            <a:r>
              <a:rPr lang="en-ID" sz="5600" kern="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Ramadini</a:t>
            </a:r>
            <a:r>
              <a:rPr lang="en-ID" sz="5600" kern="0" baseline="30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7</a:t>
            </a:r>
            <a:endParaRPr lang="en-ID" sz="5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20000"/>
              </a:lnSpc>
              <a:spcBef>
                <a:spcPts val="0"/>
              </a:spcBef>
            </a:pPr>
            <a:r>
              <a:rPr lang="en-ID" sz="4000" kern="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INOVASI Nusa Tenggara Barat</a:t>
            </a:r>
            <a:r>
              <a:rPr lang="en-ID" sz="4000" kern="0" baseline="30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ID" sz="4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20000"/>
              </a:lnSpc>
              <a:spcBef>
                <a:spcPts val="0"/>
              </a:spcBef>
            </a:pPr>
            <a:r>
              <a:rPr lang="en-ID" sz="4000" kern="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Badan </a:t>
            </a:r>
            <a:r>
              <a:rPr lang="en-ID" sz="4000" kern="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Riset</a:t>
            </a:r>
            <a:r>
              <a:rPr lang="en-ID" sz="4000" kern="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4000" kern="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Inovasi</a:t>
            </a:r>
            <a:r>
              <a:rPr lang="en-ID" sz="4000" kern="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Nasional </a:t>
            </a:r>
            <a:r>
              <a:rPr lang="en-ID" sz="4000" kern="0" baseline="30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2,4,5,6,7</a:t>
            </a:r>
            <a:endParaRPr lang="en-ID" sz="4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20000"/>
              </a:lnSpc>
              <a:spcBef>
                <a:spcPts val="0"/>
              </a:spcBef>
            </a:pPr>
            <a:r>
              <a:rPr lang="en-ID" sz="4000" kern="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Universitas Indonesia</a:t>
            </a:r>
            <a:r>
              <a:rPr lang="en-ID" sz="4000" kern="0" baseline="30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ID" sz="4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pPr>
            <a:endParaRPr lang="en-US" sz="1600" b="1" dirty="0">
              <a:solidFill>
                <a:schemeClr val="bg1"/>
              </a:solidFill>
            </a:endParaRPr>
          </a:p>
        </p:txBody>
      </p:sp>
      <p:sp>
        <p:nvSpPr>
          <p:cNvPr id="7" name="Title 4"/>
          <p:cNvSpPr txBox="1">
            <a:spLocks/>
          </p:cNvSpPr>
          <p:nvPr/>
        </p:nvSpPr>
        <p:spPr>
          <a:xfrm>
            <a:off x="1523998" y="1518528"/>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1600" dirty="0">
                <a:solidFill>
                  <a:schemeClr val="bg1"/>
                </a:solidFill>
                <a:latin typeface="+mn-lt"/>
                <a:cs typeface="Times New Roman" panose="02020603050405020304" pitchFamily="18" charset="0"/>
              </a:rPr>
              <a:t>No. Abstract</a:t>
            </a:r>
            <a:r>
              <a:rPr lang="fi-FI" sz="1400" dirty="0">
                <a:solidFill>
                  <a:schemeClr val="bg1"/>
                </a:solidFill>
                <a:latin typeface="+mn-lt"/>
                <a:cs typeface="Times New Roman" panose="02020603050405020304" pitchFamily="18" charset="0"/>
              </a:rPr>
              <a:t>: </a:t>
            </a:r>
            <a:r>
              <a:rPr lang="en-ID" sz="1400" b="0" i="1" dirty="0">
                <a:solidFill>
                  <a:schemeClr val="bg1"/>
                </a:solidFill>
                <a:effectLst/>
                <a:latin typeface="Open Sans" panose="020B0606030504020204" pitchFamily="34" charset="0"/>
              </a:rPr>
              <a:t>ABS-ICOLLITE-23082</a:t>
            </a:r>
            <a:endParaRPr lang="en-US" sz="14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346991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A9BB56F-8B5F-66EA-883D-1BD65F9932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3">
            <a:extLst>
              <a:ext uri="{FF2B5EF4-FFF2-40B4-BE49-F238E27FC236}">
                <a16:creationId xmlns:a16="http://schemas.microsoft.com/office/drawing/2014/main" id="{50913548-1702-14CE-2DAE-F6AAC2216743}"/>
              </a:ext>
            </a:extLst>
          </p:cNvPr>
          <p:cNvSpPr>
            <a:spLocks noGrp="1"/>
          </p:cNvSpPr>
          <p:nvPr>
            <p:ph type="title"/>
          </p:nvPr>
        </p:nvSpPr>
        <p:spPr>
          <a:xfrm>
            <a:off x="630936" y="502920"/>
            <a:ext cx="3419856" cy="1463040"/>
          </a:xfrm>
        </p:spPr>
        <p:txBody>
          <a:bodyPr anchor="ctr">
            <a:normAutofit/>
          </a:bodyPr>
          <a:lstStyle/>
          <a:p>
            <a:r>
              <a:rPr lang="en-US" b="1" dirty="0">
                <a:solidFill>
                  <a:schemeClr val="accent2">
                    <a:lumMod val="60000"/>
                    <a:lumOff val="40000"/>
                  </a:schemeClr>
                </a:solidFill>
                <a:latin typeface="+mn-lt"/>
              </a:rPr>
              <a:t>FINDING AND DISCUSSION</a:t>
            </a:r>
          </a:p>
        </p:txBody>
      </p:sp>
      <p:sp>
        <p:nvSpPr>
          <p:cNvPr id="10" name="sketch line">
            <a:extLst>
              <a:ext uri="{FF2B5EF4-FFF2-40B4-BE49-F238E27FC236}">
                <a16:creationId xmlns:a16="http://schemas.microsoft.com/office/drawing/2014/main" id="{8F1D4DC3-D9E7-E162-ED9D-9E9E149838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3566159" y="1225296"/>
            <a:ext cx="1554480" cy="18288"/>
          </a:xfrm>
          <a:custGeom>
            <a:avLst/>
            <a:gdLst>
              <a:gd name="connsiteX0" fmla="*/ 0 w 1554480"/>
              <a:gd name="connsiteY0" fmla="*/ 0 h 18288"/>
              <a:gd name="connsiteX1" fmla="*/ 549250 w 1554480"/>
              <a:gd name="connsiteY1" fmla="*/ 0 h 18288"/>
              <a:gd name="connsiteX2" fmla="*/ 1082954 w 1554480"/>
              <a:gd name="connsiteY2" fmla="*/ 0 h 18288"/>
              <a:gd name="connsiteX3" fmla="*/ 1554480 w 1554480"/>
              <a:gd name="connsiteY3" fmla="*/ 0 h 18288"/>
              <a:gd name="connsiteX4" fmla="*/ 1554480 w 1554480"/>
              <a:gd name="connsiteY4" fmla="*/ 18288 h 18288"/>
              <a:gd name="connsiteX5" fmla="*/ 1067410 w 1554480"/>
              <a:gd name="connsiteY5" fmla="*/ 18288 h 18288"/>
              <a:gd name="connsiteX6" fmla="*/ 549250 w 1554480"/>
              <a:gd name="connsiteY6" fmla="*/ 18288 h 18288"/>
              <a:gd name="connsiteX7" fmla="*/ 0 w 1554480"/>
              <a:gd name="connsiteY7" fmla="*/ 18288 h 18288"/>
              <a:gd name="connsiteX8" fmla="*/ 0 w 1554480"/>
              <a:gd name="connsiteY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54480" h="18288" fill="none" extrusionOk="0">
                <a:moveTo>
                  <a:pt x="0" y="0"/>
                </a:moveTo>
                <a:cubicBezTo>
                  <a:pt x="114141" y="-19864"/>
                  <a:pt x="345055" y="-1657"/>
                  <a:pt x="549250" y="0"/>
                </a:cubicBezTo>
                <a:cubicBezTo>
                  <a:pt x="753445" y="1657"/>
                  <a:pt x="862292" y="-5674"/>
                  <a:pt x="1082954" y="0"/>
                </a:cubicBezTo>
                <a:cubicBezTo>
                  <a:pt x="1303616" y="5674"/>
                  <a:pt x="1363530" y="4537"/>
                  <a:pt x="1554480" y="0"/>
                </a:cubicBezTo>
                <a:cubicBezTo>
                  <a:pt x="1554963" y="7176"/>
                  <a:pt x="1553909" y="13682"/>
                  <a:pt x="1554480" y="18288"/>
                </a:cubicBezTo>
                <a:cubicBezTo>
                  <a:pt x="1338847" y="6127"/>
                  <a:pt x="1215066" y="37851"/>
                  <a:pt x="1067410" y="18288"/>
                </a:cubicBezTo>
                <a:cubicBezTo>
                  <a:pt x="919754" y="-1275"/>
                  <a:pt x="800465" y="3080"/>
                  <a:pt x="549250" y="18288"/>
                </a:cubicBezTo>
                <a:cubicBezTo>
                  <a:pt x="298035" y="33496"/>
                  <a:pt x="158868" y="22769"/>
                  <a:pt x="0" y="18288"/>
                </a:cubicBezTo>
                <a:cubicBezTo>
                  <a:pt x="-655" y="13237"/>
                  <a:pt x="709" y="4645"/>
                  <a:pt x="0" y="0"/>
                </a:cubicBezTo>
                <a:close/>
              </a:path>
              <a:path w="1554480" h="18288" stroke="0" extrusionOk="0">
                <a:moveTo>
                  <a:pt x="0" y="0"/>
                </a:moveTo>
                <a:cubicBezTo>
                  <a:pt x="249941" y="-58"/>
                  <a:pt x="367334" y="23448"/>
                  <a:pt x="502615" y="0"/>
                </a:cubicBezTo>
                <a:cubicBezTo>
                  <a:pt x="637897" y="-23448"/>
                  <a:pt x="813653" y="-20418"/>
                  <a:pt x="974141" y="0"/>
                </a:cubicBezTo>
                <a:cubicBezTo>
                  <a:pt x="1134629" y="20418"/>
                  <a:pt x="1268772" y="6288"/>
                  <a:pt x="1554480" y="0"/>
                </a:cubicBezTo>
                <a:cubicBezTo>
                  <a:pt x="1554917" y="7222"/>
                  <a:pt x="1555359" y="13299"/>
                  <a:pt x="1554480" y="18288"/>
                </a:cubicBezTo>
                <a:cubicBezTo>
                  <a:pt x="1336087" y="12172"/>
                  <a:pt x="1310024" y="19759"/>
                  <a:pt x="1067410" y="18288"/>
                </a:cubicBezTo>
                <a:cubicBezTo>
                  <a:pt x="824796" y="16818"/>
                  <a:pt x="787902" y="34647"/>
                  <a:pt x="518160" y="18288"/>
                </a:cubicBezTo>
                <a:cubicBezTo>
                  <a:pt x="248418" y="1930"/>
                  <a:pt x="133160" y="9205"/>
                  <a:pt x="0" y="18288"/>
                </a:cubicBezTo>
                <a:cubicBezTo>
                  <a:pt x="-643" y="9451"/>
                  <a:pt x="-340" y="7114"/>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ntent Placeholder 4">
            <a:extLst>
              <a:ext uri="{FF2B5EF4-FFF2-40B4-BE49-F238E27FC236}">
                <a16:creationId xmlns:a16="http://schemas.microsoft.com/office/drawing/2014/main" id="{8A806AB1-A353-400A-FA1A-3BABC9D3B334}"/>
              </a:ext>
            </a:extLst>
          </p:cNvPr>
          <p:cNvSpPr>
            <a:spLocks noGrp="1"/>
          </p:cNvSpPr>
          <p:nvPr>
            <p:ph idx="1"/>
          </p:nvPr>
        </p:nvSpPr>
        <p:spPr>
          <a:xfrm>
            <a:off x="4654295" y="862148"/>
            <a:ext cx="6894576" cy="1042851"/>
          </a:xfrm>
        </p:spPr>
        <p:txBody>
          <a:bodyPr anchor="ctr">
            <a:normAutofit/>
          </a:bodyPr>
          <a:lstStyle/>
          <a:p>
            <a:pPr marL="0" indent="0">
              <a:buNone/>
            </a:pPr>
            <a:r>
              <a:rPr lang="en-US" sz="2200" b="0" i="0" dirty="0">
                <a:solidFill>
                  <a:schemeClr val="bg1"/>
                </a:solidFill>
                <a:effectLst/>
              </a:rPr>
              <a:t>Data Tabulation of Students' Learning Functional Difficulties Identification in Reading Ability</a:t>
            </a:r>
          </a:p>
        </p:txBody>
      </p:sp>
      <p:graphicFrame>
        <p:nvGraphicFramePr>
          <p:cNvPr id="12" name="Table 11">
            <a:extLst>
              <a:ext uri="{FF2B5EF4-FFF2-40B4-BE49-F238E27FC236}">
                <a16:creationId xmlns:a16="http://schemas.microsoft.com/office/drawing/2014/main" id="{D811BF7B-C7D4-0BAF-4F89-CC3AD3C9FB9A}"/>
              </a:ext>
            </a:extLst>
          </p:cNvPr>
          <p:cNvGraphicFramePr>
            <a:graphicFrameLocks noGrp="1"/>
          </p:cNvGraphicFramePr>
          <p:nvPr>
            <p:extLst>
              <p:ext uri="{D42A27DB-BD31-4B8C-83A1-F6EECF244321}">
                <p14:modId xmlns:p14="http://schemas.microsoft.com/office/powerpoint/2010/main" val="2054094207"/>
              </p:ext>
            </p:extLst>
          </p:nvPr>
        </p:nvGraphicFramePr>
        <p:xfrm>
          <a:off x="840034" y="2157548"/>
          <a:ext cx="9698554" cy="4117285"/>
        </p:xfrm>
        <a:graphic>
          <a:graphicData uri="http://schemas.openxmlformats.org/drawingml/2006/table">
            <a:tbl>
              <a:tblPr firstRow="1" firstCol="1" bandRow="1"/>
              <a:tblGrid>
                <a:gridCol w="3131075">
                  <a:extLst>
                    <a:ext uri="{9D8B030D-6E8A-4147-A177-3AD203B41FA5}">
                      <a16:colId xmlns:a16="http://schemas.microsoft.com/office/drawing/2014/main" val="233143948"/>
                    </a:ext>
                  </a:extLst>
                </a:gridCol>
                <a:gridCol w="1088571">
                  <a:extLst>
                    <a:ext uri="{9D8B030D-6E8A-4147-A177-3AD203B41FA5}">
                      <a16:colId xmlns:a16="http://schemas.microsoft.com/office/drawing/2014/main" val="545036360"/>
                    </a:ext>
                  </a:extLst>
                </a:gridCol>
                <a:gridCol w="1470707">
                  <a:extLst>
                    <a:ext uri="{9D8B030D-6E8A-4147-A177-3AD203B41FA5}">
                      <a16:colId xmlns:a16="http://schemas.microsoft.com/office/drawing/2014/main" val="1734566035"/>
                    </a:ext>
                  </a:extLst>
                </a:gridCol>
                <a:gridCol w="1251597">
                  <a:extLst>
                    <a:ext uri="{9D8B030D-6E8A-4147-A177-3AD203B41FA5}">
                      <a16:colId xmlns:a16="http://schemas.microsoft.com/office/drawing/2014/main" val="3187168580"/>
                    </a:ext>
                  </a:extLst>
                </a:gridCol>
                <a:gridCol w="1251598">
                  <a:extLst>
                    <a:ext uri="{9D8B030D-6E8A-4147-A177-3AD203B41FA5}">
                      <a16:colId xmlns:a16="http://schemas.microsoft.com/office/drawing/2014/main" val="2371099507"/>
                    </a:ext>
                  </a:extLst>
                </a:gridCol>
                <a:gridCol w="1505006">
                  <a:extLst>
                    <a:ext uri="{9D8B030D-6E8A-4147-A177-3AD203B41FA5}">
                      <a16:colId xmlns:a16="http://schemas.microsoft.com/office/drawing/2014/main" val="1078662335"/>
                    </a:ext>
                  </a:extLst>
                </a:gridCol>
              </a:tblGrid>
              <a:tr h="1857944">
                <a:tc>
                  <a:txBody>
                    <a:bodyPr/>
                    <a:lstStyle/>
                    <a:p>
                      <a:pPr algn="ctr" fontAlgn="b">
                        <a:lnSpc>
                          <a:spcPct val="110000"/>
                        </a:lnSpc>
                        <a:spcBef>
                          <a:spcPts val="1000"/>
                        </a:spcBef>
                        <a:spcAft>
                          <a:spcPts val="3000"/>
                        </a:spcAft>
                      </a:pPr>
                      <a:r>
                        <a:rPr lang="en-US" sz="1600" b="0" i="0" u="none" strike="noStrike" dirty="0">
                          <a:effectLst/>
                          <a:latin typeface="Arial" panose="020B0604020202020204" pitchFamily="34" charset="0"/>
                        </a:rPr>
                        <a:t>Reading Level</a:t>
                      </a:r>
                      <a:endParaRPr lang="en-ID" sz="1600" b="0" i="0" u="none" strike="noStrike" dirty="0">
                        <a:effectLst/>
                        <a:latin typeface="Arial" panose="020B0604020202020204" pitchFamily="34" charset="0"/>
                      </a:endParaRPr>
                    </a:p>
                  </a:txBody>
                  <a:tcPr marL="104260" marR="104260" marT="144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lnSpc>
                          <a:spcPct val="110000"/>
                        </a:lnSpc>
                        <a:spcBef>
                          <a:spcPts val="1000"/>
                        </a:spcBef>
                        <a:spcAft>
                          <a:spcPts val="1000"/>
                        </a:spcAft>
                      </a:pPr>
                      <a:r>
                        <a:rPr lang="en-ID" sz="1800" b="0" i="0" kern="1200" dirty="0">
                          <a:solidFill>
                            <a:schemeClr val="tx1"/>
                          </a:solidFill>
                          <a:effectLst/>
                          <a:latin typeface="+mn-lt"/>
                          <a:ea typeface="+mn-ea"/>
                          <a:cs typeface="+mn-cs"/>
                        </a:rPr>
                        <a:t>Without </a:t>
                      </a:r>
                      <a:r>
                        <a:rPr lang="en-US" sz="1800" b="0" i="0" kern="1200" dirty="0">
                          <a:solidFill>
                            <a:schemeClr val="tx1"/>
                          </a:solidFill>
                          <a:effectLst/>
                          <a:latin typeface="+mn-lt"/>
                          <a:ea typeface="+mn-ea"/>
                          <a:cs typeface="+mn-cs"/>
                        </a:rPr>
                        <a:t>difficulty </a:t>
                      </a:r>
                      <a:r>
                        <a:rPr lang="en-ID" sz="1700" b="1" i="0" u="none" strike="noStrike"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(N=5.881)</a:t>
                      </a:r>
                      <a:endParaRPr lang="en-ID" sz="2700" b="0" i="0" u="none" strike="noStrike" dirty="0">
                        <a:effectLst/>
                        <a:latin typeface="Arial" panose="020B0604020202020204" pitchFamily="34" charset="0"/>
                      </a:endParaRPr>
                    </a:p>
                  </a:txBody>
                  <a:tcPr marL="104260" marR="104260" marT="144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lnSpc>
                          <a:spcPct val="110000"/>
                        </a:lnSpc>
                        <a:spcBef>
                          <a:spcPts val="1000"/>
                        </a:spcBef>
                        <a:spcAft>
                          <a:spcPts val="1000"/>
                        </a:spcAft>
                      </a:pPr>
                      <a:r>
                        <a:rPr lang="en-US" sz="1800" b="0" i="0" kern="1200" dirty="0">
                          <a:solidFill>
                            <a:schemeClr val="tx1"/>
                          </a:solidFill>
                          <a:effectLst/>
                          <a:latin typeface="+mn-lt"/>
                          <a:ea typeface="+mn-ea"/>
                          <a:cs typeface="+mn-cs"/>
                        </a:rPr>
                        <a:t>Having one type of difficulty (physical or non-physical)</a:t>
                      </a:r>
                    </a:p>
                    <a:p>
                      <a:pPr algn="ctr" fontAlgn="ctr">
                        <a:lnSpc>
                          <a:spcPct val="110000"/>
                        </a:lnSpc>
                        <a:spcBef>
                          <a:spcPts val="1000"/>
                        </a:spcBef>
                        <a:spcAft>
                          <a:spcPts val="1000"/>
                        </a:spcAft>
                      </a:pPr>
                      <a:r>
                        <a:rPr lang="en-ID" sz="1700" b="1" i="0" u="none" strike="noStrike"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(N=503)</a:t>
                      </a:r>
                      <a:endParaRPr lang="en-ID" sz="2700" b="0" i="0" u="none" strike="noStrike" dirty="0">
                        <a:effectLst/>
                        <a:latin typeface="Arial" panose="020B0604020202020204" pitchFamily="34" charset="0"/>
                      </a:endParaRPr>
                    </a:p>
                  </a:txBody>
                  <a:tcPr marL="104260" marR="104260" marT="144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lnSpc>
                          <a:spcPct val="110000"/>
                        </a:lnSpc>
                        <a:spcBef>
                          <a:spcPts val="1000"/>
                        </a:spcBef>
                        <a:spcAft>
                          <a:spcPts val="1000"/>
                        </a:spcAft>
                      </a:pPr>
                      <a:r>
                        <a:rPr lang="en-US" sz="1800" b="0" i="0" kern="1200" dirty="0">
                          <a:solidFill>
                            <a:schemeClr val="tx1"/>
                          </a:solidFill>
                          <a:effectLst/>
                          <a:latin typeface="+mn-lt"/>
                          <a:ea typeface="+mn-ea"/>
                          <a:cs typeface="+mn-cs"/>
                        </a:rPr>
                        <a:t>Only having a physical difficulty</a:t>
                      </a:r>
                    </a:p>
                    <a:p>
                      <a:pPr algn="ctr" fontAlgn="ctr">
                        <a:lnSpc>
                          <a:spcPct val="110000"/>
                        </a:lnSpc>
                        <a:spcBef>
                          <a:spcPts val="1000"/>
                        </a:spcBef>
                        <a:spcAft>
                          <a:spcPts val="1000"/>
                        </a:spcAft>
                      </a:pPr>
                      <a:r>
                        <a:rPr lang="en-ID" sz="1700" b="1" i="0" u="none" strike="noStrike"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(N=34)</a:t>
                      </a:r>
                      <a:endParaRPr lang="en-ID" sz="2700" b="0" i="0" u="none" strike="noStrike" dirty="0">
                        <a:effectLst/>
                        <a:latin typeface="Arial" panose="020B0604020202020204" pitchFamily="34" charset="0"/>
                      </a:endParaRPr>
                    </a:p>
                  </a:txBody>
                  <a:tcPr marL="104260" marR="104260" marT="144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lnSpc>
                          <a:spcPct val="110000"/>
                        </a:lnSpc>
                        <a:spcBef>
                          <a:spcPts val="1000"/>
                        </a:spcBef>
                        <a:spcAft>
                          <a:spcPts val="1000"/>
                        </a:spcAft>
                      </a:pPr>
                      <a:r>
                        <a:rPr lang="en-US" sz="1800" b="0" i="0" kern="1200" dirty="0">
                          <a:solidFill>
                            <a:schemeClr val="tx1"/>
                          </a:solidFill>
                          <a:effectLst/>
                          <a:latin typeface="+mn-lt"/>
                          <a:ea typeface="+mn-ea"/>
                          <a:cs typeface="+mn-cs"/>
                        </a:rPr>
                        <a:t>Only having a non-physical difficulty</a:t>
                      </a:r>
                    </a:p>
                    <a:p>
                      <a:pPr algn="ctr" fontAlgn="ctr">
                        <a:lnSpc>
                          <a:spcPct val="110000"/>
                        </a:lnSpc>
                        <a:spcBef>
                          <a:spcPts val="1000"/>
                        </a:spcBef>
                        <a:spcAft>
                          <a:spcPts val="1000"/>
                        </a:spcAft>
                      </a:pPr>
                      <a:r>
                        <a:rPr lang="en-ID" sz="1700" b="1" i="0" u="none" strike="noStrike"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(N=369)</a:t>
                      </a:r>
                      <a:endParaRPr lang="en-ID" sz="2700" b="0" i="0" u="none" strike="noStrike" dirty="0">
                        <a:effectLst/>
                        <a:latin typeface="Arial" panose="020B0604020202020204" pitchFamily="34" charset="0"/>
                      </a:endParaRPr>
                    </a:p>
                  </a:txBody>
                  <a:tcPr marL="104260" marR="104260" marT="144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lnSpc>
                          <a:spcPct val="110000"/>
                        </a:lnSpc>
                        <a:spcBef>
                          <a:spcPts val="1000"/>
                        </a:spcBef>
                        <a:spcAft>
                          <a:spcPts val="1000"/>
                        </a:spcAft>
                      </a:pPr>
                      <a:r>
                        <a:rPr lang="en-US" sz="1800" b="0" i="0" kern="1200" dirty="0">
                          <a:solidFill>
                            <a:schemeClr val="tx1"/>
                          </a:solidFill>
                          <a:effectLst/>
                          <a:latin typeface="+mn-lt"/>
                          <a:ea typeface="+mn-ea"/>
                          <a:cs typeface="+mn-cs"/>
                        </a:rPr>
                        <a:t>Having both physical and non-physical difficulty</a:t>
                      </a:r>
                    </a:p>
                    <a:p>
                      <a:pPr algn="ctr" fontAlgn="ctr">
                        <a:lnSpc>
                          <a:spcPct val="110000"/>
                        </a:lnSpc>
                        <a:spcBef>
                          <a:spcPts val="1000"/>
                        </a:spcBef>
                        <a:spcAft>
                          <a:spcPts val="1000"/>
                        </a:spcAft>
                      </a:pPr>
                      <a:r>
                        <a:rPr lang="en-ID" sz="1700" b="1" i="0" u="none" strike="noStrike"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(N=100)</a:t>
                      </a:r>
                      <a:endParaRPr lang="en-ID" sz="2700" b="0" i="0" u="none" strike="noStrike" dirty="0">
                        <a:effectLst/>
                        <a:latin typeface="Arial" panose="020B0604020202020204" pitchFamily="34" charset="0"/>
                      </a:endParaRPr>
                    </a:p>
                  </a:txBody>
                  <a:tcPr marL="104260" marR="104260" marT="144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219861052"/>
                  </a:ext>
                </a:extLst>
              </a:tr>
              <a:tr h="308145">
                <a:tc>
                  <a:txBody>
                    <a:bodyPr/>
                    <a:lstStyle/>
                    <a:p>
                      <a:pPr algn="l" fontAlgn="b">
                        <a:lnSpc>
                          <a:spcPct val="110000"/>
                        </a:lnSpc>
                        <a:spcBef>
                          <a:spcPts val="1000"/>
                        </a:spcBef>
                        <a:spcAft>
                          <a:spcPts val="1000"/>
                        </a:spcAft>
                      </a:pPr>
                      <a:r>
                        <a:rPr lang="en-US" sz="1600" b="0" i="0" u="none" strike="noStrike" dirty="0">
                          <a:solidFill>
                            <a:schemeClr val="bg1"/>
                          </a:solidFill>
                          <a:effectLst/>
                          <a:latin typeface="Arial" panose="020B0604020202020204" pitchFamily="34" charset="0"/>
                        </a:rPr>
                        <a:t>Special Intervention</a:t>
                      </a:r>
                      <a:endParaRPr lang="en-ID" sz="1600" b="0" i="0" u="none" strike="noStrike" dirty="0">
                        <a:solidFill>
                          <a:schemeClr val="bg1"/>
                        </a:solidFill>
                        <a:effectLst/>
                        <a:latin typeface="Arial" panose="020B0604020202020204" pitchFamily="34" charset="0"/>
                      </a:endParaRPr>
                    </a:p>
                  </a:txBody>
                  <a:tcPr marL="104260" marR="104260" marT="144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10000"/>
                        </a:lnSpc>
                        <a:spcBef>
                          <a:spcPts val="1000"/>
                        </a:spcBef>
                        <a:spcAft>
                          <a:spcPts val="1000"/>
                        </a:spcAft>
                      </a:pPr>
                      <a:r>
                        <a:rPr lang="en-ID" sz="1700" b="0" i="0" u="none" strike="noStrike">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75%</a:t>
                      </a:r>
                      <a:endParaRPr lang="en-ID" sz="2700" b="0" i="0" u="none" strike="noStrike">
                        <a:solidFill>
                          <a:schemeClr val="bg1"/>
                        </a:solidFill>
                        <a:effectLst/>
                        <a:latin typeface="Arial" panose="020B0604020202020204" pitchFamily="34" charset="0"/>
                      </a:endParaRPr>
                    </a:p>
                  </a:txBody>
                  <a:tcPr marL="104260" marR="104260" marT="144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10000"/>
                        </a:lnSpc>
                        <a:spcBef>
                          <a:spcPts val="1000"/>
                        </a:spcBef>
                        <a:spcAft>
                          <a:spcPts val="1000"/>
                        </a:spcAft>
                      </a:pPr>
                      <a:r>
                        <a:rPr lang="en-ID" sz="1700" b="0" i="0" u="none" strike="noStrike">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93%</a:t>
                      </a:r>
                      <a:endParaRPr lang="en-ID" sz="2700" b="0" i="0" u="none" strike="noStrike">
                        <a:solidFill>
                          <a:schemeClr val="bg1"/>
                        </a:solidFill>
                        <a:effectLst/>
                        <a:latin typeface="Arial" panose="020B0604020202020204" pitchFamily="34" charset="0"/>
                      </a:endParaRPr>
                    </a:p>
                  </a:txBody>
                  <a:tcPr marL="104260" marR="104260" marT="144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10000"/>
                        </a:lnSpc>
                        <a:spcBef>
                          <a:spcPts val="1000"/>
                        </a:spcBef>
                        <a:spcAft>
                          <a:spcPts val="1000"/>
                        </a:spcAft>
                      </a:pPr>
                      <a:r>
                        <a:rPr lang="en-ID" sz="1700" b="0" i="0" u="none" strike="noStrike">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91%</a:t>
                      </a:r>
                      <a:endParaRPr lang="en-ID" sz="2700" b="0" i="0" u="none" strike="noStrike">
                        <a:solidFill>
                          <a:schemeClr val="bg1"/>
                        </a:solidFill>
                        <a:effectLst/>
                        <a:latin typeface="Arial" panose="020B0604020202020204" pitchFamily="34" charset="0"/>
                      </a:endParaRPr>
                    </a:p>
                  </a:txBody>
                  <a:tcPr marL="104260" marR="104260" marT="144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10000"/>
                        </a:lnSpc>
                        <a:spcBef>
                          <a:spcPts val="1000"/>
                        </a:spcBef>
                        <a:spcAft>
                          <a:spcPts val="1000"/>
                        </a:spcAft>
                      </a:pPr>
                      <a:r>
                        <a:rPr lang="en-ID" sz="1700" b="0" i="0" u="none" strike="noStrike">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92%</a:t>
                      </a:r>
                      <a:endParaRPr lang="en-ID" sz="2700" b="0" i="0" u="none" strike="noStrike">
                        <a:solidFill>
                          <a:schemeClr val="bg1"/>
                        </a:solidFill>
                        <a:effectLst/>
                        <a:latin typeface="Arial" panose="020B0604020202020204" pitchFamily="34" charset="0"/>
                      </a:endParaRPr>
                    </a:p>
                  </a:txBody>
                  <a:tcPr marL="104260" marR="104260" marT="144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10000"/>
                        </a:lnSpc>
                        <a:spcBef>
                          <a:spcPts val="1000"/>
                        </a:spcBef>
                        <a:spcAft>
                          <a:spcPts val="1000"/>
                        </a:spcAft>
                      </a:pPr>
                      <a:r>
                        <a:rPr lang="en-ID" sz="1700" b="0" i="0" u="none" strike="noStrike"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96%</a:t>
                      </a:r>
                      <a:endParaRPr lang="en-ID" sz="2700" b="0" i="0" u="none" strike="noStrike" dirty="0">
                        <a:solidFill>
                          <a:schemeClr val="bg1"/>
                        </a:solidFill>
                        <a:effectLst/>
                        <a:latin typeface="Arial" panose="020B0604020202020204" pitchFamily="34" charset="0"/>
                      </a:endParaRPr>
                    </a:p>
                  </a:txBody>
                  <a:tcPr marL="104260" marR="104260" marT="144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0409219"/>
                  </a:ext>
                </a:extLst>
              </a:tr>
              <a:tr h="308145">
                <a:tc>
                  <a:txBody>
                    <a:bodyPr/>
                    <a:lstStyle/>
                    <a:p>
                      <a:pPr algn="l" fontAlgn="b">
                        <a:lnSpc>
                          <a:spcPct val="110000"/>
                        </a:lnSpc>
                        <a:spcBef>
                          <a:spcPts val="1000"/>
                        </a:spcBef>
                        <a:spcAft>
                          <a:spcPts val="1000"/>
                        </a:spcAft>
                      </a:pPr>
                      <a:r>
                        <a:rPr lang="en-US" sz="1600" b="0" i="0" u="none" strike="noStrike" dirty="0">
                          <a:solidFill>
                            <a:schemeClr val="bg1"/>
                          </a:solidFill>
                          <a:effectLst/>
                          <a:latin typeface="Arial" panose="020B0604020202020204" pitchFamily="34" charset="0"/>
                        </a:rPr>
                        <a:t>Basic</a:t>
                      </a:r>
                      <a:endParaRPr lang="en-ID" sz="1600" b="0" i="0" u="none" strike="noStrike" dirty="0">
                        <a:solidFill>
                          <a:schemeClr val="bg1"/>
                        </a:solidFill>
                        <a:effectLst/>
                        <a:latin typeface="Arial" panose="020B0604020202020204" pitchFamily="34" charset="0"/>
                      </a:endParaRPr>
                    </a:p>
                  </a:txBody>
                  <a:tcPr marL="104260" marR="104260" marT="144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10000"/>
                        </a:lnSpc>
                        <a:spcBef>
                          <a:spcPts val="1000"/>
                        </a:spcBef>
                        <a:spcAft>
                          <a:spcPts val="1000"/>
                        </a:spcAft>
                      </a:pPr>
                      <a:r>
                        <a:rPr lang="en-ID" sz="1700" b="0" i="0" u="none" strike="noStrike">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10%</a:t>
                      </a:r>
                      <a:endParaRPr lang="en-ID" sz="2700" b="0" i="0" u="none" strike="noStrike">
                        <a:solidFill>
                          <a:schemeClr val="bg1"/>
                        </a:solidFill>
                        <a:effectLst/>
                        <a:latin typeface="Arial" panose="020B0604020202020204" pitchFamily="34" charset="0"/>
                      </a:endParaRPr>
                    </a:p>
                  </a:txBody>
                  <a:tcPr marL="104260" marR="104260" marT="144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10000"/>
                        </a:lnSpc>
                        <a:spcBef>
                          <a:spcPts val="1000"/>
                        </a:spcBef>
                        <a:spcAft>
                          <a:spcPts val="1000"/>
                        </a:spcAft>
                      </a:pPr>
                      <a:r>
                        <a:rPr lang="en-ID" sz="1700" b="0" i="0" u="none" strike="noStrike">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4%</a:t>
                      </a:r>
                      <a:endParaRPr lang="en-ID" sz="2700" b="0" i="0" u="none" strike="noStrike">
                        <a:solidFill>
                          <a:schemeClr val="bg1"/>
                        </a:solidFill>
                        <a:effectLst/>
                        <a:latin typeface="Arial" panose="020B0604020202020204" pitchFamily="34" charset="0"/>
                      </a:endParaRPr>
                    </a:p>
                  </a:txBody>
                  <a:tcPr marL="104260" marR="104260" marT="144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10000"/>
                        </a:lnSpc>
                        <a:spcBef>
                          <a:spcPts val="1000"/>
                        </a:spcBef>
                        <a:spcAft>
                          <a:spcPts val="1000"/>
                        </a:spcAft>
                      </a:pPr>
                      <a:r>
                        <a:rPr lang="en-ID" sz="1700" b="0" i="0" u="none" strike="noStrike">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3%</a:t>
                      </a:r>
                      <a:endParaRPr lang="en-ID" sz="2700" b="0" i="0" u="none" strike="noStrike">
                        <a:solidFill>
                          <a:schemeClr val="bg1"/>
                        </a:solidFill>
                        <a:effectLst/>
                        <a:latin typeface="Arial" panose="020B0604020202020204" pitchFamily="34" charset="0"/>
                      </a:endParaRPr>
                    </a:p>
                  </a:txBody>
                  <a:tcPr marL="104260" marR="104260" marT="144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10000"/>
                        </a:lnSpc>
                        <a:spcBef>
                          <a:spcPts val="1000"/>
                        </a:spcBef>
                        <a:spcAft>
                          <a:spcPts val="1000"/>
                        </a:spcAft>
                      </a:pPr>
                      <a:r>
                        <a:rPr lang="en-ID" sz="1700" b="0" i="0" u="none" strike="noStrike">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5%</a:t>
                      </a:r>
                      <a:endParaRPr lang="en-ID" sz="2700" b="0" i="0" u="none" strike="noStrike">
                        <a:solidFill>
                          <a:schemeClr val="bg1"/>
                        </a:solidFill>
                        <a:effectLst/>
                        <a:latin typeface="Arial" panose="020B0604020202020204" pitchFamily="34" charset="0"/>
                      </a:endParaRPr>
                    </a:p>
                  </a:txBody>
                  <a:tcPr marL="104260" marR="104260" marT="144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10000"/>
                        </a:lnSpc>
                        <a:spcBef>
                          <a:spcPts val="1000"/>
                        </a:spcBef>
                        <a:spcAft>
                          <a:spcPts val="1000"/>
                        </a:spcAft>
                      </a:pPr>
                      <a:r>
                        <a:rPr lang="en-ID" sz="1700" b="0" i="0" u="none" strike="noStrike">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2%</a:t>
                      </a:r>
                      <a:endParaRPr lang="en-ID" sz="2700" b="0" i="0" u="none" strike="noStrike">
                        <a:solidFill>
                          <a:schemeClr val="bg1"/>
                        </a:solidFill>
                        <a:effectLst/>
                        <a:latin typeface="Arial" panose="020B0604020202020204" pitchFamily="34" charset="0"/>
                      </a:endParaRPr>
                    </a:p>
                  </a:txBody>
                  <a:tcPr marL="104260" marR="104260" marT="144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0463275"/>
                  </a:ext>
                </a:extLst>
              </a:tr>
              <a:tr h="0">
                <a:tc>
                  <a:txBody>
                    <a:bodyPr/>
                    <a:lstStyle/>
                    <a:p>
                      <a:pPr algn="l" fontAlgn="b">
                        <a:lnSpc>
                          <a:spcPct val="110000"/>
                        </a:lnSpc>
                        <a:spcBef>
                          <a:spcPts val="1000"/>
                        </a:spcBef>
                        <a:spcAft>
                          <a:spcPts val="1000"/>
                        </a:spcAft>
                      </a:pPr>
                      <a:r>
                        <a:rPr lang="en-US" sz="1600" b="0" i="0" u="none" strike="noStrike" dirty="0">
                          <a:solidFill>
                            <a:schemeClr val="bg1"/>
                          </a:solidFill>
                          <a:effectLst/>
                          <a:latin typeface="Arial" panose="020B0604020202020204" pitchFamily="34" charset="0"/>
                        </a:rPr>
                        <a:t>Proficient</a:t>
                      </a:r>
                      <a:endParaRPr lang="en-ID" sz="1600" b="0" i="0" u="none" strike="noStrike" dirty="0">
                        <a:solidFill>
                          <a:schemeClr val="bg1"/>
                        </a:solidFill>
                        <a:effectLst/>
                        <a:latin typeface="Arial" panose="020B0604020202020204" pitchFamily="34" charset="0"/>
                      </a:endParaRPr>
                    </a:p>
                  </a:txBody>
                  <a:tcPr marL="104260" marR="104260" marT="144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10000"/>
                        </a:lnSpc>
                        <a:spcBef>
                          <a:spcPts val="1000"/>
                        </a:spcBef>
                        <a:spcAft>
                          <a:spcPts val="1000"/>
                        </a:spcAft>
                      </a:pPr>
                      <a:r>
                        <a:rPr lang="en-ID" sz="1700" b="0" i="0" u="none" strike="noStrike">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6%</a:t>
                      </a:r>
                      <a:endParaRPr lang="en-ID" sz="2700" b="0" i="0" u="none" strike="noStrike">
                        <a:solidFill>
                          <a:schemeClr val="bg1"/>
                        </a:solidFill>
                        <a:effectLst/>
                        <a:latin typeface="Arial" panose="020B0604020202020204" pitchFamily="34" charset="0"/>
                      </a:endParaRPr>
                    </a:p>
                  </a:txBody>
                  <a:tcPr marL="104260" marR="104260" marT="144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10000"/>
                        </a:lnSpc>
                        <a:spcBef>
                          <a:spcPts val="1000"/>
                        </a:spcBef>
                        <a:spcAft>
                          <a:spcPts val="1000"/>
                        </a:spcAft>
                      </a:pPr>
                      <a:r>
                        <a:rPr lang="en-ID" sz="1700" b="0" i="0" u="none" strike="noStrike">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en-ID" sz="2700" b="0" i="0" u="none" strike="noStrike">
                        <a:solidFill>
                          <a:schemeClr val="bg1"/>
                        </a:solidFill>
                        <a:effectLst/>
                        <a:latin typeface="Arial" panose="020B0604020202020204" pitchFamily="34" charset="0"/>
                      </a:endParaRPr>
                    </a:p>
                  </a:txBody>
                  <a:tcPr marL="104260" marR="104260" marT="144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10000"/>
                        </a:lnSpc>
                        <a:spcBef>
                          <a:spcPts val="1000"/>
                        </a:spcBef>
                        <a:spcAft>
                          <a:spcPts val="1000"/>
                        </a:spcAft>
                      </a:pPr>
                      <a:r>
                        <a:rPr lang="en-ID" sz="1700" b="0" i="0" u="none" strike="noStrike">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3%</a:t>
                      </a:r>
                      <a:endParaRPr lang="en-ID" sz="2700" b="0" i="0" u="none" strike="noStrike">
                        <a:solidFill>
                          <a:schemeClr val="bg1"/>
                        </a:solidFill>
                        <a:effectLst/>
                        <a:latin typeface="Arial" panose="020B0604020202020204" pitchFamily="34" charset="0"/>
                      </a:endParaRPr>
                    </a:p>
                  </a:txBody>
                  <a:tcPr marL="104260" marR="104260" marT="144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10000"/>
                        </a:lnSpc>
                        <a:spcBef>
                          <a:spcPts val="1000"/>
                        </a:spcBef>
                        <a:spcAft>
                          <a:spcPts val="1000"/>
                        </a:spcAft>
                      </a:pPr>
                      <a:r>
                        <a:rPr lang="en-ID" sz="1700" b="0" i="0" u="none" strike="noStrike">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en-ID" sz="2700" b="0" i="0" u="none" strike="noStrike">
                        <a:solidFill>
                          <a:schemeClr val="bg1"/>
                        </a:solidFill>
                        <a:effectLst/>
                        <a:latin typeface="Arial" panose="020B0604020202020204" pitchFamily="34" charset="0"/>
                      </a:endParaRPr>
                    </a:p>
                  </a:txBody>
                  <a:tcPr marL="104260" marR="104260" marT="144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10000"/>
                        </a:lnSpc>
                        <a:spcBef>
                          <a:spcPts val="1000"/>
                        </a:spcBef>
                        <a:spcAft>
                          <a:spcPts val="1000"/>
                        </a:spcAft>
                      </a:pPr>
                      <a:r>
                        <a:rPr lang="en-ID" sz="1700" b="0" i="0" u="none" strike="noStrike"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n-ID" sz="2700" b="0" i="0" u="none" strike="noStrike" dirty="0">
                        <a:solidFill>
                          <a:schemeClr val="bg1"/>
                        </a:solidFill>
                        <a:effectLst/>
                        <a:latin typeface="Arial" panose="020B0604020202020204" pitchFamily="34" charset="0"/>
                      </a:endParaRPr>
                    </a:p>
                  </a:txBody>
                  <a:tcPr marL="104260" marR="104260" marT="144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6533851"/>
                  </a:ext>
                </a:extLst>
              </a:tr>
              <a:tr h="308145">
                <a:tc>
                  <a:txBody>
                    <a:bodyPr/>
                    <a:lstStyle/>
                    <a:p>
                      <a:pPr algn="l" fontAlgn="b">
                        <a:lnSpc>
                          <a:spcPct val="110000"/>
                        </a:lnSpc>
                        <a:spcBef>
                          <a:spcPts val="1000"/>
                        </a:spcBef>
                        <a:spcAft>
                          <a:spcPts val="1000"/>
                        </a:spcAft>
                      </a:pPr>
                      <a:r>
                        <a:rPr lang="en-US" sz="1600" b="0" i="0" u="none" strike="noStrike" dirty="0">
                          <a:solidFill>
                            <a:schemeClr val="bg1"/>
                          </a:solidFill>
                          <a:effectLst/>
                          <a:latin typeface="Arial" panose="020B0604020202020204" pitchFamily="34" charset="0"/>
                        </a:rPr>
                        <a:t>Advanced</a:t>
                      </a:r>
                      <a:endParaRPr lang="en-ID" sz="1600" b="0" i="0" u="none" strike="noStrike" dirty="0">
                        <a:solidFill>
                          <a:schemeClr val="bg1"/>
                        </a:solidFill>
                        <a:effectLst/>
                        <a:latin typeface="Arial" panose="020B0604020202020204" pitchFamily="34" charset="0"/>
                      </a:endParaRPr>
                    </a:p>
                  </a:txBody>
                  <a:tcPr marL="104260" marR="104260" marT="144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10000"/>
                        </a:lnSpc>
                        <a:spcBef>
                          <a:spcPts val="1000"/>
                        </a:spcBef>
                        <a:spcAft>
                          <a:spcPts val="1000"/>
                        </a:spcAft>
                      </a:pPr>
                      <a:r>
                        <a:rPr lang="en-ID" sz="1700" b="0" i="0" u="none" strike="noStrike"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9%</a:t>
                      </a:r>
                      <a:endParaRPr lang="en-ID" sz="2700" b="0" i="0" u="none" strike="noStrike" dirty="0">
                        <a:solidFill>
                          <a:schemeClr val="bg1"/>
                        </a:solidFill>
                        <a:effectLst/>
                        <a:latin typeface="Arial" panose="020B0604020202020204" pitchFamily="34" charset="0"/>
                      </a:endParaRPr>
                    </a:p>
                  </a:txBody>
                  <a:tcPr marL="104260" marR="104260" marT="144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10000"/>
                        </a:lnSpc>
                        <a:spcBef>
                          <a:spcPts val="1000"/>
                        </a:spcBef>
                        <a:spcAft>
                          <a:spcPts val="1000"/>
                        </a:spcAft>
                      </a:pPr>
                      <a:r>
                        <a:rPr lang="en-ID" sz="1700" b="0" i="0" u="none" strike="noStrike">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2%</a:t>
                      </a:r>
                      <a:endParaRPr lang="en-ID" sz="2700" b="0" i="0" u="none" strike="noStrike">
                        <a:solidFill>
                          <a:schemeClr val="bg1"/>
                        </a:solidFill>
                        <a:effectLst/>
                        <a:latin typeface="Arial" panose="020B0604020202020204" pitchFamily="34" charset="0"/>
                      </a:endParaRPr>
                    </a:p>
                  </a:txBody>
                  <a:tcPr marL="104260" marR="104260" marT="144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10000"/>
                        </a:lnSpc>
                        <a:spcBef>
                          <a:spcPts val="1000"/>
                        </a:spcBef>
                        <a:spcAft>
                          <a:spcPts val="1000"/>
                        </a:spcAft>
                      </a:pPr>
                      <a:r>
                        <a:rPr lang="en-ID" sz="1700" b="0" i="0" u="none" strike="noStrike">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3%</a:t>
                      </a:r>
                      <a:endParaRPr lang="en-ID" sz="2700" b="0" i="0" u="none" strike="noStrike">
                        <a:solidFill>
                          <a:schemeClr val="bg1"/>
                        </a:solidFill>
                        <a:effectLst/>
                        <a:latin typeface="Arial" panose="020B0604020202020204" pitchFamily="34" charset="0"/>
                      </a:endParaRPr>
                    </a:p>
                  </a:txBody>
                  <a:tcPr marL="104260" marR="104260" marT="144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10000"/>
                        </a:lnSpc>
                        <a:spcBef>
                          <a:spcPts val="1000"/>
                        </a:spcBef>
                        <a:spcAft>
                          <a:spcPts val="1000"/>
                        </a:spcAft>
                      </a:pPr>
                      <a:r>
                        <a:rPr lang="en-ID" sz="1700" b="0" i="0" u="none" strike="noStrike">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2%</a:t>
                      </a:r>
                      <a:endParaRPr lang="en-ID" sz="2700" b="0" i="0" u="none" strike="noStrike">
                        <a:solidFill>
                          <a:schemeClr val="bg1"/>
                        </a:solidFill>
                        <a:effectLst/>
                        <a:latin typeface="Arial" panose="020B0604020202020204" pitchFamily="34" charset="0"/>
                      </a:endParaRPr>
                    </a:p>
                  </a:txBody>
                  <a:tcPr marL="104260" marR="104260" marT="144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10000"/>
                        </a:lnSpc>
                        <a:spcBef>
                          <a:spcPts val="1000"/>
                        </a:spcBef>
                        <a:spcAft>
                          <a:spcPts val="1000"/>
                        </a:spcAft>
                      </a:pPr>
                      <a:r>
                        <a:rPr lang="en-ID" sz="1700" b="0" i="0" u="none" strike="noStrike">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2%</a:t>
                      </a:r>
                      <a:endParaRPr lang="en-ID" sz="2700" b="0" i="0" u="none" strike="noStrike">
                        <a:solidFill>
                          <a:schemeClr val="bg1"/>
                        </a:solidFill>
                        <a:effectLst/>
                        <a:latin typeface="Arial" panose="020B0604020202020204" pitchFamily="34" charset="0"/>
                      </a:endParaRPr>
                    </a:p>
                  </a:txBody>
                  <a:tcPr marL="104260" marR="104260" marT="144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3995426"/>
                  </a:ext>
                </a:extLst>
              </a:tr>
              <a:tr h="868830">
                <a:tc>
                  <a:txBody>
                    <a:bodyPr/>
                    <a:lstStyle/>
                    <a:p>
                      <a:pPr algn="l" fontAlgn="b">
                        <a:lnSpc>
                          <a:spcPct val="110000"/>
                        </a:lnSpc>
                        <a:spcBef>
                          <a:spcPts val="1000"/>
                        </a:spcBef>
                        <a:spcAft>
                          <a:spcPts val="1000"/>
                        </a:spcAft>
                      </a:pPr>
                      <a:r>
                        <a:rPr lang="en-US" sz="1800" b="0" i="0" kern="1200" dirty="0">
                          <a:solidFill>
                            <a:schemeClr val="bg1"/>
                          </a:solidFill>
                          <a:effectLst/>
                          <a:latin typeface="+mn-lt"/>
                          <a:ea typeface="+mn-ea"/>
                          <a:cs typeface="+mn-cs"/>
                        </a:rPr>
                        <a:t>Chance for children to achieve the minimum proficiency level of 'Basic' or higher.</a:t>
                      </a:r>
                      <a:endParaRPr lang="en-ID" sz="2700" b="0" i="0" u="none" strike="noStrike" dirty="0">
                        <a:solidFill>
                          <a:schemeClr val="bg1"/>
                        </a:solidFill>
                        <a:effectLst/>
                        <a:latin typeface="Arial" panose="020B0604020202020204" pitchFamily="34" charset="0"/>
                      </a:endParaRPr>
                    </a:p>
                  </a:txBody>
                  <a:tcPr marL="104260" marR="104260" marT="144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lnSpc>
                          <a:spcPct val="110000"/>
                        </a:lnSpc>
                        <a:spcBef>
                          <a:spcPts val="1000"/>
                        </a:spcBef>
                        <a:spcAft>
                          <a:spcPts val="1000"/>
                        </a:spcAft>
                      </a:pPr>
                      <a:r>
                        <a:rPr lang="en-ID" sz="1700" b="1" i="0" u="none" strike="noStrike">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25%</a:t>
                      </a:r>
                      <a:endParaRPr lang="en-ID" sz="2700" b="0" i="0" u="none" strike="noStrike">
                        <a:solidFill>
                          <a:schemeClr val="bg1"/>
                        </a:solidFill>
                        <a:effectLst/>
                        <a:latin typeface="Arial" panose="020B0604020202020204" pitchFamily="34" charset="0"/>
                      </a:endParaRPr>
                    </a:p>
                  </a:txBody>
                  <a:tcPr marL="104260" marR="104260" marT="144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lnSpc>
                          <a:spcPct val="110000"/>
                        </a:lnSpc>
                        <a:spcBef>
                          <a:spcPts val="1000"/>
                        </a:spcBef>
                        <a:spcAft>
                          <a:spcPts val="1000"/>
                        </a:spcAft>
                      </a:pPr>
                      <a:r>
                        <a:rPr lang="en-ID" sz="1700" b="1" i="0" u="none" strike="noStrike"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7%</a:t>
                      </a:r>
                      <a:endParaRPr lang="en-ID" sz="2700" b="0" i="0" u="none" strike="noStrike" dirty="0">
                        <a:solidFill>
                          <a:schemeClr val="bg1"/>
                        </a:solidFill>
                        <a:effectLst/>
                        <a:latin typeface="Arial" panose="020B0604020202020204" pitchFamily="34" charset="0"/>
                      </a:endParaRPr>
                    </a:p>
                  </a:txBody>
                  <a:tcPr marL="104260" marR="104260" marT="144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lnSpc>
                          <a:spcPct val="110000"/>
                        </a:lnSpc>
                        <a:spcBef>
                          <a:spcPts val="1000"/>
                        </a:spcBef>
                        <a:spcAft>
                          <a:spcPts val="1000"/>
                        </a:spcAft>
                      </a:pPr>
                      <a:r>
                        <a:rPr lang="en-ID" sz="1700" b="1" i="0" u="none" strike="noStrike">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9%</a:t>
                      </a:r>
                      <a:endParaRPr lang="en-ID" sz="2700" b="0" i="0" u="none" strike="noStrike">
                        <a:solidFill>
                          <a:schemeClr val="bg1"/>
                        </a:solidFill>
                        <a:effectLst/>
                        <a:latin typeface="Arial" panose="020B0604020202020204" pitchFamily="34" charset="0"/>
                      </a:endParaRPr>
                    </a:p>
                  </a:txBody>
                  <a:tcPr marL="104260" marR="104260" marT="144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lnSpc>
                          <a:spcPct val="110000"/>
                        </a:lnSpc>
                        <a:spcBef>
                          <a:spcPts val="1000"/>
                        </a:spcBef>
                        <a:spcAft>
                          <a:spcPts val="1000"/>
                        </a:spcAft>
                      </a:pPr>
                      <a:r>
                        <a:rPr lang="en-ID" sz="1700" b="1" i="0" u="none" strike="noStrike">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8%</a:t>
                      </a:r>
                      <a:endParaRPr lang="en-ID" sz="2700" b="0" i="0" u="none" strike="noStrike">
                        <a:solidFill>
                          <a:schemeClr val="bg1"/>
                        </a:solidFill>
                        <a:effectLst/>
                        <a:latin typeface="Arial" panose="020B0604020202020204" pitchFamily="34" charset="0"/>
                      </a:endParaRPr>
                    </a:p>
                  </a:txBody>
                  <a:tcPr marL="104260" marR="104260" marT="144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lnSpc>
                          <a:spcPct val="110000"/>
                        </a:lnSpc>
                        <a:spcBef>
                          <a:spcPts val="1000"/>
                        </a:spcBef>
                        <a:spcAft>
                          <a:spcPts val="1000"/>
                        </a:spcAft>
                      </a:pPr>
                      <a:r>
                        <a:rPr lang="en-ID" sz="1700" b="1" i="0" u="none" strike="noStrike"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4%</a:t>
                      </a:r>
                      <a:endParaRPr lang="en-ID" sz="2700" b="0" i="0" u="none" strike="noStrike" dirty="0">
                        <a:solidFill>
                          <a:schemeClr val="bg1"/>
                        </a:solidFill>
                        <a:effectLst/>
                        <a:latin typeface="Arial" panose="020B0604020202020204" pitchFamily="34" charset="0"/>
                      </a:endParaRPr>
                    </a:p>
                  </a:txBody>
                  <a:tcPr marL="104260" marR="104260" marT="144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0901571"/>
                  </a:ext>
                </a:extLst>
              </a:tr>
            </a:tbl>
          </a:graphicData>
        </a:graphic>
      </p:graphicFrame>
    </p:spTree>
    <p:extLst>
      <p:ext uri="{BB962C8B-B14F-4D97-AF65-F5344CB8AC3E}">
        <p14:creationId xmlns:p14="http://schemas.microsoft.com/office/powerpoint/2010/main" val="3294290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4B252-1BFF-0A78-C914-B9638504A952}"/>
              </a:ext>
            </a:extLst>
          </p:cNvPr>
          <p:cNvSpPr>
            <a:spLocks noGrp="1"/>
          </p:cNvSpPr>
          <p:nvPr>
            <p:ph type="title"/>
          </p:nvPr>
        </p:nvSpPr>
        <p:spPr/>
        <p:txBody>
          <a:bodyPr/>
          <a:lstStyle/>
          <a:p>
            <a:r>
              <a:rPr lang="en-US" b="1" dirty="0">
                <a:solidFill>
                  <a:schemeClr val="bg1"/>
                </a:solidFill>
                <a:latin typeface="+mn-lt"/>
              </a:rPr>
              <a:t>FINDING AND DISCUSSION</a:t>
            </a:r>
            <a:endParaRPr lang="en-ID" dirty="0">
              <a:solidFill>
                <a:schemeClr val="bg1"/>
              </a:solidFill>
            </a:endParaRPr>
          </a:p>
        </p:txBody>
      </p:sp>
      <p:sp>
        <p:nvSpPr>
          <p:cNvPr id="3" name="Content Placeholder 2">
            <a:extLst>
              <a:ext uri="{FF2B5EF4-FFF2-40B4-BE49-F238E27FC236}">
                <a16:creationId xmlns:a16="http://schemas.microsoft.com/office/drawing/2014/main" id="{A4B2B0CD-884A-0EF6-7D47-418601FAE2FE}"/>
              </a:ext>
            </a:extLst>
          </p:cNvPr>
          <p:cNvSpPr>
            <a:spLocks noGrp="1"/>
          </p:cNvSpPr>
          <p:nvPr>
            <p:ph idx="1"/>
          </p:nvPr>
        </p:nvSpPr>
        <p:spPr/>
        <p:txBody>
          <a:bodyPr/>
          <a:lstStyle/>
          <a:p>
            <a:r>
              <a:rPr lang="en-US" sz="2800" b="0" i="0" dirty="0">
                <a:solidFill>
                  <a:srgbClr val="D1D5DB"/>
                </a:solidFill>
                <a:effectLst/>
                <a:latin typeface="Söhne"/>
              </a:rPr>
              <a:t>Children with disabilities tend to have lower learning outcomes compared to students without difficulties. This difference is statistically significant based on the t-test (p-value 0.000). </a:t>
            </a:r>
          </a:p>
          <a:p>
            <a:r>
              <a:rPr lang="en-US" sz="2800" b="0" i="0" dirty="0">
                <a:solidFill>
                  <a:srgbClr val="D1D5DB"/>
                </a:solidFill>
                <a:effectLst/>
                <a:latin typeface="Söhne"/>
              </a:rPr>
              <a:t>The chance for children without difficulties to achieve the minimum proficiency level of 'Basic' is nearly 4 times higher compared to children with disabilities (25% vs. 7%), and 6 times higher compared to children with both physical and non-physical difficulties (25% vs. 4%).</a:t>
            </a:r>
            <a:endParaRPr lang="en-US" sz="4000" dirty="0">
              <a:solidFill>
                <a:schemeClr val="bg1"/>
              </a:solidFill>
            </a:endParaRPr>
          </a:p>
          <a:p>
            <a:endParaRPr lang="en-ID" dirty="0"/>
          </a:p>
        </p:txBody>
      </p:sp>
    </p:spTree>
    <p:extLst>
      <p:ext uri="{BB962C8B-B14F-4D97-AF65-F5344CB8AC3E}">
        <p14:creationId xmlns:p14="http://schemas.microsoft.com/office/powerpoint/2010/main" val="1910146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CONCLUSION</a:t>
            </a:r>
          </a:p>
        </p:txBody>
      </p:sp>
      <p:sp>
        <p:nvSpPr>
          <p:cNvPr id="5" name="Content Placeholder 4"/>
          <p:cNvSpPr>
            <a:spLocks noGrp="1"/>
          </p:cNvSpPr>
          <p:nvPr>
            <p:ph idx="1"/>
          </p:nvPr>
        </p:nvSpPr>
        <p:spPr>
          <a:xfrm>
            <a:off x="579582" y="1376652"/>
            <a:ext cx="10515600" cy="4351338"/>
          </a:xfrm>
        </p:spPr>
        <p:txBody>
          <a:bodyPr>
            <a:normAutofit/>
          </a:bodyPr>
          <a:lstStyle/>
          <a:p>
            <a:pPr marL="0" indent="0">
              <a:buNone/>
            </a:pPr>
            <a:r>
              <a:rPr lang="en-US" dirty="0">
                <a:solidFill>
                  <a:schemeClr val="bg1"/>
                </a:solidFill>
              </a:rPr>
              <a:t>Identifying functional difficulties is crucial for teachers as a step to diagnose students' obstacles in reading. Research findings indicate that children experiencing disabilities have lower abilities compared to those without disabilities. Approximately 90% of disabled children are engaged in special interventions. Meanwhile, only less than 10% of them achieve a basic level.</a:t>
            </a:r>
          </a:p>
        </p:txBody>
      </p:sp>
    </p:spTree>
    <p:extLst>
      <p:ext uri="{BB962C8B-B14F-4D97-AF65-F5344CB8AC3E}">
        <p14:creationId xmlns:p14="http://schemas.microsoft.com/office/powerpoint/2010/main" val="29652042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REFERENCES</a:t>
            </a:r>
          </a:p>
        </p:txBody>
      </p:sp>
      <p:sp>
        <p:nvSpPr>
          <p:cNvPr id="5" name="Content Placeholder 4"/>
          <p:cNvSpPr>
            <a:spLocks noGrp="1"/>
          </p:cNvSpPr>
          <p:nvPr>
            <p:ph idx="1"/>
          </p:nvPr>
        </p:nvSpPr>
        <p:spPr>
          <a:xfrm>
            <a:off x="579582" y="1376652"/>
            <a:ext cx="10515600" cy="4351338"/>
          </a:xfrm>
        </p:spPr>
        <p:txBody>
          <a:bodyPr>
            <a:normAutofit/>
          </a:bodyPr>
          <a:lstStyle/>
          <a:p>
            <a:pPr marL="0" indent="0">
              <a:buNone/>
            </a:pPr>
            <a:r>
              <a:rPr lang="en-US" sz="2000" dirty="0">
                <a:solidFill>
                  <a:schemeClr val="bg1"/>
                </a:solidFill>
              </a:rPr>
              <a:t>Banerjee, A., Banerji, R., Berry, J., </a:t>
            </a:r>
            <a:r>
              <a:rPr lang="en-US" sz="2000" dirty="0" err="1">
                <a:solidFill>
                  <a:schemeClr val="bg1"/>
                </a:solidFill>
              </a:rPr>
              <a:t>Duflo</a:t>
            </a:r>
            <a:r>
              <a:rPr lang="en-US" sz="2000" dirty="0">
                <a:solidFill>
                  <a:schemeClr val="bg1"/>
                </a:solidFill>
              </a:rPr>
              <a:t>, E., Kannan, H., Mukherji, S., &amp; Walton, M. (2016). Mainstreaming an effective intervention: Evidence from randomized evaluations of “Teaching at the Right Level” in India (No. w22746). National Bureau of Economic Research.</a:t>
            </a:r>
          </a:p>
          <a:p>
            <a:pPr marL="0" indent="0">
              <a:buNone/>
            </a:pPr>
            <a:r>
              <a:rPr lang="en-US" sz="2000" dirty="0" err="1">
                <a:solidFill>
                  <a:schemeClr val="bg1"/>
                </a:solidFill>
              </a:rPr>
              <a:t>Jazuli</a:t>
            </a:r>
            <a:r>
              <a:rPr lang="en-US" sz="2000" dirty="0">
                <a:solidFill>
                  <a:schemeClr val="bg1"/>
                </a:solidFill>
              </a:rPr>
              <a:t>, L. (2022). TEACHING AT THE RIGHT LEVEL (</a:t>
            </a:r>
            <a:r>
              <a:rPr lang="en-US" sz="2000" dirty="0" err="1">
                <a:solidFill>
                  <a:schemeClr val="bg1"/>
                </a:solidFill>
              </a:rPr>
              <a:t>TaRL</a:t>
            </a:r>
            <a:r>
              <a:rPr lang="en-US" sz="2000" dirty="0">
                <a:solidFill>
                  <a:schemeClr val="bg1"/>
                </a:solidFill>
              </a:rPr>
              <a:t>) THROUGH THE ALL SMART CHILDREN APPROACH (SAC) IMPROVES STUDENT'S LITERATURE ABILITY. PROGRES PENDIDIKAN, 3(3), 156-165.</a:t>
            </a:r>
          </a:p>
          <a:p>
            <a:pPr marL="0" indent="0">
              <a:buNone/>
            </a:pPr>
            <a:r>
              <a:rPr lang="en-US" sz="2000" dirty="0">
                <a:solidFill>
                  <a:schemeClr val="bg1"/>
                </a:solidFill>
              </a:rPr>
              <a:t>OECD (2019). </a:t>
            </a:r>
            <a:r>
              <a:rPr lang="en-US" sz="2000" i="1" dirty="0">
                <a:solidFill>
                  <a:schemeClr val="bg1"/>
                </a:solidFill>
              </a:rPr>
              <a:t>PISA 2018 results volume I: What students know and can do</a:t>
            </a:r>
            <a:r>
              <a:rPr lang="en-US" sz="2000" dirty="0">
                <a:solidFill>
                  <a:schemeClr val="bg1"/>
                </a:solidFill>
              </a:rPr>
              <a:t>. Paris: OECD Publishing.</a:t>
            </a:r>
          </a:p>
          <a:p>
            <a:pPr marL="0" indent="0">
              <a:buNone/>
            </a:pPr>
            <a:r>
              <a:rPr lang="en-US" sz="2000" dirty="0" err="1">
                <a:solidFill>
                  <a:schemeClr val="bg1"/>
                </a:solidFill>
              </a:rPr>
              <a:t>Vromant</a:t>
            </a:r>
            <a:r>
              <a:rPr lang="en-US" sz="2000" dirty="0">
                <a:solidFill>
                  <a:schemeClr val="bg1"/>
                </a:solidFill>
              </a:rPr>
              <a:t>, N., </a:t>
            </a:r>
            <a:r>
              <a:rPr lang="en-US" sz="2000" dirty="0" err="1">
                <a:solidFill>
                  <a:schemeClr val="bg1"/>
                </a:solidFill>
              </a:rPr>
              <a:t>Kuppens</a:t>
            </a:r>
            <a:r>
              <a:rPr lang="en-US" sz="2000" dirty="0">
                <a:solidFill>
                  <a:schemeClr val="bg1"/>
                </a:solidFill>
              </a:rPr>
              <a:t>, L., </a:t>
            </a:r>
            <a:r>
              <a:rPr lang="en-US" sz="2000" dirty="0" err="1">
                <a:solidFill>
                  <a:schemeClr val="bg1"/>
                </a:solidFill>
              </a:rPr>
              <a:t>Hazemba</a:t>
            </a:r>
            <a:r>
              <a:rPr lang="en-US" sz="2000" dirty="0">
                <a:solidFill>
                  <a:schemeClr val="bg1"/>
                </a:solidFill>
              </a:rPr>
              <a:t>, M., Mwamba, F. K., &amp; </a:t>
            </a:r>
            <a:r>
              <a:rPr lang="en-US" sz="2000" dirty="0" err="1">
                <a:solidFill>
                  <a:schemeClr val="bg1"/>
                </a:solidFill>
              </a:rPr>
              <a:t>Cupito</a:t>
            </a:r>
            <a:r>
              <a:rPr lang="en-US" sz="2000" dirty="0">
                <a:solidFill>
                  <a:schemeClr val="bg1"/>
                </a:solidFill>
              </a:rPr>
              <a:t>, E. (2021). Scaling Teaching at the Right Level. Ensuring All Children Learn: Lessons from the South on What Works in Equity and Inclusion, 101.</a:t>
            </a:r>
          </a:p>
          <a:p>
            <a:pPr marL="0" indent="0">
              <a:buNone/>
            </a:pPr>
            <a:r>
              <a:rPr lang="en-US" sz="2000" dirty="0">
                <a:solidFill>
                  <a:schemeClr val="bg1"/>
                </a:solidFill>
              </a:rPr>
              <a:t>Badan </a:t>
            </a:r>
            <a:r>
              <a:rPr lang="en-US" sz="2000" dirty="0" err="1">
                <a:solidFill>
                  <a:schemeClr val="bg1"/>
                </a:solidFill>
              </a:rPr>
              <a:t>Penelitian</a:t>
            </a:r>
            <a:r>
              <a:rPr lang="en-US" sz="2000" dirty="0">
                <a:solidFill>
                  <a:schemeClr val="bg1"/>
                </a:solidFill>
              </a:rPr>
              <a:t> dan </a:t>
            </a:r>
            <a:r>
              <a:rPr lang="en-US" sz="2000" dirty="0" err="1">
                <a:solidFill>
                  <a:schemeClr val="bg1"/>
                </a:solidFill>
              </a:rPr>
              <a:t>Pengembangan</a:t>
            </a:r>
            <a:r>
              <a:rPr lang="en-US" sz="2000" dirty="0">
                <a:solidFill>
                  <a:schemeClr val="bg1"/>
                </a:solidFill>
              </a:rPr>
              <a:t> dan </a:t>
            </a:r>
            <a:r>
              <a:rPr lang="en-US" sz="2000" dirty="0" err="1">
                <a:solidFill>
                  <a:schemeClr val="bg1"/>
                </a:solidFill>
              </a:rPr>
              <a:t>Perbukuan</a:t>
            </a:r>
            <a:r>
              <a:rPr lang="en-US" sz="2000" dirty="0">
                <a:solidFill>
                  <a:schemeClr val="bg1"/>
                </a:solidFill>
              </a:rPr>
              <a:t>. 2021. </a:t>
            </a:r>
            <a:r>
              <a:rPr lang="en-US" sz="2000" i="1" dirty="0">
                <a:solidFill>
                  <a:schemeClr val="bg1"/>
                </a:solidFill>
              </a:rPr>
              <a:t>Framework </a:t>
            </a:r>
            <a:r>
              <a:rPr lang="en-US" sz="2000" i="1" dirty="0" err="1">
                <a:solidFill>
                  <a:schemeClr val="bg1"/>
                </a:solidFill>
              </a:rPr>
              <a:t>Asesmen</a:t>
            </a:r>
            <a:r>
              <a:rPr lang="en-US" sz="2000" i="1" dirty="0">
                <a:solidFill>
                  <a:schemeClr val="bg1"/>
                </a:solidFill>
              </a:rPr>
              <a:t> </a:t>
            </a:r>
            <a:r>
              <a:rPr lang="en-US" sz="2000" i="1" dirty="0" err="1">
                <a:solidFill>
                  <a:schemeClr val="bg1"/>
                </a:solidFill>
              </a:rPr>
              <a:t>Kompetensi</a:t>
            </a:r>
            <a:r>
              <a:rPr lang="en-US" sz="2000" i="1" dirty="0">
                <a:solidFill>
                  <a:schemeClr val="bg1"/>
                </a:solidFill>
              </a:rPr>
              <a:t> Minimum (AKM). </a:t>
            </a:r>
            <a:r>
              <a:rPr lang="en-US" sz="2000" dirty="0">
                <a:solidFill>
                  <a:schemeClr val="bg1"/>
                </a:solidFill>
              </a:rPr>
              <a:t>Kementerian Pendidikan dan </a:t>
            </a:r>
            <a:r>
              <a:rPr lang="en-US" sz="2000" dirty="0" err="1">
                <a:solidFill>
                  <a:schemeClr val="bg1"/>
                </a:solidFill>
              </a:rPr>
              <a:t>Kebudayaan</a:t>
            </a:r>
            <a:r>
              <a:rPr lang="en-US" sz="2000" dirty="0">
                <a:solidFill>
                  <a:schemeClr val="bg1"/>
                </a:solidFill>
              </a:rPr>
              <a:t>.</a:t>
            </a:r>
            <a:endParaRPr lang="en-US" sz="2000" i="1" dirty="0">
              <a:solidFill>
                <a:schemeClr val="bg1"/>
              </a:solidFill>
            </a:endParaRPr>
          </a:p>
        </p:txBody>
      </p:sp>
    </p:spTree>
    <p:extLst>
      <p:ext uri="{BB962C8B-B14F-4D97-AF65-F5344CB8AC3E}">
        <p14:creationId xmlns:p14="http://schemas.microsoft.com/office/powerpoint/2010/main" val="3004828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524000" y="935788"/>
            <a:ext cx="9144000" cy="879475"/>
          </a:xfrm>
        </p:spPr>
        <p:txBody>
          <a:bodyPr>
            <a:normAutofit fontScale="90000"/>
          </a:bodyPr>
          <a:lstStyle/>
          <a:p>
            <a:r>
              <a:rPr lang="en-US" b="1" dirty="0">
                <a:solidFill>
                  <a:schemeClr val="bg1"/>
                </a:solidFill>
                <a:latin typeface="+mn-lt"/>
                <a:cs typeface="Times New Roman" panose="02020603050405020304" pitchFamily="18" charset="0"/>
              </a:rPr>
              <a:t>THANK YOU!</a:t>
            </a:r>
          </a:p>
        </p:txBody>
      </p:sp>
      <p:sp>
        <p:nvSpPr>
          <p:cNvPr id="6" name="Subtitle 5"/>
          <p:cNvSpPr>
            <a:spLocks noGrp="1"/>
          </p:cNvSpPr>
          <p:nvPr>
            <p:ph type="subTitle" idx="1"/>
          </p:nvPr>
        </p:nvSpPr>
        <p:spPr>
          <a:xfrm>
            <a:off x="1524000" y="1734434"/>
            <a:ext cx="9144000" cy="940248"/>
          </a:xfrm>
        </p:spPr>
        <p:txBody>
          <a:bodyPr>
            <a:normAutofit fontScale="77500" lnSpcReduction="20000"/>
          </a:bodyPr>
          <a:lstStyle/>
          <a:p>
            <a:pPr>
              <a:lnSpc>
                <a:spcPct val="100000"/>
              </a:lnSpc>
            </a:pPr>
            <a:r>
              <a:rPr lang="en-US" sz="2000" b="1" dirty="0">
                <a:solidFill>
                  <a:schemeClr val="accent2">
                    <a:lumMod val="60000"/>
                    <a:lumOff val="40000"/>
                  </a:schemeClr>
                </a:solidFill>
              </a:rPr>
              <a:t>Badan </a:t>
            </a:r>
            <a:r>
              <a:rPr lang="en-US" sz="2000" b="1" dirty="0" err="1">
                <a:solidFill>
                  <a:schemeClr val="accent2">
                    <a:lumMod val="60000"/>
                    <a:lumOff val="40000"/>
                  </a:schemeClr>
                </a:solidFill>
              </a:rPr>
              <a:t>Riset</a:t>
            </a:r>
            <a:r>
              <a:rPr lang="en-US" sz="2000" b="1" dirty="0">
                <a:solidFill>
                  <a:schemeClr val="accent2">
                    <a:lumMod val="60000"/>
                    <a:lumOff val="40000"/>
                  </a:schemeClr>
                </a:solidFill>
              </a:rPr>
              <a:t> Inovasi Nasional (BRIN)</a:t>
            </a:r>
          </a:p>
          <a:p>
            <a:pPr>
              <a:lnSpc>
                <a:spcPct val="100000"/>
              </a:lnSpc>
            </a:pPr>
            <a:r>
              <a:rPr lang="en-US" sz="2000" b="1" dirty="0">
                <a:solidFill>
                  <a:schemeClr val="accent2">
                    <a:lumMod val="60000"/>
                    <a:lumOff val="40000"/>
                  </a:schemeClr>
                </a:solidFill>
              </a:rPr>
              <a:t>Universitas Indonesia</a:t>
            </a:r>
          </a:p>
          <a:p>
            <a:pPr>
              <a:lnSpc>
                <a:spcPct val="100000"/>
              </a:lnSpc>
            </a:pPr>
            <a:r>
              <a:rPr lang="en-US" sz="2000" b="1" dirty="0">
                <a:solidFill>
                  <a:schemeClr val="accent2">
                    <a:lumMod val="60000"/>
                    <a:lumOff val="40000"/>
                  </a:schemeClr>
                </a:solidFill>
              </a:rPr>
              <a:t>INOVASI</a:t>
            </a:r>
          </a:p>
        </p:txBody>
      </p:sp>
      <p:sp>
        <p:nvSpPr>
          <p:cNvPr id="7" name="Title 4"/>
          <p:cNvSpPr txBox="1">
            <a:spLocks/>
          </p:cNvSpPr>
          <p:nvPr/>
        </p:nvSpPr>
        <p:spPr>
          <a:xfrm>
            <a:off x="1524000" y="1656700"/>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1757516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INTRODUCTION</a:t>
            </a:r>
          </a:p>
        </p:txBody>
      </p:sp>
      <p:sp>
        <p:nvSpPr>
          <p:cNvPr id="5" name="Content Placeholder 4"/>
          <p:cNvSpPr>
            <a:spLocks noGrp="1"/>
          </p:cNvSpPr>
          <p:nvPr>
            <p:ph idx="1"/>
          </p:nvPr>
        </p:nvSpPr>
        <p:spPr>
          <a:xfrm>
            <a:off x="1178560" y="1376652"/>
            <a:ext cx="9276080" cy="3622068"/>
          </a:xfrm>
        </p:spPr>
        <p:txBody>
          <a:bodyPr>
            <a:normAutofit fontScale="55000" lnSpcReduction="20000"/>
          </a:bodyPr>
          <a:lstStyle/>
          <a:p>
            <a:pPr algn="just">
              <a:buFont typeface="Wingdings" panose="05000000000000000000" pitchFamily="2" charset="2"/>
              <a:buChar char="Ø"/>
            </a:pPr>
            <a:r>
              <a:rPr lang="en-US" dirty="0">
                <a:solidFill>
                  <a:schemeClr val="bg1"/>
                </a:solidFill>
              </a:rPr>
              <a:t>(AKM Minimum Competency Assessment) highlights the importance of students having good literacy and numeracy skills for developing problem-solving abilities.</a:t>
            </a:r>
          </a:p>
          <a:p>
            <a:pPr algn="just">
              <a:buFont typeface="Wingdings" panose="05000000000000000000" pitchFamily="2" charset="2"/>
              <a:buChar char="Ø"/>
            </a:pPr>
            <a:r>
              <a:rPr lang="en-US" dirty="0">
                <a:solidFill>
                  <a:schemeClr val="bg1"/>
                </a:solidFill>
              </a:rPr>
              <a:t>AKM uses suitable texts for students, ensuring good readability and matching their reading levels</a:t>
            </a:r>
          </a:p>
          <a:p>
            <a:pPr algn="just">
              <a:buFont typeface="Wingdings" panose="05000000000000000000" pitchFamily="2" charset="2"/>
              <a:buChar char="Ø"/>
            </a:pPr>
            <a:r>
              <a:rPr lang="en-US" dirty="0">
                <a:solidFill>
                  <a:schemeClr val="bg1"/>
                </a:solidFill>
              </a:rPr>
              <a:t>AKM assesses students' reading skills at three cognitive levels: information, understanding, and evaluation.</a:t>
            </a:r>
          </a:p>
          <a:p>
            <a:pPr algn="just">
              <a:buFont typeface="Wingdings" panose="05000000000000000000" pitchFamily="2" charset="2"/>
              <a:buChar char="Ø"/>
            </a:pPr>
            <a:r>
              <a:rPr lang="en-US" dirty="0">
                <a:solidFill>
                  <a:schemeClr val="bg1"/>
                </a:solidFill>
              </a:rPr>
              <a:t>Four reading levels: special intervention, basic comprehension, advance, and proficient, and is used for assessing 5th-grade students' literacy and numeracy skills online.</a:t>
            </a:r>
          </a:p>
          <a:p>
            <a:pPr algn="just">
              <a:buFont typeface="Wingdings" panose="05000000000000000000" pitchFamily="2" charset="2"/>
              <a:buChar char="Ø"/>
            </a:pPr>
            <a:r>
              <a:rPr lang="en-US" dirty="0">
                <a:solidFill>
                  <a:schemeClr val="bg1"/>
                </a:solidFill>
              </a:rPr>
              <a:t>In special intervention, INOVASI and partner TTIs use the </a:t>
            </a:r>
            <a:r>
              <a:rPr lang="en-US" dirty="0" err="1">
                <a:solidFill>
                  <a:schemeClr val="bg1"/>
                </a:solidFill>
              </a:rPr>
              <a:t>TaRL</a:t>
            </a:r>
            <a:r>
              <a:rPr lang="en-US" dirty="0">
                <a:solidFill>
                  <a:schemeClr val="bg1"/>
                </a:solidFill>
              </a:rPr>
              <a:t> literacy program and introduce sub-levels to help early and beginner readers.</a:t>
            </a:r>
          </a:p>
          <a:p>
            <a:pPr algn="just">
              <a:buFont typeface="Wingdings" panose="05000000000000000000" pitchFamily="2" charset="2"/>
              <a:buChar char="Ø"/>
            </a:pPr>
            <a:r>
              <a:rPr lang="en-US" dirty="0">
                <a:solidFill>
                  <a:schemeClr val="bg1"/>
                </a:solidFill>
              </a:rPr>
              <a:t>In West Nusa Tenggara (NTB), INOVASI and local stakeholders modify the student's learning profile to identify difficulties and improve teacher-centered teaching for inclusive education in elementary schools.</a:t>
            </a:r>
          </a:p>
          <a:p>
            <a:pPr algn="just">
              <a:buFont typeface="Wingdings" panose="05000000000000000000" pitchFamily="2" charset="2"/>
              <a:buChar char="Ø"/>
            </a:pPr>
            <a:r>
              <a:rPr lang="en-US" dirty="0">
                <a:solidFill>
                  <a:schemeClr val="bg1"/>
                </a:solidFill>
              </a:rPr>
              <a:t>The need of a meaningful program to achieve AKM.</a:t>
            </a:r>
          </a:p>
          <a:p>
            <a:pPr algn="just">
              <a:buFont typeface="Wingdings" panose="05000000000000000000" pitchFamily="2" charset="2"/>
              <a:buChar char="Ø"/>
            </a:pPr>
            <a:r>
              <a:rPr lang="en-US" dirty="0">
                <a:solidFill>
                  <a:schemeClr val="bg1"/>
                </a:solidFill>
              </a:rPr>
              <a:t>Obstacles (functional learning difficulties)</a:t>
            </a:r>
          </a:p>
          <a:p>
            <a:pPr algn="just">
              <a:buFont typeface="Wingdings" panose="05000000000000000000" pitchFamily="2" charset="2"/>
              <a:buChar char="Ø"/>
            </a:pPr>
            <a:r>
              <a:rPr lang="en-US" dirty="0">
                <a:solidFill>
                  <a:schemeClr val="bg1"/>
                </a:solidFill>
              </a:rPr>
              <a:t>Physical functional learning difficulties include vision, hearing, gross motor, fine motor, and speech difficulties, categorized as physical disabilities. While, </a:t>
            </a:r>
            <a:r>
              <a:rPr lang="en-US">
                <a:solidFill>
                  <a:schemeClr val="bg1"/>
                </a:solidFill>
              </a:rPr>
              <a:t>non-physical includes cognitive, dyslexia, attention, &amp; emotion.</a:t>
            </a:r>
            <a:endParaRPr lang="en-US" dirty="0">
              <a:solidFill>
                <a:schemeClr val="bg1"/>
              </a:solidFill>
            </a:endParaRPr>
          </a:p>
          <a:p>
            <a:pPr marL="0" indent="0" algn="just">
              <a:buNone/>
            </a:pPr>
            <a:endParaRPr lang="en-US" dirty="0">
              <a:solidFill>
                <a:schemeClr val="bg1"/>
              </a:solidFill>
            </a:endParaRPr>
          </a:p>
          <a:p>
            <a:pPr algn="just">
              <a:buFont typeface="Wingdings" panose="05000000000000000000" pitchFamily="2" charset="2"/>
              <a:buChar char="Ø"/>
            </a:pPr>
            <a:endParaRPr lang="en-US" dirty="0">
              <a:solidFill>
                <a:schemeClr val="bg1"/>
              </a:solidFill>
            </a:endParaRPr>
          </a:p>
          <a:p>
            <a:pPr algn="just">
              <a:buFont typeface="Wingdings" panose="05000000000000000000" pitchFamily="2" charset="2"/>
              <a:buChar char="Ø"/>
            </a:pPr>
            <a:endParaRPr lang="en-US" dirty="0">
              <a:solidFill>
                <a:schemeClr val="bg1"/>
              </a:solidFill>
            </a:endParaRPr>
          </a:p>
          <a:p>
            <a:pPr marL="0" indent="0" algn="just">
              <a:buNone/>
            </a:pPr>
            <a:endParaRPr lang="en-US" sz="2000" dirty="0">
              <a:solidFill>
                <a:schemeClr val="bg1"/>
              </a:solidFill>
            </a:endParaRPr>
          </a:p>
        </p:txBody>
      </p:sp>
      <p:sp>
        <p:nvSpPr>
          <p:cNvPr id="8" name="Content Placeholder 2">
            <a:extLst>
              <a:ext uri="{FF2B5EF4-FFF2-40B4-BE49-F238E27FC236}">
                <a16:creationId xmlns:a16="http://schemas.microsoft.com/office/drawing/2014/main" id="{F259CDB6-747A-40B2-90BE-7E71C9C72DC0}"/>
              </a:ext>
            </a:extLst>
          </p:cNvPr>
          <p:cNvSpPr txBox="1">
            <a:spLocks/>
          </p:cNvSpPr>
          <p:nvPr/>
        </p:nvSpPr>
        <p:spPr>
          <a:xfrm>
            <a:off x="3093720" y="4698999"/>
            <a:ext cx="6736080" cy="1178560"/>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dirty="0">
              <a:solidFill>
                <a:schemeClr val="bg1"/>
              </a:solidFill>
              <a:highlight>
                <a:srgbClr val="000000"/>
              </a:highlight>
            </a:endParaRPr>
          </a:p>
          <a:p>
            <a:pPr marL="0" indent="0" algn="ctr">
              <a:buFont typeface="Arial" panose="020B0604020202020204" pitchFamily="34" charset="0"/>
              <a:buNone/>
            </a:pPr>
            <a:r>
              <a:rPr lang="en-US" dirty="0">
                <a:solidFill>
                  <a:schemeClr val="bg1"/>
                </a:solidFill>
                <a:highlight>
                  <a:srgbClr val="000000"/>
                </a:highlight>
              </a:rPr>
              <a:t>“The study aims to explore the link between literacy assessment results and the number and types of functional learning difficulties in students.”</a:t>
            </a:r>
          </a:p>
        </p:txBody>
      </p:sp>
      <p:sp>
        <p:nvSpPr>
          <p:cNvPr id="10" name="Arrow: Right 9">
            <a:extLst>
              <a:ext uri="{FF2B5EF4-FFF2-40B4-BE49-F238E27FC236}">
                <a16:creationId xmlns:a16="http://schemas.microsoft.com/office/drawing/2014/main" id="{760F5598-679F-4FFA-96C1-2502C87FB7FC}"/>
              </a:ext>
            </a:extLst>
          </p:cNvPr>
          <p:cNvSpPr/>
          <p:nvPr/>
        </p:nvSpPr>
        <p:spPr>
          <a:xfrm>
            <a:off x="1539240" y="4805679"/>
            <a:ext cx="1554480" cy="965200"/>
          </a:xfrm>
          <a:prstGeom prst="rightArrow">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400" b="1" dirty="0">
                <a:solidFill>
                  <a:schemeClr val="tx1"/>
                </a:solidFill>
              </a:rPr>
              <a:t>GOALS</a:t>
            </a:r>
          </a:p>
        </p:txBody>
      </p:sp>
    </p:spTree>
    <p:extLst>
      <p:ext uri="{BB962C8B-B14F-4D97-AF65-F5344CB8AC3E}">
        <p14:creationId xmlns:p14="http://schemas.microsoft.com/office/powerpoint/2010/main" val="2950692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fade">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fade">
                                      <p:cBhvr>
                                        <p:cTn id="52" dur="500"/>
                                        <p:tgtEl>
                                          <p:spTgt spid="10"/>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fade">
                                      <p:cBhvr>
                                        <p:cTn id="5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8" grpId="0"/>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pPr>
              <a:lnSpc>
                <a:spcPct val="107000"/>
              </a:lnSpc>
              <a:spcAft>
                <a:spcPts val="800"/>
              </a:spcAft>
            </a:pPr>
            <a:r>
              <a:rPr lang="en-US" b="1" dirty="0">
                <a:solidFill>
                  <a:schemeClr val="bg1"/>
                </a:solidFill>
                <a:latin typeface="+mn-lt"/>
              </a:rPr>
              <a:t>				LITERATURE REVIEW</a:t>
            </a:r>
          </a:p>
        </p:txBody>
      </p:sp>
      <mc:AlternateContent xmlns:mc="http://schemas.openxmlformats.org/markup-compatibility/2006" xmlns:p14="http://schemas.microsoft.com/office/powerpoint/2010/main">
        <mc:Choice Requires="p14">
          <p:contentPart p14:bwMode="auto" r:id="rId3">
            <p14:nvContentPartPr>
              <p14:cNvPr id="12" name="Ink 11">
                <a:extLst>
                  <a:ext uri="{FF2B5EF4-FFF2-40B4-BE49-F238E27FC236}">
                    <a16:creationId xmlns:a16="http://schemas.microsoft.com/office/drawing/2014/main" id="{CD595AF5-DD4D-2DEF-14D2-BF338DD4292E}"/>
                  </a:ext>
                </a:extLst>
              </p14:cNvPr>
              <p14:cNvContentPartPr/>
              <p14:nvPr/>
            </p14:nvContentPartPr>
            <p14:xfrm>
              <a:off x="10515360" y="3149440"/>
              <a:ext cx="360" cy="360"/>
            </p14:xfrm>
          </p:contentPart>
        </mc:Choice>
        <mc:Fallback xmlns="">
          <p:pic>
            <p:nvPicPr>
              <p:cNvPr id="12" name="Ink 11">
                <a:extLst>
                  <a:ext uri="{FF2B5EF4-FFF2-40B4-BE49-F238E27FC236}">
                    <a16:creationId xmlns:a16="http://schemas.microsoft.com/office/drawing/2014/main" id="{CD595AF5-DD4D-2DEF-14D2-BF338DD4292E}"/>
                  </a:ext>
                </a:extLst>
              </p:cNvPr>
              <p:cNvPicPr/>
              <p:nvPr/>
            </p:nvPicPr>
            <p:blipFill>
              <a:blip r:embed="rId4"/>
              <a:stretch>
                <a:fillRect/>
              </a:stretch>
            </p:blipFill>
            <p:spPr>
              <a:xfrm>
                <a:off x="10506360" y="3140440"/>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3" name="Ink 12">
                <a:extLst>
                  <a:ext uri="{FF2B5EF4-FFF2-40B4-BE49-F238E27FC236}">
                    <a16:creationId xmlns:a16="http://schemas.microsoft.com/office/drawing/2014/main" id="{0B60A550-1582-A87F-33C3-35ECCF73888E}"/>
                  </a:ext>
                </a:extLst>
              </p14:cNvPr>
              <p14:cNvContentPartPr/>
              <p14:nvPr/>
            </p14:nvContentPartPr>
            <p14:xfrm>
              <a:off x="5323800" y="2296240"/>
              <a:ext cx="360" cy="360"/>
            </p14:xfrm>
          </p:contentPart>
        </mc:Choice>
        <mc:Fallback xmlns="">
          <p:pic>
            <p:nvPicPr>
              <p:cNvPr id="13" name="Ink 12">
                <a:extLst>
                  <a:ext uri="{FF2B5EF4-FFF2-40B4-BE49-F238E27FC236}">
                    <a16:creationId xmlns:a16="http://schemas.microsoft.com/office/drawing/2014/main" id="{0B60A550-1582-A87F-33C3-35ECCF73888E}"/>
                  </a:ext>
                </a:extLst>
              </p:cNvPr>
              <p:cNvPicPr/>
              <p:nvPr/>
            </p:nvPicPr>
            <p:blipFill>
              <a:blip r:embed="rId4"/>
              <a:stretch>
                <a:fillRect/>
              </a:stretch>
            </p:blipFill>
            <p:spPr>
              <a:xfrm>
                <a:off x="5314800" y="2287240"/>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4" name="Ink 13">
                <a:extLst>
                  <a:ext uri="{FF2B5EF4-FFF2-40B4-BE49-F238E27FC236}">
                    <a16:creationId xmlns:a16="http://schemas.microsoft.com/office/drawing/2014/main" id="{D2114946-0DEB-D3F1-490A-6C1D351906EA}"/>
                  </a:ext>
                </a:extLst>
              </p14:cNvPr>
              <p14:cNvContentPartPr/>
              <p14:nvPr/>
            </p14:nvContentPartPr>
            <p14:xfrm>
              <a:off x="-121920" y="223360"/>
              <a:ext cx="360" cy="360"/>
            </p14:xfrm>
          </p:contentPart>
        </mc:Choice>
        <mc:Fallback xmlns="">
          <p:pic>
            <p:nvPicPr>
              <p:cNvPr id="14" name="Ink 13">
                <a:extLst>
                  <a:ext uri="{FF2B5EF4-FFF2-40B4-BE49-F238E27FC236}">
                    <a16:creationId xmlns:a16="http://schemas.microsoft.com/office/drawing/2014/main" id="{D2114946-0DEB-D3F1-490A-6C1D351906EA}"/>
                  </a:ext>
                </a:extLst>
              </p:cNvPr>
              <p:cNvPicPr/>
              <p:nvPr/>
            </p:nvPicPr>
            <p:blipFill>
              <a:blip r:embed="rId7"/>
              <a:stretch>
                <a:fillRect/>
              </a:stretch>
            </p:blipFill>
            <p:spPr>
              <a:xfrm>
                <a:off x="-130920" y="214360"/>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5" name="Ink 14">
                <a:extLst>
                  <a:ext uri="{FF2B5EF4-FFF2-40B4-BE49-F238E27FC236}">
                    <a16:creationId xmlns:a16="http://schemas.microsoft.com/office/drawing/2014/main" id="{98BDD194-75FF-5416-2867-96837DB5F4C5}"/>
                  </a:ext>
                </a:extLst>
              </p14:cNvPr>
              <p14:cNvContentPartPr/>
              <p14:nvPr/>
            </p14:nvContentPartPr>
            <p14:xfrm>
              <a:off x="-121920" y="223360"/>
              <a:ext cx="360" cy="360"/>
            </p14:xfrm>
          </p:contentPart>
        </mc:Choice>
        <mc:Fallback xmlns="">
          <p:pic>
            <p:nvPicPr>
              <p:cNvPr id="15" name="Ink 14">
                <a:extLst>
                  <a:ext uri="{FF2B5EF4-FFF2-40B4-BE49-F238E27FC236}">
                    <a16:creationId xmlns:a16="http://schemas.microsoft.com/office/drawing/2014/main" id="{98BDD194-75FF-5416-2867-96837DB5F4C5}"/>
                  </a:ext>
                </a:extLst>
              </p:cNvPr>
              <p:cNvPicPr/>
              <p:nvPr/>
            </p:nvPicPr>
            <p:blipFill>
              <a:blip r:embed="rId7"/>
              <a:stretch>
                <a:fillRect/>
              </a:stretch>
            </p:blipFill>
            <p:spPr>
              <a:xfrm>
                <a:off x="-130920" y="214360"/>
                <a:ext cx="18000" cy="18000"/>
              </a:xfrm>
              <a:prstGeom prst="rect">
                <a:avLst/>
              </a:prstGeom>
            </p:spPr>
          </p:pic>
        </mc:Fallback>
      </mc:AlternateContent>
      <p:sp>
        <p:nvSpPr>
          <p:cNvPr id="9" name="TextBox 8">
            <a:extLst>
              <a:ext uri="{FF2B5EF4-FFF2-40B4-BE49-F238E27FC236}">
                <a16:creationId xmlns:a16="http://schemas.microsoft.com/office/drawing/2014/main" id="{0772BD5A-FE52-C3AA-2126-CFB8203121F0}"/>
              </a:ext>
            </a:extLst>
          </p:cNvPr>
          <p:cNvSpPr txBox="1"/>
          <p:nvPr/>
        </p:nvSpPr>
        <p:spPr>
          <a:xfrm>
            <a:off x="1178560" y="2133777"/>
            <a:ext cx="9537192" cy="2031325"/>
          </a:xfrm>
          <a:prstGeom prst="rect">
            <a:avLst/>
          </a:prstGeom>
          <a:noFill/>
        </p:spPr>
        <p:txBody>
          <a:bodyPr wrap="square" rtlCol="0">
            <a:spAutoFit/>
          </a:bodyPr>
          <a:lstStyle/>
          <a:p>
            <a:pPr marL="285750" indent="-285750">
              <a:buFont typeface="Wingdings" panose="05000000000000000000" pitchFamily="2" charset="2"/>
              <a:buChar char="ü"/>
            </a:pPr>
            <a:r>
              <a:rPr lang="en-US" b="1" dirty="0">
                <a:solidFill>
                  <a:schemeClr val="bg1"/>
                </a:solidFill>
              </a:rPr>
              <a:t>Aims:</a:t>
            </a:r>
            <a:r>
              <a:rPr lang="en-US" dirty="0">
                <a:solidFill>
                  <a:schemeClr val="bg1"/>
                </a:solidFill>
              </a:rPr>
              <a:t> teach basic literacy and numeracy skills to students in grades 3-5 using participatory teaching practices adapted to the actual level of students (</a:t>
            </a:r>
            <a:r>
              <a:rPr lang="en-US" dirty="0" err="1">
                <a:solidFill>
                  <a:schemeClr val="bg1"/>
                </a:solidFill>
              </a:rPr>
              <a:t>Vromant</a:t>
            </a:r>
            <a:r>
              <a:rPr lang="en-US" dirty="0">
                <a:solidFill>
                  <a:schemeClr val="bg1"/>
                </a:solidFill>
              </a:rPr>
              <a:t> et al, 2021).</a:t>
            </a:r>
          </a:p>
          <a:p>
            <a:pPr marL="285750" indent="-285750">
              <a:buFont typeface="Wingdings" panose="05000000000000000000" pitchFamily="2" charset="2"/>
              <a:buChar char="ü"/>
            </a:pPr>
            <a:r>
              <a:rPr lang="en-US" b="1" dirty="0">
                <a:solidFill>
                  <a:schemeClr val="bg1"/>
                </a:solidFill>
              </a:rPr>
              <a:t>Benefit: </a:t>
            </a:r>
            <a:r>
              <a:rPr lang="en-US" dirty="0">
                <a:solidFill>
                  <a:schemeClr val="bg1"/>
                </a:solidFill>
              </a:rPr>
              <a:t>Learning becomes meaningful when tailored to the child's ability or level, which also boosts their learning motivation (</a:t>
            </a:r>
            <a:r>
              <a:rPr lang="en-US" dirty="0" err="1">
                <a:solidFill>
                  <a:schemeClr val="bg1"/>
                </a:solidFill>
              </a:rPr>
              <a:t>Jazuli</a:t>
            </a:r>
            <a:r>
              <a:rPr lang="en-US" dirty="0">
                <a:solidFill>
                  <a:schemeClr val="bg1"/>
                </a:solidFill>
              </a:rPr>
              <a:t>, 2022).</a:t>
            </a:r>
          </a:p>
          <a:p>
            <a:pPr marL="285750" indent="-285750">
              <a:buFont typeface="Wingdings" panose="05000000000000000000" pitchFamily="2" charset="2"/>
              <a:buChar char="ü"/>
            </a:pPr>
            <a:r>
              <a:rPr lang="en-US" dirty="0">
                <a:solidFill>
                  <a:schemeClr val="bg1"/>
                </a:solidFill>
              </a:rPr>
              <a:t>The Pratham model was adapted, using Pratham-trained teachers, materials, and a dedicated daily hour in schools. Government personnel supervised and monitored the program (Banerjee et al, 2016).</a:t>
            </a:r>
          </a:p>
        </p:txBody>
      </p:sp>
      <p:sp>
        <p:nvSpPr>
          <p:cNvPr id="2" name="Rectangle 1">
            <a:extLst>
              <a:ext uri="{FF2B5EF4-FFF2-40B4-BE49-F238E27FC236}">
                <a16:creationId xmlns:a16="http://schemas.microsoft.com/office/drawing/2014/main" id="{A606A45C-8832-4AB8-99CC-699093CA3239}"/>
              </a:ext>
            </a:extLst>
          </p:cNvPr>
          <p:cNvSpPr/>
          <p:nvPr/>
        </p:nvSpPr>
        <p:spPr>
          <a:xfrm>
            <a:off x="1178560" y="1558584"/>
            <a:ext cx="7081520" cy="467360"/>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r>
              <a:rPr lang="en-US" b="1" dirty="0" err="1">
                <a:solidFill>
                  <a:schemeClr val="tx1"/>
                </a:solidFill>
              </a:rPr>
              <a:t>TaRL</a:t>
            </a:r>
            <a:r>
              <a:rPr lang="en-US" b="1" dirty="0">
                <a:solidFill>
                  <a:schemeClr val="tx1"/>
                </a:solidFill>
              </a:rPr>
              <a:t> (Teaching at the right level) : Developed</a:t>
            </a:r>
            <a:r>
              <a:rPr lang="en-US" dirty="0">
                <a:solidFill>
                  <a:schemeClr val="tx1"/>
                </a:solidFill>
              </a:rPr>
              <a:t> by Indian NGO, Pratham</a:t>
            </a:r>
            <a:endParaRPr lang="en-US" b="1" dirty="0">
              <a:solidFill>
                <a:schemeClr val="tx1"/>
              </a:solidFill>
            </a:endParaRPr>
          </a:p>
        </p:txBody>
      </p:sp>
      <p:sp>
        <p:nvSpPr>
          <p:cNvPr id="10" name="Rectangle 9">
            <a:extLst>
              <a:ext uri="{FF2B5EF4-FFF2-40B4-BE49-F238E27FC236}">
                <a16:creationId xmlns:a16="http://schemas.microsoft.com/office/drawing/2014/main" id="{022253FC-E8B7-4D76-9D97-64242768675B}"/>
              </a:ext>
            </a:extLst>
          </p:cNvPr>
          <p:cNvSpPr/>
          <p:nvPr/>
        </p:nvSpPr>
        <p:spPr>
          <a:xfrm>
            <a:off x="1178560" y="4272935"/>
            <a:ext cx="7081520" cy="467360"/>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r>
              <a:rPr lang="en-US" b="1" dirty="0">
                <a:solidFill>
                  <a:schemeClr val="tx1"/>
                </a:solidFill>
              </a:rPr>
              <a:t>Reading Assessment</a:t>
            </a:r>
          </a:p>
        </p:txBody>
      </p:sp>
      <p:sp>
        <p:nvSpPr>
          <p:cNvPr id="11" name="TextBox 10">
            <a:extLst>
              <a:ext uri="{FF2B5EF4-FFF2-40B4-BE49-F238E27FC236}">
                <a16:creationId xmlns:a16="http://schemas.microsoft.com/office/drawing/2014/main" id="{3AEC563E-7354-45F4-8520-2180CCA15B6E}"/>
              </a:ext>
            </a:extLst>
          </p:cNvPr>
          <p:cNvSpPr txBox="1"/>
          <p:nvPr/>
        </p:nvSpPr>
        <p:spPr>
          <a:xfrm>
            <a:off x="1178560" y="4740295"/>
            <a:ext cx="9537192" cy="923330"/>
          </a:xfrm>
          <a:prstGeom prst="rect">
            <a:avLst/>
          </a:prstGeom>
          <a:noFill/>
        </p:spPr>
        <p:txBody>
          <a:bodyPr wrap="square" rtlCol="0">
            <a:spAutoFit/>
          </a:bodyPr>
          <a:lstStyle/>
          <a:p>
            <a:pPr marL="285750" indent="-285750">
              <a:buFont typeface="Wingdings" panose="05000000000000000000" pitchFamily="2" charset="2"/>
              <a:buChar char="ü"/>
            </a:pPr>
            <a:r>
              <a:rPr lang="en-US" dirty="0">
                <a:solidFill>
                  <a:schemeClr val="bg1"/>
                </a:solidFill>
              </a:rPr>
              <a:t>Reading literacy refers to understanding, evaluating, using, and engaging with written text to participate in the society, to achieve one’s goals and to develop one’s knowledge and potential (OECD, 2019).</a:t>
            </a:r>
          </a:p>
        </p:txBody>
      </p:sp>
    </p:spTree>
    <p:extLst>
      <p:ext uri="{BB962C8B-B14F-4D97-AF65-F5344CB8AC3E}">
        <p14:creationId xmlns:p14="http://schemas.microsoft.com/office/powerpoint/2010/main" val="2276225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animBg="1"/>
      <p:bldP spid="10" grpId="0" animBg="1"/>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BF3BC-DF26-12B4-65B4-161F6BA91511}"/>
              </a:ext>
            </a:extLst>
          </p:cNvPr>
          <p:cNvSpPr>
            <a:spLocks noGrp="1"/>
          </p:cNvSpPr>
          <p:nvPr>
            <p:ph type="title"/>
          </p:nvPr>
        </p:nvSpPr>
        <p:spPr>
          <a:xfrm>
            <a:off x="838200" y="944880"/>
            <a:ext cx="10591800" cy="745808"/>
          </a:xfrm>
        </p:spPr>
        <p:txBody>
          <a:bodyPr/>
          <a:lstStyle/>
          <a:p>
            <a:r>
              <a:rPr lang="en-US" b="1" dirty="0">
                <a:solidFill>
                  <a:schemeClr val="bg1"/>
                </a:solidFill>
                <a:latin typeface="+mn-lt"/>
              </a:rPr>
              <a:t>LITERATURE REVIEW</a:t>
            </a:r>
            <a:endParaRPr lang="en-ID" dirty="0"/>
          </a:p>
        </p:txBody>
      </p:sp>
      <p:sp>
        <p:nvSpPr>
          <p:cNvPr id="3" name="Content Placeholder 2">
            <a:extLst>
              <a:ext uri="{FF2B5EF4-FFF2-40B4-BE49-F238E27FC236}">
                <a16:creationId xmlns:a16="http://schemas.microsoft.com/office/drawing/2014/main" id="{CB2C9803-2A02-C10A-791D-3FE2F3868F82}"/>
              </a:ext>
            </a:extLst>
          </p:cNvPr>
          <p:cNvSpPr>
            <a:spLocks noGrp="1"/>
          </p:cNvSpPr>
          <p:nvPr>
            <p:ph idx="1"/>
          </p:nvPr>
        </p:nvSpPr>
        <p:spPr/>
        <p:txBody>
          <a:bodyPr/>
          <a:lstStyle/>
          <a:p>
            <a:r>
              <a:rPr lang="en-US" b="0" i="0" dirty="0">
                <a:solidFill>
                  <a:srgbClr val="D1D5DB"/>
                </a:solidFill>
                <a:effectLst/>
                <a:latin typeface="Söhne"/>
              </a:rPr>
              <a:t>Based on the division of phases, namely Phase A (grades 1 and 2) and Phase B (grades 3 and 4), students are expected to have reached the following reading proficiency levels:</a:t>
            </a:r>
          </a:p>
          <a:p>
            <a:r>
              <a:rPr lang="en-US" b="0" i="0" dirty="0">
                <a:solidFill>
                  <a:srgbClr val="D1D5DB"/>
                </a:solidFill>
                <a:effectLst/>
                <a:latin typeface="Söhne"/>
              </a:rPr>
              <a:t> a. Grade 1 is at the basic comprehension level of Phase A. </a:t>
            </a:r>
          </a:p>
          <a:p>
            <a:r>
              <a:rPr lang="en-US" b="0" i="0" dirty="0">
                <a:solidFill>
                  <a:srgbClr val="D1D5DB"/>
                </a:solidFill>
                <a:effectLst/>
                <a:latin typeface="Söhne"/>
              </a:rPr>
              <a:t>b. Grade 2 is at the proficient comprehension level of Phase A.</a:t>
            </a:r>
          </a:p>
          <a:p>
            <a:r>
              <a:rPr lang="en-US" b="0" i="0" dirty="0">
                <a:solidFill>
                  <a:srgbClr val="D1D5DB"/>
                </a:solidFill>
                <a:effectLst/>
                <a:latin typeface="Söhne"/>
              </a:rPr>
              <a:t> c. Grade 3 is at the basic comprehension level of Phase B. </a:t>
            </a:r>
          </a:p>
          <a:p>
            <a:r>
              <a:rPr lang="en-US" b="0" i="0" dirty="0">
                <a:solidFill>
                  <a:srgbClr val="D1D5DB"/>
                </a:solidFill>
                <a:effectLst/>
                <a:latin typeface="Söhne"/>
              </a:rPr>
              <a:t>d. Grade 4 is at the proficient comprehension level of Phase B.</a:t>
            </a:r>
            <a:endParaRPr lang="en-ID" dirty="0"/>
          </a:p>
        </p:txBody>
      </p:sp>
    </p:spTree>
    <p:extLst>
      <p:ext uri="{BB962C8B-B14F-4D97-AF65-F5344CB8AC3E}">
        <p14:creationId xmlns:p14="http://schemas.microsoft.com/office/powerpoint/2010/main" val="3122914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Google Shape;302;p13"/>
          <p:cNvSpPr txBox="1">
            <a:spLocks noGrp="1"/>
          </p:cNvSpPr>
          <p:nvPr>
            <p:ph type="title"/>
          </p:nvPr>
        </p:nvSpPr>
        <p:spPr>
          <a:xfrm>
            <a:off x="838200" y="627017"/>
            <a:ext cx="10515600" cy="64519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00B050"/>
              </a:buClr>
              <a:buSzPts val="3600"/>
              <a:buFont typeface="Arial"/>
              <a:buNone/>
            </a:pPr>
            <a:r>
              <a:rPr lang="en-US" dirty="0">
                <a:solidFill>
                  <a:srgbClr val="00B050"/>
                </a:solidFill>
              </a:rPr>
              <a:t>Initial Reading Assessment</a:t>
            </a:r>
            <a:endParaRPr sz="2800" dirty="0"/>
          </a:p>
        </p:txBody>
      </p:sp>
      <p:sp>
        <p:nvSpPr>
          <p:cNvPr id="303" name="Google Shape;303;p13"/>
          <p:cNvSpPr txBox="1">
            <a:spLocks noGrp="1"/>
          </p:cNvSpPr>
          <p:nvPr>
            <p:ph type="body" idx="1"/>
          </p:nvPr>
        </p:nvSpPr>
        <p:spPr>
          <a:xfrm>
            <a:off x="838200" y="1391479"/>
            <a:ext cx="10515600" cy="4507672"/>
          </a:xfrm>
          <a:prstGeom prst="rect">
            <a:avLst/>
          </a:prstGeom>
          <a:noFill/>
          <a:ln>
            <a:noFill/>
          </a:ln>
        </p:spPr>
        <p:txBody>
          <a:bodyPr spcFirstLastPara="1" wrap="square" lIns="91425" tIns="45700" rIns="91425" bIns="45700" anchor="t" anchorCtr="0">
            <a:normAutofit/>
          </a:bodyPr>
          <a:lstStyle/>
          <a:p>
            <a:pPr marL="457200" lvl="0" indent="-342900" algn="l" rtl="0">
              <a:lnSpc>
                <a:spcPct val="90000"/>
              </a:lnSpc>
              <a:spcBef>
                <a:spcPts val="1000"/>
              </a:spcBef>
              <a:spcAft>
                <a:spcPts val="0"/>
              </a:spcAft>
              <a:buClr>
                <a:schemeClr val="dk1"/>
              </a:buClr>
              <a:buSzPts val="1800"/>
              <a:buChar char="•"/>
            </a:pPr>
            <a:r>
              <a:rPr lang="en-US" dirty="0">
                <a:solidFill>
                  <a:schemeClr val="bg1"/>
                </a:solidFill>
              </a:rPr>
              <a:t>Assessment on students initial reading ability before/prior to learning period to prepare learning addressing individual’s level.</a:t>
            </a:r>
          </a:p>
          <a:p>
            <a:pPr marL="457200" lvl="0" indent="-342900" algn="l" rtl="0">
              <a:lnSpc>
                <a:spcPct val="90000"/>
              </a:lnSpc>
              <a:spcBef>
                <a:spcPts val="1000"/>
              </a:spcBef>
              <a:spcAft>
                <a:spcPts val="0"/>
              </a:spcAft>
              <a:buClr>
                <a:schemeClr val="dk1"/>
              </a:buClr>
              <a:buSzPts val="1800"/>
              <a:buChar char="•"/>
            </a:pPr>
            <a:r>
              <a:rPr lang="en-US" dirty="0">
                <a:solidFill>
                  <a:schemeClr val="bg1"/>
                </a:solidFill>
              </a:rPr>
              <a:t>Known too as diagnostic </a:t>
            </a:r>
            <a:r>
              <a:rPr lang="en-US" b="1" dirty="0" err="1">
                <a:solidFill>
                  <a:schemeClr val="bg1"/>
                </a:solidFill>
              </a:rPr>
              <a:t>assesment</a:t>
            </a:r>
            <a:r>
              <a:rPr lang="en-US" dirty="0">
                <a:solidFill>
                  <a:schemeClr val="bg1"/>
                </a:solidFill>
              </a:rPr>
              <a:t>.</a:t>
            </a:r>
            <a:endParaRPr dirty="0">
              <a:solidFill>
                <a:schemeClr val="bg1"/>
              </a:solidFill>
            </a:endParaRPr>
          </a:p>
          <a:p>
            <a:pPr marL="457200" lvl="0" indent="-342900" algn="l" rtl="0">
              <a:lnSpc>
                <a:spcPct val="90000"/>
              </a:lnSpc>
              <a:spcBef>
                <a:spcPts val="1000"/>
              </a:spcBef>
              <a:spcAft>
                <a:spcPts val="0"/>
              </a:spcAft>
              <a:buClr>
                <a:schemeClr val="dk1"/>
              </a:buClr>
              <a:buSzPts val="1800"/>
              <a:buChar char="•"/>
            </a:pPr>
            <a:r>
              <a:rPr lang="en-US" dirty="0">
                <a:solidFill>
                  <a:schemeClr val="bg1"/>
                </a:solidFill>
              </a:rPr>
              <a:t>This study studies 2 tools applied in INOVASI’s partner districts:</a:t>
            </a:r>
            <a:endParaRPr dirty="0">
              <a:solidFill>
                <a:schemeClr val="bg1"/>
              </a:solidFill>
            </a:endParaRPr>
          </a:p>
          <a:p>
            <a:pPr marL="914400" lvl="1" indent="-342900" algn="l" rtl="0">
              <a:lnSpc>
                <a:spcPct val="90000"/>
              </a:lnSpc>
              <a:spcBef>
                <a:spcPts val="1000"/>
              </a:spcBef>
              <a:spcAft>
                <a:spcPts val="0"/>
              </a:spcAft>
              <a:buClr>
                <a:schemeClr val="dk1"/>
              </a:buClr>
              <a:buSzPts val="1800"/>
              <a:buChar char="•"/>
            </a:pPr>
            <a:r>
              <a:rPr lang="en-US" b="1" dirty="0">
                <a:solidFill>
                  <a:srgbClr val="00B050"/>
                </a:solidFill>
              </a:rPr>
              <a:t>Adapted tool from </a:t>
            </a:r>
            <a:r>
              <a:rPr lang="en-US" b="1" dirty="0" err="1">
                <a:solidFill>
                  <a:srgbClr val="00B050"/>
                </a:solidFill>
              </a:rPr>
              <a:t>TaRL</a:t>
            </a:r>
            <a:r>
              <a:rPr lang="en-US" b="1" dirty="0">
                <a:solidFill>
                  <a:srgbClr val="00B050"/>
                </a:solidFill>
              </a:rPr>
              <a:t>-Pratham</a:t>
            </a:r>
            <a:endParaRPr dirty="0"/>
          </a:p>
          <a:p>
            <a:pPr marL="914400" lvl="1" indent="-342900" algn="l" rtl="0">
              <a:lnSpc>
                <a:spcPct val="90000"/>
              </a:lnSpc>
              <a:spcBef>
                <a:spcPts val="1000"/>
              </a:spcBef>
              <a:spcAft>
                <a:spcPts val="0"/>
              </a:spcAft>
              <a:buClr>
                <a:schemeClr val="dk1"/>
              </a:buClr>
              <a:buSzPts val="1800"/>
              <a:buChar char="•"/>
            </a:pPr>
            <a:r>
              <a:rPr lang="en-US" b="1" dirty="0">
                <a:solidFill>
                  <a:srgbClr val="00B050"/>
                </a:solidFill>
              </a:rPr>
              <a:t>AKM tool (accessed on PMM – Platform Merdeka </a:t>
            </a:r>
            <a:r>
              <a:rPr lang="en-US" b="1" dirty="0" err="1">
                <a:solidFill>
                  <a:srgbClr val="00B050"/>
                </a:solidFill>
              </a:rPr>
              <a:t>Mengajar</a:t>
            </a:r>
            <a:r>
              <a:rPr lang="en-US" b="1" dirty="0">
                <a:solidFill>
                  <a:srgbClr val="00B050"/>
                </a:solidFill>
              </a:rPr>
              <a:t>)</a:t>
            </a:r>
            <a:endParaRPr b="1" dirty="0">
              <a:solidFill>
                <a:srgbClr val="00B050"/>
              </a:solidFill>
            </a:endParaRPr>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Google Shape;309;p14"/>
          <p:cNvSpPr txBox="1">
            <a:spLocks noGrp="1"/>
          </p:cNvSpPr>
          <p:nvPr>
            <p:ph type="title"/>
          </p:nvPr>
        </p:nvSpPr>
        <p:spPr>
          <a:xfrm>
            <a:off x="895773" y="979388"/>
            <a:ext cx="9231385" cy="640121"/>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05AAB"/>
              </a:buClr>
              <a:buSzPts val="3600"/>
              <a:buFont typeface="Arial"/>
              <a:buNone/>
            </a:pPr>
            <a:r>
              <a:rPr lang="en-US" b="1" dirty="0">
                <a:solidFill>
                  <a:schemeClr val="accent2">
                    <a:lumMod val="60000"/>
                    <a:lumOff val="40000"/>
                  </a:schemeClr>
                </a:solidFill>
              </a:rPr>
              <a:t>Combined Reading Levels</a:t>
            </a:r>
            <a:endParaRPr sz="2400" b="1" dirty="0">
              <a:solidFill>
                <a:schemeClr val="accent2">
                  <a:lumMod val="60000"/>
                  <a:lumOff val="40000"/>
                </a:schemeClr>
              </a:solidFill>
            </a:endParaRPr>
          </a:p>
        </p:txBody>
      </p:sp>
      <p:grpSp>
        <p:nvGrpSpPr>
          <p:cNvPr id="310" name="Google Shape;310;p14"/>
          <p:cNvGrpSpPr/>
          <p:nvPr/>
        </p:nvGrpSpPr>
        <p:grpSpPr>
          <a:xfrm>
            <a:off x="685496" y="1631176"/>
            <a:ext cx="10590712" cy="3399591"/>
            <a:chOff x="3083" y="622220"/>
            <a:chExt cx="10590712" cy="3399591"/>
          </a:xfrm>
        </p:grpSpPr>
        <p:sp>
          <p:nvSpPr>
            <p:cNvPr id="311" name="Google Shape;311;p14"/>
            <p:cNvSpPr/>
            <p:nvPr/>
          </p:nvSpPr>
          <p:spPr>
            <a:xfrm rot="5400000">
              <a:off x="244888" y="2700595"/>
              <a:ext cx="728353" cy="1211963"/>
            </a:xfrm>
            <a:prstGeom prst="corner">
              <a:avLst>
                <a:gd name="adj1" fmla="val 16120"/>
                <a:gd name="adj2" fmla="val 16110"/>
              </a:avLst>
            </a:prstGeom>
            <a:solidFill>
              <a:schemeClr val="accent2"/>
            </a:solidFill>
            <a:ln w="12700" cap="flat" cmpd="sng">
              <a:solidFill>
                <a:schemeClr val="accent2"/>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14"/>
            <p:cNvSpPr/>
            <p:nvPr/>
          </p:nvSpPr>
          <p:spPr>
            <a:xfrm>
              <a:off x="123308" y="3062710"/>
              <a:ext cx="1094167" cy="959101"/>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14"/>
            <p:cNvSpPr txBox="1"/>
            <p:nvPr/>
          </p:nvSpPr>
          <p:spPr>
            <a:xfrm>
              <a:off x="123308" y="3062710"/>
              <a:ext cx="1094167" cy="959101"/>
            </a:xfrm>
            <a:prstGeom prst="rect">
              <a:avLst/>
            </a:prstGeom>
            <a:noFill/>
            <a:ln>
              <a:noFill/>
            </a:ln>
          </p:spPr>
          <p:txBody>
            <a:bodyPr spcFirstLastPara="1" wrap="square" lIns="68575" tIns="68575" rIns="68575" bIns="68575" anchor="t" anchorCtr="0">
              <a:noAutofit/>
            </a:bodyPr>
            <a:lstStyle/>
            <a:p>
              <a:pPr marL="0" marR="0" lvl="0" indent="0" algn="l" rtl="0">
                <a:lnSpc>
                  <a:spcPct val="90000"/>
                </a:lnSpc>
                <a:spcBef>
                  <a:spcPts val="0"/>
                </a:spcBef>
                <a:spcAft>
                  <a:spcPts val="0"/>
                </a:spcAft>
                <a:buClr>
                  <a:srgbClr val="C00000"/>
                </a:buClr>
                <a:buSzPts val="1800"/>
                <a:buFont typeface="Calibri"/>
                <a:buNone/>
              </a:pPr>
              <a:r>
                <a:rPr lang="en-US" sz="1800" b="1" dirty="0">
                  <a:solidFill>
                    <a:srgbClr val="C00000"/>
                  </a:solidFill>
                  <a:latin typeface="Calibri"/>
                  <a:ea typeface="Calibri"/>
                  <a:cs typeface="Calibri"/>
                  <a:sym typeface="Calibri"/>
                </a:rPr>
                <a:t>PEMULA</a:t>
              </a:r>
              <a:endParaRPr dirty="0"/>
            </a:p>
            <a:p>
              <a:pPr marL="0" marR="0" lvl="0" indent="0" algn="l" rtl="0">
                <a:lnSpc>
                  <a:spcPct val="90000"/>
                </a:lnSpc>
                <a:spcBef>
                  <a:spcPts val="630"/>
                </a:spcBef>
                <a:spcAft>
                  <a:spcPts val="0"/>
                </a:spcAft>
                <a:buClr>
                  <a:schemeClr val="dk1"/>
                </a:buClr>
                <a:buSzPts val="1600"/>
                <a:buFont typeface="Calibri"/>
                <a:buNone/>
              </a:pPr>
              <a:r>
                <a:rPr lang="en-US" sz="1600" dirty="0">
                  <a:solidFill>
                    <a:schemeClr val="bg1"/>
                  </a:solidFill>
                  <a:latin typeface="Calibri"/>
                  <a:ea typeface="Calibri"/>
                  <a:cs typeface="Calibri"/>
                  <a:sym typeface="Calibri"/>
                </a:rPr>
                <a:t>Belum </a:t>
              </a:r>
              <a:r>
                <a:rPr lang="en-US" sz="1600" dirty="0" err="1">
                  <a:solidFill>
                    <a:schemeClr val="bg1"/>
                  </a:solidFill>
                  <a:latin typeface="Calibri"/>
                  <a:ea typeface="Calibri"/>
                  <a:cs typeface="Calibri"/>
                  <a:sym typeface="Calibri"/>
                </a:rPr>
                <a:t>atau</a:t>
              </a:r>
              <a:r>
                <a:rPr lang="en-US" sz="1600" dirty="0">
                  <a:solidFill>
                    <a:schemeClr val="bg1"/>
                  </a:solidFill>
                  <a:latin typeface="Calibri"/>
                  <a:ea typeface="Calibri"/>
                  <a:cs typeface="Calibri"/>
                  <a:sym typeface="Calibri"/>
                </a:rPr>
                <a:t> </a:t>
              </a:r>
              <a:r>
                <a:rPr lang="en-US" sz="1600" dirty="0" err="1">
                  <a:solidFill>
                    <a:schemeClr val="bg1"/>
                  </a:solidFill>
                  <a:latin typeface="Calibri"/>
                  <a:ea typeface="Calibri"/>
                  <a:cs typeface="Calibri"/>
                  <a:sym typeface="Calibri"/>
                </a:rPr>
                <a:t>sedikit</a:t>
              </a:r>
              <a:r>
                <a:rPr lang="en-US" sz="1600" dirty="0">
                  <a:solidFill>
                    <a:schemeClr val="bg1"/>
                  </a:solidFill>
                  <a:latin typeface="Calibri"/>
                  <a:ea typeface="Calibri"/>
                  <a:cs typeface="Calibri"/>
                  <a:sym typeface="Calibri"/>
                </a:rPr>
                <a:t> </a:t>
              </a:r>
              <a:r>
                <a:rPr lang="en-US" sz="1600" dirty="0" err="1">
                  <a:solidFill>
                    <a:schemeClr val="bg1"/>
                  </a:solidFill>
                  <a:latin typeface="Calibri"/>
                  <a:ea typeface="Calibri"/>
                  <a:cs typeface="Calibri"/>
                  <a:sym typeface="Calibri"/>
                </a:rPr>
                <a:t>kenal</a:t>
              </a:r>
              <a:r>
                <a:rPr lang="en-US" sz="1600" dirty="0">
                  <a:solidFill>
                    <a:schemeClr val="bg1"/>
                  </a:solidFill>
                  <a:latin typeface="Calibri"/>
                  <a:ea typeface="Calibri"/>
                  <a:cs typeface="Calibri"/>
                  <a:sym typeface="Calibri"/>
                </a:rPr>
                <a:t> </a:t>
              </a:r>
              <a:r>
                <a:rPr lang="en-US" sz="1600" dirty="0" err="1">
                  <a:solidFill>
                    <a:schemeClr val="bg1"/>
                  </a:solidFill>
                  <a:latin typeface="Calibri"/>
                  <a:ea typeface="Calibri"/>
                  <a:cs typeface="Calibri"/>
                  <a:sym typeface="Calibri"/>
                </a:rPr>
                <a:t>huruf</a:t>
              </a:r>
              <a:endParaRPr sz="1200" dirty="0">
                <a:solidFill>
                  <a:schemeClr val="bg1"/>
                </a:solidFill>
                <a:latin typeface="Calibri"/>
                <a:ea typeface="Calibri"/>
                <a:cs typeface="Calibri"/>
                <a:sym typeface="Calibri"/>
              </a:endParaRPr>
            </a:p>
          </p:txBody>
        </p:sp>
        <p:sp>
          <p:nvSpPr>
            <p:cNvPr id="314" name="Google Shape;314;p14"/>
            <p:cNvSpPr/>
            <p:nvPr/>
          </p:nvSpPr>
          <p:spPr>
            <a:xfrm>
              <a:off x="1011029" y="2611369"/>
              <a:ext cx="206446" cy="206446"/>
            </a:xfrm>
            <a:prstGeom prst="triangle">
              <a:avLst>
                <a:gd name="adj" fmla="val 100000"/>
              </a:avLst>
            </a:prstGeom>
            <a:solidFill>
              <a:schemeClr val="accent3"/>
            </a:solidFill>
            <a:ln w="12700" cap="flat" cmpd="sng">
              <a:solidFill>
                <a:schemeClr val="accent3"/>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14"/>
            <p:cNvSpPr/>
            <p:nvPr/>
          </p:nvSpPr>
          <p:spPr>
            <a:xfrm rot="5400000">
              <a:off x="1584363" y="2369140"/>
              <a:ext cx="728353" cy="1211963"/>
            </a:xfrm>
            <a:prstGeom prst="corner">
              <a:avLst>
                <a:gd name="adj1" fmla="val 16120"/>
                <a:gd name="adj2" fmla="val 16110"/>
              </a:avLst>
            </a:prstGeom>
            <a:solidFill>
              <a:schemeClr val="accent4"/>
            </a:solidFill>
            <a:ln w="12700" cap="flat" cmpd="sng">
              <a:solidFill>
                <a:schemeClr val="accent4"/>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14"/>
            <p:cNvSpPr/>
            <p:nvPr/>
          </p:nvSpPr>
          <p:spPr>
            <a:xfrm>
              <a:off x="1462783" y="2731256"/>
              <a:ext cx="1094167" cy="959101"/>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14"/>
            <p:cNvSpPr txBox="1"/>
            <p:nvPr/>
          </p:nvSpPr>
          <p:spPr>
            <a:xfrm>
              <a:off x="1462783" y="2731256"/>
              <a:ext cx="1094167" cy="959101"/>
            </a:xfrm>
            <a:prstGeom prst="rect">
              <a:avLst/>
            </a:prstGeom>
            <a:noFill/>
            <a:ln>
              <a:noFill/>
            </a:ln>
          </p:spPr>
          <p:txBody>
            <a:bodyPr spcFirstLastPara="1" wrap="square" lIns="68575" tIns="68575" rIns="68575" bIns="68575" anchor="t" anchorCtr="0">
              <a:noAutofit/>
            </a:bodyPr>
            <a:lstStyle/>
            <a:p>
              <a:pPr marL="0" marR="0" lvl="0" indent="0" algn="l" rtl="0">
                <a:lnSpc>
                  <a:spcPct val="90000"/>
                </a:lnSpc>
                <a:spcBef>
                  <a:spcPts val="0"/>
                </a:spcBef>
                <a:spcAft>
                  <a:spcPts val="0"/>
                </a:spcAft>
                <a:buClr>
                  <a:srgbClr val="C00000"/>
                </a:buClr>
                <a:buSzPts val="1800"/>
                <a:buFont typeface="Calibri"/>
                <a:buNone/>
              </a:pPr>
              <a:r>
                <a:rPr lang="en-US" sz="1800" b="1" dirty="0">
                  <a:solidFill>
                    <a:srgbClr val="C00000"/>
                  </a:solidFill>
                  <a:latin typeface="Calibri"/>
                  <a:ea typeface="Calibri"/>
                  <a:cs typeface="Calibri"/>
                  <a:sym typeface="Calibri"/>
                </a:rPr>
                <a:t>HURUF</a:t>
              </a:r>
              <a:endParaRPr sz="1800" b="1" dirty="0">
                <a:solidFill>
                  <a:srgbClr val="C00000"/>
                </a:solidFill>
                <a:latin typeface="Calibri"/>
                <a:ea typeface="Calibri"/>
                <a:cs typeface="Calibri"/>
                <a:sym typeface="Calibri"/>
              </a:endParaRPr>
            </a:p>
            <a:p>
              <a:pPr marL="0" marR="0" lvl="0" indent="0" algn="l" rtl="0">
                <a:lnSpc>
                  <a:spcPct val="90000"/>
                </a:lnSpc>
                <a:spcBef>
                  <a:spcPts val="630"/>
                </a:spcBef>
                <a:spcAft>
                  <a:spcPts val="0"/>
                </a:spcAft>
                <a:buClr>
                  <a:schemeClr val="dk1"/>
                </a:buClr>
                <a:buSzPts val="1600"/>
                <a:buFont typeface="Calibri"/>
                <a:buNone/>
              </a:pPr>
              <a:r>
                <a:rPr lang="en-US" sz="1600" dirty="0" err="1">
                  <a:solidFill>
                    <a:schemeClr val="bg1"/>
                  </a:solidFill>
                  <a:latin typeface="Calibri"/>
                  <a:ea typeface="Calibri"/>
                  <a:cs typeface="Calibri"/>
                  <a:sym typeface="Calibri"/>
                </a:rPr>
                <a:t>Mengenal</a:t>
              </a:r>
              <a:r>
                <a:rPr lang="en-US" sz="1600" dirty="0">
                  <a:solidFill>
                    <a:schemeClr val="bg1"/>
                  </a:solidFill>
                  <a:latin typeface="Calibri"/>
                  <a:ea typeface="Calibri"/>
                  <a:cs typeface="Calibri"/>
                  <a:sym typeface="Calibri"/>
                </a:rPr>
                <a:t> </a:t>
              </a:r>
              <a:r>
                <a:rPr lang="en-US" sz="1600" dirty="0" err="1">
                  <a:solidFill>
                    <a:schemeClr val="bg1"/>
                  </a:solidFill>
                  <a:latin typeface="Calibri"/>
                  <a:ea typeface="Calibri"/>
                  <a:cs typeface="Calibri"/>
                  <a:sym typeface="Calibri"/>
                </a:rPr>
                <a:t>sebagian</a:t>
              </a:r>
              <a:r>
                <a:rPr lang="en-US" sz="1600" dirty="0">
                  <a:solidFill>
                    <a:schemeClr val="bg1"/>
                  </a:solidFill>
                  <a:latin typeface="Calibri"/>
                  <a:ea typeface="Calibri"/>
                  <a:cs typeface="Calibri"/>
                  <a:sym typeface="Calibri"/>
                </a:rPr>
                <a:t> </a:t>
              </a:r>
              <a:r>
                <a:rPr lang="en-US" sz="1600" dirty="0" err="1">
                  <a:solidFill>
                    <a:schemeClr val="bg1"/>
                  </a:solidFill>
                  <a:latin typeface="Calibri"/>
                  <a:ea typeface="Calibri"/>
                  <a:cs typeface="Calibri"/>
                  <a:sym typeface="Calibri"/>
                </a:rPr>
                <a:t>besar</a:t>
              </a:r>
              <a:r>
                <a:rPr lang="en-US" sz="1600" dirty="0">
                  <a:solidFill>
                    <a:schemeClr val="bg1"/>
                  </a:solidFill>
                  <a:latin typeface="Calibri"/>
                  <a:ea typeface="Calibri"/>
                  <a:cs typeface="Calibri"/>
                  <a:sym typeface="Calibri"/>
                </a:rPr>
                <a:t> </a:t>
              </a:r>
              <a:r>
                <a:rPr lang="en-US" sz="1600" dirty="0" err="1">
                  <a:solidFill>
                    <a:schemeClr val="bg1"/>
                  </a:solidFill>
                  <a:latin typeface="Calibri"/>
                  <a:ea typeface="Calibri"/>
                  <a:cs typeface="Calibri"/>
                  <a:sym typeface="Calibri"/>
                </a:rPr>
                <a:t>huruf</a:t>
              </a:r>
              <a:endParaRPr sz="1400" dirty="0">
                <a:solidFill>
                  <a:schemeClr val="bg1"/>
                </a:solidFill>
                <a:latin typeface="Calibri"/>
                <a:ea typeface="Calibri"/>
                <a:cs typeface="Calibri"/>
                <a:sym typeface="Calibri"/>
              </a:endParaRPr>
            </a:p>
          </p:txBody>
        </p:sp>
        <p:sp>
          <p:nvSpPr>
            <p:cNvPr id="318" name="Google Shape;318;p14"/>
            <p:cNvSpPr/>
            <p:nvPr/>
          </p:nvSpPr>
          <p:spPr>
            <a:xfrm>
              <a:off x="2350503" y="2279914"/>
              <a:ext cx="206446" cy="206446"/>
            </a:xfrm>
            <a:prstGeom prst="triangle">
              <a:avLst>
                <a:gd name="adj" fmla="val 100000"/>
              </a:avLst>
            </a:prstGeom>
            <a:solidFill>
              <a:srgbClr val="599BD5"/>
            </a:solidFill>
            <a:ln w="12700" cap="flat" cmpd="sng">
              <a:solidFill>
                <a:srgbClr val="599BD5"/>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14"/>
            <p:cNvSpPr/>
            <p:nvPr/>
          </p:nvSpPr>
          <p:spPr>
            <a:xfrm rot="5400000">
              <a:off x="2923837" y="2037686"/>
              <a:ext cx="728353" cy="1211963"/>
            </a:xfrm>
            <a:prstGeom prst="corner">
              <a:avLst>
                <a:gd name="adj1" fmla="val 16120"/>
                <a:gd name="adj2" fmla="val 16110"/>
              </a:avLst>
            </a:prstGeom>
            <a:solidFill>
              <a:schemeClr val="accent6"/>
            </a:solidFill>
            <a:ln w="12700" cap="flat" cmpd="sng">
              <a:solidFill>
                <a:schemeClr val="accent6"/>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14"/>
            <p:cNvSpPr/>
            <p:nvPr/>
          </p:nvSpPr>
          <p:spPr>
            <a:xfrm>
              <a:off x="2802257" y="2399802"/>
              <a:ext cx="1094167" cy="959101"/>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14"/>
            <p:cNvSpPr txBox="1"/>
            <p:nvPr/>
          </p:nvSpPr>
          <p:spPr>
            <a:xfrm>
              <a:off x="2802257" y="2399802"/>
              <a:ext cx="1094167" cy="959101"/>
            </a:xfrm>
            <a:prstGeom prst="rect">
              <a:avLst/>
            </a:prstGeom>
            <a:noFill/>
            <a:ln>
              <a:noFill/>
            </a:ln>
          </p:spPr>
          <p:txBody>
            <a:bodyPr spcFirstLastPara="1" wrap="square" lIns="68575" tIns="68575" rIns="68575" bIns="68575" anchor="t" anchorCtr="0">
              <a:noAutofit/>
            </a:bodyPr>
            <a:lstStyle/>
            <a:p>
              <a:pPr marL="0" marR="0" lvl="0" indent="0" algn="l" rtl="0">
                <a:lnSpc>
                  <a:spcPct val="90000"/>
                </a:lnSpc>
                <a:spcBef>
                  <a:spcPts val="0"/>
                </a:spcBef>
                <a:spcAft>
                  <a:spcPts val="0"/>
                </a:spcAft>
                <a:buClr>
                  <a:srgbClr val="C00000"/>
                </a:buClr>
                <a:buSzPts val="1800"/>
                <a:buFont typeface="Calibri"/>
                <a:buNone/>
              </a:pPr>
              <a:r>
                <a:rPr lang="en-US" sz="1800" b="1" dirty="0">
                  <a:solidFill>
                    <a:srgbClr val="C00000"/>
                  </a:solidFill>
                  <a:latin typeface="Calibri"/>
                  <a:ea typeface="Calibri"/>
                  <a:cs typeface="Calibri"/>
                  <a:sym typeface="Calibri"/>
                </a:rPr>
                <a:t>KATA</a:t>
              </a:r>
              <a:endParaRPr sz="2400" b="1" dirty="0">
                <a:solidFill>
                  <a:srgbClr val="C00000"/>
                </a:solidFill>
                <a:latin typeface="Calibri"/>
                <a:ea typeface="Calibri"/>
                <a:cs typeface="Calibri"/>
                <a:sym typeface="Calibri"/>
              </a:endParaRPr>
            </a:p>
            <a:p>
              <a:pPr marL="0" marR="0" lvl="0" indent="0" algn="l" rtl="0">
                <a:lnSpc>
                  <a:spcPct val="90000"/>
                </a:lnSpc>
                <a:spcBef>
                  <a:spcPts val="630"/>
                </a:spcBef>
                <a:spcAft>
                  <a:spcPts val="0"/>
                </a:spcAft>
                <a:buClr>
                  <a:schemeClr val="dk1"/>
                </a:buClr>
                <a:buSzPts val="1600"/>
                <a:buFont typeface="Calibri"/>
                <a:buNone/>
              </a:pPr>
              <a:r>
                <a:rPr lang="en-US" sz="1600" dirty="0">
                  <a:solidFill>
                    <a:schemeClr val="bg1"/>
                  </a:solidFill>
                  <a:latin typeface="Calibri"/>
                  <a:ea typeface="Calibri"/>
                  <a:cs typeface="Calibri"/>
                  <a:sym typeface="Calibri"/>
                </a:rPr>
                <a:t>Bisa </a:t>
              </a:r>
              <a:r>
                <a:rPr lang="en-US" sz="1600" dirty="0" err="1">
                  <a:solidFill>
                    <a:schemeClr val="bg1"/>
                  </a:solidFill>
                  <a:latin typeface="Calibri"/>
                  <a:ea typeface="Calibri"/>
                  <a:cs typeface="Calibri"/>
                  <a:sym typeface="Calibri"/>
                </a:rPr>
                <a:t>membaca</a:t>
              </a:r>
              <a:r>
                <a:rPr lang="en-US" sz="1600" dirty="0">
                  <a:solidFill>
                    <a:schemeClr val="bg1"/>
                  </a:solidFill>
                  <a:latin typeface="Calibri"/>
                  <a:ea typeface="Calibri"/>
                  <a:cs typeface="Calibri"/>
                  <a:sym typeface="Calibri"/>
                </a:rPr>
                <a:t> kata-kata familiar</a:t>
              </a:r>
              <a:endParaRPr sz="1200" dirty="0">
                <a:solidFill>
                  <a:schemeClr val="bg1"/>
                </a:solidFill>
                <a:latin typeface="Calibri"/>
                <a:ea typeface="Calibri"/>
                <a:cs typeface="Calibri"/>
                <a:sym typeface="Calibri"/>
              </a:endParaRPr>
            </a:p>
          </p:txBody>
        </p:sp>
        <p:sp>
          <p:nvSpPr>
            <p:cNvPr id="322" name="Google Shape;322;p14"/>
            <p:cNvSpPr/>
            <p:nvPr/>
          </p:nvSpPr>
          <p:spPr>
            <a:xfrm>
              <a:off x="3689977" y="1948460"/>
              <a:ext cx="206446" cy="206446"/>
            </a:xfrm>
            <a:prstGeom prst="triangle">
              <a:avLst>
                <a:gd name="adj" fmla="val 100000"/>
              </a:avLst>
            </a:prstGeom>
            <a:solidFill>
              <a:schemeClr val="accent2"/>
            </a:solidFill>
            <a:ln w="12700" cap="flat" cmpd="sng">
              <a:solidFill>
                <a:schemeClr val="accent2"/>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14"/>
            <p:cNvSpPr/>
            <p:nvPr/>
          </p:nvSpPr>
          <p:spPr>
            <a:xfrm rot="5400000">
              <a:off x="4263311" y="1706232"/>
              <a:ext cx="728353" cy="1211963"/>
            </a:xfrm>
            <a:prstGeom prst="corner">
              <a:avLst>
                <a:gd name="adj1" fmla="val 16120"/>
                <a:gd name="adj2" fmla="val 16110"/>
              </a:avLst>
            </a:prstGeom>
            <a:solidFill>
              <a:schemeClr val="accent3"/>
            </a:solidFill>
            <a:ln w="12700" cap="flat" cmpd="sng">
              <a:solidFill>
                <a:schemeClr val="accent3"/>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14"/>
            <p:cNvSpPr/>
            <p:nvPr/>
          </p:nvSpPr>
          <p:spPr>
            <a:xfrm>
              <a:off x="4117189" y="2068348"/>
              <a:ext cx="1143251" cy="959101"/>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14"/>
            <p:cNvSpPr txBox="1"/>
            <p:nvPr/>
          </p:nvSpPr>
          <p:spPr>
            <a:xfrm>
              <a:off x="4117189" y="2068348"/>
              <a:ext cx="1143251" cy="959101"/>
            </a:xfrm>
            <a:prstGeom prst="rect">
              <a:avLst/>
            </a:prstGeom>
            <a:noFill/>
            <a:ln>
              <a:noFill/>
            </a:ln>
          </p:spPr>
          <p:txBody>
            <a:bodyPr spcFirstLastPara="1" wrap="square" lIns="60950" tIns="60950" rIns="60950" bIns="60950" anchor="t" anchorCtr="0">
              <a:noAutofit/>
            </a:bodyPr>
            <a:lstStyle/>
            <a:p>
              <a:pPr marL="0" marR="0" lvl="0" indent="0" algn="l" rtl="0">
                <a:lnSpc>
                  <a:spcPct val="90000"/>
                </a:lnSpc>
                <a:spcBef>
                  <a:spcPts val="0"/>
                </a:spcBef>
                <a:spcAft>
                  <a:spcPts val="0"/>
                </a:spcAft>
                <a:buClr>
                  <a:srgbClr val="C00000"/>
                </a:buClr>
                <a:buSzPts val="1600"/>
                <a:buFont typeface="Calibri"/>
                <a:buNone/>
              </a:pPr>
              <a:r>
                <a:rPr lang="en-US" sz="1600" b="1" dirty="0">
                  <a:solidFill>
                    <a:srgbClr val="C00000"/>
                  </a:solidFill>
                  <a:latin typeface="Calibri"/>
                  <a:ea typeface="Calibri"/>
                  <a:cs typeface="Calibri"/>
                  <a:sym typeface="Calibri"/>
                </a:rPr>
                <a:t>PARAGRAF</a:t>
              </a:r>
              <a:endParaRPr dirty="0"/>
            </a:p>
            <a:p>
              <a:pPr marL="0" marR="0" lvl="0" indent="0" algn="l" rtl="0">
                <a:lnSpc>
                  <a:spcPct val="90000"/>
                </a:lnSpc>
                <a:spcBef>
                  <a:spcPts val="560"/>
                </a:spcBef>
                <a:spcAft>
                  <a:spcPts val="0"/>
                </a:spcAft>
                <a:buClr>
                  <a:schemeClr val="dk1"/>
                </a:buClr>
                <a:buSzPts val="1600"/>
                <a:buFont typeface="Calibri"/>
                <a:buNone/>
              </a:pPr>
              <a:r>
                <a:rPr lang="en-US" sz="1600" dirty="0">
                  <a:solidFill>
                    <a:schemeClr val="bg1"/>
                  </a:solidFill>
                  <a:latin typeface="Calibri"/>
                  <a:ea typeface="Calibri"/>
                  <a:cs typeface="Calibri"/>
                  <a:sym typeface="Calibri"/>
                </a:rPr>
                <a:t>Bisa </a:t>
              </a:r>
              <a:r>
                <a:rPr lang="en-US" sz="1600" dirty="0" err="1">
                  <a:solidFill>
                    <a:schemeClr val="bg1"/>
                  </a:solidFill>
                  <a:latin typeface="Calibri"/>
                  <a:ea typeface="Calibri"/>
                  <a:cs typeface="Calibri"/>
                  <a:sym typeface="Calibri"/>
                </a:rPr>
                <a:t>membaca</a:t>
              </a:r>
              <a:r>
                <a:rPr lang="en-US" sz="1600" dirty="0">
                  <a:solidFill>
                    <a:schemeClr val="bg1"/>
                  </a:solidFill>
                  <a:latin typeface="Calibri"/>
                  <a:ea typeface="Calibri"/>
                  <a:cs typeface="Calibri"/>
                  <a:sym typeface="Calibri"/>
                </a:rPr>
                <a:t> kata familiar dan </a:t>
              </a:r>
              <a:r>
                <a:rPr lang="en-US" sz="1600" dirty="0" err="1">
                  <a:solidFill>
                    <a:schemeClr val="bg1"/>
                  </a:solidFill>
                  <a:latin typeface="Calibri"/>
                  <a:ea typeface="Calibri"/>
                  <a:cs typeface="Calibri"/>
                  <a:sym typeface="Calibri"/>
                </a:rPr>
                <a:t>kalimat</a:t>
              </a:r>
              <a:r>
                <a:rPr lang="en-US" sz="1600" dirty="0">
                  <a:solidFill>
                    <a:schemeClr val="bg1"/>
                  </a:solidFill>
                  <a:latin typeface="Calibri"/>
                  <a:ea typeface="Calibri"/>
                  <a:cs typeface="Calibri"/>
                  <a:sym typeface="Calibri"/>
                </a:rPr>
                <a:t> </a:t>
              </a:r>
              <a:r>
                <a:rPr lang="en-US" sz="1600" dirty="0" err="1">
                  <a:solidFill>
                    <a:schemeClr val="bg1"/>
                  </a:solidFill>
                  <a:latin typeface="Calibri"/>
                  <a:ea typeface="Calibri"/>
                  <a:cs typeface="Calibri"/>
                  <a:sym typeface="Calibri"/>
                </a:rPr>
                <a:t>pendek</a:t>
              </a:r>
              <a:r>
                <a:rPr lang="en-US" sz="1600" dirty="0">
                  <a:solidFill>
                    <a:schemeClr val="bg1"/>
                  </a:solidFill>
                  <a:latin typeface="Calibri"/>
                  <a:ea typeface="Calibri"/>
                  <a:cs typeface="Calibri"/>
                  <a:sym typeface="Calibri"/>
                </a:rPr>
                <a:t> </a:t>
              </a:r>
              <a:r>
                <a:rPr lang="en-US" sz="1600" dirty="0" err="1">
                  <a:solidFill>
                    <a:schemeClr val="bg1"/>
                  </a:solidFill>
                  <a:latin typeface="Calibri"/>
                  <a:ea typeface="Calibri"/>
                  <a:cs typeface="Calibri"/>
                  <a:sym typeface="Calibri"/>
                </a:rPr>
                <a:t>sederhana</a:t>
              </a:r>
              <a:endParaRPr sz="1800" dirty="0">
                <a:solidFill>
                  <a:schemeClr val="bg1"/>
                </a:solidFill>
                <a:latin typeface="Calibri"/>
                <a:ea typeface="Calibri"/>
                <a:cs typeface="Calibri"/>
                <a:sym typeface="Calibri"/>
              </a:endParaRPr>
            </a:p>
            <a:p>
              <a:pPr marL="57150" marR="0" lvl="1" indent="-12700" algn="l" rtl="0">
                <a:lnSpc>
                  <a:spcPct val="90000"/>
                </a:lnSpc>
                <a:spcBef>
                  <a:spcPts val="560"/>
                </a:spcBef>
                <a:spcAft>
                  <a:spcPts val="0"/>
                </a:spcAft>
                <a:buClr>
                  <a:schemeClr val="dk1"/>
                </a:buClr>
                <a:buSzPts val="700"/>
                <a:buFont typeface="Calibri"/>
                <a:buNone/>
              </a:pPr>
              <a:endParaRPr sz="700" b="0" i="0" u="none" strike="noStrike" cap="none" dirty="0">
                <a:solidFill>
                  <a:schemeClr val="dk1"/>
                </a:solidFill>
                <a:latin typeface="Calibri"/>
                <a:ea typeface="Calibri"/>
                <a:cs typeface="Calibri"/>
                <a:sym typeface="Calibri"/>
              </a:endParaRPr>
            </a:p>
          </p:txBody>
        </p:sp>
        <p:sp>
          <p:nvSpPr>
            <p:cNvPr id="326" name="Google Shape;326;p14"/>
            <p:cNvSpPr/>
            <p:nvPr/>
          </p:nvSpPr>
          <p:spPr>
            <a:xfrm>
              <a:off x="5029452" y="1617006"/>
              <a:ext cx="206446" cy="206446"/>
            </a:xfrm>
            <a:prstGeom prst="triangle">
              <a:avLst>
                <a:gd name="adj" fmla="val 100000"/>
              </a:avLst>
            </a:prstGeom>
            <a:solidFill>
              <a:schemeClr val="accent4"/>
            </a:solidFill>
            <a:ln w="12700" cap="flat" cmpd="sng">
              <a:solidFill>
                <a:schemeClr val="accent4"/>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14"/>
            <p:cNvSpPr/>
            <p:nvPr/>
          </p:nvSpPr>
          <p:spPr>
            <a:xfrm rot="5400000">
              <a:off x="5602786" y="1374778"/>
              <a:ext cx="728353" cy="1211963"/>
            </a:xfrm>
            <a:prstGeom prst="corner">
              <a:avLst>
                <a:gd name="adj1" fmla="val 16120"/>
                <a:gd name="adj2" fmla="val 16110"/>
              </a:avLst>
            </a:prstGeom>
            <a:solidFill>
              <a:srgbClr val="599BD5"/>
            </a:solidFill>
            <a:ln w="12700" cap="flat" cmpd="sng">
              <a:solidFill>
                <a:srgbClr val="599BD5"/>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14"/>
            <p:cNvSpPr/>
            <p:nvPr/>
          </p:nvSpPr>
          <p:spPr>
            <a:xfrm>
              <a:off x="5481205" y="1736893"/>
              <a:ext cx="1094167" cy="959101"/>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14"/>
            <p:cNvSpPr txBox="1"/>
            <p:nvPr/>
          </p:nvSpPr>
          <p:spPr>
            <a:xfrm>
              <a:off x="5481205" y="1736893"/>
              <a:ext cx="1094167" cy="959101"/>
            </a:xfrm>
            <a:prstGeom prst="rect">
              <a:avLst/>
            </a:prstGeom>
            <a:noFill/>
            <a:ln>
              <a:noFill/>
            </a:ln>
          </p:spPr>
          <p:txBody>
            <a:bodyPr spcFirstLastPara="1" wrap="square" lIns="68575" tIns="68575" rIns="68575" bIns="68575" anchor="t" anchorCtr="0">
              <a:noAutofit/>
            </a:bodyPr>
            <a:lstStyle/>
            <a:p>
              <a:pPr marL="0" marR="0" lvl="0" indent="0" algn="l" rtl="0">
                <a:lnSpc>
                  <a:spcPct val="90000"/>
                </a:lnSpc>
                <a:spcBef>
                  <a:spcPts val="0"/>
                </a:spcBef>
                <a:spcAft>
                  <a:spcPts val="0"/>
                </a:spcAft>
                <a:buClr>
                  <a:srgbClr val="C00000"/>
                </a:buClr>
                <a:buSzPts val="1800"/>
                <a:buFont typeface="Calibri"/>
                <a:buNone/>
              </a:pPr>
              <a:r>
                <a:rPr lang="en-US" sz="1800" b="1" dirty="0">
                  <a:solidFill>
                    <a:srgbClr val="C00000"/>
                  </a:solidFill>
                  <a:latin typeface="Calibri"/>
                  <a:ea typeface="Calibri"/>
                  <a:cs typeface="Calibri"/>
                  <a:sym typeface="Calibri"/>
                </a:rPr>
                <a:t>CERITA</a:t>
              </a:r>
              <a:endParaRPr dirty="0"/>
            </a:p>
            <a:p>
              <a:pPr marL="0" marR="0" lvl="0" indent="0" algn="l" rtl="0">
                <a:lnSpc>
                  <a:spcPct val="90000"/>
                </a:lnSpc>
                <a:spcBef>
                  <a:spcPts val="630"/>
                </a:spcBef>
                <a:spcAft>
                  <a:spcPts val="0"/>
                </a:spcAft>
                <a:buClr>
                  <a:schemeClr val="dk1"/>
                </a:buClr>
                <a:buSzPts val="1600"/>
                <a:buFont typeface="Calibri"/>
                <a:buNone/>
              </a:pPr>
              <a:r>
                <a:rPr lang="en-US" sz="1600" dirty="0" err="1">
                  <a:solidFill>
                    <a:schemeClr val="bg1"/>
                  </a:solidFill>
                  <a:latin typeface="Calibri"/>
                  <a:ea typeface="Calibri"/>
                  <a:cs typeface="Calibri"/>
                  <a:sym typeface="Calibri"/>
                </a:rPr>
                <a:t>Lancar</a:t>
              </a:r>
              <a:r>
                <a:rPr lang="en-US" sz="1600" dirty="0">
                  <a:solidFill>
                    <a:schemeClr val="bg1"/>
                  </a:solidFill>
                  <a:latin typeface="Calibri"/>
                  <a:ea typeface="Calibri"/>
                  <a:cs typeface="Calibri"/>
                  <a:sym typeface="Calibri"/>
                </a:rPr>
                <a:t> </a:t>
              </a:r>
              <a:r>
                <a:rPr lang="en-US" sz="1600" dirty="0" err="1">
                  <a:solidFill>
                    <a:schemeClr val="bg1"/>
                  </a:solidFill>
                  <a:latin typeface="Calibri"/>
                  <a:ea typeface="Calibri"/>
                  <a:cs typeface="Calibri"/>
                  <a:sym typeface="Calibri"/>
                </a:rPr>
                <a:t>membaca</a:t>
              </a:r>
              <a:r>
                <a:rPr lang="en-US" sz="1600" dirty="0">
                  <a:solidFill>
                    <a:schemeClr val="bg1"/>
                  </a:solidFill>
                  <a:latin typeface="Calibri"/>
                  <a:ea typeface="Calibri"/>
                  <a:cs typeface="Calibri"/>
                  <a:sym typeface="Calibri"/>
                </a:rPr>
                <a:t> </a:t>
              </a:r>
              <a:r>
                <a:rPr lang="en-US" sz="1600" dirty="0" err="1">
                  <a:solidFill>
                    <a:schemeClr val="bg1"/>
                  </a:solidFill>
                  <a:latin typeface="Calibri"/>
                  <a:ea typeface="Calibri"/>
                  <a:cs typeface="Calibri"/>
                  <a:sym typeface="Calibri"/>
                </a:rPr>
                <a:t>cerita</a:t>
              </a:r>
              <a:r>
                <a:rPr lang="en-US" sz="1600" dirty="0">
                  <a:solidFill>
                    <a:schemeClr val="bg1"/>
                  </a:solidFill>
                  <a:latin typeface="Calibri"/>
                  <a:ea typeface="Calibri"/>
                  <a:cs typeface="Calibri"/>
                  <a:sym typeface="Calibri"/>
                </a:rPr>
                <a:t> </a:t>
              </a:r>
              <a:r>
                <a:rPr lang="en-US" sz="1600" dirty="0" err="1">
                  <a:solidFill>
                    <a:schemeClr val="bg1"/>
                  </a:solidFill>
                  <a:latin typeface="Calibri"/>
                  <a:ea typeface="Calibri"/>
                  <a:cs typeface="Calibri"/>
                  <a:sym typeface="Calibri"/>
                </a:rPr>
                <a:t>sederhana</a:t>
              </a:r>
              <a:endParaRPr sz="1600" dirty="0">
                <a:solidFill>
                  <a:schemeClr val="bg1"/>
                </a:solidFill>
                <a:latin typeface="Calibri"/>
                <a:ea typeface="Calibri"/>
                <a:cs typeface="Calibri"/>
                <a:sym typeface="Calibri"/>
              </a:endParaRPr>
            </a:p>
            <a:p>
              <a:pPr marL="0" marR="0" lvl="0" indent="0" algn="l" rtl="0">
                <a:lnSpc>
                  <a:spcPct val="90000"/>
                </a:lnSpc>
                <a:spcBef>
                  <a:spcPts val="560"/>
                </a:spcBef>
                <a:spcAft>
                  <a:spcPts val="0"/>
                </a:spcAft>
                <a:buClr>
                  <a:schemeClr val="dk1"/>
                </a:buClr>
                <a:buSzPts val="2100"/>
                <a:buFont typeface="Calibri"/>
                <a:buNone/>
              </a:pPr>
              <a:endParaRPr sz="2100" dirty="0">
                <a:solidFill>
                  <a:schemeClr val="dk1"/>
                </a:solidFill>
                <a:latin typeface="Calibri"/>
                <a:ea typeface="Calibri"/>
                <a:cs typeface="Calibri"/>
                <a:sym typeface="Calibri"/>
              </a:endParaRPr>
            </a:p>
          </p:txBody>
        </p:sp>
        <p:sp>
          <p:nvSpPr>
            <p:cNvPr id="330" name="Google Shape;330;p14"/>
            <p:cNvSpPr/>
            <p:nvPr/>
          </p:nvSpPr>
          <p:spPr>
            <a:xfrm>
              <a:off x="6368926" y="1285552"/>
              <a:ext cx="206446" cy="206446"/>
            </a:xfrm>
            <a:prstGeom prst="triangle">
              <a:avLst>
                <a:gd name="adj" fmla="val 100000"/>
              </a:avLst>
            </a:prstGeom>
            <a:solidFill>
              <a:schemeClr val="accent6"/>
            </a:solidFill>
            <a:ln w="12700" cap="flat" cmpd="sng">
              <a:solidFill>
                <a:schemeClr val="accent6"/>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14"/>
            <p:cNvSpPr/>
            <p:nvPr/>
          </p:nvSpPr>
          <p:spPr>
            <a:xfrm rot="5400000">
              <a:off x="6942260" y="1043323"/>
              <a:ext cx="728353" cy="1211963"/>
            </a:xfrm>
            <a:prstGeom prst="corner">
              <a:avLst>
                <a:gd name="adj1" fmla="val 16120"/>
                <a:gd name="adj2" fmla="val 16110"/>
              </a:avLst>
            </a:prstGeom>
            <a:solidFill>
              <a:schemeClr val="accent2"/>
            </a:solidFill>
            <a:ln w="12700" cap="flat" cmpd="sng">
              <a:solidFill>
                <a:schemeClr val="accent2"/>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14"/>
            <p:cNvSpPr/>
            <p:nvPr/>
          </p:nvSpPr>
          <p:spPr>
            <a:xfrm>
              <a:off x="6820680" y="1405439"/>
              <a:ext cx="1094167" cy="959101"/>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14"/>
            <p:cNvSpPr txBox="1"/>
            <p:nvPr/>
          </p:nvSpPr>
          <p:spPr>
            <a:xfrm>
              <a:off x="6820680" y="1405439"/>
              <a:ext cx="1094167" cy="959101"/>
            </a:xfrm>
            <a:prstGeom prst="rect">
              <a:avLst/>
            </a:prstGeom>
            <a:noFill/>
            <a:ln>
              <a:noFill/>
            </a:ln>
          </p:spPr>
          <p:txBody>
            <a:bodyPr spcFirstLastPara="1" wrap="square" lIns="76200" tIns="76200" rIns="76200" bIns="76200" anchor="t" anchorCtr="0">
              <a:noAutofit/>
            </a:bodyPr>
            <a:lstStyle/>
            <a:p>
              <a:pPr marL="0" marR="0" lvl="0" indent="0" algn="l" rtl="0">
                <a:lnSpc>
                  <a:spcPct val="90000"/>
                </a:lnSpc>
                <a:spcBef>
                  <a:spcPts val="0"/>
                </a:spcBef>
                <a:spcAft>
                  <a:spcPts val="0"/>
                </a:spcAft>
                <a:buClr>
                  <a:schemeClr val="dk1"/>
                </a:buClr>
                <a:buSzPts val="2000"/>
                <a:buFont typeface="Calibri"/>
                <a:buNone/>
              </a:pPr>
              <a:r>
                <a:rPr lang="en-US" sz="2000" b="1" dirty="0">
                  <a:solidFill>
                    <a:srgbClr val="FFFF00"/>
                  </a:solidFill>
                  <a:latin typeface="Calibri"/>
                  <a:ea typeface="Calibri"/>
                  <a:cs typeface="Calibri"/>
                  <a:sym typeface="Calibri"/>
                </a:rPr>
                <a:t>Dasar</a:t>
              </a:r>
              <a:endParaRPr dirty="0">
                <a:solidFill>
                  <a:srgbClr val="FFFF00"/>
                </a:solidFill>
              </a:endParaRPr>
            </a:p>
            <a:p>
              <a:pPr marL="0" marR="0" lvl="0" indent="0" algn="l" rtl="0">
                <a:lnSpc>
                  <a:spcPct val="90000"/>
                </a:lnSpc>
                <a:spcBef>
                  <a:spcPts val="700"/>
                </a:spcBef>
                <a:spcAft>
                  <a:spcPts val="0"/>
                </a:spcAft>
                <a:buClr>
                  <a:schemeClr val="dk1"/>
                </a:buClr>
                <a:buSzPts val="1600"/>
                <a:buFont typeface="Calibri"/>
                <a:buNone/>
              </a:pPr>
              <a:r>
                <a:rPr lang="en-US" sz="1600" dirty="0">
                  <a:solidFill>
                    <a:schemeClr val="bg1"/>
                  </a:solidFill>
                  <a:latin typeface="Calibri"/>
                  <a:ea typeface="Calibri"/>
                  <a:cs typeface="Calibri"/>
                  <a:sym typeface="Calibri"/>
                </a:rPr>
                <a:t>Mampu </a:t>
              </a:r>
              <a:r>
                <a:rPr lang="en-US" sz="1600" dirty="0" err="1">
                  <a:solidFill>
                    <a:schemeClr val="bg1"/>
                  </a:solidFill>
                  <a:latin typeface="Calibri"/>
                  <a:ea typeface="Calibri"/>
                  <a:cs typeface="Calibri"/>
                  <a:sym typeface="Calibri"/>
                </a:rPr>
                <a:t>memahami</a:t>
              </a:r>
              <a:r>
                <a:rPr lang="en-US" sz="1600" dirty="0">
                  <a:solidFill>
                    <a:schemeClr val="bg1"/>
                  </a:solidFill>
                  <a:latin typeface="Calibri"/>
                  <a:ea typeface="Calibri"/>
                  <a:cs typeface="Calibri"/>
                  <a:sym typeface="Calibri"/>
                </a:rPr>
                <a:t> </a:t>
              </a:r>
              <a:r>
                <a:rPr lang="en-US" sz="1600" dirty="0" err="1">
                  <a:solidFill>
                    <a:schemeClr val="bg1"/>
                  </a:solidFill>
                  <a:latin typeface="Calibri"/>
                  <a:ea typeface="Calibri"/>
                  <a:cs typeface="Calibri"/>
                  <a:sym typeface="Calibri"/>
                </a:rPr>
                <a:t>informasi</a:t>
              </a:r>
              <a:r>
                <a:rPr lang="en-US" sz="1600" dirty="0">
                  <a:solidFill>
                    <a:schemeClr val="bg1"/>
                  </a:solidFill>
                  <a:latin typeface="Calibri"/>
                  <a:ea typeface="Calibri"/>
                  <a:cs typeface="Calibri"/>
                  <a:sym typeface="Calibri"/>
                </a:rPr>
                <a:t> </a:t>
              </a:r>
              <a:r>
                <a:rPr lang="en-US" sz="1600" dirty="0" err="1">
                  <a:solidFill>
                    <a:schemeClr val="bg1"/>
                  </a:solidFill>
                  <a:latin typeface="Calibri"/>
                  <a:ea typeface="Calibri"/>
                  <a:cs typeface="Calibri"/>
                  <a:sym typeface="Calibri"/>
                </a:rPr>
                <a:t>tersurat</a:t>
              </a:r>
              <a:endParaRPr dirty="0">
                <a:solidFill>
                  <a:schemeClr val="bg1"/>
                </a:solidFill>
              </a:endParaRPr>
            </a:p>
          </p:txBody>
        </p:sp>
        <p:sp>
          <p:nvSpPr>
            <p:cNvPr id="334" name="Google Shape;334;p14"/>
            <p:cNvSpPr/>
            <p:nvPr/>
          </p:nvSpPr>
          <p:spPr>
            <a:xfrm>
              <a:off x="7708400" y="954097"/>
              <a:ext cx="206446" cy="206446"/>
            </a:xfrm>
            <a:prstGeom prst="triangle">
              <a:avLst>
                <a:gd name="adj" fmla="val 100000"/>
              </a:avLst>
            </a:prstGeom>
            <a:solidFill>
              <a:schemeClr val="accent3"/>
            </a:solidFill>
            <a:ln w="12700" cap="flat" cmpd="sng">
              <a:solidFill>
                <a:schemeClr val="accent3"/>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14"/>
            <p:cNvSpPr/>
            <p:nvPr/>
          </p:nvSpPr>
          <p:spPr>
            <a:xfrm rot="5400000">
              <a:off x="8281734" y="711869"/>
              <a:ext cx="728353" cy="1211963"/>
            </a:xfrm>
            <a:prstGeom prst="corner">
              <a:avLst>
                <a:gd name="adj1" fmla="val 16120"/>
                <a:gd name="adj2" fmla="val 16110"/>
              </a:avLst>
            </a:prstGeom>
            <a:solidFill>
              <a:schemeClr val="accent4"/>
            </a:solidFill>
            <a:ln w="12700" cap="flat" cmpd="sng">
              <a:solidFill>
                <a:schemeClr val="accent4"/>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14"/>
            <p:cNvSpPr/>
            <p:nvPr/>
          </p:nvSpPr>
          <p:spPr>
            <a:xfrm>
              <a:off x="8160154" y="1073985"/>
              <a:ext cx="1094167" cy="959101"/>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14"/>
            <p:cNvSpPr txBox="1"/>
            <p:nvPr/>
          </p:nvSpPr>
          <p:spPr>
            <a:xfrm>
              <a:off x="8160154" y="1073985"/>
              <a:ext cx="1094167" cy="959101"/>
            </a:xfrm>
            <a:prstGeom prst="rect">
              <a:avLst/>
            </a:prstGeom>
            <a:noFill/>
            <a:ln>
              <a:noFill/>
            </a:ln>
          </p:spPr>
          <p:txBody>
            <a:bodyPr spcFirstLastPara="1" wrap="square" lIns="76200" tIns="76200" rIns="76200" bIns="76200" anchor="t" anchorCtr="0">
              <a:noAutofit/>
            </a:bodyPr>
            <a:lstStyle/>
            <a:p>
              <a:pPr marL="0" marR="0" lvl="0" indent="0" algn="l" rtl="0">
                <a:lnSpc>
                  <a:spcPct val="90000"/>
                </a:lnSpc>
                <a:spcBef>
                  <a:spcPts val="0"/>
                </a:spcBef>
                <a:spcAft>
                  <a:spcPts val="0"/>
                </a:spcAft>
                <a:buClr>
                  <a:schemeClr val="dk1"/>
                </a:buClr>
                <a:buSzPts val="2000"/>
                <a:buFont typeface="Calibri"/>
                <a:buNone/>
              </a:pPr>
              <a:r>
                <a:rPr lang="en-US" sz="2000" b="1" dirty="0" err="1">
                  <a:solidFill>
                    <a:srgbClr val="00B050"/>
                  </a:solidFill>
                  <a:latin typeface="Calibri"/>
                  <a:ea typeface="Calibri"/>
                  <a:cs typeface="Calibri"/>
                  <a:sym typeface="Calibri"/>
                </a:rPr>
                <a:t>Cakap</a:t>
              </a:r>
              <a:endParaRPr dirty="0">
                <a:solidFill>
                  <a:srgbClr val="00B050"/>
                </a:solidFill>
              </a:endParaRPr>
            </a:p>
            <a:p>
              <a:pPr marL="0" marR="0" lvl="0" indent="0" algn="l" rtl="0">
                <a:lnSpc>
                  <a:spcPct val="90000"/>
                </a:lnSpc>
                <a:spcBef>
                  <a:spcPts val="700"/>
                </a:spcBef>
                <a:spcAft>
                  <a:spcPts val="0"/>
                </a:spcAft>
                <a:buClr>
                  <a:schemeClr val="dk1"/>
                </a:buClr>
                <a:buSzPts val="1600"/>
                <a:buFont typeface="Calibri"/>
                <a:buNone/>
              </a:pPr>
              <a:r>
                <a:rPr lang="en-US" sz="1600" dirty="0">
                  <a:solidFill>
                    <a:schemeClr val="bg1"/>
                  </a:solidFill>
                  <a:latin typeface="Calibri"/>
                  <a:ea typeface="Calibri"/>
                  <a:cs typeface="Calibri"/>
                  <a:sym typeface="Calibri"/>
                </a:rPr>
                <a:t>Mampu </a:t>
              </a:r>
              <a:r>
                <a:rPr lang="en-US" sz="1600" dirty="0" err="1">
                  <a:solidFill>
                    <a:schemeClr val="bg1"/>
                  </a:solidFill>
                  <a:latin typeface="Calibri"/>
                  <a:ea typeface="Calibri"/>
                  <a:cs typeface="Calibri"/>
                  <a:sym typeface="Calibri"/>
                </a:rPr>
                <a:t>menerapkan</a:t>
              </a:r>
              <a:r>
                <a:rPr lang="en-US" sz="1600" dirty="0">
                  <a:solidFill>
                    <a:schemeClr val="bg1"/>
                  </a:solidFill>
                  <a:latin typeface="Calibri"/>
                  <a:ea typeface="Calibri"/>
                  <a:cs typeface="Calibri"/>
                  <a:sym typeface="Calibri"/>
                </a:rPr>
                <a:t> dan </a:t>
              </a:r>
              <a:r>
                <a:rPr lang="en-US" sz="1600" dirty="0" err="1">
                  <a:solidFill>
                    <a:schemeClr val="bg1"/>
                  </a:solidFill>
                  <a:latin typeface="Calibri"/>
                  <a:ea typeface="Calibri"/>
                  <a:cs typeface="Calibri"/>
                  <a:sym typeface="Calibri"/>
                </a:rPr>
                <a:t>menghubungkan</a:t>
              </a:r>
              <a:r>
                <a:rPr lang="en-US" sz="1600" dirty="0">
                  <a:solidFill>
                    <a:schemeClr val="bg1"/>
                  </a:solidFill>
                  <a:latin typeface="Calibri"/>
                  <a:ea typeface="Calibri"/>
                  <a:cs typeface="Calibri"/>
                  <a:sym typeface="Calibri"/>
                </a:rPr>
                <a:t> </a:t>
              </a:r>
              <a:r>
                <a:rPr lang="en-US" sz="1600" dirty="0" err="1">
                  <a:solidFill>
                    <a:schemeClr val="bg1"/>
                  </a:solidFill>
                  <a:latin typeface="Calibri"/>
                  <a:ea typeface="Calibri"/>
                  <a:cs typeface="Calibri"/>
                  <a:sym typeface="Calibri"/>
                </a:rPr>
                <a:t>informasi</a:t>
              </a:r>
              <a:r>
                <a:rPr lang="en-US" sz="1600" dirty="0">
                  <a:solidFill>
                    <a:schemeClr val="bg1"/>
                  </a:solidFill>
                  <a:latin typeface="Calibri"/>
                  <a:ea typeface="Calibri"/>
                  <a:cs typeface="Calibri"/>
                  <a:sym typeface="Calibri"/>
                </a:rPr>
                <a:t> yang </a:t>
              </a:r>
              <a:r>
                <a:rPr lang="en-US" sz="1600" dirty="0" err="1">
                  <a:solidFill>
                    <a:schemeClr val="bg1"/>
                  </a:solidFill>
                  <a:latin typeface="Calibri"/>
                  <a:ea typeface="Calibri"/>
                  <a:cs typeface="Calibri"/>
                  <a:sym typeface="Calibri"/>
                </a:rPr>
                <a:t>dipahami</a:t>
              </a:r>
              <a:endParaRPr dirty="0">
                <a:solidFill>
                  <a:schemeClr val="bg1"/>
                </a:solidFill>
              </a:endParaRPr>
            </a:p>
          </p:txBody>
        </p:sp>
        <p:sp>
          <p:nvSpPr>
            <p:cNvPr id="338" name="Google Shape;338;p14"/>
            <p:cNvSpPr/>
            <p:nvPr/>
          </p:nvSpPr>
          <p:spPr>
            <a:xfrm>
              <a:off x="9047875" y="622643"/>
              <a:ext cx="206446" cy="206446"/>
            </a:xfrm>
            <a:prstGeom prst="triangle">
              <a:avLst>
                <a:gd name="adj" fmla="val 100000"/>
              </a:avLst>
            </a:prstGeom>
            <a:solidFill>
              <a:srgbClr val="599BD5"/>
            </a:solidFill>
            <a:ln w="12700" cap="flat" cmpd="sng">
              <a:solidFill>
                <a:srgbClr val="599BD5"/>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14"/>
            <p:cNvSpPr/>
            <p:nvPr/>
          </p:nvSpPr>
          <p:spPr>
            <a:xfrm rot="5400000">
              <a:off x="9621209" y="380415"/>
              <a:ext cx="728353" cy="1211963"/>
            </a:xfrm>
            <a:prstGeom prst="corner">
              <a:avLst>
                <a:gd name="adj1" fmla="val 16120"/>
                <a:gd name="adj2" fmla="val 16110"/>
              </a:avLst>
            </a:prstGeom>
            <a:solidFill>
              <a:schemeClr val="accent6"/>
            </a:solidFill>
            <a:ln w="12700" cap="flat" cmpd="sng">
              <a:solidFill>
                <a:schemeClr val="accent6"/>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14"/>
            <p:cNvSpPr/>
            <p:nvPr/>
          </p:nvSpPr>
          <p:spPr>
            <a:xfrm>
              <a:off x="9499628" y="742531"/>
              <a:ext cx="1094167" cy="959101"/>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14"/>
            <p:cNvSpPr txBox="1"/>
            <p:nvPr/>
          </p:nvSpPr>
          <p:spPr>
            <a:xfrm>
              <a:off x="9499628" y="742531"/>
              <a:ext cx="1094167" cy="959101"/>
            </a:xfrm>
            <a:prstGeom prst="rect">
              <a:avLst/>
            </a:prstGeom>
            <a:noFill/>
            <a:ln>
              <a:noFill/>
            </a:ln>
          </p:spPr>
          <p:txBody>
            <a:bodyPr spcFirstLastPara="1" wrap="square" lIns="76200" tIns="76200" rIns="76200" bIns="76200" anchor="t" anchorCtr="0">
              <a:noAutofit/>
            </a:bodyPr>
            <a:lstStyle/>
            <a:p>
              <a:pPr marL="0" marR="0" lvl="0" indent="0" algn="l" rtl="0">
                <a:lnSpc>
                  <a:spcPct val="90000"/>
                </a:lnSpc>
                <a:spcBef>
                  <a:spcPts val="0"/>
                </a:spcBef>
                <a:spcAft>
                  <a:spcPts val="0"/>
                </a:spcAft>
                <a:buClr>
                  <a:schemeClr val="dk1"/>
                </a:buClr>
                <a:buSzPts val="2000"/>
                <a:buFont typeface="Calibri"/>
                <a:buNone/>
              </a:pPr>
              <a:r>
                <a:rPr lang="en-US" sz="2000" b="1" dirty="0" err="1">
                  <a:solidFill>
                    <a:srgbClr val="00B0F0"/>
                  </a:solidFill>
                  <a:latin typeface="Calibri"/>
                  <a:ea typeface="Calibri"/>
                  <a:cs typeface="Calibri"/>
                  <a:sym typeface="Calibri"/>
                </a:rPr>
                <a:t>Mahir</a:t>
              </a:r>
              <a:endParaRPr dirty="0">
                <a:solidFill>
                  <a:srgbClr val="00B0F0"/>
                </a:solidFill>
              </a:endParaRPr>
            </a:p>
            <a:p>
              <a:pPr marL="0" marR="0" lvl="0" indent="0" algn="l" rtl="0">
                <a:lnSpc>
                  <a:spcPct val="90000"/>
                </a:lnSpc>
                <a:spcBef>
                  <a:spcPts val="700"/>
                </a:spcBef>
                <a:spcAft>
                  <a:spcPts val="0"/>
                </a:spcAft>
                <a:buClr>
                  <a:schemeClr val="dk1"/>
                </a:buClr>
                <a:buSzPts val="1600"/>
                <a:buFont typeface="Calibri"/>
                <a:buNone/>
              </a:pPr>
              <a:r>
                <a:rPr lang="en-US" sz="1600" u="none" strike="noStrike" cap="none" dirty="0">
                  <a:solidFill>
                    <a:schemeClr val="bg1"/>
                  </a:solidFill>
                  <a:latin typeface="Calibri"/>
                  <a:ea typeface="Calibri"/>
                  <a:cs typeface="Calibri"/>
                  <a:sym typeface="Calibri"/>
                </a:rPr>
                <a:t>Mampu </a:t>
              </a:r>
              <a:r>
                <a:rPr lang="en-US" sz="1600" u="none" strike="noStrike" cap="none" dirty="0" err="1">
                  <a:solidFill>
                    <a:schemeClr val="bg1"/>
                  </a:solidFill>
                  <a:latin typeface="Calibri"/>
                  <a:ea typeface="Calibri"/>
                  <a:cs typeface="Calibri"/>
                  <a:sym typeface="Calibri"/>
                </a:rPr>
                <a:t>menggunakan</a:t>
              </a:r>
              <a:r>
                <a:rPr lang="en-US" sz="1600" u="none" strike="noStrike" cap="none" dirty="0">
                  <a:solidFill>
                    <a:schemeClr val="bg1"/>
                  </a:solidFill>
                  <a:latin typeface="Calibri"/>
                  <a:ea typeface="Calibri"/>
                  <a:cs typeface="Calibri"/>
                  <a:sym typeface="Calibri"/>
                </a:rPr>
                <a:t> </a:t>
              </a:r>
              <a:r>
                <a:rPr lang="en-US" sz="1600" u="none" strike="noStrike" cap="none" dirty="0" err="1">
                  <a:solidFill>
                    <a:schemeClr val="bg1"/>
                  </a:solidFill>
                  <a:latin typeface="Calibri"/>
                  <a:ea typeface="Calibri"/>
                  <a:cs typeface="Calibri"/>
                  <a:sym typeface="Calibri"/>
                </a:rPr>
                <a:t>penalaran</a:t>
              </a:r>
              <a:r>
                <a:rPr lang="en-US" sz="1600" u="none" strike="noStrike" cap="none" dirty="0">
                  <a:solidFill>
                    <a:schemeClr val="bg1"/>
                  </a:solidFill>
                  <a:latin typeface="Calibri"/>
                  <a:ea typeface="Calibri"/>
                  <a:cs typeface="Calibri"/>
                  <a:sym typeface="Calibri"/>
                </a:rPr>
                <a:t> dan </a:t>
              </a:r>
              <a:r>
                <a:rPr lang="en-US" sz="1600" u="none" strike="noStrike" cap="none" dirty="0" err="1">
                  <a:solidFill>
                    <a:schemeClr val="bg1"/>
                  </a:solidFill>
                  <a:latin typeface="Calibri"/>
                  <a:ea typeface="Calibri"/>
                  <a:cs typeface="Calibri"/>
                  <a:sym typeface="Calibri"/>
                </a:rPr>
                <a:t>logika</a:t>
              </a:r>
              <a:r>
                <a:rPr lang="en-US" sz="1600" u="none" strike="noStrike" cap="none" dirty="0">
                  <a:solidFill>
                    <a:schemeClr val="bg1"/>
                  </a:solidFill>
                  <a:latin typeface="Calibri"/>
                  <a:ea typeface="Calibri"/>
                  <a:cs typeface="Calibri"/>
                  <a:sym typeface="Calibri"/>
                </a:rPr>
                <a:t> </a:t>
              </a:r>
              <a:r>
                <a:rPr lang="en-US" sz="1600" u="none" strike="noStrike" cap="none" dirty="0" err="1">
                  <a:solidFill>
                    <a:schemeClr val="bg1"/>
                  </a:solidFill>
                  <a:latin typeface="Calibri"/>
                  <a:ea typeface="Calibri"/>
                  <a:cs typeface="Calibri"/>
                  <a:sym typeface="Calibri"/>
                </a:rPr>
                <a:t>untuk</a:t>
              </a:r>
              <a:r>
                <a:rPr lang="en-US" sz="1600" u="none" strike="noStrike" cap="none" dirty="0">
                  <a:solidFill>
                    <a:schemeClr val="bg1"/>
                  </a:solidFill>
                  <a:latin typeface="Calibri"/>
                  <a:ea typeface="Calibri"/>
                  <a:cs typeface="Calibri"/>
                  <a:sym typeface="Calibri"/>
                </a:rPr>
                <a:t> </a:t>
              </a:r>
              <a:r>
                <a:rPr lang="en-US" sz="1600" u="none" strike="noStrike" cap="none" dirty="0" err="1">
                  <a:solidFill>
                    <a:schemeClr val="bg1"/>
                  </a:solidFill>
                  <a:latin typeface="Calibri"/>
                  <a:ea typeface="Calibri"/>
                  <a:cs typeface="Calibri"/>
                  <a:sym typeface="Calibri"/>
                </a:rPr>
                <a:t>menyelesaikan</a:t>
              </a:r>
              <a:r>
                <a:rPr lang="en-US" sz="1600" u="none" strike="noStrike" cap="none" dirty="0">
                  <a:solidFill>
                    <a:schemeClr val="bg1"/>
                  </a:solidFill>
                  <a:latin typeface="Calibri"/>
                  <a:ea typeface="Calibri"/>
                  <a:cs typeface="Calibri"/>
                  <a:sym typeface="Calibri"/>
                </a:rPr>
                <a:t> </a:t>
              </a:r>
              <a:r>
                <a:rPr lang="en-US" sz="1600" u="none" strike="noStrike" cap="none" dirty="0" err="1">
                  <a:solidFill>
                    <a:schemeClr val="bg1"/>
                  </a:solidFill>
                  <a:latin typeface="Calibri"/>
                  <a:ea typeface="Calibri"/>
                  <a:cs typeface="Calibri"/>
                  <a:sym typeface="Calibri"/>
                </a:rPr>
                <a:t>masalah</a:t>
              </a:r>
              <a:endParaRPr sz="1600" dirty="0">
                <a:solidFill>
                  <a:schemeClr val="bg1"/>
                </a:solidFill>
                <a:latin typeface="Calibri"/>
                <a:ea typeface="Calibri"/>
                <a:cs typeface="Calibri"/>
                <a:sym typeface="Calibri"/>
              </a:endParaRPr>
            </a:p>
            <a:p>
              <a:pPr marL="0" marR="0" lvl="0" indent="0" algn="l" rtl="0">
                <a:lnSpc>
                  <a:spcPct val="90000"/>
                </a:lnSpc>
                <a:spcBef>
                  <a:spcPts val="560"/>
                </a:spcBef>
                <a:spcAft>
                  <a:spcPts val="0"/>
                </a:spcAft>
                <a:buClr>
                  <a:schemeClr val="dk1"/>
                </a:buClr>
                <a:buSzPts val="2300"/>
                <a:buFont typeface="Calibri"/>
                <a:buNone/>
              </a:pPr>
              <a:endParaRPr sz="2300" dirty="0">
                <a:solidFill>
                  <a:schemeClr val="dk1"/>
                </a:solidFill>
                <a:latin typeface="Calibri"/>
                <a:ea typeface="Calibri"/>
                <a:cs typeface="Calibri"/>
                <a:sym typeface="Calibri"/>
              </a:endParaRPr>
            </a:p>
            <a:p>
              <a:pPr marL="0" marR="0" lvl="0" indent="0" algn="l" rtl="0">
                <a:lnSpc>
                  <a:spcPct val="90000"/>
                </a:lnSpc>
                <a:spcBef>
                  <a:spcPts val="805"/>
                </a:spcBef>
                <a:spcAft>
                  <a:spcPts val="0"/>
                </a:spcAft>
                <a:buClr>
                  <a:schemeClr val="dk1"/>
                </a:buClr>
                <a:buSzPts val="2300"/>
                <a:buFont typeface="Calibri"/>
                <a:buNone/>
              </a:pPr>
              <a:endParaRPr sz="2300" dirty="0">
                <a:solidFill>
                  <a:schemeClr val="dk1"/>
                </a:solidFill>
                <a:latin typeface="Calibri"/>
                <a:ea typeface="Calibri"/>
                <a:cs typeface="Calibri"/>
                <a:sym typeface="Calibri"/>
              </a:endParaRPr>
            </a:p>
          </p:txBody>
        </p:sp>
      </p:grpSp>
      <p:cxnSp>
        <p:nvCxnSpPr>
          <p:cNvPr id="342" name="Google Shape;342;p14"/>
          <p:cNvCxnSpPr/>
          <p:nvPr/>
        </p:nvCxnSpPr>
        <p:spPr>
          <a:xfrm>
            <a:off x="650949" y="5878295"/>
            <a:ext cx="2574031" cy="0"/>
          </a:xfrm>
          <a:prstGeom prst="straightConnector1">
            <a:avLst/>
          </a:prstGeom>
          <a:noFill/>
          <a:ln w="76200" cap="flat" cmpd="sng">
            <a:solidFill>
              <a:schemeClr val="accent2"/>
            </a:solidFill>
            <a:prstDash val="solid"/>
            <a:miter lim="800000"/>
            <a:headEnd type="none" w="sm" len="sm"/>
            <a:tailEnd type="none" w="sm" len="sm"/>
          </a:ln>
        </p:spPr>
      </p:cxnSp>
      <p:cxnSp>
        <p:nvCxnSpPr>
          <p:cNvPr id="343" name="Google Shape;343;p14"/>
          <p:cNvCxnSpPr/>
          <p:nvPr/>
        </p:nvCxnSpPr>
        <p:spPr>
          <a:xfrm>
            <a:off x="6304547" y="5870982"/>
            <a:ext cx="4889634" cy="0"/>
          </a:xfrm>
          <a:prstGeom prst="straightConnector1">
            <a:avLst/>
          </a:prstGeom>
          <a:noFill/>
          <a:ln w="76200" cap="flat" cmpd="sng">
            <a:solidFill>
              <a:srgbClr val="0070C0"/>
            </a:solidFill>
            <a:prstDash val="solid"/>
            <a:miter lim="800000"/>
            <a:headEnd type="none" w="sm" len="sm"/>
            <a:tailEnd type="none" w="sm" len="sm"/>
          </a:ln>
        </p:spPr>
      </p:cxnSp>
      <p:cxnSp>
        <p:nvCxnSpPr>
          <p:cNvPr id="344" name="Google Shape;344;p14"/>
          <p:cNvCxnSpPr/>
          <p:nvPr/>
        </p:nvCxnSpPr>
        <p:spPr>
          <a:xfrm>
            <a:off x="3688405" y="5870982"/>
            <a:ext cx="2112627" cy="0"/>
          </a:xfrm>
          <a:prstGeom prst="straightConnector1">
            <a:avLst/>
          </a:prstGeom>
          <a:noFill/>
          <a:ln w="76200" cap="flat" cmpd="sng">
            <a:solidFill>
              <a:srgbClr val="00B050"/>
            </a:solidFill>
            <a:prstDash val="solid"/>
            <a:miter lim="800000"/>
            <a:headEnd type="none" w="sm" len="sm"/>
            <a:tailEnd type="none" w="sm" len="sm"/>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pPr>
              <a:lnSpc>
                <a:spcPct val="107000"/>
              </a:lnSpc>
              <a:spcAft>
                <a:spcPts val="800"/>
              </a:spcAft>
            </a:pPr>
            <a:r>
              <a:rPr lang="en-US" b="1" dirty="0">
                <a:solidFill>
                  <a:schemeClr val="bg1"/>
                </a:solidFill>
                <a:latin typeface="+mn-lt"/>
              </a:rPr>
              <a:t>				LITERATURE REVIEW</a:t>
            </a:r>
            <a:br>
              <a:rPr lang="en-US" b="1" dirty="0">
                <a:solidFill>
                  <a:schemeClr val="bg1"/>
                </a:solidFill>
                <a:latin typeface="+mn-lt"/>
              </a:rPr>
            </a:br>
            <a:r>
              <a:rPr lang="en-ID" sz="1800" kern="100" dirty="0">
                <a:effectLst/>
                <a:latin typeface="Calibri" panose="020F0502020204030204" pitchFamily="34" charset="0"/>
                <a:ea typeface="Calibri" panose="020F0502020204030204" pitchFamily="34" charset="0"/>
                <a:cs typeface="Times New Roman" panose="02020603050405020304" pitchFamily="18" charset="0"/>
              </a:rPr>
              <a:t> </a:t>
            </a:r>
            <a:br>
              <a:rPr lang="en-ID" sz="1800" kern="100" dirty="0">
                <a:effectLst/>
                <a:latin typeface="Calibri" panose="020F0502020204030204" pitchFamily="34" charset="0"/>
                <a:ea typeface="Calibri" panose="020F0502020204030204" pitchFamily="34" charset="0"/>
                <a:cs typeface="Times New Roman" panose="02020603050405020304" pitchFamily="18" charset="0"/>
              </a:rPr>
            </a:br>
            <a:r>
              <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Reading Ability Assessment Instrument PMM			Phase B</a:t>
            </a:r>
            <a:br>
              <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Phase A</a:t>
            </a:r>
            <a:br>
              <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endParaRPr lang="en-US" b="1" dirty="0">
              <a:solidFill>
                <a:schemeClr val="bg1"/>
              </a:solidFill>
              <a:latin typeface="+mn-lt"/>
            </a:endParaRPr>
          </a:p>
        </p:txBody>
      </p:sp>
      <mc:AlternateContent xmlns:mc="http://schemas.openxmlformats.org/markup-compatibility/2006" xmlns:p14="http://schemas.microsoft.com/office/powerpoint/2010/main">
        <mc:Choice Requires="p14">
          <p:contentPart p14:bwMode="auto" r:id="rId2">
            <p14:nvContentPartPr>
              <p14:cNvPr id="12" name="Ink 11">
                <a:extLst>
                  <a:ext uri="{FF2B5EF4-FFF2-40B4-BE49-F238E27FC236}">
                    <a16:creationId xmlns:a16="http://schemas.microsoft.com/office/drawing/2014/main" id="{CD595AF5-DD4D-2DEF-14D2-BF338DD4292E}"/>
                  </a:ext>
                </a:extLst>
              </p14:cNvPr>
              <p14:cNvContentPartPr/>
              <p14:nvPr/>
            </p14:nvContentPartPr>
            <p14:xfrm>
              <a:off x="10515360" y="3149440"/>
              <a:ext cx="360" cy="360"/>
            </p14:xfrm>
          </p:contentPart>
        </mc:Choice>
        <mc:Fallback xmlns="">
          <p:pic>
            <p:nvPicPr>
              <p:cNvPr id="12" name="Ink 11">
                <a:extLst>
                  <a:ext uri="{FF2B5EF4-FFF2-40B4-BE49-F238E27FC236}">
                    <a16:creationId xmlns:a16="http://schemas.microsoft.com/office/drawing/2014/main" id="{CD595AF5-DD4D-2DEF-14D2-BF338DD4292E}"/>
                  </a:ext>
                </a:extLst>
              </p:cNvPr>
              <p:cNvPicPr/>
              <p:nvPr/>
            </p:nvPicPr>
            <p:blipFill>
              <a:blip r:embed="rId3"/>
              <a:stretch>
                <a:fillRect/>
              </a:stretch>
            </p:blipFill>
            <p:spPr>
              <a:xfrm>
                <a:off x="10506360" y="3140440"/>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13" name="Ink 12">
                <a:extLst>
                  <a:ext uri="{FF2B5EF4-FFF2-40B4-BE49-F238E27FC236}">
                    <a16:creationId xmlns:a16="http://schemas.microsoft.com/office/drawing/2014/main" id="{0B60A550-1582-A87F-33C3-35ECCF73888E}"/>
                  </a:ext>
                </a:extLst>
              </p14:cNvPr>
              <p14:cNvContentPartPr/>
              <p14:nvPr/>
            </p14:nvContentPartPr>
            <p14:xfrm>
              <a:off x="5323800" y="2296240"/>
              <a:ext cx="360" cy="360"/>
            </p14:xfrm>
          </p:contentPart>
        </mc:Choice>
        <mc:Fallback xmlns="">
          <p:pic>
            <p:nvPicPr>
              <p:cNvPr id="13" name="Ink 12">
                <a:extLst>
                  <a:ext uri="{FF2B5EF4-FFF2-40B4-BE49-F238E27FC236}">
                    <a16:creationId xmlns:a16="http://schemas.microsoft.com/office/drawing/2014/main" id="{0B60A550-1582-A87F-33C3-35ECCF73888E}"/>
                  </a:ext>
                </a:extLst>
              </p:cNvPr>
              <p:cNvPicPr/>
              <p:nvPr/>
            </p:nvPicPr>
            <p:blipFill>
              <a:blip r:embed="rId3"/>
              <a:stretch>
                <a:fillRect/>
              </a:stretch>
            </p:blipFill>
            <p:spPr>
              <a:xfrm>
                <a:off x="5314800" y="2287240"/>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4" name="Ink 13">
                <a:extLst>
                  <a:ext uri="{FF2B5EF4-FFF2-40B4-BE49-F238E27FC236}">
                    <a16:creationId xmlns:a16="http://schemas.microsoft.com/office/drawing/2014/main" id="{D2114946-0DEB-D3F1-490A-6C1D351906EA}"/>
                  </a:ext>
                </a:extLst>
              </p14:cNvPr>
              <p14:cNvContentPartPr/>
              <p14:nvPr/>
            </p14:nvContentPartPr>
            <p14:xfrm>
              <a:off x="-121920" y="223360"/>
              <a:ext cx="360" cy="360"/>
            </p14:xfrm>
          </p:contentPart>
        </mc:Choice>
        <mc:Fallback xmlns="">
          <p:pic>
            <p:nvPicPr>
              <p:cNvPr id="14" name="Ink 13">
                <a:extLst>
                  <a:ext uri="{FF2B5EF4-FFF2-40B4-BE49-F238E27FC236}">
                    <a16:creationId xmlns:a16="http://schemas.microsoft.com/office/drawing/2014/main" id="{D2114946-0DEB-D3F1-490A-6C1D351906EA}"/>
                  </a:ext>
                </a:extLst>
              </p:cNvPr>
              <p:cNvPicPr/>
              <p:nvPr/>
            </p:nvPicPr>
            <p:blipFill>
              <a:blip r:embed="rId6"/>
              <a:stretch>
                <a:fillRect/>
              </a:stretch>
            </p:blipFill>
            <p:spPr>
              <a:xfrm>
                <a:off x="-130920" y="214360"/>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5" name="Ink 14">
                <a:extLst>
                  <a:ext uri="{FF2B5EF4-FFF2-40B4-BE49-F238E27FC236}">
                    <a16:creationId xmlns:a16="http://schemas.microsoft.com/office/drawing/2014/main" id="{98BDD194-75FF-5416-2867-96837DB5F4C5}"/>
                  </a:ext>
                </a:extLst>
              </p14:cNvPr>
              <p14:cNvContentPartPr/>
              <p14:nvPr/>
            </p14:nvContentPartPr>
            <p14:xfrm>
              <a:off x="-121920" y="223360"/>
              <a:ext cx="360" cy="360"/>
            </p14:xfrm>
          </p:contentPart>
        </mc:Choice>
        <mc:Fallback xmlns="">
          <p:pic>
            <p:nvPicPr>
              <p:cNvPr id="15" name="Ink 14">
                <a:extLst>
                  <a:ext uri="{FF2B5EF4-FFF2-40B4-BE49-F238E27FC236}">
                    <a16:creationId xmlns:a16="http://schemas.microsoft.com/office/drawing/2014/main" id="{98BDD194-75FF-5416-2867-96837DB5F4C5}"/>
                  </a:ext>
                </a:extLst>
              </p:cNvPr>
              <p:cNvPicPr/>
              <p:nvPr/>
            </p:nvPicPr>
            <p:blipFill>
              <a:blip r:embed="rId6"/>
              <a:stretch>
                <a:fillRect/>
              </a:stretch>
            </p:blipFill>
            <p:spPr>
              <a:xfrm>
                <a:off x="-130920" y="214360"/>
                <a:ext cx="18000" cy="18000"/>
              </a:xfrm>
              <a:prstGeom prst="rect">
                <a:avLst/>
              </a:prstGeom>
            </p:spPr>
          </p:pic>
        </mc:Fallback>
      </mc:AlternateContent>
      <p:graphicFrame>
        <p:nvGraphicFramePr>
          <p:cNvPr id="19" name="Content Placeholder 18">
            <a:extLst>
              <a:ext uri="{FF2B5EF4-FFF2-40B4-BE49-F238E27FC236}">
                <a16:creationId xmlns:a16="http://schemas.microsoft.com/office/drawing/2014/main" id="{9A87A698-AE81-9210-093B-1A973F3B72BC}"/>
              </a:ext>
            </a:extLst>
          </p:cNvPr>
          <p:cNvGraphicFramePr>
            <a:graphicFrameLocks noGrp="1"/>
          </p:cNvGraphicFramePr>
          <p:nvPr>
            <p:ph idx="1"/>
            <p:extLst>
              <p:ext uri="{D42A27DB-BD31-4B8C-83A1-F6EECF244321}">
                <p14:modId xmlns:p14="http://schemas.microsoft.com/office/powerpoint/2010/main" val="2411320638"/>
              </p:ext>
            </p:extLst>
          </p:nvPr>
        </p:nvGraphicFramePr>
        <p:xfrm>
          <a:off x="721361" y="1778001"/>
          <a:ext cx="5445759" cy="3399790"/>
        </p:xfrm>
        <a:graphic>
          <a:graphicData uri="http://schemas.openxmlformats.org/drawingml/2006/table">
            <a:tbl>
              <a:tblPr firstRow="1" firstCol="1" bandRow="1">
                <a:tableStyleId>{5C22544A-7EE6-4342-B048-85BDC9FD1C3A}</a:tableStyleId>
              </a:tblPr>
              <a:tblGrid>
                <a:gridCol w="1124639">
                  <a:extLst>
                    <a:ext uri="{9D8B030D-6E8A-4147-A177-3AD203B41FA5}">
                      <a16:colId xmlns:a16="http://schemas.microsoft.com/office/drawing/2014/main" val="3572858228"/>
                    </a:ext>
                  </a:extLst>
                </a:gridCol>
                <a:gridCol w="2583278">
                  <a:extLst>
                    <a:ext uri="{9D8B030D-6E8A-4147-A177-3AD203B41FA5}">
                      <a16:colId xmlns:a16="http://schemas.microsoft.com/office/drawing/2014/main" val="1247720827"/>
                    </a:ext>
                  </a:extLst>
                </a:gridCol>
                <a:gridCol w="892405">
                  <a:extLst>
                    <a:ext uri="{9D8B030D-6E8A-4147-A177-3AD203B41FA5}">
                      <a16:colId xmlns:a16="http://schemas.microsoft.com/office/drawing/2014/main" val="684224832"/>
                    </a:ext>
                  </a:extLst>
                </a:gridCol>
                <a:gridCol w="845437">
                  <a:extLst>
                    <a:ext uri="{9D8B030D-6E8A-4147-A177-3AD203B41FA5}">
                      <a16:colId xmlns:a16="http://schemas.microsoft.com/office/drawing/2014/main" val="3631121153"/>
                    </a:ext>
                  </a:extLst>
                </a:gridCol>
              </a:tblGrid>
              <a:tr h="124337">
                <a:tc rowSpan="2">
                  <a:txBody>
                    <a:bodyPr/>
                    <a:lstStyle/>
                    <a:p>
                      <a:pPr algn="ctr">
                        <a:lnSpc>
                          <a:spcPct val="107000"/>
                        </a:lnSpc>
                        <a:spcAft>
                          <a:spcPts val="800"/>
                        </a:spcAft>
                      </a:pPr>
                      <a:r>
                        <a:rPr lang="en-GB" sz="1000" kern="0">
                          <a:effectLst/>
                        </a:rPr>
                        <a:t>Level Kemampuan Murid</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algn="ctr">
                        <a:lnSpc>
                          <a:spcPct val="107000"/>
                        </a:lnSpc>
                        <a:spcAft>
                          <a:spcPts val="800"/>
                        </a:spcAft>
                      </a:pPr>
                      <a:r>
                        <a:rPr lang="en-GB" sz="1000" kern="0">
                          <a:effectLst/>
                        </a:rPr>
                        <a:t>Kriteria Penentuan Level Membaca</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07000"/>
                        </a:lnSpc>
                        <a:spcAft>
                          <a:spcPts val="800"/>
                        </a:spcAft>
                      </a:pPr>
                      <a:r>
                        <a:rPr lang="en-GB" sz="1000" kern="0">
                          <a:effectLst/>
                        </a:rPr>
                        <a:t>Soal Fase A</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ID"/>
                    </a:p>
                  </a:txBody>
                  <a:tcPr/>
                </a:tc>
                <a:extLst>
                  <a:ext uri="{0D108BD9-81ED-4DB2-BD59-A6C34878D82A}">
                    <a16:rowId xmlns:a16="http://schemas.microsoft.com/office/drawing/2014/main" val="2937549124"/>
                  </a:ext>
                </a:extLst>
              </a:tr>
              <a:tr h="254450">
                <a:tc vMerge="1">
                  <a:txBody>
                    <a:bodyPr/>
                    <a:lstStyle/>
                    <a:p>
                      <a:endParaRPr lang="en-ID"/>
                    </a:p>
                  </a:txBody>
                  <a:tcPr/>
                </a:tc>
                <a:tc vMerge="1">
                  <a:txBody>
                    <a:bodyPr/>
                    <a:lstStyle/>
                    <a:p>
                      <a:endParaRPr lang="en-ID"/>
                    </a:p>
                  </a:txBody>
                  <a:tcPr/>
                </a:tc>
                <a:tc>
                  <a:txBody>
                    <a:bodyPr/>
                    <a:lstStyle/>
                    <a:p>
                      <a:pPr algn="ctr">
                        <a:lnSpc>
                          <a:spcPct val="107000"/>
                        </a:lnSpc>
                        <a:spcAft>
                          <a:spcPts val="800"/>
                        </a:spcAft>
                      </a:pPr>
                      <a:r>
                        <a:rPr lang="en-GB" sz="1000" kern="0">
                          <a:effectLst/>
                        </a:rPr>
                        <a:t>Teks Informatif</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000" kern="0">
                          <a:effectLst/>
                        </a:rPr>
                        <a:t>Teks Sastra</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47454460"/>
                  </a:ext>
                </a:extLst>
              </a:tr>
              <a:tr h="384564">
                <a:tc>
                  <a:txBody>
                    <a:bodyPr/>
                    <a:lstStyle/>
                    <a:p>
                      <a:pPr>
                        <a:lnSpc>
                          <a:spcPct val="107000"/>
                        </a:lnSpc>
                        <a:spcAft>
                          <a:spcPts val="800"/>
                        </a:spcAft>
                      </a:pPr>
                      <a:r>
                        <a:rPr lang="en-GB" sz="1000" kern="0">
                          <a:effectLst/>
                        </a:rPr>
                        <a:t>Level 1 </a:t>
                      </a:r>
                      <a:br>
                        <a:rPr lang="en-GB" sz="1000" kern="0">
                          <a:effectLst/>
                        </a:rPr>
                      </a:br>
                      <a:r>
                        <a:rPr lang="en-GB" sz="1000" kern="0">
                          <a:effectLst/>
                        </a:rPr>
                        <a:t>[Perlu Intervensi Khusus]</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000" kern="0">
                          <a:effectLst/>
                        </a:rPr>
                        <a:t>Tidak ada jawaban benar, atau tidak bisa membaca</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07000"/>
                        </a:lnSpc>
                        <a:spcAft>
                          <a:spcPts val="800"/>
                        </a:spcAft>
                      </a:pPr>
                      <a:r>
                        <a:rPr lang="en-GB" sz="1000" kern="0">
                          <a:effectLst/>
                        </a:rPr>
                        <a:t>3 soal dari tes TaRL bagian Cerita</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ID"/>
                    </a:p>
                  </a:txBody>
                  <a:tcPr/>
                </a:tc>
                <a:extLst>
                  <a:ext uri="{0D108BD9-81ED-4DB2-BD59-A6C34878D82A}">
                    <a16:rowId xmlns:a16="http://schemas.microsoft.com/office/drawing/2014/main" val="821143042"/>
                  </a:ext>
                </a:extLst>
              </a:tr>
              <a:tr h="514677">
                <a:tc>
                  <a:txBody>
                    <a:bodyPr/>
                    <a:lstStyle/>
                    <a:p>
                      <a:pPr>
                        <a:lnSpc>
                          <a:spcPct val="107000"/>
                        </a:lnSpc>
                        <a:spcAft>
                          <a:spcPts val="800"/>
                        </a:spcAft>
                      </a:pPr>
                      <a:r>
                        <a:rPr lang="en-GB" sz="1000" kern="0">
                          <a:effectLst/>
                        </a:rPr>
                        <a:t>Level 2 </a:t>
                      </a:r>
                      <a:br>
                        <a:rPr lang="en-GB" sz="1000" kern="0">
                          <a:effectLst/>
                        </a:rPr>
                      </a:br>
                      <a:r>
                        <a:rPr lang="en-GB" sz="1000" kern="0">
                          <a:effectLst/>
                        </a:rPr>
                        <a:t>[Memiliki Pemahaman Dasar]</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000" kern="0">
                          <a:effectLst/>
                        </a:rPr>
                        <a:t>Menjawab minimal 3 soal level 2 dengan benar</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000" kern="0">
                          <a:effectLst/>
                        </a:rPr>
                        <a:t>3 soal </a:t>
                      </a:r>
                      <a:endParaRPr lang="en-ID" sz="1100" kern="100">
                        <a:effectLst/>
                      </a:endParaRPr>
                    </a:p>
                    <a:p>
                      <a:pPr algn="ctr">
                        <a:lnSpc>
                          <a:spcPct val="107000"/>
                        </a:lnSpc>
                        <a:spcAft>
                          <a:spcPts val="800"/>
                        </a:spcAft>
                      </a:pPr>
                      <a:r>
                        <a:rPr lang="en-GB" sz="1000" kern="0">
                          <a:effectLst/>
                        </a:rPr>
                        <a:t>[1, 3, 9]</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000" kern="0">
                          <a:effectLst/>
                        </a:rPr>
                        <a:t>2 soal </a:t>
                      </a:r>
                      <a:endParaRPr lang="en-ID" sz="1100" kern="100">
                        <a:effectLst/>
                      </a:endParaRPr>
                    </a:p>
                    <a:p>
                      <a:pPr algn="ctr">
                        <a:lnSpc>
                          <a:spcPct val="107000"/>
                        </a:lnSpc>
                        <a:spcAft>
                          <a:spcPts val="800"/>
                        </a:spcAft>
                      </a:pPr>
                      <a:r>
                        <a:rPr lang="en-GB" sz="1000" kern="0">
                          <a:effectLst/>
                        </a:rPr>
                        <a:t>[1, 3]</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33946070"/>
                  </a:ext>
                </a:extLst>
              </a:tr>
              <a:tr h="676812">
                <a:tc>
                  <a:txBody>
                    <a:bodyPr/>
                    <a:lstStyle/>
                    <a:p>
                      <a:pPr>
                        <a:lnSpc>
                          <a:spcPct val="107000"/>
                        </a:lnSpc>
                        <a:spcAft>
                          <a:spcPts val="800"/>
                        </a:spcAft>
                      </a:pPr>
                      <a:r>
                        <a:rPr lang="en-GB" sz="1000" kern="0">
                          <a:effectLst/>
                        </a:rPr>
                        <a:t>Level 3 </a:t>
                      </a:r>
                      <a:br>
                        <a:rPr lang="en-GB" sz="1000" kern="0">
                          <a:effectLst/>
                        </a:rPr>
                      </a:br>
                      <a:r>
                        <a:rPr lang="en-GB" sz="1000" kern="0">
                          <a:effectLst/>
                        </a:rPr>
                        <a:t>[Termasuk Cakap]</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10000"/>
                        </a:lnSpc>
                        <a:spcBef>
                          <a:spcPts val="1000"/>
                        </a:spcBef>
                        <a:buFont typeface="Symbol" panose="05050102010706020507" pitchFamily="18" charset="2"/>
                        <a:buChar char=""/>
                      </a:pPr>
                      <a:r>
                        <a:rPr lang="en-GB" sz="1000">
                          <a:effectLst/>
                        </a:rPr>
                        <a:t>Menjawab semua (5) soal level 2 dengan benar</a:t>
                      </a:r>
                      <a:endParaRPr lang="en-ID" sz="1000">
                        <a:effectLst/>
                      </a:endParaRPr>
                    </a:p>
                    <a:p>
                      <a:pPr marL="342900" lvl="0" indent="-342900">
                        <a:lnSpc>
                          <a:spcPct val="110000"/>
                        </a:lnSpc>
                        <a:spcAft>
                          <a:spcPts val="1000"/>
                        </a:spcAft>
                        <a:buFont typeface="Symbol" panose="05050102010706020507" pitchFamily="18" charset="2"/>
                        <a:buChar char=""/>
                      </a:pPr>
                      <a:r>
                        <a:rPr lang="en-GB" sz="1000">
                          <a:effectLst/>
                        </a:rPr>
                        <a:t>Menjawab minimal 2 soal level 3 dengan benar</a:t>
                      </a:r>
                      <a:endParaRPr lang="en-ID" sz="10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000" kern="0">
                          <a:effectLst/>
                        </a:rPr>
                        <a:t>6 soal </a:t>
                      </a:r>
                      <a:endParaRPr lang="en-ID" sz="1100" kern="100">
                        <a:effectLst/>
                      </a:endParaRPr>
                    </a:p>
                    <a:p>
                      <a:pPr algn="ctr">
                        <a:lnSpc>
                          <a:spcPct val="107000"/>
                        </a:lnSpc>
                        <a:spcAft>
                          <a:spcPts val="800"/>
                        </a:spcAft>
                      </a:pPr>
                      <a:r>
                        <a:rPr lang="en-GB" sz="1000" kern="0">
                          <a:effectLst/>
                        </a:rPr>
                        <a:t>[2, 4, 6, 7, 8, 10]</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000" kern="0" dirty="0">
                          <a:effectLst/>
                        </a:rPr>
                        <a:t>6 </a:t>
                      </a:r>
                      <a:r>
                        <a:rPr lang="en-GB" sz="1000" kern="0" dirty="0" err="1">
                          <a:effectLst/>
                        </a:rPr>
                        <a:t>soal</a:t>
                      </a:r>
                      <a:r>
                        <a:rPr lang="en-GB" sz="1000" kern="0" dirty="0">
                          <a:effectLst/>
                        </a:rPr>
                        <a:t> </a:t>
                      </a:r>
                      <a:endParaRPr lang="en-ID" sz="1100" kern="100" dirty="0">
                        <a:effectLst/>
                      </a:endParaRPr>
                    </a:p>
                    <a:p>
                      <a:pPr algn="ctr">
                        <a:lnSpc>
                          <a:spcPct val="107000"/>
                        </a:lnSpc>
                        <a:spcAft>
                          <a:spcPts val="800"/>
                        </a:spcAft>
                      </a:pPr>
                      <a:r>
                        <a:rPr lang="en-GB" sz="1000" kern="0" dirty="0">
                          <a:effectLst/>
                        </a:rPr>
                        <a:t>[2, 4, 5, 7, 8, 9]</a:t>
                      </a:r>
                      <a:endParaRPr lang="en-ID" sz="1100" kern="100" dirty="0">
                        <a:effectLst/>
                      </a:endParaRPr>
                    </a:p>
                    <a:p>
                      <a:pPr algn="ctr">
                        <a:lnSpc>
                          <a:spcPct val="107000"/>
                        </a:lnSpc>
                        <a:spcAft>
                          <a:spcPts val="800"/>
                        </a:spcAft>
                      </a:pPr>
                      <a:r>
                        <a:rPr lang="en-GB" sz="1000" kern="0" dirty="0">
                          <a:effectLst/>
                        </a:rPr>
                        <a:t> </a:t>
                      </a:r>
                      <a:endParaRPr lang="en-ID"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40161160"/>
                  </a:ext>
                </a:extLst>
              </a:tr>
              <a:tr h="757879">
                <a:tc>
                  <a:txBody>
                    <a:bodyPr/>
                    <a:lstStyle/>
                    <a:p>
                      <a:pPr>
                        <a:lnSpc>
                          <a:spcPct val="107000"/>
                        </a:lnSpc>
                        <a:spcAft>
                          <a:spcPts val="800"/>
                        </a:spcAft>
                      </a:pPr>
                      <a:r>
                        <a:rPr lang="en-GB" sz="1000" kern="0">
                          <a:effectLst/>
                        </a:rPr>
                        <a:t>Level 4 </a:t>
                      </a:r>
                      <a:br>
                        <a:rPr lang="en-GB" sz="1000" kern="0">
                          <a:effectLst/>
                        </a:rPr>
                      </a:br>
                      <a:r>
                        <a:rPr lang="en-GB" sz="1000" kern="0">
                          <a:effectLst/>
                        </a:rPr>
                        <a:t>[Sudah Mahir]</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10000"/>
                        </a:lnSpc>
                        <a:spcBef>
                          <a:spcPts val="1000"/>
                        </a:spcBef>
                        <a:buFont typeface="Symbol" panose="05050102010706020507" pitchFamily="18" charset="2"/>
                        <a:buChar char=""/>
                      </a:pPr>
                      <a:r>
                        <a:rPr lang="en-GB" sz="1000">
                          <a:effectLst/>
                        </a:rPr>
                        <a:t>Menjawab semua (12) soal level 3 dengan benar</a:t>
                      </a:r>
                      <a:endParaRPr lang="en-ID" sz="1000">
                        <a:effectLst/>
                      </a:endParaRPr>
                    </a:p>
                    <a:p>
                      <a:pPr marL="342900" lvl="0" indent="-342900">
                        <a:lnSpc>
                          <a:spcPct val="110000"/>
                        </a:lnSpc>
                        <a:spcAft>
                          <a:spcPts val="1000"/>
                        </a:spcAft>
                        <a:buFont typeface="Symbol" panose="05050102010706020507" pitchFamily="18" charset="2"/>
                        <a:buChar char=""/>
                      </a:pPr>
                      <a:r>
                        <a:rPr lang="en-GB" sz="1000">
                          <a:effectLst/>
                        </a:rPr>
                        <a:t>Menjawab minimal 2 soal level 4 dengan benar</a:t>
                      </a:r>
                      <a:endParaRPr lang="en-ID" sz="10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000" kern="0">
                          <a:effectLst/>
                        </a:rPr>
                        <a:t>1 soal </a:t>
                      </a:r>
                      <a:endParaRPr lang="en-ID" sz="1100" kern="100">
                        <a:effectLst/>
                      </a:endParaRPr>
                    </a:p>
                    <a:p>
                      <a:pPr algn="ctr">
                        <a:lnSpc>
                          <a:spcPct val="107000"/>
                        </a:lnSpc>
                        <a:spcAft>
                          <a:spcPts val="800"/>
                        </a:spcAft>
                      </a:pPr>
                      <a:r>
                        <a:rPr lang="en-GB" sz="1000" kern="0">
                          <a:effectLst/>
                        </a:rPr>
                        <a:t>[5]</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000" kern="0" dirty="0">
                          <a:effectLst/>
                        </a:rPr>
                        <a:t>2 </a:t>
                      </a:r>
                      <a:r>
                        <a:rPr lang="en-GB" sz="1000" kern="0" dirty="0" err="1">
                          <a:effectLst/>
                        </a:rPr>
                        <a:t>soal</a:t>
                      </a:r>
                      <a:r>
                        <a:rPr lang="en-GB" sz="1000" kern="0" dirty="0">
                          <a:effectLst/>
                        </a:rPr>
                        <a:t> </a:t>
                      </a:r>
                      <a:endParaRPr lang="en-ID" sz="1100" kern="100" dirty="0">
                        <a:effectLst/>
                      </a:endParaRPr>
                    </a:p>
                    <a:p>
                      <a:pPr algn="ctr">
                        <a:lnSpc>
                          <a:spcPct val="107000"/>
                        </a:lnSpc>
                        <a:spcAft>
                          <a:spcPts val="800"/>
                        </a:spcAft>
                      </a:pPr>
                      <a:r>
                        <a:rPr lang="en-GB" sz="1000" kern="0" dirty="0">
                          <a:effectLst/>
                        </a:rPr>
                        <a:t>[6, 10]</a:t>
                      </a:r>
                      <a:endParaRPr lang="en-ID" sz="1100" kern="100" dirty="0">
                        <a:effectLst/>
                      </a:endParaRPr>
                    </a:p>
                    <a:p>
                      <a:pPr algn="ctr">
                        <a:lnSpc>
                          <a:spcPct val="107000"/>
                        </a:lnSpc>
                        <a:spcAft>
                          <a:spcPts val="800"/>
                        </a:spcAft>
                      </a:pPr>
                      <a:r>
                        <a:rPr lang="en-GB" sz="1000" kern="0" dirty="0">
                          <a:effectLst/>
                        </a:rPr>
                        <a:t> </a:t>
                      </a:r>
                      <a:endParaRPr lang="en-ID" sz="1100" kern="100" dirty="0">
                        <a:effectLst/>
                      </a:endParaRPr>
                    </a:p>
                    <a:p>
                      <a:pPr algn="ctr">
                        <a:lnSpc>
                          <a:spcPct val="107000"/>
                        </a:lnSpc>
                        <a:spcAft>
                          <a:spcPts val="800"/>
                        </a:spcAft>
                      </a:pPr>
                      <a:r>
                        <a:rPr lang="en-GB" sz="1000" kern="0" dirty="0">
                          <a:effectLst/>
                        </a:rPr>
                        <a:t> </a:t>
                      </a:r>
                      <a:endParaRPr lang="en-ID"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08938360"/>
                  </a:ext>
                </a:extLst>
              </a:tr>
            </a:tbl>
          </a:graphicData>
        </a:graphic>
      </p:graphicFrame>
      <p:graphicFrame>
        <p:nvGraphicFramePr>
          <p:cNvPr id="20" name="Table 19">
            <a:extLst>
              <a:ext uri="{FF2B5EF4-FFF2-40B4-BE49-F238E27FC236}">
                <a16:creationId xmlns:a16="http://schemas.microsoft.com/office/drawing/2014/main" id="{2C0CA6B1-E6A7-8C26-424B-182CC9C47D51}"/>
              </a:ext>
            </a:extLst>
          </p:cNvPr>
          <p:cNvGraphicFramePr>
            <a:graphicFrameLocks noGrp="1"/>
          </p:cNvGraphicFramePr>
          <p:nvPr>
            <p:extLst>
              <p:ext uri="{D42A27DB-BD31-4B8C-83A1-F6EECF244321}">
                <p14:modId xmlns:p14="http://schemas.microsoft.com/office/powerpoint/2010/main" val="3922595928"/>
              </p:ext>
            </p:extLst>
          </p:nvPr>
        </p:nvGraphicFramePr>
        <p:xfrm>
          <a:off x="6268001" y="1785240"/>
          <a:ext cx="5810799" cy="2629154"/>
        </p:xfrm>
        <a:graphic>
          <a:graphicData uri="http://schemas.openxmlformats.org/drawingml/2006/table">
            <a:tbl>
              <a:tblPr firstRow="1" firstCol="1" bandRow="1">
                <a:tableStyleId>{5C22544A-7EE6-4342-B048-85BDC9FD1C3A}</a:tableStyleId>
              </a:tblPr>
              <a:tblGrid>
                <a:gridCol w="1200026">
                  <a:extLst>
                    <a:ext uri="{9D8B030D-6E8A-4147-A177-3AD203B41FA5}">
                      <a16:colId xmlns:a16="http://schemas.microsoft.com/office/drawing/2014/main" val="624030981"/>
                    </a:ext>
                  </a:extLst>
                </a:gridCol>
                <a:gridCol w="2756440">
                  <a:extLst>
                    <a:ext uri="{9D8B030D-6E8A-4147-A177-3AD203B41FA5}">
                      <a16:colId xmlns:a16="http://schemas.microsoft.com/office/drawing/2014/main" val="140677483"/>
                    </a:ext>
                  </a:extLst>
                </a:gridCol>
                <a:gridCol w="952225">
                  <a:extLst>
                    <a:ext uri="{9D8B030D-6E8A-4147-A177-3AD203B41FA5}">
                      <a16:colId xmlns:a16="http://schemas.microsoft.com/office/drawing/2014/main" val="3878014123"/>
                    </a:ext>
                  </a:extLst>
                </a:gridCol>
                <a:gridCol w="902108">
                  <a:extLst>
                    <a:ext uri="{9D8B030D-6E8A-4147-A177-3AD203B41FA5}">
                      <a16:colId xmlns:a16="http://schemas.microsoft.com/office/drawing/2014/main" val="2398623576"/>
                    </a:ext>
                  </a:extLst>
                </a:gridCol>
              </a:tblGrid>
              <a:tr h="134090">
                <a:tc rowSpan="2">
                  <a:txBody>
                    <a:bodyPr/>
                    <a:lstStyle/>
                    <a:p>
                      <a:pPr algn="ctr">
                        <a:lnSpc>
                          <a:spcPct val="107000"/>
                        </a:lnSpc>
                        <a:spcAft>
                          <a:spcPts val="800"/>
                        </a:spcAft>
                      </a:pPr>
                      <a:r>
                        <a:rPr lang="en-GB" sz="1000" kern="0">
                          <a:effectLst/>
                        </a:rPr>
                        <a:t>Level Kemampuan Murid</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algn="ctr">
                        <a:lnSpc>
                          <a:spcPct val="107000"/>
                        </a:lnSpc>
                        <a:spcAft>
                          <a:spcPts val="800"/>
                        </a:spcAft>
                      </a:pPr>
                      <a:r>
                        <a:rPr lang="en-GB" sz="1000" kern="0">
                          <a:effectLst/>
                        </a:rPr>
                        <a:t>Kriteria Penentuan Level Membaca</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07000"/>
                        </a:lnSpc>
                        <a:spcAft>
                          <a:spcPts val="800"/>
                        </a:spcAft>
                      </a:pPr>
                      <a:r>
                        <a:rPr lang="en-GB" sz="1000" kern="0" dirty="0" err="1">
                          <a:effectLst/>
                        </a:rPr>
                        <a:t>Soal</a:t>
                      </a:r>
                      <a:r>
                        <a:rPr lang="en-GB" sz="1000" kern="0" dirty="0">
                          <a:effectLst/>
                        </a:rPr>
                        <a:t> </a:t>
                      </a:r>
                      <a:r>
                        <a:rPr lang="en-GB" sz="1000" kern="0" dirty="0" err="1">
                          <a:effectLst/>
                        </a:rPr>
                        <a:t>Fase</a:t>
                      </a:r>
                      <a:r>
                        <a:rPr lang="en-GB" sz="1000" kern="0" dirty="0">
                          <a:effectLst/>
                        </a:rPr>
                        <a:t> B</a:t>
                      </a:r>
                      <a:endParaRPr lang="en-ID"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ID"/>
                    </a:p>
                  </a:txBody>
                  <a:tcPr/>
                </a:tc>
                <a:extLst>
                  <a:ext uri="{0D108BD9-81ED-4DB2-BD59-A6C34878D82A}">
                    <a16:rowId xmlns:a16="http://schemas.microsoft.com/office/drawing/2014/main" val="3204140847"/>
                  </a:ext>
                </a:extLst>
              </a:tr>
              <a:tr h="140319">
                <a:tc vMerge="1">
                  <a:txBody>
                    <a:bodyPr/>
                    <a:lstStyle/>
                    <a:p>
                      <a:endParaRPr lang="en-ID"/>
                    </a:p>
                  </a:txBody>
                  <a:tcPr/>
                </a:tc>
                <a:tc vMerge="1">
                  <a:txBody>
                    <a:bodyPr/>
                    <a:lstStyle/>
                    <a:p>
                      <a:endParaRPr lang="en-ID"/>
                    </a:p>
                  </a:txBody>
                  <a:tcPr/>
                </a:tc>
                <a:tc>
                  <a:txBody>
                    <a:bodyPr/>
                    <a:lstStyle/>
                    <a:p>
                      <a:pPr algn="ctr">
                        <a:lnSpc>
                          <a:spcPct val="107000"/>
                        </a:lnSpc>
                        <a:spcAft>
                          <a:spcPts val="800"/>
                        </a:spcAft>
                      </a:pPr>
                      <a:r>
                        <a:rPr lang="en-GB" sz="1000" kern="0">
                          <a:effectLst/>
                        </a:rPr>
                        <a:t>Teks Informatif</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000" kern="0">
                          <a:effectLst/>
                        </a:rPr>
                        <a:t>Teks Sastra</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2632208"/>
                  </a:ext>
                </a:extLst>
              </a:tr>
              <a:tr h="414728">
                <a:tc>
                  <a:txBody>
                    <a:bodyPr/>
                    <a:lstStyle/>
                    <a:p>
                      <a:pPr>
                        <a:lnSpc>
                          <a:spcPct val="107000"/>
                        </a:lnSpc>
                        <a:spcAft>
                          <a:spcPts val="800"/>
                        </a:spcAft>
                      </a:pPr>
                      <a:r>
                        <a:rPr lang="en-GB" sz="1000" kern="0">
                          <a:effectLst/>
                        </a:rPr>
                        <a:t>Level 1 </a:t>
                      </a:r>
                      <a:br>
                        <a:rPr lang="en-GB" sz="1000" kern="0">
                          <a:effectLst/>
                        </a:rPr>
                      </a:br>
                      <a:r>
                        <a:rPr lang="en-GB" sz="1000" kern="0">
                          <a:effectLst/>
                        </a:rPr>
                        <a:t>[Perlu Intervensi Khusus]</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000" kern="0">
                          <a:effectLst/>
                        </a:rPr>
                        <a:t>Tidak ada jawaban benar, atau tidak bisa membaca</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07000"/>
                        </a:lnSpc>
                        <a:spcAft>
                          <a:spcPts val="800"/>
                        </a:spcAft>
                      </a:pPr>
                      <a:r>
                        <a:rPr lang="en-GB" sz="1000" kern="0">
                          <a:effectLst/>
                        </a:rPr>
                        <a:t>3 soal dari tes TaRL bagian Cerita</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ID"/>
                    </a:p>
                  </a:txBody>
                  <a:tcPr/>
                </a:tc>
                <a:extLst>
                  <a:ext uri="{0D108BD9-81ED-4DB2-BD59-A6C34878D82A}">
                    <a16:rowId xmlns:a16="http://schemas.microsoft.com/office/drawing/2014/main" val="1649434958"/>
                  </a:ext>
                </a:extLst>
              </a:tr>
              <a:tr h="414728">
                <a:tc>
                  <a:txBody>
                    <a:bodyPr/>
                    <a:lstStyle/>
                    <a:p>
                      <a:pPr>
                        <a:lnSpc>
                          <a:spcPct val="107000"/>
                        </a:lnSpc>
                        <a:spcAft>
                          <a:spcPts val="800"/>
                        </a:spcAft>
                      </a:pPr>
                      <a:r>
                        <a:rPr lang="en-GB" sz="1000" kern="0">
                          <a:effectLst/>
                        </a:rPr>
                        <a:t>Level 2 </a:t>
                      </a:r>
                      <a:br>
                        <a:rPr lang="en-GB" sz="1000" kern="0">
                          <a:effectLst/>
                        </a:rPr>
                      </a:br>
                      <a:r>
                        <a:rPr lang="en-GB" sz="1000" kern="0">
                          <a:effectLst/>
                        </a:rPr>
                        <a:t>[Memiliki Pemahaman Dasar]</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000" kern="0">
                          <a:effectLst/>
                        </a:rPr>
                        <a:t>Menjawab minimal 3 soal level 2 dengan benar</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000" kern="0">
                          <a:effectLst/>
                        </a:rPr>
                        <a:t>3 soal </a:t>
                      </a:r>
                      <a:endParaRPr lang="en-ID" sz="1100" kern="100">
                        <a:effectLst/>
                      </a:endParaRPr>
                    </a:p>
                    <a:p>
                      <a:pPr algn="ctr">
                        <a:lnSpc>
                          <a:spcPct val="107000"/>
                        </a:lnSpc>
                        <a:spcAft>
                          <a:spcPts val="800"/>
                        </a:spcAft>
                      </a:pPr>
                      <a:r>
                        <a:rPr lang="en-GB" sz="1000" kern="0">
                          <a:effectLst/>
                        </a:rPr>
                        <a:t>[1, 5, 8]</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000" kern="0">
                          <a:effectLst/>
                        </a:rPr>
                        <a:t>2 soal </a:t>
                      </a:r>
                      <a:endParaRPr lang="en-ID" sz="1100" kern="100">
                        <a:effectLst/>
                      </a:endParaRPr>
                    </a:p>
                    <a:p>
                      <a:pPr algn="ctr">
                        <a:lnSpc>
                          <a:spcPct val="107000"/>
                        </a:lnSpc>
                        <a:spcAft>
                          <a:spcPts val="800"/>
                        </a:spcAft>
                      </a:pPr>
                      <a:r>
                        <a:rPr lang="en-GB" sz="1000" kern="0">
                          <a:effectLst/>
                        </a:rPr>
                        <a:t>[1, 8]</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9998353"/>
                  </a:ext>
                </a:extLst>
              </a:tr>
              <a:tr h="502154">
                <a:tc>
                  <a:txBody>
                    <a:bodyPr/>
                    <a:lstStyle/>
                    <a:p>
                      <a:pPr>
                        <a:lnSpc>
                          <a:spcPct val="107000"/>
                        </a:lnSpc>
                        <a:spcAft>
                          <a:spcPts val="800"/>
                        </a:spcAft>
                      </a:pPr>
                      <a:r>
                        <a:rPr lang="en-GB" sz="1000" kern="0">
                          <a:effectLst/>
                        </a:rPr>
                        <a:t>Level 3 </a:t>
                      </a:r>
                      <a:br>
                        <a:rPr lang="en-GB" sz="1000" kern="0">
                          <a:effectLst/>
                        </a:rPr>
                      </a:br>
                      <a:r>
                        <a:rPr lang="en-GB" sz="1000" kern="0">
                          <a:effectLst/>
                        </a:rPr>
                        <a:t>[Termasuk Cakap]</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10000"/>
                        </a:lnSpc>
                        <a:spcBef>
                          <a:spcPts val="1000"/>
                        </a:spcBef>
                        <a:buFont typeface="Symbol" panose="05050102010706020507" pitchFamily="18" charset="2"/>
                        <a:buChar char=""/>
                      </a:pPr>
                      <a:r>
                        <a:rPr lang="en-GB" sz="1000">
                          <a:effectLst/>
                        </a:rPr>
                        <a:t>Menjawab semua (5) soal level 2 dengan benar</a:t>
                      </a:r>
                      <a:endParaRPr lang="en-ID" sz="1000">
                        <a:effectLst/>
                      </a:endParaRPr>
                    </a:p>
                    <a:p>
                      <a:pPr marL="342900" lvl="0" indent="-342900">
                        <a:lnSpc>
                          <a:spcPct val="110000"/>
                        </a:lnSpc>
                        <a:spcAft>
                          <a:spcPts val="1000"/>
                        </a:spcAft>
                        <a:buFont typeface="Symbol" panose="05050102010706020507" pitchFamily="18" charset="2"/>
                        <a:buChar char=""/>
                      </a:pPr>
                      <a:r>
                        <a:rPr lang="en-GB" sz="1000">
                          <a:effectLst/>
                        </a:rPr>
                        <a:t>Menjawab minimal 2 soal level 3 dengan benar</a:t>
                      </a:r>
                      <a:endParaRPr lang="en-ID" sz="10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000" kern="0">
                          <a:effectLst/>
                        </a:rPr>
                        <a:t>6 soal </a:t>
                      </a:r>
                      <a:endParaRPr lang="en-ID" sz="1100" kern="100">
                        <a:effectLst/>
                      </a:endParaRPr>
                    </a:p>
                    <a:p>
                      <a:pPr algn="ctr">
                        <a:lnSpc>
                          <a:spcPct val="107000"/>
                        </a:lnSpc>
                        <a:spcAft>
                          <a:spcPts val="800"/>
                        </a:spcAft>
                      </a:pPr>
                      <a:r>
                        <a:rPr lang="en-GB" sz="1000" kern="0">
                          <a:effectLst/>
                        </a:rPr>
                        <a:t>[2, 3, 6, 7, 9, 10]</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000" kern="0">
                          <a:effectLst/>
                        </a:rPr>
                        <a:t>7 soal </a:t>
                      </a:r>
                      <a:endParaRPr lang="en-ID" sz="1100" kern="100">
                        <a:effectLst/>
                      </a:endParaRPr>
                    </a:p>
                    <a:p>
                      <a:pPr algn="ctr">
                        <a:lnSpc>
                          <a:spcPct val="107000"/>
                        </a:lnSpc>
                        <a:spcAft>
                          <a:spcPts val="800"/>
                        </a:spcAft>
                      </a:pPr>
                      <a:r>
                        <a:rPr lang="en-GB" sz="1000" kern="0">
                          <a:effectLst/>
                        </a:rPr>
                        <a:t>[2, 3, 4, 5, 7, 9, 10]</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85215437"/>
                  </a:ext>
                </a:extLst>
              </a:tr>
              <a:tr h="589580">
                <a:tc>
                  <a:txBody>
                    <a:bodyPr/>
                    <a:lstStyle/>
                    <a:p>
                      <a:pPr>
                        <a:lnSpc>
                          <a:spcPct val="107000"/>
                        </a:lnSpc>
                        <a:spcAft>
                          <a:spcPts val="800"/>
                        </a:spcAft>
                      </a:pPr>
                      <a:r>
                        <a:rPr lang="en-GB" sz="1000" kern="0">
                          <a:effectLst/>
                        </a:rPr>
                        <a:t>Level 4 </a:t>
                      </a:r>
                      <a:br>
                        <a:rPr lang="en-GB" sz="1000" kern="0">
                          <a:effectLst/>
                        </a:rPr>
                      </a:br>
                      <a:r>
                        <a:rPr lang="en-GB" sz="1000" kern="0">
                          <a:effectLst/>
                        </a:rPr>
                        <a:t>[Sudah Mahir]</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10000"/>
                        </a:lnSpc>
                        <a:spcBef>
                          <a:spcPts val="1000"/>
                        </a:spcBef>
                        <a:buFont typeface="Symbol" panose="05050102010706020507" pitchFamily="18" charset="2"/>
                        <a:buChar char=""/>
                      </a:pPr>
                      <a:r>
                        <a:rPr lang="en-GB" sz="1000">
                          <a:effectLst/>
                        </a:rPr>
                        <a:t>Menjawab semua (13) soal level 3 dengan benar</a:t>
                      </a:r>
                      <a:endParaRPr lang="en-ID" sz="1000">
                        <a:effectLst/>
                      </a:endParaRPr>
                    </a:p>
                    <a:p>
                      <a:pPr marL="342900" lvl="0" indent="-342900">
                        <a:lnSpc>
                          <a:spcPct val="110000"/>
                        </a:lnSpc>
                        <a:spcAft>
                          <a:spcPts val="1000"/>
                        </a:spcAft>
                        <a:buFont typeface="Symbol" panose="05050102010706020507" pitchFamily="18" charset="2"/>
                        <a:buChar char=""/>
                      </a:pPr>
                      <a:r>
                        <a:rPr lang="en-GB" sz="1000">
                          <a:effectLst/>
                        </a:rPr>
                        <a:t>Menjawab minimal 1 soal level 4 dengan benar</a:t>
                      </a:r>
                      <a:endParaRPr lang="en-ID" sz="10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000" kern="0">
                          <a:effectLst/>
                        </a:rPr>
                        <a:t>1 soal </a:t>
                      </a:r>
                      <a:endParaRPr lang="en-ID" sz="1100" kern="100">
                        <a:effectLst/>
                      </a:endParaRPr>
                    </a:p>
                    <a:p>
                      <a:pPr algn="ctr">
                        <a:lnSpc>
                          <a:spcPct val="107000"/>
                        </a:lnSpc>
                        <a:spcAft>
                          <a:spcPts val="800"/>
                        </a:spcAft>
                      </a:pPr>
                      <a:r>
                        <a:rPr lang="en-GB" sz="1000" kern="0">
                          <a:effectLst/>
                        </a:rPr>
                        <a:t>[4]</a:t>
                      </a:r>
                      <a:endParaRPr lang="en-ID"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000" kern="0" dirty="0">
                          <a:effectLst/>
                        </a:rPr>
                        <a:t>2 </a:t>
                      </a:r>
                      <a:r>
                        <a:rPr lang="en-GB" sz="1000" kern="0" dirty="0" err="1">
                          <a:effectLst/>
                        </a:rPr>
                        <a:t>soal</a:t>
                      </a:r>
                      <a:r>
                        <a:rPr lang="en-GB" sz="1000" kern="0" dirty="0">
                          <a:effectLst/>
                        </a:rPr>
                        <a:t> </a:t>
                      </a:r>
                      <a:endParaRPr lang="en-ID" sz="1100" kern="100" dirty="0">
                        <a:effectLst/>
                      </a:endParaRPr>
                    </a:p>
                    <a:p>
                      <a:pPr algn="ctr">
                        <a:lnSpc>
                          <a:spcPct val="107000"/>
                        </a:lnSpc>
                        <a:spcAft>
                          <a:spcPts val="800"/>
                        </a:spcAft>
                      </a:pPr>
                      <a:r>
                        <a:rPr lang="en-GB" sz="1000" kern="0" dirty="0">
                          <a:effectLst/>
                        </a:rPr>
                        <a:t>[6]</a:t>
                      </a:r>
                      <a:endParaRPr lang="en-ID" sz="1100" kern="100" dirty="0">
                        <a:effectLst/>
                      </a:endParaRPr>
                    </a:p>
                    <a:p>
                      <a:pPr algn="ctr">
                        <a:lnSpc>
                          <a:spcPct val="107000"/>
                        </a:lnSpc>
                        <a:spcAft>
                          <a:spcPts val="800"/>
                        </a:spcAft>
                      </a:pPr>
                      <a:r>
                        <a:rPr lang="en-GB" sz="1000" kern="0" dirty="0">
                          <a:effectLst/>
                        </a:rPr>
                        <a:t> </a:t>
                      </a:r>
                      <a:endParaRPr lang="en-ID"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23672230"/>
                  </a:ext>
                </a:extLst>
              </a:tr>
            </a:tbl>
          </a:graphicData>
        </a:graphic>
      </p:graphicFrame>
    </p:spTree>
    <p:extLst>
      <p:ext uri="{BB962C8B-B14F-4D97-AF65-F5344CB8AC3E}">
        <p14:creationId xmlns:p14="http://schemas.microsoft.com/office/powerpoint/2010/main" val="2324887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71"/>
        <p:cNvGrpSpPr/>
        <p:nvPr/>
      </p:nvGrpSpPr>
      <p:grpSpPr>
        <a:xfrm>
          <a:off x="0" y="0"/>
          <a:ext cx="0" cy="0"/>
          <a:chOff x="0" y="0"/>
          <a:chExt cx="0" cy="0"/>
        </a:xfrm>
      </p:grpSpPr>
      <p:sp>
        <p:nvSpPr>
          <p:cNvPr id="373" name="Google Shape;373;p16"/>
          <p:cNvSpPr txBox="1"/>
          <p:nvPr/>
        </p:nvSpPr>
        <p:spPr>
          <a:xfrm>
            <a:off x="9998613" y="6313417"/>
            <a:ext cx="582478" cy="385413"/>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888"/>
              </a:buClr>
              <a:buSzPts val="12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8</a:t>
            </a:fld>
            <a:endParaRPr sz="1200" b="0" i="0" u="none" strike="noStrike" cap="none">
              <a:solidFill>
                <a:srgbClr val="888888"/>
              </a:solidFill>
              <a:latin typeface="Calibri"/>
              <a:ea typeface="Calibri"/>
              <a:cs typeface="Calibri"/>
              <a:sym typeface="Calibri"/>
            </a:endParaRPr>
          </a:p>
        </p:txBody>
      </p:sp>
      <p:sp>
        <p:nvSpPr>
          <p:cNvPr id="375" name="Google Shape;375;p16"/>
          <p:cNvSpPr/>
          <p:nvPr/>
        </p:nvSpPr>
        <p:spPr>
          <a:xfrm>
            <a:off x="4570995" y="2791109"/>
            <a:ext cx="1541418" cy="936160"/>
          </a:xfrm>
          <a:prstGeom prst="roundRect">
            <a:avLst>
              <a:gd name="adj" fmla="val 16667"/>
            </a:avLst>
          </a:prstGeom>
          <a:solidFill>
            <a:srgbClr val="00A5DC"/>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1600"/>
              <a:buFont typeface="Calibri"/>
              <a:buNone/>
            </a:pPr>
            <a:r>
              <a:rPr lang="en-US" sz="1600" b="1">
                <a:solidFill>
                  <a:srgbClr val="FFFFFF"/>
                </a:solidFill>
                <a:latin typeface="Calibri"/>
                <a:ea typeface="Calibri"/>
                <a:cs typeface="Calibri"/>
                <a:sym typeface="Calibri"/>
              </a:rPr>
              <a:t>Siswa membaca paragraf</a:t>
            </a:r>
            <a:endParaRPr sz="1600" b="1">
              <a:solidFill>
                <a:srgbClr val="FFFFFF"/>
              </a:solidFill>
              <a:latin typeface="Calibri"/>
              <a:ea typeface="Calibri"/>
              <a:cs typeface="Calibri"/>
              <a:sym typeface="Calibri"/>
            </a:endParaRPr>
          </a:p>
        </p:txBody>
      </p:sp>
      <p:sp>
        <p:nvSpPr>
          <p:cNvPr id="376" name="Google Shape;376;p16"/>
          <p:cNvSpPr/>
          <p:nvPr/>
        </p:nvSpPr>
        <p:spPr>
          <a:xfrm>
            <a:off x="6426227" y="4398016"/>
            <a:ext cx="1543265" cy="749571"/>
          </a:xfrm>
          <a:prstGeom prst="roundRect">
            <a:avLst>
              <a:gd name="adj" fmla="val 16667"/>
            </a:avLst>
          </a:prstGeom>
          <a:solidFill>
            <a:srgbClr val="00A5DC"/>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1600"/>
              <a:buFont typeface="Calibri"/>
              <a:buNone/>
            </a:pPr>
            <a:r>
              <a:rPr lang="en-US" sz="1600" b="1" i="0" u="none" strike="noStrike" cap="none">
                <a:solidFill>
                  <a:srgbClr val="FFFFFF"/>
                </a:solidFill>
                <a:latin typeface="Calibri"/>
                <a:ea typeface="Calibri"/>
                <a:cs typeface="Calibri"/>
                <a:sym typeface="Calibri"/>
              </a:rPr>
              <a:t>Siswa salah membaca 3 kata atau lebih</a:t>
            </a:r>
            <a:endParaRPr/>
          </a:p>
        </p:txBody>
      </p:sp>
      <p:sp>
        <p:nvSpPr>
          <p:cNvPr id="377" name="Google Shape;377;p16"/>
          <p:cNvSpPr/>
          <p:nvPr/>
        </p:nvSpPr>
        <p:spPr>
          <a:xfrm>
            <a:off x="6568040" y="5566262"/>
            <a:ext cx="1285053" cy="749571"/>
          </a:xfrm>
          <a:prstGeom prst="roundRect">
            <a:avLst>
              <a:gd name="adj" fmla="val 16667"/>
            </a:avLst>
          </a:prstGeom>
          <a:solidFill>
            <a:srgbClr val="00A5DC"/>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1600"/>
              <a:buFont typeface="Calibri"/>
              <a:buNone/>
            </a:pPr>
            <a:r>
              <a:rPr lang="en-US" sz="1600" b="1" i="0" u="none" strike="noStrike" cap="none">
                <a:solidFill>
                  <a:srgbClr val="FFFFFF"/>
                </a:solidFill>
                <a:latin typeface="Calibri"/>
                <a:ea typeface="Calibri"/>
                <a:cs typeface="Calibri"/>
                <a:sym typeface="Calibri"/>
              </a:rPr>
              <a:t>Siswa membaca kata</a:t>
            </a:r>
            <a:endParaRPr/>
          </a:p>
        </p:txBody>
      </p:sp>
      <p:sp>
        <p:nvSpPr>
          <p:cNvPr id="378" name="Google Shape;378;p16"/>
          <p:cNvSpPr/>
          <p:nvPr/>
        </p:nvSpPr>
        <p:spPr>
          <a:xfrm>
            <a:off x="2808803" y="2798558"/>
            <a:ext cx="1541418" cy="936160"/>
          </a:xfrm>
          <a:prstGeom prst="roundRect">
            <a:avLst>
              <a:gd name="adj" fmla="val 16667"/>
            </a:avLst>
          </a:prstGeom>
          <a:solidFill>
            <a:srgbClr val="7030A0"/>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1800"/>
              <a:buFont typeface="Calibri"/>
              <a:buNone/>
            </a:pPr>
            <a:r>
              <a:rPr lang="en-US" sz="1800" b="1" i="0" u="none" strike="noStrike" cap="none">
                <a:solidFill>
                  <a:srgbClr val="FFFFFF"/>
                </a:solidFill>
                <a:latin typeface="Calibri"/>
                <a:ea typeface="Calibri"/>
                <a:cs typeface="Calibri"/>
                <a:sym typeface="Calibri"/>
              </a:rPr>
              <a:t>Selesai: </a:t>
            </a:r>
            <a:r>
              <a:rPr lang="en-US" sz="1800" b="1">
                <a:solidFill>
                  <a:srgbClr val="FFFFFF"/>
                </a:solidFill>
                <a:latin typeface="Calibri"/>
                <a:ea typeface="Calibri"/>
                <a:cs typeface="Calibri"/>
                <a:sym typeface="Calibri"/>
              </a:rPr>
              <a:t>L</a:t>
            </a:r>
            <a:r>
              <a:rPr lang="en-US" sz="1800" b="1" i="0" u="none" strike="noStrike" cap="none">
                <a:solidFill>
                  <a:srgbClr val="FFFFFF"/>
                </a:solidFill>
                <a:latin typeface="Calibri"/>
                <a:ea typeface="Calibri"/>
                <a:cs typeface="Calibri"/>
                <a:sym typeface="Calibri"/>
              </a:rPr>
              <a:t>evel </a:t>
            </a:r>
            <a:r>
              <a:rPr lang="en-US" sz="1800" b="1">
                <a:solidFill>
                  <a:srgbClr val="FFFFFF"/>
                </a:solidFill>
                <a:latin typeface="Calibri"/>
                <a:ea typeface="Calibri"/>
                <a:cs typeface="Calibri"/>
                <a:sym typeface="Calibri"/>
              </a:rPr>
              <a:t>C</a:t>
            </a:r>
            <a:r>
              <a:rPr lang="en-US" sz="1800" b="1" i="0" u="none" strike="noStrike" cap="none">
                <a:solidFill>
                  <a:srgbClr val="FFFFFF"/>
                </a:solidFill>
                <a:latin typeface="Calibri"/>
                <a:ea typeface="Calibri"/>
                <a:cs typeface="Calibri"/>
                <a:sym typeface="Calibri"/>
              </a:rPr>
              <a:t>erita</a:t>
            </a:r>
            <a:endParaRPr sz="1800" b="1" i="0" u="none" strike="noStrike" cap="none">
              <a:solidFill>
                <a:srgbClr val="FFFFFF"/>
              </a:solidFill>
              <a:latin typeface="Calibri"/>
              <a:ea typeface="Calibri"/>
              <a:cs typeface="Calibri"/>
              <a:sym typeface="Calibri"/>
            </a:endParaRPr>
          </a:p>
        </p:txBody>
      </p:sp>
      <p:sp>
        <p:nvSpPr>
          <p:cNvPr id="379" name="Google Shape;379;p16"/>
          <p:cNvSpPr/>
          <p:nvPr/>
        </p:nvSpPr>
        <p:spPr>
          <a:xfrm>
            <a:off x="3526337" y="380272"/>
            <a:ext cx="3528060" cy="804875"/>
          </a:xfrm>
          <a:prstGeom prst="roundRect">
            <a:avLst>
              <a:gd name="adj" fmla="val 16667"/>
            </a:avLst>
          </a:prstGeom>
          <a:solidFill>
            <a:srgbClr val="00A5DC"/>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1800"/>
              <a:buFont typeface="Calibri"/>
              <a:buNone/>
            </a:pPr>
            <a:r>
              <a:rPr lang="en-US" sz="1800" b="1" i="0" u="none" strike="noStrike" cap="none" dirty="0" err="1">
                <a:solidFill>
                  <a:srgbClr val="FFFFFF"/>
                </a:solidFill>
                <a:latin typeface="Calibri"/>
                <a:ea typeface="Calibri"/>
                <a:cs typeface="Calibri"/>
                <a:sym typeface="Calibri"/>
              </a:rPr>
              <a:t>Siswa</a:t>
            </a:r>
            <a:r>
              <a:rPr lang="en-US" sz="1800" b="1" i="0" u="none" strike="noStrike" cap="none" dirty="0">
                <a:solidFill>
                  <a:srgbClr val="FFFFFF"/>
                </a:solidFill>
                <a:latin typeface="Calibri"/>
                <a:ea typeface="Calibri"/>
                <a:cs typeface="Calibri"/>
                <a:sym typeface="Calibri"/>
              </a:rPr>
              <a:t> </a:t>
            </a:r>
            <a:r>
              <a:rPr lang="en-US" sz="1800" b="1" i="0" u="none" strike="noStrike" cap="none" dirty="0" err="1">
                <a:solidFill>
                  <a:srgbClr val="FFFFFF"/>
                </a:solidFill>
                <a:latin typeface="Calibri"/>
                <a:ea typeface="Calibri"/>
                <a:cs typeface="Calibri"/>
                <a:sym typeface="Calibri"/>
              </a:rPr>
              <a:t>membaca</a:t>
            </a:r>
            <a:r>
              <a:rPr lang="en-US" sz="1800" b="1" i="0" u="none" strike="noStrike" cap="none" dirty="0">
                <a:solidFill>
                  <a:srgbClr val="FFFFFF"/>
                </a:solidFill>
                <a:latin typeface="Calibri"/>
                <a:ea typeface="Calibri"/>
                <a:cs typeface="Calibri"/>
                <a:sym typeface="Calibri"/>
              </a:rPr>
              <a:t> </a:t>
            </a:r>
            <a:r>
              <a:rPr lang="en-US" sz="1800" b="1" i="0" u="none" strike="noStrike" cap="none" dirty="0" err="1">
                <a:solidFill>
                  <a:srgbClr val="FFFFFF"/>
                </a:solidFill>
                <a:latin typeface="Calibri"/>
                <a:ea typeface="Calibri"/>
                <a:cs typeface="Calibri"/>
                <a:sym typeface="Calibri"/>
              </a:rPr>
              <a:t>cerita</a:t>
            </a:r>
            <a:r>
              <a:rPr lang="en-US" sz="1800" b="1" i="0" u="none" strike="noStrike" cap="none" dirty="0">
                <a:solidFill>
                  <a:srgbClr val="FFFFFF"/>
                </a:solidFill>
                <a:latin typeface="Calibri"/>
                <a:ea typeface="Calibri"/>
                <a:cs typeface="Calibri"/>
                <a:sym typeface="Calibri"/>
              </a:rPr>
              <a:t> dan </a:t>
            </a:r>
            <a:r>
              <a:rPr lang="en-US" sz="1800" b="1" i="0" u="none" strike="noStrike" cap="none" dirty="0" err="1">
                <a:solidFill>
                  <a:srgbClr val="FFFFFF"/>
                </a:solidFill>
                <a:latin typeface="Calibri"/>
                <a:ea typeface="Calibri"/>
                <a:cs typeface="Calibri"/>
                <a:sym typeface="Calibri"/>
              </a:rPr>
              <a:t>menjawab</a:t>
            </a:r>
            <a:r>
              <a:rPr lang="en-US" sz="1800" b="1" i="0" u="none" strike="noStrike" cap="none" dirty="0">
                <a:solidFill>
                  <a:srgbClr val="FFFFFF"/>
                </a:solidFill>
                <a:latin typeface="Calibri"/>
                <a:ea typeface="Calibri"/>
                <a:cs typeface="Calibri"/>
                <a:sym typeface="Calibri"/>
              </a:rPr>
              <a:t> </a:t>
            </a:r>
            <a:r>
              <a:rPr lang="en-US" sz="1800" b="1" i="0" u="none" strike="noStrike" cap="none" dirty="0" err="1">
                <a:solidFill>
                  <a:srgbClr val="FFFFFF"/>
                </a:solidFill>
                <a:latin typeface="Calibri"/>
                <a:ea typeface="Calibri"/>
                <a:cs typeface="Calibri"/>
                <a:sym typeface="Calibri"/>
              </a:rPr>
              <a:t>pertanyaan</a:t>
            </a:r>
            <a:r>
              <a:rPr lang="en-US" sz="1800" b="1" i="0" u="none" strike="noStrike" cap="none" dirty="0">
                <a:solidFill>
                  <a:srgbClr val="FFFFFF"/>
                </a:solidFill>
                <a:latin typeface="Calibri"/>
                <a:ea typeface="Calibri"/>
                <a:cs typeface="Calibri"/>
                <a:sym typeface="Calibri"/>
              </a:rPr>
              <a:t> </a:t>
            </a:r>
            <a:r>
              <a:rPr lang="en-US" sz="1800" b="1" i="0" u="none" strike="noStrike" cap="none" dirty="0" err="1">
                <a:solidFill>
                  <a:srgbClr val="FFFFFF"/>
                </a:solidFill>
                <a:latin typeface="Calibri"/>
                <a:ea typeface="Calibri"/>
                <a:cs typeface="Calibri"/>
                <a:sym typeface="Calibri"/>
              </a:rPr>
              <a:t>bacaan</a:t>
            </a:r>
            <a:endParaRPr sz="1800" b="1" i="0" u="none" strike="noStrike" cap="none" dirty="0">
              <a:solidFill>
                <a:srgbClr val="FFFFFF"/>
              </a:solidFill>
              <a:latin typeface="Calibri"/>
              <a:ea typeface="Calibri"/>
              <a:cs typeface="Calibri"/>
              <a:sym typeface="Calibri"/>
            </a:endParaRPr>
          </a:p>
        </p:txBody>
      </p:sp>
      <p:sp>
        <p:nvSpPr>
          <p:cNvPr id="380" name="Google Shape;380;p16"/>
          <p:cNvSpPr/>
          <p:nvPr/>
        </p:nvSpPr>
        <p:spPr>
          <a:xfrm>
            <a:off x="3127127" y="1645929"/>
            <a:ext cx="1008406" cy="749571"/>
          </a:xfrm>
          <a:prstGeom prst="roundRect">
            <a:avLst>
              <a:gd name="adj" fmla="val 16667"/>
            </a:avLst>
          </a:prstGeom>
          <a:solidFill>
            <a:srgbClr val="00A5DC"/>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1600"/>
              <a:buFont typeface="Calibri"/>
              <a:buNone/>
            </a:pPr>
            <a:r>
              <a:rPr lang="en-US" sz="1600" b="1" i="0" u="none" strike="noStrike" cap="none">
                <a:solidFill>
                  <a:srgbClr val="FFFFFF"/>
                </a:solidFill>
                <a:latin typeface="Calibri"/>
                <a:ea typeface="Calibri"/>
                <a:cs typeface="Calibri"/>
                <a:sym typeface="Calibri"/>
              </a:rPr>
              <a:t>Tidak</a:t>
            </a:r>
            <a:endParaRPr/>
          </a:p>
        </p:txBody>
      </p:sp>
      <p:sp>
        <p:nvSpPr>
          <p:cNvPr id="381" name="Google Shape;381;p16"/>
          <p:cNvSpPr/>
          <p:nvPr/>
        </p:nvSpPr>
        <p:spPr>
          <a:xfrm>
            <a:off x="5592638" y="5267672"/>
            <a:ext cx="572427" cy="745217"/>
          </a:xfrm>
          <a:prstGeom prst="roundRect">
            <a:avLst>
              <a:gd name="adj" fmla="val 16667"/>
            </a:avLst>
          </a:prstGeom>
          <a:solidFill>
            <a:srgbClr val="00A5DC"/>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1600"/>
              <a:buFont typeface="Calibri"/>
              <a:buNone/>
            </a:pPr>
            <a:r>
              <a:rPr lang="en-US" sz="1600" b="1" i="0" u="none" strike="noStrike" cap="none">
                <a:solidFill>
                  <a:srgbClr val="FFFFFF"/>
                </a:solidFill>
                <a:latin typeface="Calibri"/>
                <a:ea typeface="Calibri"/>
                <a:cs typeface="Calibri"/>
                <a:sym typeface="Calibri"/>
              </a:rPr>
              <a:t>Ya</a:t>
            </a:r>
            <a:endParaRPr sz="1600" b="1" i="0" u="none" strike="noStrike" cap="none">
              <a:solidFill>
                <a:srgbClr val="FFFFFF"/>
              </a:solidFill>
              <a:latin typeface="Calibri"/>
              <a:ea typeface="Calibri"/>
              <a:cs typeface="Calibri"/>
              <a:sym typeface="Calibri"/>
            </a:endParaRPr>
          </a:p>
        </p:txBody>
      </p:sp>
      <p:sp>
        <p:nvSpPr>
          <p:cNvPr id="382" name="Google Shape;382;p16"/>
          <p:cNvSpPr/>
          <p:nvPr/>
        </p:nvSpPr>
        <p:spPr>
          <a:xfrm>
            <a:off x="4579071" y="1636588"/>
            <a:ext cx="1541418" cy="749571"/>
          </a:xfrm>
          <a:prstGeom prst="roundRect">
            <a:avLst>
              <a:gd name="adj" fmla="val 16667"/>
            </a:avLst>
          </a:prstGeom>
          <a:solidFill>
            <a:srgbClr val="00A5DC"/>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1600"/>
              <a:buFont typeface="Calibri"/>
              <a:buNone/>
            </a:pPr>
            <a:r>
              <a:rPr lang="en-US" sz="1600" b="1" i="0" u="none" strike="noStrike" cap="none">
                <a:solidFill>
                  <a:srgbClr val="FFFFFF"/>
                </a:solidFill>
                <a:latin typeface="Calibri"/>
                <a:ea typeface="Calibri"/>
                <a:cs typeface="Calibri"/>
                <a:sym typeface="Calibri"/>
              </a:rPr>
              <a:t>Siswa salah membaca 3 kata atau lebih</a:t>
            </a:r>
            <a:endParaRPr/>
          </a:p>
        </p:txBody>
      </p:sp>
      <p:sp>
        <p:nvSpPr>
          <p:cNvPr id="383" name="Google Shape;383;p16"/>
          <p:cNvSpPr/>
          <p:nvPr/>
        </p:nvSpPr>
        <p:spPr>
          <a:xfrm>
            <a:off x="8349819" y="4609772"/>
            <a:ext cx="587828" cy="695125"/>
          </a:xfrm>
          <a:prstGeom prst="roundRect">
            <a:avLst>
              <a:gd name="adj" fmla="val 16667"/>
            </a:avLst>
          </a:prstGeom>
          <a:solidFill>
            <a:srgbClr val="00A5DC"/>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1600"/>
              <a:buFont typeface="Calibri"/>
              <a:buNone/>
            </a:pPr>
            <a:r>
              <a:rPr lang="en-US" sz="1600" b="1" i="0" u="none" strike="noStrike" cap="none">
                <a:solidFill>
                  <a:srgbClr val="FFFFFF"/>
                </a:solidFill>
                <a:latin typeface="Calibri"/>
                <a:ea typeface="Calibri"/>
                <a:cs typeface="Calibri"/>
                <a:sym typeface="Calibri"/>
              </a:rPr>
              <a:t>Ya</a:t>
            </a:r>
            <a:endParaRPr sz="1600" b="1" i="0" u="none" strike="noStrike" cap="none">
              <a:solidFill>
                <a:srgbClr val="FFFFFF"/>
              </a:solidFill>
              <a:latin typeface="Calibri"/>
              <a:ea typeface="Calibri"/>
              <a:cs typeface="Calibri"/>
              <a:sym typeface="Calibri"/>
            </a:endParaRPr>
          </a:p>
        </p:txBody>
      </p:sp>
      <p:sp>
        <p:nvSpPr>
          <p:cNvPr id="384" name="Google Shape;384;p16"/>
          <p:cNvSpPr/>
          <p:nvPr/>
        </p:nvSpPr>
        <p:spPr>
          <a:xfrm>
            <a:off x="6838738" y="3278652"/>
            <a:ext cx="709748" cy="749571"/>
          </a:xfrm>
          <a:prstGeom prst="roundRect">
            <a:avLst>
              <a:gd name="adj" fmla="val 16667"/>
            </a:avLst>
          </a:prstGeom>
          <a:solidFill>
            <a:srgbClr val="00A5DC"/>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1600"/>
              <a:buFont typeface="Calibri"/>
              <a:buNone/>
            </a:pPr>
            <a:r>
              <a:rPr lang="en-US" sz="1600" b="1" i="0" u="none" strike="noStrike" cap="none">
                <a:solidFill>
                  <a:srgbClr val="FFFFFF"/>
                </a:solidFill>
                <a:latin typeface="Calibri"/>
                <a:ea typeface="Calibri"/>
                <a:cs typeface="Calibri"/>
                <a:sym typeface="Calibri"/>
              </a:rPr>
              <a:t>Tidak</a:t>
            </a:r>
            <a:endParaRPr/>
          </a:p>
        </p:txBody>
      </p:sp>
      <p:sp>
        <p:nvSpPr>
          <p:cNvPr id="385" name="Google Shape;385;p16"/>
          <p:cNvSpPr/>
          <p:nvPr/>
        </p:nvSpPr>
        <p:spPr>
          <a:xfrm>
            <a:off x="6435594" y="2148395"/>
            <a:ext cx="1541418" cy="749571"/>
          </a:xfrm>
          <a:prstGeom prst="roundRect">
            <a:avLst>
              <a:gd name="adj" fmla="val 16667"/>
            </a:avLst>
          </a:prstGeom>
          <a:solidFill>
            <a:srgbClr val="7030A0"/>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1600"/>
              <a:buFont typeface="Calibri"/>
              <a:buNone/>
            </a:pPr>
            <a:r>
              <a:rPr lang="en-US" sz="1600" b="1" i="0" u="none" strike="noStrike" cap="none">
                <a:solidFill>
                  <a:srgbClr val="FFFFFF"/>
                </a:solidFill>
                <a:latin typeface="Calibri"/>
                <a:ea typeface="Calibri"/>
                <a:cs typeface="Calibri"/>
                <a:sym typeface="Calibri"/>
              </a:rPr>
              <a:t>Selesai level kata</a:t>
            </a:r>
            <a:endParaRPr/>
          </a:p>
        </p:txBody>
      </p:sp>
      <p:sp>
        <p:nvSpPr>
          <p:cNvPr id="386" name="Google Shape;386;p16"/>
          <p:cNvSpPr/>
          <p:nvPr/>
        </p:nvSpPr>
        <p:spPr>
          <a:xfrm>
            <a:off x="9330471" y="4786604"/>
            <a:ext cx="1359198" cy="721965"/>
          </a:xfrm>
          <a:prstGeom prst="roundRect">
            <a:avLst>
              <a:gd name="adj" fmla="val 16667"/>
            </a:avLst>
          </a:prstGeom>
          <a:solidFill>
            <a:srgbClr val="00A5DC"/>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1600"/>
              <a:buFont typeface="Calibri"/>
              <a:buNone/>
            </a:pPr>
            <a:r>
              <a:rPr lang="en-US" sz="1600" b="1" i="0" u="none" strike="noStrike" cap="none">
                <a:solidFill>
                  <a:srgbClr val="FFFFFF"/>
                </a:solidFill>
                <a:latin typeface="Calibri"/>
                <a:ea typeface="Calibri"/>
                <a:cs typeface="Calibri"/>
                <a:sym typeface="Calibri"/>
              </a:rPr>
              <a:t>Siswa membaca huruf</a:t>
            </a:r>
            <a:endParaRPr sz="1600" b="1" i="0" u="none" strike="noStrike" cap="none">
              <a:solidFill>
                <a:srgbClr val="FFFFFF"/>
              </a:solidFill>
              <a:latin typeface="Calibri"/>
              <a:ea typeface="Calibri"/>
              <a:cs typeface="Calibri"/>
              <a:sym typeface="Calibri"/>
            </a:endParaRPr>
          </a:p>
        </p:txBody>
      </p:sp>
      <p:sp>
        <p:nvSpPr>
          <p:cNvPr id="387" name="Google Shape;387;p16"/>
          <p:cNvSpPr/>
          <p:nvPr/>
        </p:nvSpPr>
        <p:spPr>
          <a:xfrm>
            <a:off x="9159471" y="3724103"/>
            <a:ext cx="1712418" cy="699121"/>
          </a:xfrm>
          <a:prstGeom prst="roundRect">
            <a:avLst>
              <a:gd name="adj" fmla="val 16667"/>
            </a:avLst>
          </a:prstGeom>
          <a:solidFill>
            <a:srgbClr val="00A5DC"/>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1600"/>
              <a:buFont typeface="Calibri"/>
              <a:buNone/>
            </a:pPr>
            <a:r>
              <a:rPr lang="en-US" sz="1600" b="1" i="0" u="none" strike="noStrike" cap="none">
                <a:solidFill>
                  <a:srgbClr val="FFFFFF"/>
                </a:solidFill>
                <a:latin typeface="Calibri"/>
                <a:ea typeface="Calibri"/>
                <a:cs typeface="Calibri"/>
                <a:sym typeface="Calibri"/>
              </a:rPr>
              <a:t>Siswa salah membaca 3 huruf atau lebih</a:t>
            </a:r>
            <a:endParaRPr/>
          </a:p>
        </p:txBody>
      </p:sp>
      <p:sp>
        <p:nvSpPr>
          <p:cNvPr id="388" name="Google Shape;388;p16"/>
          <p:cNvSpPr/>
          <p:nvPr/>
        </p:nvSpPr>
        <p:spPr>
          <a:xfrm>
            <a:off x="10201284" y="2640683"/>
            <a:ext cx="587828" cy="745217"/>
          </a:xfrm>
          <a:prstGeom prst="roundRect">
            <a:avLst>
              <a:gd name="adj" fmla="val 16667"/>
            </a:avLst>
          </a:prstGeom>
          <a:solidFill>
            <a:srgbClr val="00A5DC"/>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1600"/>
              <a:buFont typeface="Calibri"/>
              <a:buNone/>
            </a:pPr>
            <a:r>
              <a:rPr lang="en-US" sz="1600" b="1" i="0" u="none" strike="noStrike" cap="none">
                <a:solidFill>
                  <a:srgbClr val="FFFFFF"/>
                </a:solidFill>
                <a:latin typeface="Calibri"/>
                <a:ea typeface="Calibri"/>
                <a:cs typeface="Calibri"/>
                <a:sym typeface="Calibri"/>
              </a:rPr>
              <a:t>Ya</a:t>
            </a:r>
            <a:endParaRPr sz="1600" b="1" i="0" u="none" strike="noStrike" cap="none">
              <a:solidFill>
                <a:srgbClr val="FFFFFF"/>
              </a:solidFill>
              <a:latin typeface="Calibri"/>
              <a:ea typeface="Calibri"/>
              <a:cs typeface="Calibri"/>
              <a:sym typeface="Calibri"/>
            </a:endParaRPr>
          </a:p>
        </p:txBody>
      </p:sp>
      <p:sp>
        <p:nvSpPr>
          <p:cNvPr id="389" name="Google Shape;389;p16"/>
          <p:cNvSpPr/>
          <p:nvPr/>
        </p:nvSpPr>
        <p:spPr>
          <a:xfrm>
            <a:off x="9092560" y="2612264"/>
            <a:ext cx="709748" cy="749571"/>
          </a:xfrm>
          <a:prstGeom prst="roundRect">
            <a:avLst>
              <a:gd name="adj" fmla="val 16667"/>
            </a:avLst>
          </a:prstGeom>
          <a:solidFill>
            <a:srgbClr val="00A5DC"/>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1600"/>
              <a:buFont typeface="Calibri"/>
              <a:buNone/>
            </a:pPr>
            <a:r>
              <a:rPr lang="en-US" sz="1600" b="1" i="0" u="none" strike="noStrike" cap="none">
                <a:solidFill>
                  <a:srgbClr val="FFFFFF"/>
                </a:solidFill>
                <a:latin typeface="Calibri"/>
                <a:ea typeface="Calibri"/>
                <a:cs typeface="Calibri"/>
                <a:sym typeface="Calibri"/>
              </a:rPr>
              <a:t>Tidak</a:t>
            </a:r>
            <a:endParaRPr/>
          </a:p>
        </p:txBody>
      </p:sp>
      <p:sp>
        <p:nvSpPr>
          <p:cNvPr id="390" name="Google Shape;390;p16"/>
          <p:cNvSpPr/>
          <p:nvPr/>
        </p:nvSpPr>
        <p:spPr>
          <a:xfrm>
            <a:off x="8915304" y="1195190"/>
            <a:ext cx="1016903" cy="1001447"/>
          </a:xfrm>
          <a:prstGeom prst="roundRect">
            <a:avLst>
              <a:gd name="adj" fmla="val 16667"/>
            </a:avLst>
          </a:prstGeom>
          <a:solidFill>
            <a:srgbClr val="7030A0"/>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1800"/>
              <a:buFont typeface="Calibri"/>
              <a:buNone/>
            </a:pPr>
            <a:r>
              <a:rPr lang="en-US" sz="1800" b="1" i="0" u="none" strike="noStrike" cap="none">
                <a:solidFill>
                  <a:srgbClr val="FFFFFF"/>
                </a:solidFill>
                <a:latin typeface="Calibri"/>
                <a:ea typeface="Calibri"/>
                <a:cs typeface="Calibri"/>
                <a:sym typeface="Calibri"/>
              </a:rPr>
              <a:t>Selesai level huruf</a:t>
            </a:r>
            <a:endParaRPr sz="1800" b="1" i="0" u="none" strike="noStrike" cap="none">
              <a:solidFill>
                <a:srgbClr val="FFFFFF"/>
              </a:solidFill>
              <a:latin typeface="Calibri"/>
              <a:ea typeface="Calibri"/>
              <a:cs typeface="Calibri"/>
              <a:sym typeface="Calibri"/>
            </a:endParaRPr>
          </a:p>
        </p:txBody>
      </p:sp>
      <p:sp>
        <p:nvSpPr>
          <p:cNvPr id="391" name="Google Shape;391;p16"/>
          <p:cNvSpPr/>
          <p:nvPr/>
        </p:nvSpPr>
        <p:spPr>
          <a:xfrm>
            <a:off x="9993800" y="1195189"/>
            <a:ext cx="1016903" cy="1001447"/>
          </a:xfrm>
          <a:prstGeom prst="roundRect">
            <a:avLst>
              <a:gd name="adj" fmla="val 16667"/>
            </a:avLst>
          </a:prstGeom>
          <a:solidFill>
            <a:srgbClr val="7030A0"/>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1800"/>
              <a:buFont typeface="Calibri"/>
              <a:buNone/>
            </a:pPr>
            <a:r>
              <a:rPr lang="en-US" sz="1800" b="1" i="0" u="none" strike="noStrike" cap="none">
                <a:solidFill>
                  <a:srgbClr val="FFFFFF"/>
                </a:solidFill>
                <a:latin typeface="Calibri"/>
                <a:ea typeface="Calibri"/>
                <a:cs typeface="Calibri"/>
                <a:sym typeface="Calibri"/>
              </a:rPr>
              <a:t>Selesai level pemula</a:t>
            </a:r>
            <a:endParaRPr sz="1800" b="1" i="0" u="none" strike="noStrike" cap="none">
              <a:solidFill>
                <a:srgbClr val="FFFFFF"/>
              </a:solidFill>
              <a:latin typeface="Calibri"/>
              <a:ea typeface="Calibri"/>
              <a:cs typeface="Calibri"/>
              <a:sym typeface="Calibri"/>
            </a:endParaRPr>
          </a:p>
        </p:txBody>
      </p:sp>
      <p:sp>
        <p:nvSpPr>
          <p:cNvPr id="392" name="Google Shape;392;p16"/>
          <p:cNvSpPr/>
          <p:nvPr/>
        </p:nvSpPr>
        <p:spPr>
          <a:xfrm>
            <a:off x="5240923" y="2466100"/>
            <a:ext cx="217714" cy="208371"/>
          </a:xfrm>
          <a:prstGeom prst="downArrow">
            <a:avLst>
              <a:gd name="adj1" fmla="val 50000"/>
              <a:gd name="adj2" fmla="val 50000"/>
            </a:avLst>
          </a:prstGeom>
          <a:gradFill>
            <a:gsLst>
              <a:gs pos="0">
                <a:srgbClr val="F08B54"/>
              </a:gs>
              <a:gs pos="50000">
                <a:srgbClr val="F67A26"/>
              </a:gs>
              <a:gs pos="100000">
                <a:srgbClr val="E36A18"/>
              </a:gs>
            </a:gsLst>
            <a:lin ang="5400000" scaled="0"/>
          </a:gradFill>
          <a:ln>
            <a:noFill/>
          </a:ln>
          <a:effectLst>
            <a:outerShdw blurRad="57150" dist="19050" dir="5400000" algn="ctr" rotWithShape="0">
              <a:srgbClr val="000000">
                <a:alpha val="62745"/>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393" name="Google Shape;393;p16"/>
          <p:cNvSpPr/>
          <p:nvPr/>
        </p:nvSpPr>
        <p:spPr>
          <a:xfrm>
            <a:off x="4238797" y="1889867"/>
            <a:ext cx="202696" cy="193809"/>
          </a:xfrm>
          <a:prstGeom prst="leftArrow">
            <a:avLst>
              <a:gd name="adj1" fmla="val 50000"/>
              <a:gd name="adj2" fmla="val 50000"/>
            </a:avLst>
          </a:prstGeom>
          <a:gradFill>
            <a:gsLst>
              <a:gs pos="0">
                <a:srgbClr val="F08B54"/>
              </a:gs>
              <a:gs pos="50000">
                <a:srgbClr val="F67A26"/>
              </a:gs>
              <a:gs pos="100000">
                <a:srgbClr val="E36A18"/>
              </a:gs>
            </a:gsLst>
            <a:lin ang="5400000" scaled="0"/>
          </a:gradFill>
          <a:ln>
            <a:noFill/>
          </a:ln>
          <a:effectLst>
            <a:outerShdw blurRad="57150" dist="19050" dir="5400000" algn="ctr" rotWithShape="0">
              <a:srgbClr val="000000">
                <a:alpha val="62745"/>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394" name="Google Shape;394;p16"/>
          <p:cNvSpPr/>
          <p:nvPr/>
        </p:nvSpPr>
        <p:spPr>
          <a:xfrm>
            <a:off x="3491390" y="2484449"/>
            <a:ext cx="217714" cy="208371"/>
          </a:xfrm>
          <a:prstGeom prst="downArrow">
            <a:avLst>
              <a:gd name="adj1" fmla="val 50000"/>
              <a:gd name="adj2" fmla="val 50000"/>
            </a:avLst>
          </a:prstGeom>
          <a:gradFill>
            <a:gsLst>
              <a:gs pos="0">
                <a:srgbClr val="F08B54"/>
              </a:gs>
              <a:gs pos="50000">
                <a:srgbClr val="F67A26"/>
              </a:gs>
              <a:gs pos="100000">
                <a:srgbClr val="E36A18"/>
              </a:gs>
            </a:gsLst>
            <a:lin ang="5400000" scaled="0"/>
          </a:gradFill>
          <a:ln>
            <a:noFill/>
          </a:ln>
          <a:effectLst>
            <a:outerShdw blurRad="57150" dist="19050" dir="5400000" algn="ctr" rotWithShape="0">
              <a:srgbClr val="000000">
                <a:alpha val="62745"/>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395" name="Google Shape;395;p16"/>
          <p:cNvSpPr/>
          <p:nvPr/>
        </p:nvSpPr>
        <p:spPr>
          <a:xfrm>
            <a:off x="5227655" y="1290983"/>
            <a:ext cx="217714" cy="208371"/>
          </a:xfrm>
          <a:prstGeom prst="downArrow">
            <a:avLst>
              <a:gd name="adj1" fmla="val 50000"/>
              <a:gd name="adj2" fmla="val 50000"/>
            </a:avLst>
          </a:prstGeom>
          <a:gradFill>
            <a:gsLst>
              <a:gs pos="0">
                <a:srgbClr val="F08B54"/>
              </a:gs>
              <a:gs pos="50000">
                <a:srgbClr val="F67A26"/>
              </a:gs>
              <a:gs pos="100000">
                <a:srgbClr val="E36A18"/>
              </a:gs>
            </a:gsLst>
            <a:lin ang="5400000" scaled="0"/>
          </a:gradFill>
          <a:ln>
            <a:noFill/>
          </a:ln>
          <a:effectLst>
            <a:outerShdw blurRad="57150" dist="19050" dir="5400000" algn="ctr" rotWithShape="0">
              <a:srgbClr val="000000">
                <a:alpha val="62745"/>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396" name="Google Shape;396;p16"/>
          <p:cNvSpPr/>
          <p:nvPr/>
        </p:nvSpPr>
        <p:spPr>
          <a:xfrm>
            <a:off x="8042209" y="4899708"/>
            <a:ext cx="239484" cy="193809"/>
          </a:xfrm>
          <a:prstGeom prst="rightArrow">
            <a:avLst>
              <a:gd name="adj1" fmla="val 50000"/>
              <a:gd name="adj2" fmla="val 50000"/>
            </a:avLst>
          </a:prstGeom>
          <a:gradFill>
            <a:gsLst>
              <a:gs pos="0">
                <a:srgbClr val="F08B54"/>
              </a:gs>
              <a:gs pos="50000">
                <a:srgbClr val="F67A26"/>
              </a:gs>
              <a:gs pos="100000">
                <a:srgbClr val="E36A18"/>
              </a:gs>
            </a:gsLst>
            <a:lin ang="5400000" scaled="0"/>
          </a:gradFill>
          <a:ln>
            <a:noFill/>
          </a:ln>
          <a:effectLst>
            <a:outerShdw blurRad="57150" dist="19050" dir="5400000" algn="ctr" rotWithShape="0">
              <a:srgbClr val="000000">
                <a:alpha val="62745"/>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397" name="Google Shape;397;p16"/>
          <p:cNvSpPr/>
          <p:nvPr/>
        </p:nvSpPr>
        <p:spPr>
          <a:xfrm>
            <a:off x="9942150" y="4500273"/>
            <a:ext cx="217714" cy="209282"/>
          </a:xfrm>
          <a:prstGeom prst="upArrow">
            <a:avLst>
              <a:gd name="adj1" fmla="val 50000"/>
              <a:gd name="adj2" fmla="val 50000"/>
            </a:avLst>
          </a:prstGeom>
          <a:gradFill>
            <a:gsLst>
              <a:gs pos="0">
                <a:srgbClr val="F08B54"/>
              </a:gs>
              <a:gs pos="50000">
                <a:srgbClr val="F67A26"/>
              </a:gs>
              <a:gs pos="100000">
                <a:srgbClr val="E36A18"/>
              </a:gs>
            </a:gsLst>
            <a:lin ang="5400000" scaled="0"/>
          </a:gradFill>
          <a:ln>
            <a:noFill/>
          </a:ln>
          <a:effectLst>
            <a:outerShdw blurRad="57150" dist="19050" dir="5400000" algn="ctr" rotWithShape="0">
              <a:srgbClr val="000000">
                <a:alpha val="62745"/>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398" name="Google Shape;398;p16"/>
          <p:cNvSpPr/>
          <p:nvPr/>
        </p:nvSpPr>
        <p:spPr>
          <a:xfrm>
            <a:off x="9345433" y="3410839"/>
            <a:ext cx="217714" cy="209282"/>
          </a:xfrm>
          <a:prstGeom prst="upArrow">
            <a:avLst>
              <a:gd name="adj1" fmla="val 50000"/>
              <a:gd name="adj2" fmla="val 50000"/>
            </a:avLst>
          </a:prstGeom>
          <a:gradFill>
            <a:gsLst>
              <a:gs pos="0">
                <a:srgbClr val="F08B54"/>
              </a:gs>
              <a:gs pos="50000">
                <a:srgbClr val="F67A26"/>
              </a:gs>
              <a:gs pos="100000">
                <a:srgbClr val="E36A18"/>
              </a:gs>
            </a:gsLst>
            <a:lin ang="5400000" scaled="0"/>
          </a:gradFill>
          <a:ln>
            <a:noFill/>
          </a:ln>
          <a:effectLst>
            <a:outerShdw blurRad="57150" dist="19050" dir="5400000" algn="ctr" rotWithShape="0">
              <a:srgbClr val="000000">
                <a:alpha val="62745"/>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399" name="Google Shape;399;p16"/>
          <p:cNvSpPr/>
          <p:nvPr/>
        </p:nvSpPr>
        <p:spPr>
          <a:xfrm>
            <a:off x="10418301" y="3410839"/>
            <a:ext cx="217714" cy="209282"/>
          </a:xfrm>
          <a:prstGeom prst="upArrow">
            <a:avLst>
              <a:gd name="adj1" fmla="val 50000"/>
              <a:gd name="adj2" fmla="val 50000"/>
            </a:avLst>
          </a:prstGeom>
          <a:gradFill>
            <a:gsLst>
              <a:gs pos="0">
                <a:srgbClr val="F08B54"/>
              </a:gs>
              <a:gs pos="50000">
                <a:srgbClr val="F67A26"/>
              </a:gs>
              <a:gs pos="100000">
                <a:srgbClr val="E36A18"/>
              </a:gs>
            </a:gsLst>
            <a:lin ang="5400000" scaled="0"/>
          </a:gradFill>
          <a:ln>
            <a:noFill/>
          </a:ln>
          <a:effectLst>
            <a:outerShdw blurRad="57150" dist="19050" dir="5400000" algn="ctr" rotWithShape="0">
              <a:srgbClr val="000000">
                <a:alpha val="62745"/>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400" name="Google Shape;400;p16"/>
          <p:cNvSpPr/>
          <p:nvPr/>
        </p:nvSpPr>
        <p:spPr>
          <a:xfrm>
            <a:off x="9332021" y="2257382"/>
            <a:ext cx="217714" cy="209282"/>
          </a:xfrm>
          <a:prstGeom prst="upArrow">
            <a:avLst>
              <a:gd name="adj1" fmla="val 50000"/>
              <a:gd name="adj2" fmla="val 50000"/>
            </a:avLst>
          </a:prstGeom>
          <a:gradFill>
            <a:gsLst>
              <a:gs pos="0">
                <a:srgbClr val="F08B54"/>
              </a:gs>
              <a:gs pos="50000">
                <a:srgbClr val="F67A26"/>
              </a:gs>
              <a:gs pos="100000">
                <a:srgbClr val="E36A18"/>
              </a:gs>
            </a:gsLst>
            <a:lin ang="5400000" scaled="0"/>
          </a:gradFill>
          <a:ln>
            <a:noFill/>
          </a:ln>
          <a:effectLst>
            <a:outerShdw blurRad="57150" dist="19050" dir="5400000" algn="ctr" rotWithShape="0">
              <a:srgbClr val="000000">
                <a:alpha val="62745"/>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401" name="Google Shape;401;p16"/>
          <p:cNvSpPr/>
          <p:nvPr/>
        </p:nvSpPr>
        <p:spPr>
          <a:xfrm>
            <a:off x="10390907" y="2270562"/>
            <a:ext cx="217714" cy="209282"/>
          </a:xfrm>
          <a:prstGeom prst="upArrow">
            <a:avLst>
              <a:gd name="adj1" fmla="val 50000"/>
              <a:gd name="adj2" fmla="val 50000"/>
            </a:avLst>
          </a:prstGeom>
          <a:gradFill>
            <a:gsLst>
              <a:gs pos="0">
                <a:srgbClr val="F08B54"/>
              </a:gs>
              <a:gs pos="50000">
                <a:srgbClr val="F67A26"/>
              </a:gs>
              <a:gs pos="100000">
                <a:srgbClr val="E36A18"/>
              </a:gs>
            </a:gsLst>
            <a:lin ang="5400000" scaled="0"/>
          </a:gradFill>
          <a:ln>
            <a:noFill/>
          </a:ln>
          <a:effectLst>
            <a:outerShdw blurRad="57150" dist="19050" dir="5400000" algn="ctr" rotWithShape="0">
              <a:srgbClr val="000000">
                <a:alpha val="62745"/>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402" name="Google Shape;402;p16"/>
          <p:cNvSpPr/>
          <p:nvPr/>
        </p:nvSpPr>
        <p:spPr>
          <a:xfrm>
            <a:off x="5227655" y="3816381"/>
            <a:ext cx="217714" cy="208371"/>
          </a:xfrm>
          <a:prstGeom prst="downArrow">
            <a:avLst>
              <a:gd name="adj1" fmla="val 50000"/>
              <a:gd name="adj2" fmla="val 50000"/>
            </a:avLst>
          </a:prstGeom>
          <a:gradFill>
            <a:gsLst>
              <a:gs pos="0">
                <a:srgbClr val="F08B54"/>
              </a:gs>
              <a:gs pos="50000">
                <a:srgbClr val="F67A26"/>
              </a:gs>
              <a:gs pos="100000">
                <a:srgbClr val="E36A18"/>
              </a:gs>
            </a:gsLst>
            <a:lin ang="5400000" scaled="0"/>
          </a:gradFill>
          <a:ln>
            <a:noFill/>
          </a:ln>
          <a:effectLst>
            <a:outerShdw blurRad="57150" dist="19050" dir="5400000" algn="ctr" rotWithShape="0">
              <a:srgbClr val="000000">
                <a:alpha val="62745"/>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404" name="Google Shape;404;p16"/>
          <p:cNvSpPr/>
          <p:nvPr/>
        </p:nvSpPr>
        <p:spPr>
          <a:xfrm>
            <a:off x="4498888" y="5251857"/>
            <a:ext cx="709748" cy="749571"/>
          </a:xfrm>
          <a:prstGeom prst="roundRect">
            <a:avLst>
              <a:gd name="adj" fmla="val 16667"/>
            </a:avLst>
          </a:prstGeom>
          <a:solidFill>
            <a:srgbClr val="00A5DC"/>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1600"/>
              <a:buFont typeface="Calibri"/>
              <a:buNone/>
            </a:pPr>
            <a:r>
              <a:rPr lang="en-US" sz="1600" b="1" i="0" u="none" strike="noStrike" cap="none">
                <a:solidFill>
                  <a:srgbClr val="FFFFFF"/>
                </a:solidFill>
                <a:latin typeface="Calibri"/>
                <a:ea typeface="Calibri"/>
                <a:cs typeface="Calibri"/>
                <a:sym typeface="Calibri"/>
              </a:rPr>
              <a:t>Tidak</a:t>
            </a:r>
            <a:endParaRPr/>
          </a:p>
        </p:txBody>
      </p:sp>
      <p:sp>
        <p:nvSpPr>
          <p:cNvPr id="405" name="Google Shape;405;p16"/>
          <p:cNvSpPr/>
          <p:nvPr/>
        </p:nvSpPr>
        <p:spPr>
          <a:xfrm>
            <a:off x="4579071" y="4104144"/>
            <a:ext cx="1541418" cy="749571"/>
          </a:xfrm>
          <a:prstGeom prst="roundRect">
            <a:avLst>
              <a:gd name="adj" fmla="val 16667"/>
            </a:avLst>
          </a:prstGeom>
          <a:solidFill>
            <a:srgbClr val="00A5DC"/>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1600"/>
              <a:buFont typeface="Calibri"/>
              <a:buNone/>
            </a:pPr>
            <a:r>
              <a:rPr lang="en-US" sz="1600" b="1" i="0" u="none" strike="noStrike" cap="none">
                <a:solidFill>
                  <a:srgbClr val="FFFFFF"/>
                </a:solidFill>
                <a:latin typeface="Calibri"/>
                <a:ea typeface="Calibri"/>
                <a:cs typeface="Calibri"/>
                <a:sym typeface="Calibri"/>
              </a:rPr>
              <a:t>Siswa salah membaca 3 kata atau lebih</a:t>
            </a:r>
            <a:endParaRPr/>
          </a:p>
        </p:txBody>
      </p:sp>
      <p:sp>
        <p:nvSpPr>
          <p:cNvPr id="406" name="Google Shape;406;p16"/>
          <p:cNvSpPr/>
          <p:nvPr/>
        </p:nvSpPr>
        <p:spPr>
          <a:xfrm>
            <a:off x="4737381" y="4952413"/>
            <a:ext cx="217714" cy="208371"/>
          </a:xfrm>
          <a:prstGeom prst="downArrow">
            <a:avLst>
              <a:gd name="adj1" fmla="val 50000"/>
              <a:gd name="adj2" fmla="val 50000"/>
            </a:avLst>
          </a:prstGeom>
          <a:gradFill>
            <a:gsLst>
              <a:gs pos="0">
                <a:srgbClr val="F08B54"/>
              </a:gs>
              <a:gs pos="50000">
                <a:srgbClr val="F67A26"/>
              </a:gs>
              <a:gs pos="100000">
                <a:srgbClr val="E36A18"/>
              </a:gs>
            </a:gsLst>
            <a:lin ang="5400000" scaled="0"/>
          </a:gradFill>
          <a:ln>
            <a:noFill/>
          </a:ln>
          <a:effectLst>
            <a:outerShdw blurRad="57150" dist="19050" dir="5400000" algn="ctr" rotWithShape="0">
              <a:srgbClr val="000000">
                <a:alpha val="62745"/>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407" name="Google Shape;407;p16"/>
          <p:cNvSpPr/>
          <p:nvPr/>
        </p:nvSpPr>
        <p:spPr>
          <a:xfrm>
            <a:off x="5782411" y="4953324"/>
            <a:ext cx="217714" cy="208371"/>
          </a:xfrm>
          <a:prstGeom prst="downArrow">
            <a:avLst>
              <a:gd name="adj1" fmla="val 50000"/>
              <a:gd name="adj2" fmla="val 50000"/>
            </a:avLst>
          </a:prstGeom>
          <a:gradFill>
            <a:gsLst>
              <a:gs pos="0">
                <a:srgbClr val="F08B54"/>
              </a:gs>
              <a:gs pos="50000">
                <a:srgbClr val="F67A26"/>
              </a:gs>
              <a:gs pos="100000">
                <a:srgbClr val="E36A18"/>
              </a:gs>
            </a:gsLst>
            <a:lin ang="5400000" scaled="0"/>
          </a:gradFill>
          <a:ln>
            <a:noFill/>
          </a:ln>
          <a:effectLst>
            <a:outerShdw blurRad="57150" dist="19050" dir="5400000" algn="ctr" rotWithShape="0">
              <a:srgbClr val="000000">
                <a:alpha val="62745"/>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408" name="Google Shape;408;p16"/>
          <p:cNvSpPr/>
          <p:nvPr/>
        </p:nvSpPr>
        <p:spPr>
          <a:xfrm>
            <a:off x="2416916" y="5485429"/>
            <a:ext cx="1714008" cy="667302"/>
          </a:xfrm>
          <a:prstGeom prst="roundRect">
            <a:avLst>
              <a:gd name="adj" fmla="val 16667"/>
            </a:avLst>
          </a:prstGeom>
          <a:solidFill>
            <a:srgbClr val="7030A0"/>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1800"/>
              <a:buFont typeface="Calibri"/>
              <a:buNone/>
            </a:pPr>
            <a:r>
              <a:rPr lang="en-US" sz="1800" b="1" i="0" u="none" strike="noStrike" cap="none">
                <a:solidFill>
                  <a:srgbClr val="FFFFFF"/>
                </a:solidFill>
                <a:latin typeface="Calibri"/>
                <a:ea typeface="Calibri"/>
                <a:cs typeface="Calibri"/>
                <a:sym typeface="Calibri"/>
              </a:rPr>
              <a:t>Selesai: Level Paragraf</a:t>
            </a:r>
            <a:endParaRPr sz="1800" b="1" i="0" u="none" strike="noStrike" cap="none">
              <a:solidFill>
                <a:srgbClr val="FFFFFF"/>
              </a:solidFill>
              <a:latin typeface="Calibri"/>
              <a:ea typeface="Calibri"/>
              <a:cs typeface="Calibri"/>
              <a:sym typeface="Calibri"/>
            </a:endParaRPr>
          </a:p>
        </p:txBody>
      </p:sp>
      <p:sp>
        <p:nvSpPr>
          <p:cNvPr id="409" name="Google Shape;409;p16"/>
          <p:cNvSpPr/>
          <p:nvPr/>
        </p:nvSpPr>
        <p:spPr>
          <a:xfrm rot="5400000">
            <a:off x="4201768" y="5606038"/>
            <a:ext cx="217714" cy="208371"/>
          </a:xfrm>
          <a:prstGeom prst="downArrow">
            <a:avLst>
              <a:gd name="adj1" fmla="val 50000"/>
              <a:gd name="adj2" fmla="val 50000"/>
            </a:avLst>
          </a:prstGeom>
          <a:gradFill>
            <a:gsLst>
              <a:gs pos="0">
                <a:srgbClr val="F08B54"/>
              </a:gs>
              <a:gs pos="50000">
                <a:srgbClr val="F67A26"/>
              </a:gs>
              <a:gs pos="100000">
                <a:srgbClr val="E36A18"/>
              </a:gs>
            </a:gsLst>
            <a:lin ang="5400000" scaled="0"/>
          </a:gradFill>
          <a:ln>
            <a:noFill/>
          </a:ln>
          <a:effectLst>
            <a:outerShdw blurRad="57150" dist="19050" dir="5400000" algn="ctr" rotWithShape="0">
              <a:srgbClr val="000000">
                <a:alpha val="62745"/>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410" name="Google Shape;410;p16"/>
          <p:cNvSpPr/>
          <p:nvPr/>
        </p:nvSpPr>
        <p:spPr>
          <a:xfrm>
            <a:off x="6244477" y="5819080"/>
            <a:ext cx="239484" cy="193809"/>
          </a:xfrm>
          <a:prstGeom prst="rightArrow">
            <a:avLst>
              <a:gd name="adj1" fmla="val 50000"/>
              <a:gd name="adj2" fmla="val 50000"/>
            </a:avLst>
          </a:prstGeom>
          <a:gradFill>
            <a:gsLst>
              <a:gs pos="0">
                <a:srgbClr val="F08B54"/>
              </a:gs>
              <a:gs pos="50000">
                <a:srgbClr val="F67A26"/>
              </a:gs>
              <a:gs pos="100000">
                <a:srgbClr val="E36A18"/>
              </a:gs>
            </a:gsLst>
            <a:lin ang="5400000" scaled="0"/>
          </a:gradFill>
          <a:ln>
            <a:noFill/>
          </a:ln>
          <a:effectLst>
            <a:outerShdw blurRad="57150" dist="19050" dir="5400000" algn="ctr" rotWithShape="0">
              <a:srgbClr val="000000">
                <a:alpha val="62745"/>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411" name="Google Shape;411;p16"/>
          <p:cNvSpPr/>
          <p:nvPr/>
        </p:nvSpPr>
        <p:spPr>
          <a:xfrm>
            <a:off x="7097446" y="5251857"/>
            <a:ext cx="217714" cy="209282"/>
          </a:xfrm>
          <a:prstGeom prst="upArrow">
            <a:avLst>
              <a:gd name="adj1" fmla="val 50000"/>
              <a:gd name="adj2" fmla="val 50000"/>
            </a:avLst>
          </a:prstGeom>
          <a:gradFill>
            <a:gsLst>
              <a:gs pos="0">
                <a:srgbClr val="F08B54"/>
              </a:gs>
              <a:gs pos="50000">
                <a:srgbClr val="F67A26"/>
              </a:gs>
              <a:gs pos="100000">
                <a:srgbClr val="E36A18"/>
              </a:gs>
            </a:gsLst>
            <a:lin ang="5400000" scaled="0"/>
          </a:gradFill>
          <a:ln>
            <a:noFill/>
          </a:ln>
          <a:effectLst>
            <a:outerShdw blurRad="57150" dist="19050" dir="5400000" algn="ctr" rotWithShape="0">
              <a:srgbClr val="000000">
                <a:alpha val="62745"/>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412" name="Google Shape;412;p16"/>
          <p:cNvSpPr/>
          <p:nvPr/>
        </p:nvSpPr>
        <p:spPr>
          <a:xfrm>
            <a:off x="7084755" y="4096297"/>
            <a:ext cx="217714" cy="209282"/>
          </a:xfrm>
          <a:prstGeom prst="upArrow">
            <a:avLst>
              <a:gd name="adj1" fmla="val 50000"/>
              <a:gd name="adj2" fmla="val 50000"/>
            </a:avLst>
          </a:prstGeom>
          <a:gradFill>
            <a:gsLst>
              <a:gs pos="0">
                <a:srgbClr val="F08B54"/>
              </a:gs>
              <a:gs pos="50000">
                <a:srgbClr val="F67A26"/>
              </a:gs>
              <a:gs pos="100000">
                <a:srgbClr val="E36A18"/>
              </a:gs>
            </a:gsLst>
            <a:lin ang="5400000" scaled="0"/>
          </a:gradFill>
          <a:ln>
            <a:noFill/>
          </a:ln>
          <a:effectLst>
            <a:outerShdw blurRad="57150" dist="19050" dir="5400000" algn="ctr" rotWithShape="0">
              <a:srgbClr val="000000">
                <a:alpha val="62745"/>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413" name="Google Shape;413;p16"/>
          <p:cNvSpPr/>
          <p:nvPr/>
        </p:nvSpPr>
        <p:spPr>
          <a:xfrm>
            <a:off x="7097446" y="2964247"/>
            <a:ext cx="217714" cy="209282"/>
          </a:xfrm>
          <a:prstGeom prst="upArrow">
            <a:avLst>
              <a:gd name="adj1" fmla="val 50000"/>
              <a:gd name="adj2" fmla="val 50000"/>
            </a:avLst>
          </a:prstGeom>
          <a:gradFill>
            <a:gsLst>
              <a:gs pos="0">
                <a:srgbClr val="F08B54"/>
              </a:gs>
              <a:gs pos="50000">
                <a:srgbClr val="F67A26"/>
              </a:gs>
              <a:gs pos="100000">
                <a:srgbClr val="E36A18"/>
              </a:gs>
            </a:gsLst>
            <a:lin ang="5400000" scaled="0"/>
          </a:gradFill>
          <a:ln>
            <a:noFill/>
          </a:ln>
          <a:effectLst>
            <a:outerShdw blurRad="57150" dist="19050" dir="5400000" algn="ctr" rotWithShape="0">
              <a:srgbClr val="000000">
                <a:alpha val="62745"/>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414" name="Google Shape;414;p16"/>
          <p:cNvSpPr/>
          <p:nvPr/>
        </p:nvSpPr>
        <p:spPr>
          <a:xfrm>
            <a:off x="9039729" y="5080827"/>
            <a:ext cx="239484" cy="193809"/>
          </a:xfrm>
          <a:prstGeom prst="rightArrow">
            <a:avLst>
              <a:gd name="adj1" fmla="val 50000"/>
              <a:gd name="adj2" fmla="val 50000"/>
            </a:avLst>
          </a:prstGeom>
          <a:gradFill>
            <a:gsLst>
              <a:gs pos="0">
                <a:srgbClr val="F08B54"/>
              </a:gs>
              <a:gs pos="50000">
                <a:srgbClr val="F67A26"/>
              </a:gs>
              <a:gs pos="100000">
                <a:srgbClr val="E36A18"/>
              </a:gs>
            </a:gsLst>
            <a:lin ang="5400000" scaled="0"/>
          </a:gradFill>
          <a:ln>
            <a:noFill/>
          </a:ln>
          <a:effectLst>
            <a:outerShdw blurRad="57150" dist="19050" dir="5400000" algn="ctr" rotWithShape="0">
              <a:srgbClr val="000000">
                <a:alpha val="62745"/>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rgbClr val="FFFFFF"/>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8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9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8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9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7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9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7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02"/>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0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06"/>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04"/>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09"/>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408"/>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40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81"/>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410"/>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7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411"/>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76"/>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412"/>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384"/>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413"/>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385"/>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96"/>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383"/>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414"/>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386"/>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397"/>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387"/>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398"/>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389"/>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400"/>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390"/>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nodeType="clickEffect">
                                  <p:stCondLst>
                                    <p:cond delay="0"/>
                                  </p:stCondLst>
                                  <p:childTnLst>
                                    <p:set>
                                      <p:cBhvr>
                                        <p:cTn id="100" dur="1" fill="hold">
                                          <p:stCondLst>
                                            <p:cond delay="0"/>
                                          </p:stCondLst>
                                        </p:cTn>
                                        <p:tgtEl>
                                          <p:spTgt spid="399"/>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388"/>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401"/>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3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METHOD</a:t>
            </a:r>
          </a:p>
        </p:txBody>
      </p:sp>
      <p:sp>
        <p:nvSpPr>
          <p:cNvPr id="5" name="Content Placeholder 4"/>
          <p:cNvSpPr>
            <a:spLocks noGrp="1"/>
          </p:cNvSpPr>
          <p:nvPr>
            <p:ph idx="1"/>
          </p:nvPr>
        </p:nvSpPr>
        <p:spPr>
          <a:xfrm>
            <a:off x="579582" y="1376652"/>
            <a:ext cx="10515600" cy="4351338"/>
          </a:xfrm>
        </p:spPr>
        <p:txBody>
          <a:bodyPr>
            <a:normAutofit/>
          </a:bodyPr>
          <a:lstStyle/>
          <a:p>
            <a:pPr marL="0" indent="0">
              <a:buNone/>
            </a:pPr>
            <a:r>
              <a:rPr lang="en-ID" sz="2400" dirty="0">
                <a:solidFill>
                  <a:schemeClr val="bg1"/>
                </a:solidFill>
                <a:effectLst/>
                <a:latin typeface="Times New Roman" panose="02020603050405020304" pitchFamily="18" charset="0"/>
                <a:ea typeface="Calibri" panose="020F0502020204030204" pitchFamily="34" charset="0"/>
              </a:rPr>
              <a:t>The assessment tool used in this data collection is a combination of the Pratham basic reading ability tool, which includes general text and literary text reading tests. Data analysis was conducted quantitatively using t-test. </a:t>
            </a:r>
          </a:p>
          <a:p>
            <a:pPr marL="0" indent="0">
              <a:buNone/>
            </a:pPr>
            <a:r>
              <a:rPr lang="en-US" sz="2400" dirty="0">
                <a:solidFill>
                  <a:schemeClr val="bg1"/>
                </a:solidFill>
              </a:rPr>
              <a:t>A quantitative t-test is a statistical test used to determine if there is a significant difference between the means of two groups of data.</a:t>
            </a:r>
          </a:p>
          <a:p>
            <a:pPr marL="0" indent="0">
              <a:buNone/>
            </a:pPr>
            <a:r>
              <a:rPr lang="en-US" sz="2400" dirty="0">
                <a:solidFill>
                  <a:schemeClr val="bg1"/>
                </a:solidFill>
              </a:rPr>
              <a:t>Involving 6.633 entries as the raw data and 6.384 verified entries collected from 70 SD/MIs in East Lombok as </a:t>
            </a:r>
            <a:r>
              <a:rPr lang="en-US" sz="2400" dirty="0" err="1">
                <a:solidFill>
                  <a:schemeClr val="bg1"/>
                </a:solidFill>
              </a:rPr>
              <a:t>recaped</a:t>
            </a:r>
            <a:r>
              <a:rPr lang="en-US" sz="2400" dirty="0">
                <a:solidFill>
                  <a:schemeClr val="bg1"/>
                </a:solidFill>
              </a:rPr>
              <a:t> by University of </a:t>
            </a:r>
            <a:r>
              <a:rPr lang="en-US" sz="2400" dirty="0" err="1">
                <a:solidFill>
                  <a:schemeClr val="bg1"/>
                </a:solidFill>
              </a:rPr>
              <a:t>Hamzanwadi</a:t>
            </a:r>
            <a:r>
              <a:rPr lang="en-US" sz="2400" dirty="0">
                <a:solidFill>
                  <a:schemeClr val="bg1"/>
                </a:solidFill>
              </a:rPr>
              <a:t> and IAI </a:t>
            </a:r>
            <a:r>
              <a:rPr lang="en-US" sz="2400" dirty="0" err="1">
                <a:solidFill>
                  <a:schemeClr val="bg1"/>
                </a:solidFill>
              </a:rPr>
              <a:t>Hamzanwadi</a:t>
            </a:r>
            <a:r>
              <a:rPr lang="en-US" sz="2400" dirty="0">
                <a:solidFill>
                  <a:schemeClr val="bg1"/>
                </a:solidFill>
              </a:rPr>
              <a:t>.</a:t>
            </a:r>
          </a:p>
          <a:p>
            <a:pPr marL="0" indent="0">
              <a:buNone/>
            </a:pPr>
            <a:r>
              <a:rPr lang="en-US" sz="2400" dirty="0">
                <a:solidFill>
                  <a:schemeClr val="bg1"/>
                </a:solidFill>
              </a:rPr>
              <a:t>Functional learning difficulties were categorized into “Physical Difficulties” (vision, hearing, gross and fine motor skills, &amp; speech) and “Nonphysical Difficulties” (cognitive, dyslexia, attention, &amp; emotion)</a:t>
            </a:r>
          </a:p>
          <a:p>
            <a:pPr marL="0" indent="0">
              <a:buNone/>
            </a:pPr>
            <a:endParaRPr lang="en-US" sz="2400" dirty="0">
              <a:solidFill>
                <a:schemeClr val="bg1"/>
              </a:solidFill>
            </a:endParaRPr>
          </a:p>
          <a:p>
            <a:pPr marL="0" indent="0">
              <a:buNone/>
            </a:pPr>
            <a:endParaRPr lang="en-US" sz="2000" dirty="0">
              <a:solidFill>
                <a:schemeClr val="bg1"/>
              </a:solidFill>
            </a:endParaRPr>
          </a:p>
        </p:txBody>
      </p:sp>
    </p:spTree>
    <p:extLst>
      <p:ext uri="{BB962C8B-B14F-4D97-AF65-F5344CB8AC3E}">
        <p14:creationId xmlns:p14="http://schemas.microsoft.com/office/powerpoint/2010/main" val="9159895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629</TotalTime>
  <Words>2125</Words>
  <Application>Microsoft Office PowerPoint</Application>
  <PresentationFormat>Widescreen</PresentationFormat>
  <Paragraphs>222</Paragraphs>
  <Slides>14</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Calibri</vt:lpstr>
      <vt:lpstr>Calibri Light</vt:lpstr>
      <vt:lpstr>Open Sans</vt:lpstr>
      <vt:lpstr>Söhne</vt:lpstr>
      <vt:lpstr>Symbol</vt:lpstr>
      <vt:lpstr>Times New Roman</vt:lpstr>
      <vt:lpstr>Wingdings</vt:lpstr>
      <vt:lpstr>Office Theme</vt:lpstr>
      <vt:lpstr>Identification of Learning Functional Difficulties on Reading Abilities in Elementary and Islamic Elementary School Students in East Lombok </vt:lpstr>
      <vt:lpstr>INTRODUCTION</vt:lpstr>
      <vt:lpstr>    LITERATURE REVIEW</vt:lpstr>
      <vt:lpstr>LITERATURE REVIEW</vt:lpstr>
      <vt:lpstr>Initial Reading Assessment</vt:lpstr>
      <vt:lpstr>Combined Reading Levels</vt:lpstr>
      <vt:lpstr>    LITERATURE REVIEW   Reading Ability Assessment Instrument PMM   Phase B Phase A </vt:lpstr>
      <vt:lpstr>PowerPoint Presentation</vt:lpstr>
      <vt:lpstr>METHOD</vt:lpstr>
      <vt:lpstr>FINDING AND DISCUSSION</vt:lpstr>
      <vt:lpstr>FINDING AND DISCUSSION</vt:lpstr>
      <vt:lpstr>CONCLUSION</vt:lpstr>
      <vt:lpstr>REFERENCES</vt:lpstr>
      <vt:lpstr>THANK YOU!</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ismail - [2010]</dc:creator>
  <cp:lastModifiedBy>Irawan, Ari</cp:lastModifiedBy>
  <cp:revision>27</cp:revision>
  <dcterms:created xsi:type="dcterms:W3CDTF">2023-04-14T06:04:15Z</dcterms:created>
  <dcterms:modified xsi:type="dcterms:W3CDTF">2023-08-03T08:46:42Z</dcterms:modified>
</cp:coreProperties>
</file>