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54" autoAdjust="0"/>
    <p:restoredTop sz="94660"/>
  </p:normalViewPr>
  <p:slideViewPr>
    <p:cSldViewPr snapToGrid="0">
      <p:cViewPr>
        <p:scale>
          <a:sx n="124" d="100"/>
          <a:sy n="124" d="100"/>
        </p:scale>
        <p:origin x="96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Chart%202%20in%20Microsoft%20Word"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900" dirty="0">
                <a:solidFill>
                  <a:schemeClr val="bg1"/>
                </a:solidFill>
                <a:latin typeface="+mn-lt"/>
                <a:cs typeface="Times New Roman" panose="02020603050405020304" pitchFamily="18" charset="0"/>
              </a:rPr>
              <a:t>Graphic Application Expression Strategy By All Respondents</a:t>
            </a:r>
            <a:endParaRPr lang="en-JP" sz="900" dirty="0">
              <a:solidFill>
                <a:schemeClr val="bg1"/>
              </a:solidFill>
              <a:latin typeface="+mn-lt"/>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JP"/>
        </a:p>
      </c:txPr>
    </c:title>
    <c:autoTitleDeleted val="0"/>
    <c:plotArea>
      <c:layout/>
      <c:barChart>
        <c:barDir val="col"/>
        <c:grouping val="clustered"/>
        <c:varyColors val="0"/>
        <c:ser>
          <c:idx val="0"/>
          <c:order val="0"/>
          <c:tx>
            <c:strRef>
              <c:f>'[Chart 2 in Microsoft Word]Sheet1'!$B$1</c:f>
              <c:strCache>
                <c:ptCount val="1"/>
                <c:pt idx="0">
                  <c:v>目上の者</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2 in Microsoft Word]Sheet1'!$A$2:$A$5</c:f>
              <c:strCache>
                <c:ptCount val="4"/>
                <c:pt idx="0">
                  <c:v>聞き手</c:v>
                </c:pt>
                <c:pt idx="1">
                  <c:v>直接</c:v>
                </c:pt>
                <c:pt idx="2">
                  <c:v>願望</c:v>
                </c:pt>
                <c:pt idx="3">
                  <c:v>誘い</c:v>
                </c:pt>
              </c:strCache>
            </c:strRef>
          </c:cat>
          <c:val>
            <c:numRef>
              <c:f>'[Chart 2 in Microsoft Word]Sheet1'!$B$2:$B$5</c:f>
              <c:numCache>
                <c:formatCode>General</c:formatCode>
                <c:ptCount val="4"/>
                <c:pt idx="0">
                  <c:v>36.1</c:v>
                </c:pt>
                <c:pt idx="1">
                  <c:v>2.6</c:v>
                </c:pt>
                <c:pt idx="2">
                  <c:v>4.0999999999999996</c:v>
                </c:pt>
                <c:pt idx="3">
                  <c:v>0</c:v>
                </c:pt>
              </c:numCache>
            </c:numRef>
          </c:val>
          <c:extLst>
            <c:ext xmlns:c16="http://schemas.microsoft.com/office/drawing/2014/chart" uri="{C3380CC4-5D6E-409C-BE32-E72D297353CC}">
              <c16:uniqueId val="{00000000-21EC-FC48-86DF-6415EE7A2E42}"/>
            </c:ext>
          </c:extLst>
        </c:ser>
        <c:ser>
          <c:idx val="1"/>
          <c:order val="1"/>
          <c:tx>
            <c:strRef>
              <c:f>'[Chart 2 in Microsoft Word]Sheet1'!$C$1</c:f>
              <c:strCache>
                <c:ptCount val="1"/>
                <c:pt idx="0">
                  <c:v>同等の者</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2 in Microsoft Word]Sheet1'!$A$2:$A$5</c:f>
              <c:strCache>
                <c:ptCount val="4"/>
                <c:pt idx="0">
                  <c:v>聞き手</c:v>
                </c:pt>
                <c:pt idx="1">
                  <c:v>直接</c:v>
                </c:pt>
                <c:pt idx="2">
                  <c:v>願望</c:v>
                </c:pt>
                <c:pt idx="3">
                  <c:v>誘い</c:v>
                </c:pt>
              </c:strCache>
            </c:strRef>
          </c:cat>
          <c:val>
            <c:numRef>
              <c:f>'[Chart 2 in Microsoft Word]Sheet1'!$C$2:$C$5</c:f>
              <c:numCache>
                <c:formatCode>General</c:formatCode>
                <c:ptCount val="4"/>
                <c:pt idx="0">
                  <c:v>26.7</c:v>
                </c:pt>
                <c:pt idx="1">
                  <c:v>0.4</c:v>
                </c:pt>
                <c:pt idx="2">
                  <c:v>1.3</c:v>
                </c:pt>
                <c:pt idx="3">
                  <c:v>0</c:v>
                </c:pt>
              </c:numCache>
            </c:numRef>
          </c:val>
          <c:extLst>
            <c:ext xmlns:c16="http://schemas.microsoft.com/office/drawing/2014/chart" uri="{C3380CC4-5D6E-409C-BE32-E72D297353CC}">
              <c16:uniqueId val="{00000001-21EC-FC48-86DF-6415EE7A2E42}"/>
            </c:ext>
          </c:extLst>
        </c:ser>
        <c:ser>
          <c:idx val="2"/>
          <c:order val="2"/>
          <c:tx>
            <c:strRef>
              <c:f>'[Chart 2 in Microsoft Word]Sheet1'!$D$1</c:f>
              <c:strCache>
                <c:ptCount val="1"/>
                <c:pt idx="0">
                  <c:v>目下の者</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2 in Microsoft Word]Sheet1'!$A$2:$A$5</c:f>
              <c:strCache>
                <c:ptCount val="4"/>
                <c:pt idx="0">
                  <c:v>聞き手</c:v>
                </c:pt>
                <c:pt idx="1">
                  <c:v>直接</c:v>
                </c:pt>
                <c:pt idx="2">
                  <c:v>願望</c:v>
                </c:pt>
                <c:pt idx="3">
                  <c:v>誘い</c:v>
                </c:pt>
              </c:strCache>
            </c:strRef>
          </c:cat>
          <c:val>
            <c:numRef>
              <c:f>'[Chart 2 in Microsoft Word]Sheet1'!$D$2:$D$5</c:f>
              <c:numCache>
                <c:formatCode>General</c:formatCode>
                <c:ptCount val="4"/>
                <c:pt idx="0">
                  <c:v>17.8</c:v>
                </c:pt>
                <c:pt idx="1">
                  <c:v>9.8000000000000007</c:v>
                </c:pt>
                <c:pt idx="2">
                  <c:v>0.4</c:v>
                </c:pt>
                <c:pt idx="3">
                  <c:v>0.4</c:v>
                </c:pt>
              </c:numCache>
            </c:numRef>
          </c:val>
          <c:extLst>
            <c:ext xmlns:c16="http://schemas.microsoft.com/office/drawing/2014/chart" uri="{C3380CC4-5D6E-409C-BE32-E72D297353CC}">
              <c16:uniqueId val="{00000002-21EC-FC48-86DF-6415EE7A2E42}"/>
            </c:ext>
          </c:extLst>
        </c:ser>
        <c:dLbls>
          <c:showLegendKey val="0"/>
          <c:showVal val="0"/>
          <c:showCatName val="0"/>
          <c:showSerName val="0"/>
          <c:showPercent val="0"/>
          <c:showBubbleSize val="0"/>
        </c:dLbls>
        <c:gapWidth val="219"/>
        <c:axId val="562469023"/>
        <c:axId val="562608063"/>
      </c:barChart>
      <c:catAx>
        <c:axId val="5624690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JP"/>
          </a:p>
        </c:txPr>
        <c:crossAx val="562608063"/>
        <c:crosses val="autoZero"/>
        <c:auto val="1"/>
        <c:lblAlgn val="ctr"/>
        <c:lblOffset val="100"/>
        <c:noMultiLvlLbl val="0"/>
      </c:catAx>
      <c:valAx>
        <c:axId val="5626080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atin typeface="Times New Roman" panose="02020603050405020304" pitchFamily="18" charset="0"/>
                    <a:cs typeface="Times New Roman" panose="02020603050405020304" pitchFamily="18" charset="0"/>
                  </a:rPr>
                  <a:t>Dalam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JP"/>
          </a:p>
        </c:txPr>
        <c:crossAx val="5624690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JP"/>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521334-6AA3-3E49-B1DA-026C846DCE3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1D0D254D-0041-5244-931A-03CAA3FC2B83}">
      <dgm:prSet custT="1"/>
      <dgm:spPr/>
      <dgm:t>
        <a:bodyPr/>
        <a:lstStyle/>
        <a:p>
          <a:r>
            <a:rPr lang="en-US" sz="2000" dirty="0">
              <a:latin typeface="Times New Roman" panose="02020603050405020304" pitchFamily="18" charset="0"/>
              <a:cs typeface="Times New Roman" panose="02020603050405020304" pitchFamily="18" charset="0"/>
            </a:rPr>
            <a:t>Pragmatics</a:t>
          </a:r>
        </a:p>
      </dgm:t>
    </dgm:pt>
    <dgm:pt modelId="{61B59DA3-0884-E24F-B3F2-3B1F324B2444}" type="parTrans" cxnId="{26A7B8D0-9000-4F4E-9B32-FFDE2CCA61C6}">
      <dgm:prSet/>
      <dgm:spPr/>
      <dgm:t>
        <a:bodyPr/>
        <a:lstStyle/>
        <a:p>
          <a:endParaRPr lang="en-US"/>
        </a:p>
      </dgm:t>
    </dgm:pt>
    <dgm:pt modelId="{9B1A2FA9-9B42-B140-A14C-FBE7C8B9C3C3}" type="sibTrans" cxnId="{26A7B8D0-9000-4F4E-9B32-FFDE2CCA61C6}">
      <dgm:prSet/>
      <dgm:spPr/>
      <dgm:t>
        <a:bodyPr/>
        <a:lstStyle/>
        <a:p>
          <a:endParaRPr lang="en-US"/>
        </a:p>
      </dgm:t>
    </dgm:pt>
    <dgm:pt modelId="{CFEF5D00-1DF8-0143-9515-C1EA12493817}">
      <dgm:prSet custT="1"/>
      <dgm:spPr/>
      <dgm:t>
        <a:bodyPr/>
        <a:lstStyle/>
        <a:p>
          <a:r>
            <a:rPr lang="en-US" sz="1600" dirty="0">
              <a:latin typeface="Times New Roman" panose="02020603050405020304" pitchFamily="18" charset="0"/>
              <a:cs typeface="Times New Roman" panose="02020603050405020304" pitchFamily="18" charset="0"/>
            </a:rPr>
            <a:t>Huang (2007)</a:t>
          </a:r>
          <a:r>
            <a:rPr lang="en-JP" sz="16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dgm:t>
    </dgm:pt>
    <dgm:pt modelId="{CF231E9B-0733-2745-80A9-F656C81954F2}" type="parTrans" cxnId="{9310706D-C060-A746-9ED3-FADB8842865F}">
      <dgm:prSet/>
      <dgm:spPr/>
      <dgm:t>
        <a:bodyPr/>
        <a:lstStyle/>
        <a:p>
          <a:endParaRPr lang="en-US"/>
        </a:p>
      </dgm:t>
    </dgm:pt>
    <dgm:pt modelId="{B854F927-7124-BC48-952C-69E581DEEC62}" type="sibTrans" cxnId="{9310706D-C060-A746-9ED3-FADB8842865F}">
      <dgm:prSet/>
      <dgm:spPr/>
      <dgm:t>
        <a:bodyPr/>
        <a:lstStyle/>
        <a:p>
          <a:endParaRPr lang="en-US"/>
        </a:p>
      </dgm:t>
    </dgm:pt>
    <dgm:pt modelId="{DEA32277-254D-2E42-BF46-47D1EA5E0954}">
      <dgm:prSet custT="1"/>
      <dgm:spPr/>
      <dgm:t>
        <a:bodyPr/>
        <a:lstStyle/>
        <a:p>
          <a:r>
            <a:rPr lang="en-US" sz="1600" dirty="0">
              <a:latin typeface="Times New Roman" panose="02020603050405020304" pitchFamily="18" charset="0"/>
              <a:cs typeface="Times New Roman" panose="02020603050405020304" pitchFamily="18" charset="0"/>
            </a:rPr>
            <a:t>Leech (1983)</a:t>
          </a:r>
        </a:p>
      </dgm:t>
    </dgm:pt>
    <dgm:pt modelId="{D23E0F8C-CE96-154E-8316-D0DA84FEC27B}" type="parTrans" cxnId="{1CC3412B-3037-8F41-8E3E-BE3DB7B7E1E0}">
      <dgm:prSet/>
      <dgm:spPr/>
      <dgm:t>
        <a:bodyPr/>
        <a:lstStyle/>
        <a:p>
          <a:endParaRPr lang="en-US"/>
        </a:p>
      </dgm:t>
    </dgm:pt>
    <dgm:pt modelId="{29FC1D70-40CE-074D-8344-4CB1B63D304B}" type="sibTrans" cxnId="{1CC3412B-3037-8F41-8E3E-BE3DB7B7E1E0}">
      <dgm:prSet/>
      <dgm:spPr/>
      <dgm:t>
        <a:bodyPr/>
        <a:lstStyle/>
        <a:p>
          <a:endParaRPr lang="en-US"/>
        </a:p>
      </dgm:t>
    </dgm:pt>
    <dgm:pt modelId="{36DA43DE-C95D-2C4D-9708-ACA69521B4F6}">
      <dgm:prSet custT="1"/>
      <dgm:spPr/>
      <dgm:t>
        <a:bodyPr/>
        <a:lstStyle/>
        <a:p>
          <a:r>
            <a:rPr lang="en-US" sz="1600" dirty="0" err="1">
              <a:effectLst/>
              <a:latin typeface="Times New Roman" panose="02020603050405020304" pitchFamily="18" charset="0"/>
              <a:ea typeface="DengXian" panose="02010600030101010101" pitchFamily="2" charset="-122"/>
            </a:rPr>
            <a:t>Rühlemann</a:t>
          </a:r>
          <a:r>
            <a:rPr lang="en-US" sz="1600" dirty="0">
              <a:effectLst/>
              <a:latin typeface="Times New Roman" panose="02020603050405020304" pitchFamily="18" charset="0"/>
              <a:ea typeface="DengXian" panose="02010600030101010101" pitchFamily="2" charset="-122"/>
            </a:rPr>
            <a:t> (2018)</a:t>
          </a:r>
          <a:endParaRPr lang="en-US" sz="1600" dirty="0"/>
        </a:p>
      </dgm:t>
    </dgm:pt>
    <dgm:pt modelId="{20D4F772-C811-D148-A6A2-D9ED2B31839D}" type="parTrans" cxnId="{437B9FEE-F431-3346-910C-78C5DEBB036C}">
      <dgm:prSet/>
      <dgm:spPr/>
      <dgm:t>
        <a:bodyPr/>
        <a:lstStyle/>
        <a:p>
          <a:endParaRPr lang="en-US"/>
        </a:p>
      </dgm:t>
    </dgm:pt>
    <dgm:pt modelId="{292DE7E0-66D9-434A-9669-2475DD1E7A68}" type="sibTrans" cxnId="{437B9FEE-F431-3346-910C-78C5DEBB036C}">
      <dgm:prSet/>
      <dgm:spPr/>
      <dgm:t>
        <a:bodyPr/>
        <a:lstStyle/>
        <a:p>
          <a:endParaRPr lang="en-US"/>
        </a:p>
      </dgm:t>
    </dgm:pt>
    <dgm:pt modelId="{956FF9BC-51F1-794B-8F22-9ED9F607E68F}" type="pres">
      <dgm:prSet presAssocID="{9E521334-6AA3-3E49-B1DA-026C846DCE39}" presName="diagram" presStyleCnt="0">
        <dgm:presLayoutVars>
          <dgm:chPref val="1"/>
          <dgm:dir/>
          <dgm:animOne val="branch"/>
          <dgm:animLvl val="lvl"/>
          <dgm:resizeHandles/>
        </dgm:presLayoutVars>
      </dgm:prSet>
      <dgm:spPr/>
    </dgm:pt>
    <dgm:pt modelId="{B57CC535-D962-334A-B79D-44047B4124E6}" type="pres">
      <dgm:prSet presAssocID="{1D0D254D-0041-5244-931A-03CAA3FC2B83}" presName="root" presStyleCnt="0"/>
      <dgm:spPr/>
    </dgm:pt>
    <dgm:pt modelId="{C250861E-15B7-D540-A219-6C90C13F13AB}" type="pres">
      <dgm:prSet presAssocID="{1D0D254D-0041-5244-931A-03CAA3FC2B83}" presName="rootComposite" presStyleCnt="0"/>
      <dgm:spPr/>
    </dgm:pt>
    <dgm:pt modelId="{2B1DDE51-64A7-ED49-8D21-8F12711A1837}" type="pres">
      <dgm:prSet presAssocID="{1D0D254D-0041-5244-931A-03CAA3FC2B83}" presName="rootText" presStyleLbl="node1" presStyleIdx="0" presStyleCnt="1" custScaleX="145043" custLinFactNeighborX="-63674" custLinFactNeighborY="-220"/>
      <dgm:spPr/>
    </dgm:pt>
    <dgm:pt modelId="{C774E03E-701E-8E48-875B-2E52D823489E}" type="pres">
      <dgm:prSet presAssocID="{1D0D254D-0041-5244-931A-03CAA3FC2B83}" presName="rootConnector" presStyleLbl="node1" presStyleIdx="0" presStyleCnt="1"/>
      <dgm:spPr/>
    </dgm:pt>
    <dgm:pt modelId="{7162BD78-B6AE-2740-8876-148EC211E4F5}" type="pres">
      <dgm:prSet presAssocID="{1D0D254D-0041-5244-931A-03CAA3FC2B83}" presName="childShape" presStyleCnt="0"/>
      <dgm:spPr/>
    </dgm:pt>
    <dgm:pt modelId="{588F3CD2-E0C9-224C-BF18-BC0178E678C1}" type="pres">
      <dgm:prSet presAssocID="{CF231E9B-0733-2745-80A9-F656C81954F2}" presName="Name13" presStyleLbl="parChTrans1D2" presStyleIdx="0" presStyleCnt="3"/>
      <dgm:spPr/>
    </dgm:pt>
    <dgm:pt modelId="{1DFA5053-A14C-1C45-82C3-D0147C69E6B7}" type="pres">
      <dgm:prSet presAssocID="{CFEF5D00-1DF8-0143-9515-C1EA12493817}" presName="childText" presStyleLbl="bgAcc1" presStyleIdx="0" presStyleCnt="3" custScaleX="210243" custLinFactNeighborX="-76094" custLinFactNeighborY="1659">
        <dgm:presLayoutVars>
          <dgm:bulletEnabled val="1"/>
        </dgm:presLayoutVars>
      </dgm:prSet>
      <dgm:spPr/>
    </dgm:pt>
    <dgm:pt modelId="{286F7625-405D-9C44-AF81-B161538B9B44}" type="pres">
      <dgm:prSet presAssocID="{D23E0F8C-CE96-154E-8316-D0DA84FEC27B}" presName="Name13" presStyleLbl="parChTrans1D2" presStyleIdx="1" presStyleCnt="3"/>
      <dgm:spPr/>
    </dgm:pt>
    <dgm:pt modelId="{A51384F9-DC4E-654A-AEFC-162236BA05D3}" type="pres">
      <dgm:prSet presAssocID="{DEA32277-254D-2E42-BF46-47D1EA5E0954}" presName="childText" presStyleLbl="bgAcc1" presStyleIdx="1" presStyleCnt="3" custScaleX="215804" custLinFactNeighborX="-76094" custLinFactNeighborY="1659">
        <dgm:presLayoutVars>
          <dgm:bulletEnabled val="1"/>
        </dgm:presLayoutVars>
      </dgm:prSet>
      <dgm:spPr/>
    </dgm:pt>
    <dgm:pt modelId="{454CB947-1085-0B41-A197-43038D81EABE}" type="pres">
      <dgm:prSet presAssocID="{20D4F772-C811-D148-A6A2-D9ED2B31839D}" presName="Name13" presStyleLbl="parChTrans1D2" presStyleIdx="2" presStyleCnt="3"/>
      <dgm:spPr/>
    </dgm:pt>
    <dgm:pt modelId="{7146B2F7-A51E-FB44-8E93-7EFF952838EC}" type="pres">
      <dgm:prSet presAssocID="{36DA43DE-C95D-2C4D-9708-ACA69521B4F6}" presName="childText" presStyleLbl="bgAcc1" presStyleIdx="2" presStyleCnt="3" custScaleX="211952" custLinFactNeighborX="-76094" custLinFactNeighborY="1659">
        <dgm:presLayoutVars>
          <dgm:bulletEnabled val="1"/>
        </dgm:presLayoutVars>
      </dgm:prSet>
      <dgm:spPr/>
    </dgm:pt>
  </dgm:ptLst>
  <dgm:cxnLst>
    <dgm:cxn modelId="{1CC3412B-3037-8F41-8E3E-BE3DB7B7E1E0}" srcId="{1D0D254D-0041-5244-931A-03CAA3FC2B83}" destId="{DEA32277-254D-2E42-BF46-47D1EA5E0954}" srcOrd="1" destOrd="0" parTransId="{D23E0F8C-CE96-154E-8316-D0DA84FEC27B}" sibTransId="{29FC1D70-40CE-074D-8344-4CB1B63D304B}"/>
    <dgm:cxn modelId="{44ADE32E-9847-E840-8A92-612228EFE589}" type="presOf" srcId="{20D4F772-C811-D148-A6A2-D9ED2B31839D}" destId="{454CB947-1085-0B41-A197-43038D81EABE}" srcOrd="0" destOrd="0" presId="urn:microsoft.com/office/officeart/2005/8/layout/hierarchy3"/>
    <dgm:cxn modelId="{5069F932-D224-E748-9C28-834D63A347F8}" type="presOf" srcId="{CF231E9B-0733-2745-80A9-F656C81954F2}" destId="{588F3CD2-E0C9-224C-BF18-BC0178E678C1}" srcOrd="0" destOrd="0" presId="urn:microsoft.com/office/officeart/2005/8/layout/hierarchy3"/>
    <dgm:cxn modelId="{023E9563-E60E-754C-9922-7522EFDBF3BC}" type="presOf" srcId="{DEA32277-254D-2E42-BF46-47D1EA5E0954}" destId="{A51384F9-DC4E-654A-AEFC-162236BA05D3}" srcOrd="0" destOrd="0" presId="urn:microsoft.com/office/officeart/2005/8/layout/hierarchy3"/>
    <dgm:cxn modelId="{9310706D-C060-A746-9ED3-FADB8842865F}" srcId="{1D0D254D-0041-5244-931A-03CAA3FC2B83}" destId="{CFEF5D00-1DF8-0143-9515-C1EA12493817}" srcOrd="0" destOrd="0" parTransId="{CF231E9B-0733-2745-80A9-F656C81954F2}" sibTransId="{B854F927-7124-BC48-952C-69E581DEEC62}"/>
    <dgm:cxn modelId="{9E4DD577-6C86-4542-8581-2EEBDAE1FBE4}" type="presOf" srcId="{CFEF5D00-1DF8-0143-9515-C1EA12493817}" destId="{1DFA5053-A14C-1C45-82C3-D0147C69E6B7}" srcOrd="0" destOrd="0" presId="urn:microsoft.com/office/officeart/2005/8/layout/hierarchy3"/>
    <dgm:cxn modelId="{5946288A-6DBD-6A40-A504-F0F034BB06BE}" type="presOf" srcId="{9E521334-6AA3-3E49-B1DA-026C846DCE39}" destId="{956FF9BC-51F1-794B-8F22-9ED9F607E68F}" srcOrd="0" destOrd="0" presId="urn:microsoft.com/office/officeart/2005/8/layout/hierarchy3"/>
    <dgm:cxn modelId="{9B002092-DDF6-974E-99F2-736B44E6B964}" type="presOf" srcId="{1D0D254D-0041-5244-931A-03CAA3FC2B83}" destId="{C774E03E-701E-8E48-875B-2E52D823489E}" srcOrd="1" destOrd="0" presId="urn:microsoft.com/office/officeart/2005/8/layout/hierarchy3"/>
    <dgm:cxn modelId="{76EC539A-F6F6-5346-9F83-6E48A4B00DBE}" type="presOf" srcId="{36DA43DE-C95D-2C4D-9708-ACA69521B4F6}" destId="{7146B2F7-A51E-FB44-8E93-7EFF952838EC}" srcOrd="0" destOrd="0" presId="urn:microsoft.com/office/officeart/2005/8/layout/hierarchy3"/>
    <dgm:cxn modelId="{26A7B8D0-9000-4F4E-9B32-FFDE2CCA61C6}" srcId="{9E521334-6AA3-3E49-B1DA-026C846DCE39}" destId="{1D0D254D-0041-5244-931A-03CAA3FC2B83}" srcOrd="0" destOrd="0" parTransId="{61B59DA3-0884-E24F-B3F2-3B1F324B2444}" sibTransId="{9B1A2FA9-9B42-B140-A14C-FBE7C8B9C3C3}"/>
    <dgm:cxn modelId="{927DE9D6-BAB5-224B-B7CA-0AF02CCF3DF7}" type="presOf" srcId="{D23E0F8C-CE96-154E-8316-D0DA84FEC27B}" destId="{286F7625-405D-9C44-AF81-B161538B9B44}" srcOrd="0" destOrd="0" presId="urn:microsoft.com/office/officeart/2005/8/layout/hierarchy3"/>
    <dgm:cxn modelId="{C0B504E2-7B14-E049-95C3-264FF9E1416B}" type="presOf" srcId="{1D0D254D-0041-5244-931A-03CAA3FC2B83}" destId="{2B1DDE51-64A7-ED49-8D21-8F12711A1837}" srcOrd="0" destOrd="0" presId="urn:microsoft.com/office/officeart/2005/8/layout/hierarchy3"/>
    <dgm:cxn modelId="{437B9FEE-F431-3346-910C-78C5DEBB036C}" srcId="{1D0D254D-0041-5244-931A-03CAA3FC2B83}" destId="{36DA43DE-C95D-2C4D-9708-ACA69521B4F6}" srcOrd="2" destOrd="0" parTransId="{20D4F772-C811-D148-A6A2-D9ED2B31839D}" sibTransId="{292DE7E0-66D9-434A-9669-2475DD1E7A68}"/>
    <dgm:cxn modelId="{B7512379-2BC9-9A43-ACBC-A1E2A487043C}" type="presParOf" srcId="{956FF9BC-51F1-794B-8F22-9ED9F607E68F}" destId="{B57CC535-D962-334A-B79D-44047B4124E6}" srcOrd="0" destOrd="0" presId="urn:microsoft.com/office/officeart/2005/8/layout/hierarchy3"/>
    <dgm:cxn modelId="{D1FB54E7-C7FF-014B-8E14-6E8B1125DF2F}" type="presParOf" srcId="{B57CC535-D962-334A-B79D-44047B4124E6}" destId="{C250861E-15B7-D540-A219-6C90C13F13AB}" srcOrd="0" destOrd="0" presId="urn:microsoft.com/office/officeart/2005/8/layout/hierarchy3"/>
    <dgm:cxn modelId="{68AD31B5-A61F-B44B-9BD6-B6C231513D4E}" type="presParOf" srcId="{C250861E-15B7-D540-A219-6C90C13F13AB}" destId="{2B1DDE51-64A7-ED49-8D21-8F12711A1837}" srcOrd="0" destOrd="0" presId="urn:microsoft.com/office/officeart/2005/8/layout/hierarchy3"/>
    <dgm:cxn modelId="{DA9C9BA9-773D-0648-8A1D-2E0DD74E80FA}" type="presParOf" srcId="{C250861E-15B7-D540-A219-6C90C13F13AB}" destId="{C774E03E-701E-8E48-875B-2E52D823489E}" srcOrd="1" destOrd="0" presId="urn:microsoft.com/office/officeart/2005/8/layout/hierarchy3"/>
    <dgm:cxn modelId="{765F32FD-29A0-8B4B-9C4A-E0C7B2A04EAB}" type="presParOf" srcId="{B57CC535-D962-334A-B79D-44047B4124E6}" destId="{7162BD78-B6AE-2740-8876-148EC211E4F5}" srcOrd="1" destOrd="0" presId="urn:microsoft.com/office/officeart/2005/8/layout/hierarchy3"/>
    <dgm:cxn modelId="{EB820735-D82C-E14E-83C6-FD88FC69AD74}" type="presParOf" srcId="{7162BD78-B6AE-2740-8876-148EC211E4F5}" destId="{588F3CD2-E0C9-224C-BF18-BC0178E678C1}" srcOrd="0" destOrd="0" presId="urn:microsoft.com/office/officeart/2005/8/layout/hierarchy3"/>
    <dgm:cxn modelId="{F8AEE6A9-7027-144E-B10B-D1E490776E41}" type="presParOf" srcId="{7162BD78-B6AE-2740-8876-148EC211E4F5}" destId="{1DFA5053-A14C-1C45-82C3-D0147C69E6B7}" srcOrd="1" destOrd="0" presId="urn:microsoft.com/office/officeart/2005/8/layout/hierarchy3"/>
    <dgm:cxn modelId="{6197841F-6F11-7340-9B6B-18C5D1A905E6}" type="presParOf" srcId="{7162BD78-B6AE-2740-8876-148EC211E4F5}" destId="{286F7625-405D-9C44-AF81-B161538B9B44}" srcOrd="2" destOrd="0" presId="urn:microsoft.com/office/officeart/2005/8/layout/hierarchy3"/>
    <dgm:cxn modelId="{DBD898A3-0F36-D24F-8B16-673A2E63A0C0}" type="presParOf" srcId="{7162BD78-B6AE-2740-8876-148EC211E4F5}" destId="{A51384F9-DC4E-654A-AEFC-162236BA05D3}" srcOrd="3" destOrd="0" presId="urn:microsoft.com/office/officeart/2005/8/layout/hierarchy3"/>
    <dgm:cxn modelId="{70505FC8-B41A-554D-AAE8-A3DF9957C45E}" type="presParOf" srcId="{7162BD78-B6AE-2740-8876-148EC211E4F5}" destId="{454CB947-1085-0B41-A197-43038D81EABE}" srcOrd="4" destOrd="0" presId="urn:microsoft.com/office/officeart/2005/8/layout/hierarchy3"/>
    <dgm:cxn modelId="{2B562CF2-58C9-7E4B-8CDE-078F21C05A40}" type="presParOf" srcId="{7162BD78-B6AE-2740-8876-148EC211E4F5}" destId="{7146B2F7-A51E-FB44-8E93-7EFF952838EC}"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521334-6AA3-3E49-B1DA-026C846DCE3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1D0D254D-0041-5244-931A-03CAA3FC2B83}">
      <dgm:prSet custT="1"/>
      <dgm:spPr/>
      <dgm:t>
        <a:bodyPr/>
        <a:lstStyle/>
        <a:p>
          <a:r>
            <a:rPr lang="en-US" sz="2000" dirty="0">
              <a:latin typeface="Times New Roman" panose="02020603050405020304" pitchFamily="18" charset="0"/>
              <a:cs typeface="Times New Roman" panose="02020603050405020304" pitchFamily="18" charset="0"/>
            </a:rPr>
            <a:t>Speech acts</a:t>
          </a:r>
        </a:p>
      </dgm:t>
    </dgm:pt>
    <dgm:pt modelId="{61B59DA3-0884-E24F-B3F2-3B1F324B2444}" type="parTrans" cxnId="{26A7B8D0-9000-4F4E-9B32-FFDE2CCA61C6}">
      <dgm:prSet/>
      <dgm:spPr/>
      <dgm:t>
        <a:bodyPr/>
        <a:lstStyle/>
        <a:p>
          <a:endParaRPr lang="en-US" sz="2400">
            <a:latin typeface="Times New Roman" panose="02020603050405020304" pitchFamily="18" charset="0"/>
            <a:cs typeface="Times New Roman" panose="02020603050405020304" pitchFamily="18" charset="0"/>
          </a:endParaRPr>
        </a:p>
      </dgm:t>
    </dgm:pt>
    <dgm:pt modelId="{9B1A2FA9-9B42-B140-A14C-FBE7C8B9C3C3}" type="sibTrans" cxnId="{26A7B8D0-9000-4F4E-9B32-FFDE2CCA61C6}">
      <dgm:prSet/>
      <dgm:spPr/>
      <dgm:t>
        <a:bodyPr/>
        <a:lstStyle/>
        <a:p>
          <a:endParaRPr lang="en-US" sz="2400">
            <a:latin typeface="Times New Roman" panose="02020603050405020304" pitchFamily="18" charset="0"/>
            <a:cs typeface="Times New Roman" panose="02020603050405020304" pitchFamily="18" charset="0"/>
          </a:endParaRPr>
        </a:p>
      </dgm:t>
    </dgm:pt>
    <dgm:pt modelId="{CFEF5D00-1DF8-0143-9515-C1EA12493817}">
      <dgm:prSet custT="1"/>
      <dgm:spPr/>
      <dgm:t>
        <a:bodyPr/>
        <a:lstStyle/>
        <a:p>
          <a:r>
            <a:rPr lang="en-US" sz="1600" dirty="0">
              <a:latin typeface="Times New Roman" panose="02020603050405020304" pitchFamily="18" charset="0"/>
              <a:cs typeface="Times New Roman" panose="02020603050405020304" pitchFamily="18" charset="0"/>
            </a:rPr>
            <a:t>Yule (1996)</a:t>
          </a:r>
        </a:p>
      </dgm:t>
    </dgm:pt>
    <dgm:pt modelId="{CF231E9B-0733-2745-80A9-F656C81954F2}" type="parTrans" cxnId="{9310706D-C060-A746-9ED3-FADB8842865F}">
      <dgm:prSet/>
      <dgm:spPr/>
      <dgm:t>
        <a:bodyPr/>
        <a:lstStyle/>
        <a:p>
          <a:endParaRPr lang="en-US" sz="2400">
            <a:latin typeface="Times New Roman" panose="02020603050405020304" pitchFamily="18" charset="0"/>
            <a:cs typeface="Times New Roman" panose="02020603050405020304" pitchFamily="18" charset="0"/>
          </a:endParaRPr>
        </a:p>
      </dgm:t>
    </dgm:pt>
    <dgm:pt modelId="{B854F927-7124-BC48-952C-69E581DEEC62}" type="sibTrans" cxnId="{9310706D-C060-A746-9ED3-FADB8842865F}">
      <dgm:prSet/>
      <dgm:spPr/>
      <dgm:t>
        <a:bodyPr/>
        <a:lstStyle/>
        <a:p>
          <a:endParaRPr lang="en-US" sz="2400">
            <a:latin typeface="Times New Roman" panose="02020603050405020304" pitchFamily="18" charset="0"/>
            <a:cs typeface="Times New Roman" panose="02020603050405020304" pitchFamily="18" charset="0"/>
          </a:endParaRPr>
        </a:p>
      </dgm:t>
    </dgm:pt>
    <dgm:pt modelId="{DEA32277-254D-2E42-BF46-47D1EA5E0954}">
      <dgm:prSet custT="1"/>
      <dgm:spPr/>
      <dgm:t>
        <a:bodyPr/>
        <a:lstStyle/>
        <a:p>
          <a:r>
            <a:rPr lang="en-US" sz="1600" dirty="0">
              <a:latin typeface="Times New Roman" panose="02020603050405020304" pitchFamily="18" charset="0"/>
              <a:cs typeface="Times New Roman" panose="02020603050405020304" pitchFamily="18" charset="0"/>
            </a:rPr>
            <a:t>Searle (1696)</a:t>
          </a:r>
        </a:p>
      </dgm:t>
    </dgm:pt>
    <dgm:pt modelId="{D23E0F8C-CE96-154E-8316-D0DA84FEC27B}" type="parTrans" cxnId="{1CC3412B-3037-8F41-8E3E-BE3DB7B7E1E0}">
      <dgm:prSet/>
      <dgm:spPr/>
      <dgm:t>
        <a:bodyPr/>
        <a:lstStyle/>
        <a:p>
          <a:endParaRPr lang="en-US" sz="2400">
            <a:latin typeface="Times New Roman" panose="02020603050405020304" pitchFamily="18" charset="0"/>
            <a:cs typeface="Times New Roman" panose="02020603050405020304" pitchFamily="18" charset="0"/>
          </a:endParaRPr>
        </a:p>
      </dgm:t>
    </dgm:pt>
    <dgm:pt modelId="{29FC1D70-40CE-074D-8344-4CB1B63D304B}" type="sibTrans" cxnId="{1CC3412B-3037-8F41-8E3E-BE3DB7B7E1E0}">
      <dgm:prSet/>
      <dgm:spPr/>
      <dgm:t>
        <a:bodyPr/>
        <a:lstStyle/>
        <a:p>
          <a:endParaRPr lang="en-US" sz="2400">
            <a:latin typeface="Times New Roman" panose="02020603050405020304" pitchFamily="18" charset="0"/>
            <a:cs typeface="Times New Roman" panose="02020603050405020304" pitchFamily="18" charset="0"/>
          </a:endParaRPr>
        </a:p>
      </dgm:t>
    </dgm:pt>
    <dgm:pt modelId="{956FF9BC-51F1-794B-8F22-9ED9F607E68F}" type="pres">
      <dgm:prSet presAssocID="{9E521334-6AA3-3E49-B1DA-026C846DCE39}" presName="diagram" presStyleCnt="0">
        <dgm:presLayoutVars>
          <dgm:chPref val="1"/>
          <dgm:dir/>
          <dgm:animOne val="branch"/>
          <dgm:animLvl val="lvl"/>
          <dgm:resizeHandles/>
        </dgm:presLayoutVars>
      </dgm:prSet>
      <dgm:spPr/>
    </dgm:pt>
    <dgm:pt modelId="{B57CC535-D962-334A-B79D-44047B4124E6}" type="pres">
      <dgm:prSet presAssocID="{1D0D254D-0041-5244-931A-03CAA3FC2B83}" presName="root" presStyleCnt="0"/>
      <dgm:spPr/>
    </dgm:pt>
    <dgm:pt modelId="{C250861E-15B7-D540-A219-6C90C13F13AB}" type="pres">
      <dgm:prSet presAssocID="{1D0D254D-0041-5244-931A-03CAA3FC2B83}" presName="rootComposite" presStyleCnt="0"/>
      <dgm:spPr/>
    </dgm:pt>
    <dgm:pt modelId="{2B1DDE51-64A7-ED49-8D21-8F12711A1837}" type="pres">
      <dgm:prSet presAssocID="{1D0D254D-0041-5244-931A-03CAA3FC2B83}" presName="rootText" presStyleLbl="node1" presStyleIdx="0" presStyleCnt="1" custScaleX="110373"/>
      <dgm:spPr/>
    </dgm:pt>
    <dgm:pt modelId="{C774E03E-701E-8E48-875B-2E52D823489E}" type="pres">
      <dgm:prSet presAssocID="{1D0D254D-0041-5244-931A-03CAA3FC2B83}" presName="rootConnector" presStyleLbl="node1" presStyleIdx="0" presStyleCnt="1"/>
      <dgm:spPr/>
    </dgm:pt>
    <dgm:pt modelId="{7162BD78-B6AE-2740-8876-148EC211E4F5}" type="pres">
      <dgm:prSet presAssocID="{1D0D254D-0041-5244-931A-03CAA3FC2B83}" presName="childShape" presStyleCnt="0"/>
      <dgm:spPr/>
    </dgm:pt>
    <dgm:pt modelId="{588F3CD2-E0C9-224C-BF18-BC0178E678C1}" type="pres">
      <dgm:prSet presAssocID="{CF231E9B-0733-2745-80A9-F656C81954F2}" presName="Name13" presStyleLbl="parChTrans1D2" presStyleIdx="0" presStyleCnt="2"/>
      <dgm:spPr/>
    </dgm:pt>
    <dgm:pt modelId="{1DFA5053-A14C-1C45-82C3-D0147C69E6B7}" type="pres">
      <dgm:prSet presAssocID="{CFEF5D00-1DF8-0143-9515-C1EA12493817}" presName="childText" presStyleLbl="bgAcc1" presStyleIdx="0" presStyleCnt="2" custScaleX="159988">
        <dgm:presLayoutVars>
          <dgm:bulletEnabled val="1"/>
        </dgm:presLayoutVars>
      </dgm:prSet>
      <dgm:spPr/>
    </dgm:pt>
    <dgm:pt modelId="{286F7625-405D-9C44-AF81-B161538B9B44}" type="pres">
      <dgm:prSet presAssocID="{D23E0F8C-CE96-154E-8316-D0DA84FEC27B}" presName="Name13" presStyleLbl="parChTrans1D2" presStyleIdx="1" presStyleCnt="2"/>
      <dgm:spPr/>
    </dgm:pt>
    <dgm:pt modelId="{A51384F9-DC4E-654A-AEFC-162236BA05D3}" type="pres">
      <dgm:prSet presAssocID="{DEA32277-254D-2E42-BF46-47D1EA5E0954}" presName="childText" presStyleLbl="bgAcc1" presStyleIdx="1" presStyleCnt="2" custScaleX="164220">
        <dgm:presLayoutVars>
          <dgm:bulletEnabled val="1"/>
        </dgm:presLayoutVars>
      </dgm:prSet>
      <dgm:spPr/>
    </dgm:pt>
  </dgm:ptLst>
  <dgm:cxnLst>
    <dgm:cxn modelId="{1CC3412B-3037-8F41-8E3E-BE3DB7B7E1E0}" srcId="{1D0D254D-0041-5244-931A-03CAA3FC2B83}" destId="{DEA32277-254D-2E42-BF46-47D1EA5E0954}" srcOrd="1" destOrd="0" parTransId="{D23E0F8C-CE96-154E-8316-D0DA84FEC27B}" sibTransId="{29FC1D70-40CE-074D-8344-4CB1B63D304B}"/>
    <dgm:cxn modelId="{5069F932-D224-E748-9C28-834D63A347F8}" type="presOf" srcId="{CF231E9B-0733-2745-80A9-F656C81954F2}" destId="{588F3CD2-E0C9-224C-BF18-BC0178E678C1}" srcOrd="0" destOrd="0" presId="urn:microsoft.com/office/officeart/2005/8/layout/hierarchy3"/>
    <dgm:cxn modelId="{023E9563-E60E-754C-9922-7522EFDBF3BC}" type="presOf" srcId="{DEA32277-254D-2E42-BF46-47D1EA5E0954}" destId="{A51384F9-DC4E-654A-AEFC-162236BA05D3}" srcOrd="0" destOrd="0" presId="urn:microsoft.com/office/officeart/2005/8/layout/hierarchy3"/>
    <dgm:cxn modelId="{9310706D-C060-A746-9ED3-FADB8842865F}" srcId="{1D0D254D-0041-5244-931A-03CAA3FC2B83}" destId="{CFEF5D00-1DF8-0143-9515-C1EA12493817}" srcOrd="0" destOrd="0" parTransId="{CF231E9B-0733-2745-80A9-F656C81954F2}" sibTransId="{B854F927-7124-BC48-952C-69E581DEEC62}"/>
    <dgm:cxn modelId="{9E4DD577-6C86-4542-8581-2EEBDAE1FBE4}" type="presOf" srcId="{CFEF5D00-1DF8-0143-9515-C1EA12493817}" destId="{1DFA5053-A14C-1C45-82C3-D0147C69E6B7}" srcOrd="0" destOrd="0" presId="urn:microsoft.com/office/officeart/2005/8/layout/hierarchy3"/>
    <dgm:cxn modelId="{5946288A-6DBD-6A40-A504-F0F034BB06BE}" type="presOf" srcId="{9E521334-6AA3-3E49-B1DA-026C846DCE39}" destId="{956FF9BC-51F1-794B-8F22-9ED9F607E68F}" srcOrd="0" destOrd="0" presId="urn:microsoft.com/office/officeart/2005/8/layout/hierarchy3"/>
    <dgm:cxn modelId="{9B002092-DDF6-974E-99F2-736B44E6B964}" type="presOf" srcId="{1D0D254D-0041-5244-931A-03CAA3FC2B83}" destId="{C774E03E-701E-8E48-875B-2E52D823489E}" srcOrd="1" destOrd="0" presId="urn:microsoft.com/office/officeart/2005/8/layout/hierarchy3"/>
    <dgm:cxn modelId="{26A7B8D0-9000-4F4E-9B32-FFDE2CCA61C6}" srcId="{9E521334-6AA3-3E49-B1DA-026C846DCE39}" destId="{1D0D254D-0041-5244-931A-03CAA3FC2B83}" srcOrd="0" destOrd="0" parTransId="{61B59DA3-0884-E24F-B3F2-3B1F324B2444}" sibTransId="{9B1A2FA9-9B42-B140-A14C-FBE7C8B9C3C3}"/>
    <dgm:cxn modelId="{927DE9D6-BAB5-224B-B7CA-0AF02CCF3DF7}" type="presOf" srcId="{D23E0F8C-CE96-154E-8316-D0DA84FEC27B}" destId="{286F7625-405D-9C44-AF81-B161538B9B44}" srcOrd="0" destOrd="0" presId="urn:microsoft.com/office/officeart/2005/8/layout/hierarchy3"/>
    <dgm:cxn modelId="{C0B504E2-7B14-E049-95C3-264FF9E1416B}" type="presOf" srcId="{1D0D254D-0041-5244-931A-03CAA3FC2B83}" destId="{2B1DDE51-64A7-ED49-8D21-8F12711A1837}" srcOrd="0" destOrd="0" presId="urn:microsoft.com/office/officeart/2005/8/layout/hierarchy3"/>
    <dgm:cxn modelId="{B7512379-2BC9-9A43-ACBC-A1E2A487043C}" type="presParOf" srcId="{956FF9BC-51F1-794B-8F22-9ED9F607E68F}" destId="{B57CC535-D962-334A-B79D-44047B4124E6}" srcOrd="0" destOrd="0" presId="urn:microsoft.com/office/officeart/2005/8/layout/hierarchy3"/>
    <dgm:cxn modelId="{D1FB54E7-C7FF-014B-8E14-6E8B1125DF2F}" type="presParOf" srcId="{B57CC535-D962-334A-B79D-44047B4124E6}" destId="{C250861E-15B7-D540-A219-6C90C13F13AB}" srcOrd="0" destOrd="0" presId="urn:microsoft.com/office/officeart/2005/8/layout/hierarchy3"/>
    <dgm:cxn modelId="{68AD31B5-A61F-B44B-9BD6-B6C231513D4E}" type="presParOf" srcId="{C250861E-15B7-D540-A219-6C90C13F13AB}" destId="{2B1DDE51-64A7-ED49-8D21-8F12711A1837}" srcOrd="0" destOrd="0" presId="urn:microsoft.com/office/officeart/2005/8/layout/hierarchy3"/>
    <dgm:cxn modelId="{DA9C9BA9-773D-0648-8A1D-2E0DD74E80FA}" type="presParOf" srcId="{C250861E-15B7-D540-A219-6C90C13F13AB}" destId="{C774E03E-701E-8E48-875B-2E52D823489E}" srcOrd="1" destOrd="0" presId="urn:microsoft.com/office/officeart/2005/8/layout/hierarchy3"/>
    <dgm:cxn modelId="{765F32FD-29A0-8B4B-9C4A-E0C7B2A04EAB}" type="presParOf" srcId="{B57CC535-D962-334A-B79D-44047B4124E6}" destId="{7162BD78-B6AE-2740-8876-148EC211E4F5}" srcOrd="1" destOrd="0" presId="urn:microsoft.com/office/officeart/2005/8/layout/hierarchy3"/>
    <dgm:cxn modelId="{EB820735-D82C-E14E-83C6-FD88FC69AD74}" type="presParOf" srcId="{7162BD78-B6AE-2740-8876-148EC211E4F5}" destId="{588F3CD2-E0C9-224C-BF18-BC0178E678C1}" srcOrd="0" destOrd="0" presId="urn:microsoft.com/office/officeart/2005/8/layout/hierarchy3"/>
    <dgm:cxn modelId="{F8AEE6A9-7027-144E-B10B-D1E490776E41}" type="presParOf" srcId="{7162BD78-B6AE-2740-8876-148EC211E4F5}" destId="{1DFA5053-A14C-1C45-82C3-D0147C69E6B7}" srcOrd="1" destOrd="0" presId="urn:microsoft.com/office/officeart/2005/8/layout/hierarchy3"/>
    <dgm:cxn modelId="{6197841F-6F11-7340-9B6B-18C5D1A905E6}" type="presParOf" srcId="{7162BD78-B6AE-2740-8876-148EC211E4F5}" destId="{286F7625-405D-9C44-AF81-B161538B9B44}" srcOrd="2" destOrd="0" presId="urn:microsoft.com/office/officeart/2005/8/layout/hierarchy3"/>
    <dgm:cxn modelId="{DBD898A3-0F36-D24F-8B16-673A2E63A0C0}" type="presParOf" srcId="{7162BD78-B6AE-2740-8876-148EC211E4F5}" destId="{A51384F9-DC4E-654A-AEFC-162236BA05D3}" srcOrd="3"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521334-6AA3-3E49-B1DA-026C846DCE3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1D0D254D-0041-5244-931A-03CAA3FC2B83}">
      <dgm:prSet custT="1"/>
      <dgm:spPr/>
      <dgm:t>
        <a:bodyPr/>
        <a:lstStyle/>
        <a:p>
          <a:r>
            <a:rPr lang="en-US" sz="2000" dirty="0">
              <a:latin typeface="Times New Roman" panose="02020603050405020304" pitchFamily="18" charset="0"/>
              <a:cs typeface="Times New Roman" panose="02020603050405020304" pitchFamily="18" charset="0"/>
            </a:rPr>
            <a:t>Expression of Request (</a:t>
          </a:r>
          <a:r>
            <a:rPr lang="en-US" sz="2000" i="1" dirty="0" err="1">
              <a:latin typeface="Times New Roman" panose="02020603050405020304" pitchFamily="18" charset="0"/>
              <a:cs typeface="Times New Roman" panose="02020603050405020304" pitchFamily="18" charset="0"/>
            </a:rPr>
            <a:t>Irai</a:t>
          </a:r>
          <a:r>
            <a:rPr lang="en-US" sz="2000" dirty="0">
              <a:latin typeface="Times New Roman" panose="02020603050405020304" pitchFamily="18" charset="0"/>
              <a:cs typeface="Times New Roman" panose="02020603050405020304" pitchFamily="18" charset="0"/>
            </a:rPr>
            <a:t>)</a:t>
          </a:r>
        </a:p>
      </dgm:t>
    </dgm:pt>
    <dgm:pt modelId="{61B59DA3-0884-E24F-B3F2-3B1F324B2444}" type="parTrans" cxnId="{26A7B8D0-9000-4F4E-9B32-FFDE2CCA61C6}">
      <dgm:prSet/>
      <dgm:spPr/>
      <dgm:t>
        <a:bodyPr/>
        <a:lstStyle/>
        <a:p>
          <a:endParaRPr lang="en-US" sz="2000">
            <a:latin typeface="Times New Roman" panose="02020603050405020304" pitchFamily="18" charset="0"/>
            <a:cs typeface="Times New Roman" panose="02020603050405020304" pitchFamily="18" charset="0"/>
          </a:endParaRPr>
        </a:p>
      </dgm:t>
    </dgm:pt>
    <dgm:pt modelId="{9B1A2FA9-9B42-B140-A14C-FBE7C8B9C3C3}" type="sibTrans" cxnId="{26A7B8D0-9000-4F4E-9B32-FFDE2CCA61C6}">
      <dgm:prSet/>
      <dgm:spPr/>
      <dgm:t>
        <a:bodyPr/>
        <a:lstStyle/>
        <a:p>
          <a:endParaRPr lang="en-US" sz="2000">
            <a:latin typeface="Times New Roman" panose="02020603050405020304" pitchFamily="18" charset="0"/>
            <a:cs typeface="Times New Roman" panose="02020603050405020304" pitchFamily="18" charset="0"/>
          </a:endParaRPr>
        </a:p>
      </dgm:t>
    </dgm:pt>
    <dgm:pt modelId="{CFEF5D00-1DF8-0143-9515-C1EA12493817}">
      <dgm:prSet custT="1"/>
      <dgm:spPr/>
      <dgm:t>
        <a:bodyPr/>
        <a:lstStyle/>
        <a:p>
          <a:r>
            <a:rPr lang="id-ID" sz="1600" dirty="0" err="1">
              <a:latin typeface="Times New Roman" panose="02020603050405020304" pitchFamily="18" charset="0"/>
              <a:cs typeface="Times New Roman" panose="02020603050405020304" pitchFamily="18" charset="0"/>
            </a:rPr>
            <a:t>Nakamizu</a:t>
          </a:r>
          <a:r>
            <a:rPr lang="id-ID" sz="1600" dirty="0">
              <a:latin typeface="Times New Roman" panose="02020603050405020304" pitchFamily="18" charset="0"/>
              <a:cs typeface="Times New Roman" panose="02020603050405020304" pitchFamily="18" charset="0"/>
            </a:rPr>
            <a:t> (1992)</a:t>
          </a:r>
          <a:endParaRPr lang="en-US" sz="1600" dirty="0">
            <a:latin typeface="Times New Roman" panose="02020603050405020304" pitchFamily="18" charset="0"/>
            <a:cs typeface="Times New Roman" panose="02020603050405020304" pitchFamily="18" charset="0"/>
          </a:endParaRPr>
        </a:p>
      </dgm:t>
    </dgm:pt>
    <dgm:pt modelId="{CF231E9B-0733-2745-80A9-F656C81954F2}" type="parTrans" cxnId="{9310706D-C060-A746-9ED3-FADB8842865F}">
      <dgm:prSet/>
      <dgm:spPr/>
      <dgm:t>
        <a:bodyPr/>
        <a:lstStyle/>
        <a:p>
          <a:endParaRPr lang="en-US" sz="2000">
            <a:latin typeface="Times New Roman" panose="02020603050405020304" pitchFamily="18" charset="0"/>
            <a:cs typeface="Times New Roman" panose="02020603050405020304" pitchFamily="18" charset="0"/>
          </a:endParaRPr>
        </a:p>
      </dgm:t>
    </dgm:pt>
    <dgm:pt modelId="{B854F927-7124-BC48-952C-69E581DEEC62}" type="sibTrans" cxnId="{9310706D-C060-A746-9ED3-FADB8842865F}">
      <dgm:prSet/>
      <dgm:spPr/>
      <dgm:t>
        <a:bodyPr/>
        <a:lstStyle/>
        <a:p>
          <a:endParaRPr lang="en-US" sz="2000">
            <a:latin typeface="Times New Roman" panose="02020603050405020304" pitchFamily="18" charset="0"/>
            <a:cs typeface="Times New Roman" panose="02020603050405020304" pitchFamily="18" charset="0"/>
          </a:endParaRPr>
        </a:p>
      </dgm:t>
    </dgm:pt>
    <dgm:pt modelId="{DEA32277-254D-2E42-BF46-47D1EA5E0954}">
      <dgm:prSet custT="1"/>
      <dgm:spPr/>
      <dgm:t>
        <a:bodyPr/>
        <a:lstStyle/>
        <a:p>
          <a:r>
            <a:rPr lang="en-US" sz="1600" dirty="0">
              <a:latin typeface="Times New Roman" panose="02020603050405020304" pitchFamily="18" charset="0"/>
              <a:cs typeface="Times New Roman" panose="02020603050405020304" pitchFamily="18" charset="0"/>
            </a:rPr>
            <a:t>Shiro (in </a:t>
          </a:r>
          <a:r>
            <a:rPr lang="en-US" sz="1600" dirty="0" err="1">
              <a:latin typeface="Times New Roman" panose="02020603050405020304" pitchFamily="18" charset="0"/>
              <a:cs typeface="Times New Roman" panose="02020603050405020304" pitchFamily="18" charset="0"/>
            </a:rPr>
            <a:t>Susanti</a:t>
          </a:r>
          <a:r>
            <a:rPr lang="en-US" sz="1600" dirty="0">
              <a:latin typeface="Times New Roman" panose="02020603050405020304" pitchFamily="18" charset="0"/>
              <a:cs typeface="Times New Roman" panose="02020603050405020304" pitchFamily="18" charset="0"/>
            </a:rPr>
            <a:t>, 2008)</a:t>
          </a:r>
        </a:p>
      </dgm:t>
    </dgm:pt>
    <dgm:pt modelId="{D23E0F8C-CE96-154E-8316-D0DA84FEC27B}" type="parTrans" cxnId="{1CC3412B-3037-8F41-8E3E-BE3DB7B7E1E0}">
      <dgm:prSet/>
      <dgm:spPr/>
      <dgm:t>
        <a:bodyPr/>
        <a:lstStyle/>
        <a:p>
          <a:endParaRPr lang="en-US" sz="2000">
            <a:latin typeface="Times New Roman" panose="02020603050405020304" pitchFamily="18" charset="0"/>
            <a:cs typeface="Times New Roman" panose="02020603050405020304" pitchFamily="18" charset="0"/>
          </a:endParaRPr>
        </a:p>
      </dgm:t>
    </dgm:pt>
    <dgm:pt modelId="{29FC1D70-40CE-074D-8344-4CB1B63D304B}" type="sibTrans" cxnId="{1CC3412B-3037-8F41-8E3E-BE3DB7B7E1E0}">
      <dgm:prSet/>
      <dgm:spPr/>
      <dgm:t>
        <a:bodyPr/>
        <a:lstStyle/>
        <a:p>
          <a:endParaRPr lang="en-US" sz="2000">
            <a:latin typeface="Times New Roman" panose="02020603050405020304" pitchFamily="18" charset="0"/>
            <a:cs typeface="Times New Roman" panose="02020603050405020304" pitchFamily="18" charset="0"/>
          </a:endParaRPr>
        </a:p>
      </dgm:t>
    </dgm:pt>
    <dgm:pt modelId="{194CE2B9-A331-F04B-8E75-BCFE73E1DF05}">
      <dgm:prSet custT="1"/>
      <dgm:spPr/>
      <dgm:t>
        <a:bodyPr/>
        <a:lstStyle/>
        <a:p>
          <a:r>
            <a:rPr lang="en-US" sz="1600" dirty="0" err="1">
              <a:latin typeface="Times New Roman" panose="02020603050405020304" pitchFamily="18" charset="0"/>
              <a:cs typeface="Times New Roman" panose="02020603050405020304" pitchFamily="18" charset="0"/>
            </a:rPr>
            <a:t>Giichi</a:t>
          </a:r>
          <a:r>
            <a:rPr lang="en-US" sz="1600" dirty="0">
              <a:latin typeface="Times New Roman" panose="02020603050405020304" pitchFamily="18" charset="0"/>
              <a:cs typeface="Times New Roman" panose="02020603050405020304" pitchFamily="18" charset="0"/>
            </a:rPr>
            <a:t> et all. (2002)</a:t>
          </a:r>
        </a:p>
      </dgm:t>
    </dgm:pt>
    <dgm:pt modelId="{6E07CB76-5676-A749-8AB0-5D411B83757F}" type="parTrans" cxnId="{CDCDF60A-36BF-6C4E-9475-04AA2E4E45B8}">
      <dgm:prSet/>
      <dgm:spPr/>
      <dgm:t>
        <a:bodyPr/>
        <a:lstStyle/>
        <a:p>
          <a:endParaRPr lang="en-US" sz="2000"/>
        </a:p>
      </dgm:t>
    </dgm:pt>
    <dgm:pt modelId="{CC04680E-07CF-DA46-9543-8286C13095D3}" type="sibTrans" cxnId="{CDCDF60A-36BF-6C4E-9475-04AA2E4E45B8}">
      <dgm:prSet/>
      <dgm:spPr/>
      <dgm:t>
        <a:bodyPr/>
        <a:lstStyle/>
        <a:p>
          <a:endParaRPr lang="en-US" sz="2000"/>
        </a:p>
      </dgm:t>
    </dgm:pt>
    <dgm:pt modelId="{956FF9BC-51F1-794B-8F22-9ED9F607E68F}" type="pres">
      <dgm:prSet presAssocID="{9E521334-6AA3-3E49-B1DA-026C846DCE39}" presName="diagram" presStyleCnt="0">
        <dgm:presLayoutVars>
          <dgm:chPref val="1"/>
          <dgm:dir/>
          <dgm:animOne val="branch"/>
          <dgm:animLvl val="lvl"/>
          <dgm:resizeHandles/>
        </dgm:presLayoutVars>
      </dgm:prSet>
      <dgm:spPr/>
    </dgm:pt>
    <dgm:pt modelId="{B57CC535-D962-334A-B79D-44047B4124E6}" type="pres">
      <dgm:prSet presAssocID="{1D0D254D-0041-5244-931A-03CAA3FC2B83}" presName="root" presStyleCnt="0"/>
      <dgm:spPr/>
    </dgm:pt>
    <dgm:pt modelId="{C250861E-15B7-D540-A219-6C90C13F13AB}" type="pres">
      <dgm:prSet presAssocID="{1D0D254D-0041-5244-931A-03CAA3FC2B83}" presName="rootComposite" presStyleCnt="0"/>
      <dgm:spPr/>
    </dgm:pt>
    <dgm:pt modelId="{2B1DDE51-64A7-ED49-8D21-8F12711A1837}" type="pres">
      <dgm:prSet presAssocID="{1D0D254D-0041-5244-931A-03CAA3FC2B83}" presName="rootText" presStyleLbl="node1" presStyleIdx="0" presStyleCnt="1" custScaleX="240593" custLinFactNeighborX="-50375" custLinFactNeighborY="-131"/>
      <dgm:spPr/>
    </dgm:pt>
    <dgm:pt modelId="{C774E03E-701E-8E48-875B-2E52D823489E}" type="pres">
      <dgm:prSet presAssocID="{1D0D254D-0041-5244-931A-03CAA3FC2B83}" presName="rootConnector" presStyleLbl="node1" presStyleIdx="0" presStyleCnt="1"/>
      <dgm:spPr/>
    </dgm:pt>
    <dgm:pt modelId="{7162BD78-B6AE-2740-8876-148EC211E4F5}" type="pres">
      <dgm:prSet presAssocID="{1D0D254D-0041-5244-931A-03CAA3FC2B83}" presName="childShape" presStyleCnt="0"/>
      <dgm:spPr/>
    </dgm:pt>
    <dgm:pt modelId="{588F3CD2-E0C9-224C-BF18-BC0178E678C1}" type="pres">
      <dgm:prSet presAssocID="{CF231E9B-0733-2745-80A9-F656C81954F2}" presName="Name13" presStyleLbl="parChTrans1D2" presStyleIdx="0" presStyleCnt="3"/>
      <dgm:spPr/>
    </dgm:pt>
    <dgm:pt modelId="{1DFA5053-A14C-1C45-82C3-D0147C69E6B7}" type="pres">
      <dgm:prSet presAssocID="{CFEF5D00-1DF8-0143-9515-C1EA12493817}" presName="childText" presStyleLbl="bgAcc1" presStyleIdx="0" presStyleCnt="3" custScaleX="152369" custLinFactNeighborX="-41528" custLinFactNeighborY="132">
        <dgm:presLayoutVars>
          <dgm:bulletEnabled val="1"/>
        </dgm:presLayoutVars>
      </dgm:prSet>
      <dgm:spPr/>
    </dgm:pt>
    <dgm:pt modelId="{286F7625-405D-9C44-AF81-B161538B9B44}" type="pres">
      <dgm:prSet presAssocID="{D23E0F8C-CE96-154E-8316-D0DA84FEC27B}" presName="Name13" presStyleLbl="parChTrans1D2" presStyleIdx="1" presStyleCnt="3"/>
      <dgm:spPr/>
    </dgm:pt>
    <dgm:pt modelId="{A51384F9-DC4E-654A-AEFC-162236BA05D3}" type="pres">
      <dgm:prSet presAssocID="{DEA32277-254D-2E42-BF46-47D1EA5E0954}" presName="childText" presStyleLbl="bgAcc1" presStyleIdx="1" presStyleCnt="3" custScaleX="215804" custLinFactNeighborX="-41528" custLinFactNeighborY="132">
        <dgm:presLayoutVars>
          <dgm:bulletEnabled val="1"/>
        </dgm:presLayoutVars>
      </dgm:prSet>
      <dgm:spPr/>
    </dgm:pt>
    <dgm:pt modelId="{E0771B61-A8F2-2940-8D7D-3D6A812B9FB0}" type="pres">
      <dgm:prSet presAssocID="{6E07CB76-5676-A749-8AB0-5D411B83757F}" presName="Name13" presStyleLbl="parChTrans1D2" presStyleIdx="2" presStyleCnt="3"/>
      <dgm:spPr/>
    </dgm:pt>
    <dgm:pt modelId="{64F07428-43E8-044B-9139-D09CF92A05C6}" type="pres">
      <dgm:prSet presAssocID="{194CE2B9-A331-F04B-8E75-BCFE73E1DF05}" presName="childText" presStyleLbl="bgAcc1" presStyleIdx="2" presStyleCnt="3" custScaleX="186349" custLinFactNeighborX="-41528" custLinFactNeighborY="132">
        <dgm:presLayoutVars>
          <dgm:bulletEnabled val="1"/>
        </dgm:presLayoutVars>
      </dgm:prSet>
      <dgm:spPr/>
    </dgm:pt>
  </dgm:ptLst>
  <dgm:cxnLst>
    <dgm:cxn modelId="{CDCDF60A-36BF-6C4E-9475-04AA2E4E45B8}" srcId="{1D0D254D-0041-5244-931A-03CAA3FC2B83}" destId="{194CE2B9-A331-F04B-8E75-BCFE73E1DF05}" srcOrd="2" destOrd="0" parTransId="{6E07CB76-5676-A749-8AB0-5D411B83757F}" sibTransId="{CC04680E-07CF-DA46-9543-8286C13095D3}"/>
    <dgm:cxn modelId="{836C9F19-D1BB-6643-A635-354FF986C70F}" type="presOf" srcId="{DEA32277-254D-2E42-BF46-47D1EA5E0954}" destId="{A51384F9-DC4E-654A-AEFC-162236BA05D3}" srcOrd="0" destOrd="0" presId="urn:microsoft.com/office/officeart/2005/8/layout/hierarchy3"/>
    <dgm:cxn modelId="{E65A101B-E19A-3B4D-B6CB-7C321F8D8045}" type="presOf" srcId="{1D0D254D-0041-5244-931A-03CAA3FC2B83}" destId="{C774E03E-701E-8E48-875B-2E52D823489E}" srcOrd="1" destOrd="0" presId="urn:microsoft.com/office/officeart/2005/8/layout/hierarchy3"/>
    <dgm:cxn modelId="{1CC3412B-3037-8F41-8E3E-BE3DB7B7E1E0}" srcId="{1D0D254D-0041-5244-931A-03CAA3FC2B83}" destId="{DEA32277-254D-2E42-BF46-47D1EA5E0954}" srcOrd="1" destOrd="0" parTransId="{D23E0F8C-CE96-154E-8316-D0DA84FEC27B}" sibTransId="{29FC1D70-40CE-074D-8344-4CB1B63D304B}"/>
    <dgm:cxn modelId="{19339E2C-A6ED-3545-8A38-9F0A7B184818}" type="presOf" srcId="{194CE2B9-A331-F04B-8E75-BCFE73E1DF05}" destId="{64F07428-43E8-044B-9139-D09CF92A05C6}" srcOrd="0" destOrd="0" presId="urn:microsoft.com/office/officeart/2005/8/layout/hierarchy3"/>
    <dgm:cxn modelId="{72559F45-8376-0643-8909-0798A7A57557}" type="presOf" srcId="{6E07CB76-5676-A749-8AB0-5D411B83757F}" destId="{E0771B61-A8F2-2940-8D7D-3D6A812B9FB0}" srcOrd="0" destOrd="0" presId="urn:microsoft.com/office/officeart/2005/8/layout/hierarchy3"/>
    <dgm:cxn modelId="{9310706D-C060-A746-9ED3-FADB8842865F}" srcId="{1D0D254D-0041-5244-931A-03CAA3FC2B83}" destId="{CFEF5D00-1DF8-0143-9515-C1EA12493817}" srcOrd="0" destOrd="0" parTransId="{CF231E9B-0733-2745-80A9-F656C81954F2}" sibTransId="{B854F927-7124-BC48-952C-69E581DEEC62}"/>
    <dgm:cxn modelId="{5946288A-6DBD-6A40-A504-F0F034BB06BE}" type="presOf" srcId="{9E521334-6AA3-3E49-B1DA-026C846DCE39}" destId="{956FF9BC-51F1-794B-8F22-9ED9F607E68F}" srcOrd="0" destOrd="0" presId="urn:microsoft.com/office/officeart/2005/8/layout/hierarchy3"/>
    <dgm:cxn modelId="{BEDD389B-C081-B642-B04D-6C8A267C9585}" type="presOf" srcId="{CFEF5D00-1DF8-0143-9515-C1EA12493817}" destId="{1DFA5053-A14C-1C45-82C3-D0147C69E6B7}" srcOrd="0" destOrd="0" presId="urn:microsoft.com/office/officeart/2005/8/layout/hierarchy3"/>
    <dgm:cxn modelId="{9DE4B9AE-D009-4049-AA88-BFC538151D5A}" type="presOf" srcId="{D23E0F8C-CE96-154E-8316-D0DA84FEC27B}" destId="{286F7625-405D-9C44-AF81-B161538B9B44}" srcOrd="0" destOrd="0" presId="urn:microsoft.com/office/officeart/2005/8/layout/hierarchy3"/>
    <dgm:cxn modelId="{26A7B8D0-9000-4F4E-9B32-FFDE2CCA61C6}" srcId="{9E521334-6AA3-3E49-B1DA-026C846DCE39}" destId="{1D0D254D-0041-5244-931A-03CAA3FC2B83}" srcOrd="0" destOrd="0" parTransId="{61B59DA3-0884-E24F-B3F2-3B1F324B2444}" sibTransId="{9B1A2FA9-9B42-B140-A14C-FBE7C8B9C3C3}"/>
    <dgm:cxn modelId="{DF895AFA-48B4-4F47-88AC-278A182F5481}" type="presOf" srcId="{1D0D254D-0041-5244-931A-03CAA3FC2B83}" destId="{2B1DDE51-64A7-ED49-8D21-8F12711A1837}" srcOrd="0" destOrd="0" presId="urn:microsoft.com/office/officeart/2005/8/layout/hierarchy3"/>
    <dgm:cxn modelId="{FA05FBFD-2319-0248-BBB9-77F9EF1CC775}" type="presOf" srcId="{CF231E9B-0733-2745-80A9-F656C81954F2}" destId="{588F3CD2-E0C9-224C-BF18-BC0178E678C1}" srcOrd="0" destOrd="0" presId="urn:microsoft.com/office/officeart/2005/8/layout/hierarchy3"/>
    <dgm:cxn modelId="{A691DC5B-9691-F84C-9260-9C5CEDE74ABE}" type="presParOf" srcId="{956FF9BC-51F1-794B-8F22-9ED9F607E68F}" destId="{B57CC535-D962-334A-B79D-44047B4124E6}" srcOrd="0" destOrd="0" presId="urn:microsoft.com/office/officeart/2005/8/layout/hierarchy3"/>
    <dgm:cxn modelId="{B5217507-78FA-5E4C-B489-E09D8730DF17}" type="presParOf" srcId="{B57CC535-D962-334A-B79D-44047B4124E6}" destId="{C250861E-15B7-D540-A219-6C90C13F13AB}" srcOrd="0" destOrd="0" presId="urn:microsoft.com/office/officeart/2005/8/layout/hierarchy3"/>
    <dgm:cxn modelId="{5D63CC88-8B88-B346-92A3-61B2FF566C4D}" type="presParOf" srcId="{C250861E-15B7-D540-A219-6C90C13F13AB}" destId="{2B1DDE51-64A7-ED49-8D21-8F12711A1837}" srcOrd="0" destOrd="0" presId="urn:microsoft.com/office/officeart/2005/8/layout/hierarchy3"/>
    <dgm:cxn modelId="{500392F9-AD7A-7942-B1AF-B07A9072132F}" type="presParOf" srcId="{C250861E-15B7-D540-A219-6C90C13F13AB}" destId="{C774E03E-701E-8E48-875B-2E52D823489E}" srcOrd="1" destOrd="0" presId="urn:microsoft.com/office/officeart/2005/8/layout/hierarchy3"/>
    <dgm:cxn modelId="{E76F08A0-B043-8545-BD0B-C0273718ABC7}" type="presParOf" srcId="{B57CC535-D962-334A-B79D-44047B4124E6}" destId="{7162BD78-B6AE-2740-8876-148EC211E4F5}" srcOrd="1" destOrd="0" presId="urn:microsoft.com/office/officeart/2005/8/layout/hierarchy3"/>
    <dgm:cxn modelId="{E382D21E-4926-E247-A55B-2A4E78405DC9}" type="presParOf" srcId="{7162BD78-B6AE-2740-8876-148EC211E4F5}" destId="{588F3CD2-E0C9-224C-BF18-BC0178E678C1}" srcOrd="0" destOrd="0" presId="urn:microsoft.com/office/officeart/2005/8/layout/hierarchy3"/>
    <dgm:cxn modelId="{1B637EAD-B982-E147-9D7E-2E3013E95C7D}" type="presParOf" srcId="{7162BD78-B6AE-2740-8876-148EC211E4F5}" destId="{1DFA5053-A14C-1C45-82C3-D0147C69E6B7}" srcOrd="1" destOrd="0" presId="urn:microsoft.com/office/officeart/2005/8/layout/hierarchy3"/>
    <dgm:cxn modelId="{0576BFC9-9795-2F4B-BE31-61910F8E98D0}" type="presParOf" srcId="{7162BD78-B6AE-2740-8876-148EC211E4F5}" destId="{286F7625-405D-9C44-AF81-B161538B9B44}" srcOrd="2" destOrd="0" presId="urn:microsoft.com/office/officeart/2005/8/layout/hierarchy3"/>
    <dgm:cxn modelId="{139C520A-94B1-5345-A460-05B2A9F77530}" type="presParOf" srcId="{7162BD78-B6AE-2740-8876-148EC211E4F5}" destId="{A51384F9-DC4E-654A-AEFC-162236BA05D3}" srcOrd="3" destOrd="0" presId="urn:microsoft.com/office/officeart/2005/8/layout/hierarchy3"/>
    <dgm:cxn modelId="{B40AB286-D827-094C-A327-8279C0762285}" type="presParOf" srcId="{7162BD78-B6AE-2740-8876-148EC211E4F5}" destId="{E0771B61-A8F2-2940-8D7D-3D6A812B9FB0}" srcOrd="4" destOrd="0" presId="urn:microsoft.com/office/officeart/2005/8/layout/hierarchy3"/>
    <dgm:cxn modelId="{3DFC882C-0126-C34E-ADE1-8412E48B5600}" type="presParOf" srcId="{7162BD78-B6AE-2740-8876-148EC211E4F5}" destId="{64F07428-43E8-044B-9139-D09CF92A05C6}" srcOrd="5" destOrd="0" presId="urn:microsoft.com/office/officeart/2005/8/layout/hierarchy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521334-6AA3-3E49-B1DA-026C846DCE3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1D0D254D-0041-5244-931A-03CAA3FC2B83}">
      <dgm:prSet custT="1"/>
      <dgm:spPr/>
      <dgm:t>
        <a:bodyPr/>
        <a:lstStyle/>
        <a:p>
          <a:pPr algn="l"/>
          <a:r>
            <a:rPr lang="en-US" sz="2000" dirty="0">
              <a:latin typeface="Times New Roman" panose="02020603050405020304" pitchFamily="18" charset="0"/>
              <a:cs typeface="Times New Roman" panose="02020603050405020304" pitchFamily="18" charset="0"/>
            </a:rPr>
            <a:t>Speech Action </a:t>
          </a:r>
          <a:r>
            <a:rPr lang="en-US" sz="1800" dirty="0">
              <a:latin typeface="Times New Roman" panose="02020603050405020304" pitchFamily="18" charset="0"/>
              <a:cs typeface="Times New Roman" panose="02020603050405020304" pitchFamily="18" charset="0"/>
            </a:rPr>
            <a:t>Strategy</a:t>
          </a:r>
          <a:r>
            <a:rPr lang="en-US" sz="2000" dirty="0">
              <a:latin typeface="Times New Roman" panose="02020603050405020304" pitchFamily="18" charset="0"/>
              <a:cs typeface="Times New Roman" panose="02020603050405020304" pitchFamily="18" charset="0"/>
            </a:rPr>
            <a:t> for Requests</a:t>
          </a:r>
        </a:p>
      </dgm:t>
    </dgm:pt>
    <dgm:pt modelId="{61B59DA3-0884-E24F-B3F2-3B1F324B2444}" type="parTrans" cxnId="{26A7B8D0-9000-4F4E-9B32-FFDE2CCA61C6}">
      <dgm:prSet/>
      <dgm:spPr/>
      <dgm:t>
        <a:bodyPr/>
        <a:lstStyle/>
        <a:p>
          <a:endParaRPr lang="en-US" sz="2400">
            <a:latin typeface="Times New Roman" panose="02020603050405020304" pitchFamily="18" charset="0"/>
            <a:cs typeface="Times New Roman" panose="02020603050405020304" pitchFamily="18" charset="0"/>
          </a:endParaRPr>
        </a:p>
      </dgm:t>
    </dgm:pt>
    <dgm:pt modelId="{9B1A2FA9-9B42-B140-A14C-FBE7C8B9C3C3}" type="sibTrans" cxnId="{26A7B8D0-9000-4F4E-9B32-FFDE2CCA61C6}">
      <dgm:prSet/>
      <dgm:spPr/>
      <dgm:t>
        <a:bodyPr/>
        <a:lstStyle/>
        <a:p>
          <a:endParaRPr lang="en-US" sz="2400">
            <a:latin typeface="Times New Roman" panose="02020603050405020304" pitchFamily="18" charset="0"/>
            <a:cs typeface="Times New Roman" panose="02020603050405020304" pitchFamily="18" charset="0"/>
          </a:endParaRPr>
        </a:p>
      </dgm:t>
    </dgm:pt>
    <dgm:pt modelId="{CFEF5D00-1DF8-0143-9515-C1EA12493817}">
      <dgm:prSet custT="1"/>
      <dgm:spPr/>
      <dgm:t>
        <a:bodyPr/>
        <a:lstStyle/>
        <a:p>
          <a:pPr algn="l"/>
          <a:r>
            <a:rPr lang="en-US" sz="1800" dirty="0">
              <a:latin typeface="Times New Roman" panose="02020603050405020304" pitchFamily="18" charset="0"/>
              <a:cs typeface="Times New Roman" panose="02020603050405020304" pitchFamily="18" charset="0"/>
            </a:rPr>
            <a:t>Blum-</a:t>
          </a:r>
          <a:r>
            <a:rPr lang="en-US" sz="1800" dirty="0" err="1">
              <a:latin typeface="Times New Roman" panose="02020603050405020304" pitchFamily="18" charset="0"/>
              <a:cs typeface="Times New Roman" panose="02020603050405020304" pitchFamily="18" charset="0"/>
            </a:rPr>
            <a:t>kulka</a:t>
          </a:r>
          <a:r>
            <a:rPr lang="en-US" sz="1800" dirty="0">
              <a:latin typeface="Times New Roman" panose="02020603050405020304" pitchFamily="18" charset="0"/>
              <a:cs typeface="Times New Roman" panose="02020603050405020304" pitchFamily="18" charset="0"/>
            </a:rPr>
            <a:t> &amp; </a:t>
          </a:r>
          <a:r>
            <a:rPr lang="en-US" sz="1600" dirty="0" err="1">
              <a:latin typeface="Times New Roman" panose="02020603050405020304" pitchFamily="18" charset="0"/>
              <a:cs typeface="Times New Roman" panose="02020603050405020304" pitchFamily="18" charset="0"/>
            </a:rPr>
            <a:t>Olshtain</a:t>
          </a:r>
          <a:r>
            <a:rPr lang="en-US" sz="1800" dirty="0">
              <a:latin typeface="Times New Roman" panose="02020603050405020304" pitchFamily="18" charset="0"/>
              <a:cs typeface="Times New Roman" panose="02020603050405020304" pitchFamily="18" charset="0"/>
            </a:rPr>
            <a:t> (1984)</a:t>
          </a:r>
        </a:p>
      </dgm:t>
    </dgm:pt>
    <dgm:pt modelId="{CF231E9B-0733-2745-80A9-F656C81954F2}" type="parTrans" cxnId="{9310706D-C060-A746-9ED3-FADB8842865F}">
      <dgm:prSet/>
      <dgm:spPr/>
      <dgm:t>
        <a:bodyPr/>
        <a:lstStyle/>
        <a:p>
          <a:endParaRPr lang="en-US" sz="2400">
            <a:latin typeface="Times New Roman" panose="02020603050405020304" pitchFamily="18" charset="0"/>
            <a:cs typeface="Times New Roman" panose="02020603050405020304" pitchFamily="18" charset="0"/>
          </a:endParaRPr>
        </a:p>
      </dgm:t>
    </dgm:pt>
    <dgm:pt modelId="{B854F927-7124-BC48-952C-69E581DEEC62}" type="sibTrans" cxnId="{9310706D-C060-A746-9ED3-FADB8842865F}">
      <dgm:prSet/>
      <dgm:spPr/>
      <dgm:t>
        <a:bodyPr/>
        <a:lstStyle/>
        <a:p>
          <a:endParaRPr lang="en-US" sz="2400">
            <a:latin typeface="Times New Roman" panose="02020603050405020304" pitchFamily="18" charset="0"/>
            <a:cs typeface="Times New Roman" panose="02020603050405020304" pitchFamily="18" charset="0"/>
          </a:endParaRPr>
        </a:p>
      </dgm:t>
    </dgm:pt>
    <dgm:pt modelId="{956FF9BC-51F1-794B-8F22-9ED9F607E68F}" type="pres">
      <dgm:prSet presAssocID="{9E521334-6AA3-3E49-B1DA-026C846DCE39}" presName="diagram" presStyleCnt="0">
        <dgm:presLayoutVars>
          <dgm:chPref val="1"/>
          <dgm:dir/>
          <dgm:animOne val="branch"/>
          <dgm:animLvl val="lvl"/>
          <dgm:resizeHandles/>
        </dgm:presLayoutVars>
      </dgm:prSet>
      <dgm:spPr/>
    </dgm:pt>
    <dgm:pt modelId="{B57CC535-D962-334A-B79D-44047B4124E6}" type="pres">
      <dgm:prSet presAssocID="{1D0D254D-0041-5244-931A-03CAA3FC2B83}" presName="root" presStyleCnt="0"/>
      <dgm:spPr/>
    </dgm:pt>
    <dgm:pt modelId="{C250861E-15B7-D540-A219-6C90C13F13AB}" type="pres">
      <dgm:prSet presAssocID="{1D0D254D-0041-5244-931A-03CAA3FC2B83}" presName="rootComposite" presStyleCnt="0"/>
      <dgm:spPr/>
    </dgm:pt>
    <dgm:pt modelId="{2B1DDE51-64A7-ED49-8D21-8F12711A1837}" type="pres">
      <dgm:prSet presAssocID="{1D0D254D-0041-5244-931A-03CAA3FC2B83}" presName="rootText" presStyleLbl="node1" presStyleIdx="0" presStyleCnt="1" custScaleX="108662" custLinFactNeighborX="-26404" custLinFactNeighborY="-9928"/>
      <dgm:spPr/>
    </dgm:pt>
    <dgm:pt modelId="{C774E03E-701E-8E48-875B-2E52D823489E}" type="pres">
      <dgm:prSet presAssocID="{1D0D254D-0041-5244-931A-03CAA3FC2B83}" presName="rootConnector" presStyleLbl="node1" presStyleIdx="0" presStyleCnt="1"/>
      <dgm:spPr/>
    </dgm:pt>
    <dgm:pt modelId="{7162BD78-B6AE-2740-8876-148EC211E4F5}" type="pres">
      <dgm:prSet presAssocID="{1D0D254D-0041-5244-931A-03CAA3FC2B83}" presName="childShape" presStyleCnt="0"/>
      <dgm:spPr/>
    </dgm:pt>
    <dgm:pt modelId="{588F3CD2-E0C9-224C-BF18-BC0178E678C1}" type="pres">
      <dgm:prSet presAssocID="{CF231E9B-0733-2745-80A9-F656C81954F2}" presName="Name13" presStyleLbl="parChTrans1D2" presStyleIdx="0" presStyleCnt="1"/>
      <dgm:spPr/>
    </dgm:pt>
    <dgm:pt modelId="{1DFA5053-A14C-1C45-82C3-D0147C69E6B7}" type="pres">
      <dgm:prSet presAssocID="{CFEF5D00-1DF8-0143-9515-C1EA12493817}" presName="childText" presStyleLbl="bgAcc1" presStyleIdx="0" presStyleCnt="1" custScaleX="85593">
        <dgm:presLayoutVars>
          <dgm:bulletEnabled val="1"/>
        </dgm:presLayoutVars>
      </dgm:prSet>
      <dgm:spPr/>
    </dgm:pt>
  </dgm:ptLst>
  <dgm:cxnLst>
    <dgm:cxn modelId="{5069F932-D224-E748-9C28-834D63A347F8}" type="presOf" srcId="{CF231E9B-0733-2745-80A9-F656C81954F2}" destId="{588F3CD2-E0C9-224C-BF18-BC0178E678C1}" srcOrd="0" destOrd="0" presId="urn:microsoft.com/office/officeart/2005/8/layout/hierarchy3"/>
    <dgm:cxn modelId="{9310706D-C060-A746-9ED3-FADB8842865F}" srcId="{1D0D254D-0041-5244-931A-03CAA3FC2B83}" destId="{CFEF5D00-1DF8-0143-9515-C1EA12493817}" srcOrd="0" destOrd="0" parTransId="{CF231E9B-0733-2745-80A9-F656C81954F2}" sibTransId="{B854F927-7124-BC48-952C-69E581DEEC62}"/>
    <dgm:cxn modelId="{9E4DD577-6C86-4542-8581-2EEBDAE1FBE4}" type="presOf" srcId="{CFEF5D00-1DF8-0143-9515-C1EA12493817}" destId="{1DFA5053-A14C-1C45-82C3-D0147C69E6B7}" srcOrd="0" destOrd="0" presId="urn:microsoft.com/office/officeart/2005/8/layout/hierarchy3"/>
    <dgm:cxn modelId="{5946288A-6DBD-6A40-A504-F0F034BB06BE}" type="presOf" srcId="{9E521334-6AA3-3E49-B1DA-026C846DCE39}" destId="{956FF9BC-51F1-794B-8F22-9ED9F607E68F}" srcOrd="0" destOrd="0" presId="urn:microsoft.com/office/officeart/2005/8/layout/hierarchy3"/>
    <dgm:cxn modelId="{9B002092-DDF6-974E-99F2-736B44E6B964}" type="presOf" srcId="{1D0D254D-0041-5244-931A-03CAA3FC2B83}" destId="{C774E03E-701E-8E48-875B-2E52D823489E}" srcOrd="1" destOrd="0" presId="urn:microsoft.com/office/officeart/2005/8/layout/hierarchy3"/>
    <dgm:cxn modelId="{26A7B8D0-9000-4F4E-9B32-FFDE2CCA61C6}" srcId="{9E521334-6AA3-3E49-B1DA-026C846DCE39}" destId="{1D0D254D-0041-5244-931A-03CAA3FC2B83}" srcOrd="0" destOrd="0" parTransId="{61B59DA3-0884-E24F-B3F2-3B1F324B2444}" sibTransId="{9B1A2FA9-9B42-B140-A14C-FBE7C8B9C3C3}"/>
    <dgm:cxn modelId="{C0B504E2-7B14-E049-95C3-264FF9E1416B}" type="presOf" srcId="{1D0D254D-0041-5244-931A-03CAA3FC2B83}" destId="{2B1DDE51-64A7-ED49-8D21-8F12711A1837}" srcOrd="0" destOrd="0" presId="urn:microsoft.com/office/officeart/2005/8/layout/hierarchy3"/>
    <dgm:cxn modelId="{B7512379-2BC9-9A43-ACBC-A1E2A487043C}" type="presParOf" srcId="{956FF9BC-51F1-794B-8F22-9ED9F607E68F}" destId="{B57CC535-D962-334A-B79D-44047B4124E6}" srcOrd="0" destOrd="0" presId="urn:microsoft.com/office/officeart/2005/8/layout/hierarchy3"/>
    <dgm:cxn modelId="{D1FB54E7-C7FF-014B-8E14-6E8B1125DF2F}" type="presParOf" srcId="{B57CC535-D962-334A-B79D-44047B4124E6}" destId="{C250861E-15B7-D540-A219-6C90C13F13AB}" srcOrd="0" destOrd="0" presId="urn:microsoft.com/office/officeart/2005/8/layout/hierarchy3"/>
    <dgm:cxn modelId="{68AD31B5-A61F-B44B-9BD6-B6C231513D4E}" type="presParOf" srcId="{C250861E-15B7-D540-A219-6C90C13F13AB}" destId="{2B1DDE51-64A7-ED49-8D21-8F12711A1837}" srcOrd="0" destOrd="0" presId="urn:microsoft.com/office/officeart/2005/8/layout/hierarchy3"/>
    <dgm:cxn modelId="{DA9C9BA9-773D-0648-8A1D-2E0DD74E80FA}" type="presParOf" srcId="{C250861E-15B7-D540-A219-6C90C13F13AB}" destId="{C774E03E-701E-8E48-875B-2E52D823489E}" srcOrd="1" destOrd="0" presId="urn:microsoft.com/office/officeart/2005/8/layout/hierarchy3"/>
    <dgm:cxn modelId="{765F32FD-29A0-8B4B-9C4A-E0C7B2A04EAB}" type="presParOf" srcId="{B57CC535-D962-334A-B79D-44047B4124E6}" destId="{7162BD78-B6AE-2740-8876-148EC211E4F5}" srcOrd="1" destOrd="0" presId="urn:microsoft.com/office/officeart/2005/8/layout/hierarchy3"/>
    <dgm:cxn modelId="{EB820735-D82C-E14E-83C6-FD88FC69AD74}" type="presParOf" srcId="{7162BD78-B6AE-2740-8876-148EC211E4F5}" destId="{588F3CD2-E0C9-224C-BF18-BC0178E678C1}" srcOrd="0" destOrd="0" presId="urn:microsoft.com/office/officeart/2005/8/layout/hierarchy3"/>
    <dgm:cxn modelId="{F8AEE6A9-7027-144E-B10B-D1E490776E41}" type="presParOf" srcId="{7162BD78-B6AE-2740-8876-148EC211E4F5}" destId="{1DFA5053-A14C-1C45-82C3-D0147C69E6B7}" srcOrd="1" destOrd="0" presId="urn:microsoft.com/office/officeart/2005/8/layout/hierarchy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1DDE51-64A7-ED49-8D21-8F12711A1837}">
      <dsp:nvSpPr>
        <dsp:cNvPr id="0" name=""/>
        <dsp:cNvSpPr/>
      </dsp:nvSpPr>
      <dsp:spPr>
        <a:xfrm>
          <a:off x="125833" y="0"/>
          <a:ext cx="1891374" cy="6520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Times New Roman" panose="02020603050405020304" pitchFamily="18" charset="0"/>
              <a:cs typeface="Times New Roman" panose="02020603050405020304" pitchFamily="18" charset="0"/>
            </a:rPr>
            <a:t>Pragmatics</a:t>
          </a:r>
        </a:p>
      </dsp:txBody>
      <dsp:txXfrm>
        <a:off x="144930" y="19097"/>
        <a:ext cx="1853180" cy="613810"/>
      </dsp:txXfrm>
    </dsp:sp>
    <dsp:sp modelId="{588F3CD2-E0C9-224C-BF18-BC0178E678C1}">
      <dsp:nvSpPr>
        <dsp:cNvPr id="0" name=""/>
        <dsp:cNvSpPr/>
      </dsp:nvSpPr>
      <dsp:spPr>
        <a:xfrm>
          <a:off x="314971" y="652004"/>
          <a:ext cx="225634" cy="501253"/>
        </a:xfrm>
        <a:custGeom>
          <a:avLst/>
          <a:gdLst/>
          <a:ahLst/>
          <a:cxnLst/>
          <a:rect l="0" t="0" r="0" b="0"/>
          <a:pathLst>
            <a:path>
              <a:moveTo>
                <a:pt x="0" y="0"/>
              </a:moveTo>
              <a:lnTo>
                <a:pt x="0" y="501253"/>
              </a:lnTo>
              <a:lnTo>
                <a:pt x="225634" y="5012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FA5053-A14C-1C45-82C3-D0147C69E6B7}">
      <dsp:nvSpPr>
        <dsp:cNvPr id="0" name=""/>
        <dsp:cNvSpPr/>
      </dsp:nvSpPr>
      <dsp:spPr>
        <a:xfrm>
          <a:off x="540605" y="827255"/>
          <a:ext cx="2193270" cy="6520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Huang (2007)</a:t>
          </a:r>
          <a:r>
            <a:rPr lang="en-JP" sz="1600" kern="1200" dirty="0">
              <a:latin typeface="Times New Roman" panose="02020603050405020304" pitchFamily="18" charset="0"/>
              <a:cs typeface="Times New Roman" panose="02020603050405020304" pitchFamily="18" charset="0"/>
            </a:rPr>
            <a:t> </a:t>
          </a:r>
          <a:endParaRPr lang="en-US" sz="1600" kern="1200" dirty="0">
            <a:latin typeface="Times New Roman" panose="02020603050405020304" pitchFamily="18" charset="0"/>
            <a:cs typeface="Times New Roman" panose="02020603050405020304" pitchFamily="18" charset="0"/>
          </a:endParaRPr>
        </a:p>
      </dsp:txBody>
      <dsp:txXfrm>
        <a:off x="559702" y="846352"/>
        <a:ext cx="2155076" cy="613810"/>
      </dsp:txXfrm>
    </dsp:sp>
    <dsp:sp modelId="{286F7625-405D-9C44-AF81-B161538B9B44}">
      <dsp:nvSpPr>
        <dsp:cNvPr id="0" name=""/>
        <dsp:cNvSpPr/>
      </dsp:nvSpPr>
      <dsp:spPr>
        <a:xfrm>
          <a:off x="314971" y="652004"/>
          <a:ext cx="225634" cy="1316259"/>
        </a:xfrm>
        <a:custGeom>
          <a:avLst/>
          <a:gdLst/>
          <a:ahLst/>
          <a:cxnLst/>
          <a:rect l="0" t="0" r="0" b="0"/>
          <a:pathLst>
            <a:path>
              <a:moveTo>
                <a:pt x="0" y="0"/>
              </a:moveTo>
              <a:lnTo>
                <a:pt x="0" y="1316259"/>
              </a:lnTo>
              <a:lnTo>
                <a:pt x="225634" y="13162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1384F9-DC4E-654A-AEFC-162236BA05D3}">
      <dsp:nvSpPr>
        <dsp:cNvPr id="0" name=""/>
        <dsp:cNvSpPr/>
      </dsp:nvSpPr>
      <dsp:spPr>
        <a:xfrm>
          <a:off x="540605" y="1642261"/>
          <a:ext cx="2251283" cy="6520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Leech (1983)</a:t>
          </a:r>
        </a:p>
      </dsp:txBody>
      <dsp:txXfrm>
        <a:off x="559702" y="1661358"/>
        <a:ext cx="2213089" cy="613810"/>
      </dsp:txXfrm>
    </dsp:sp>
    <dsp:sp modelId="{454CB947-1085-0B41-A197-43038D81EABE}">
      <dsp:nvSpPr>
        <dsp:cNvPr id="0" name=""/>
        <dsp:cNvSpPr/>
      </dsp:nvSpPr>
      <dsp:spPr>
        <a:xfrm>
          <a:off x="314971" y="652004"/>
          <a:ext cx="225634" cy="2121881"/>
        </a:xfrm>
        <a:custGeom>
          <a:avLst/>
          <a:gdLst/>
          <a:ahLst/>
          <a:cxnLst/>
          <a:rect l="0" t="0" r="0" b="0"/>
          <a:pathLst>
            <a:path>
              <a:moveTo>
                <a:pt x="0" y="0"/>
              </a:moveTo>
              <a:lnTo>
                <a:pt x="0" y="2121881"/>
              </a:lnTo>
              <a:lnTo>
                <a:pt x="225634" y="21218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46B2F7-A51E-FB44-8E93-7EFF952838EC}">
      <dsp:nvSpPr>
        <dsp:cNvPr id="0" name=""/>
        <dsp:cNvSpPr/>
      </dsp:nvSpPr>
      <dsp:spPr>
        <a:xfrm>
          <a:off x="540605" y="2447884"/>
          <a:ext cx="2211099" cy="6520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err="1">
              <a:effectLst/>
              <a:latin typeface="Times New Roman" panose="02020603050405020304" pitchFamily="18" charset="0"/>
              <a:ea typeface="DengXian" panose="02010600030101010101" pitchFamily="2" charset="-122"/>
            </a:rPr>
            <a:t>Rühlemann</a:t>
          </a:r>
          <a:r>
            <a:rPr lang="en-US" sz="1600" kern="1200" dirty="0">
              <a:effectLst/>
              <a:latin typeface="Times New Roman" panose="02020603050405020304" pitchFamily="18" charset="0"/>
              <a:ea typeface="DengXian" panose="02010600030101010101" pitchFamily="2" charset="-122"/>
            </a:rPr>
            <a:t> (2018)</a:t>
          </a:r>
          <a:endParaRPr lang="en-US" sz="1600" kern="1200" dirty="0"/>
        </a:p>
      </dsp:txBody>
      <dsp:txXfrm>
        <a:off x="559702" y="2466981"/>
        <a:ext cx="2172905" cy="6138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1DDE51-64A7-ED49-8D21-8F12711A1837}">
      <dsp:nvSpPr>
        <dsp:cNvPr id="0" name=""/>
        <dsp:cNvSpPr/>
      </dsp:nvSpPr>
      <dsp:spPr>
        <a:xfrm>
          <a:off x="680194" y="402"/>
          <a:ext cx="1875172" cy="8494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Times New Roman" panose="02020603050405020304" pitchFamily="18" charset="0"/>
              <a:cs typeface="Times New Roman" panose="02020603050405020304" pitchFamily="18" charset="0"/>
            </a:rPr>
            <a:t>Speech acts</a:t>
          </a:r>
        </a:p>
      </dsp:txBody>
      <dsp:txXfrm>
        <a:off x="705074" y="25282"/>
        <a:ext cx="1825412" cy="799710"/>
      </dsp:txXfrm>
    </dsp:sp>
    <dsp:sp modelId="{588F3CD2-E0C9-224C-BF18-BC0178E678C1}">
      <dsp:nvSpPr>
        <dsp:cNvPr id="0" name=""/>
        <dsp:cNvSpPr/>
      </dsp:nvSpPr>
      <dsp:spPr>
        <a:xfrm>
          <a:off x="867712" y="849872"/>
          <a:ext cx="187517" cy="637103"/>
        </a:xfrm>
        <a:custGeom>
          <a:avLst/>
          <a:gdLst/>
          <a:ahLst/>
          <a:cxnLst/>
          <a:rect l="0" t="0" r="0" b="0"/>
          <a:pathLst>
            <a:path>
              <a:moveTo>
                <a:pt x="0" y="0"/>
              </a:moveTo>
              <a:lnTo>
                <a:pt x="0" y="637103"/>
              </a:lnTo>
              <a:lnTo>
                <a:pt x="187517" y="63710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FA5053-A14C-1C45-82C3-D0147C69E6B7}">
      <dsp:nvSpPr>
        <dsp:cNvPr id="0" name=""/>
        <dsp:cNvSpPr/>
      </dsp:nvSpPr>
      <dsp:spPr>
        <a:xfrm>
          <a:off x="1055229" y="1062240"/>
          <a:ext cx="2174482" cy="84947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Yule (1996)</a:t>
          </a:r>
        </a:p>
      </dsp:txBody>
      <dsp:txXfrm>
        <a:off x="1080109" y="1087120"/>
        <a:ext cx="2124722" cy="799710"/>
      </dsp:txXfrm>
    </dsp:sp>
    <dsp:sp modelId="{286F7625-405D-9C44-AF81-B161538B9B44}">
      <dsp:nvSpPr>
        <dsp:cNvPr id="0" name=""/>
        <dsp:cNvSpPr/>
      </dsp:nvSpPr>
      <dsp:spPr>
        <a:xfrm>
          <a:off x="867712" y="849872"/>
          <a:ext cx="187517" cy="1698941"/>
        </a:xfrm>
        <a:custGeom>
          <a:avLst/>
          <a:gdLst/>
          <a:ahLst/>
          <a:cxnLst/>
          <a:rect l="0" t="0" r="0" b="0"/>
          <a:pathLst>
            <a:path>
              <a:moveTo>
                <a:pt x="0" y="0"/>
              </a:moveTo>
              <a:lnTo>
                <a:pt x="0" y="1698941"/>
              </a:lnTo>
              <a:lnTo>
                <a:pt x="187517" y="16989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1384F9-DC4E-654A-AEFC-162236BA05D3}">
      <dsp:nvSpPr>
        <dsp:cNvPr id="0" name=""/>
        <dsp:cNvSpPr/>
      </dsp:nvSpPr>
      <dsp:spPr>
        <a:xfrm>
          <a:off x="1055229" y="2124079"/>
          <a:ext cx="2232001" cy="84947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Searle (1696)</a:t>
          </a:r>
        </a:p>
      </dsp:txBody>
      <dsp:txXfrm>
        <a:off x="1080109" y="2148959"/>
        <a:ext cx="2182241" cy="7997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1DDE51-64A7-ED49-8D21-8F12711A1837}">
      <dsp:nvSpPr>
        <dsp:cNvPr id="0" name=""/>
        <dsp:cNvSpPr/>
      </dsp:nvSpPr>
      <dsp:spPr>
        <a:xfrm>
          <a:off x="0" y="2"/>
          <a:ext cx="3011016" cy="6257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Times New Roman" panose="02020603050405020304" pitchFamily="18" charset="0"/>
              <a:cs typeface="Times New Roman" panose="02020603050405020304" pitchFamily="18" charset="0"/>
            </a:rPr>
            <a:t>Expression of Request (</a:t>
          </a:r>
          <a:r>
            <a:rPr lang="en-US" sz="2000" i="1" kern="1200" dirty="0" err="1">
              <a:latin typeface="Times New Roman" panose="02020603050405020304" pitchFamily="18" charset="0"/>
              <a:cs typeface="Times New Roman" panose="02020603050405020304" pitchFamily="18" charset="0"/>
            </a:rPr>
            <a:t>Irai</a:t>
          </a:r>
          <a:r>
            <a:rPr lang="en-US" sz="2000" kern="1200" dirty="0">
              <a:latin typeface="Times New Roman" panose="02020603050405020304" pitchFamily="18" charset="0"/>
              <a:cs typeface="Times New Roman" panose="02020603050405020304" pitchFamily="18" charset="0"/>
            </a:rPr>
            <a:t>)</a:t>
          </a:r>
        </a:p>
      </dsp:txBody>
      <dsp:txXfrm>
        <a:off x="18328" y="18330"/>
        <a:ext cx="2974360" cy="589092"/>
      </dsp:txXfrm>
    </dsp:sp>
    <dsp:sp modelId="{588F3CD2-E0C9-224C-BF18-BC0178E678C1}">
      <dsp:nvSpPr>
        <dsp:cNvPr id="0" name=""/>
        <dsp:cNvSpPr/>
      </dsp:nvSpPr>
      <dsp:spPr>
        <a:xfrm>
          <a:off x="301101" y="625751"/>
          <a:ext cx="247940" cy="470957"/>
        </a:xfrm>
        <a:custGeom>
          <a:avLst/>
          <a:gdLst/>
          <a:ahLst/>
          <a:cxnLst/>
          <a:rect l="0" t="0" r="0" b="0"/>
          <a:pathLst>
            <a:path>
              <a:moveTo>
                <a:pt x="0" y="0"/>
              </a:moveTo>
              <a:lnTo>
                <a:pt x="0" y="470957"/>
              </a:lnTo>
              <a:lnTo>
                <a:pt x="247940" y="47095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FA5053-A14C-1C45-82C3-D0147C69E6B7}">
      <dsp:nvSpPr>
        <dsp:cNvPr id="0" name=""/>
        <dsp:cNvSpPr/>
      </dsp:nvSpPr>
      <dsp:spPr>
        <a:xfrm>
          <a:off x="549042" y="783834"/>
          <a:ext cx="1525515" cy="6257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id-ID" sz="1600" kern="1200" dirty="0" err="1">
              <a:latin typeface="Times New Roman" panose="02020603050405020304" pitchFamily="18" charset="0"/>
              <a:cs typeface="Times New Roman" panose="02020603050405020304" pitchFamily="18" charset="0"/>
            </a:rPr>
            <a:t>Nakamizu</a:t>
          </a:r>
          <a:r>
            <a:rPr lang="id-ID" sz="1600" kern="1200" dirty="0">
              <a:latin typeface="Times New Roman" panose="02020603050405020304" pitchFamily="18" charset="0"/>
              <a:cs typeface="Times New Roman" panose="02020603050405020304" pitchFamily="18" charset="0"/>
            </a:rPr>
            <a:t> (1992)</a:t>
          </a:r>
          <a:endParaRPr lang="en-US" sz="1600" kern="1200" dirty="0">
            <a:latin typeface="Times New Roman" panose="02020603050405020304" pitchFamily="18" charset="0"/>
            <a:cs typeface="Times New Roman" panose="02020603050405020304" pitchFamily="18" charset="0"/>
          </a:endParaRPr>
        </a:p>
      </dsp:txBody>
      <dsp:txXfrm>
        <a:off x="567370" y="802162"/>
        <a:ext cx="1488859" cy="589092"/>
      </dsp:txXfrm>
    </dsp:sp>
    <dsp:sp modelId="{286F7625-405D-9C44-AF81-B161538B9B44}">
      <dsp:nvSpPr>
        <dsp:cNvPr id="0" name=""/>
        <dsp:cNvSpPr/>
      </dsp:nvSpPr>
      <dsp:spPr>
        <a:xfrm>
          <a:off x="301101" y="625751"/>
          <a:ext cx="247940" cy="1253143"/>
        </a:xfrm>
        <a:custGeom>
          <a:avLst/>
          <a:gdLst/>
          <a:ahLst/>
          <a:cxnLst/>
          <a:rect l="0" t="0" r="0" b="0"/>
          <a:pathLst>
            <a:path>
              <a:moveTo>
                <a:pt x="0" y="0"/>
              </a:moveTo>
              <a:lnTo>
                <a:pt x="0" y="1253143"/>
              </a:lnTo>
              <a:lnTo>
                <a:pt x="247940" y="12531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1384F9-DC4E-654A-AEFC-162236BA05D3}">
      <dsp:nvSpPr>
        <dsp:cNvPr id="0" name=""/>
        <dsp:cNvSpPr/>
      </dsp:nvSpPr>
      <dsp:spPr>
        <a:xfrm>
          <a:off x="549042" y="1566020"/>
          <a:ext cx="2160625" cy="6257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Shiro (in </a:t>
          </a:r>
          <a:r>
            <a:rPr lang="en-US" sz="1600" kern="1200" dirty="0" err="1">
              <a:latin typeface="Times New Roman" panose="02020603050405020304" pitchFamily="18" charset="0"/>
              <a:cs typeface="Times New Roman" panose="02020603050405020304" pitchFamily="18" charset="0"/>
            </a:rPr>
            <a:t>Susanti</a:t>
          </a:r>
          <a:r>
            <a:rPr lang="en-US" sz="1600" kern="1200" dirty="0">
              <a:latin typeface="Times New Roman" panose="02020603050405020304" pitchFamily="18" charset="0"/>
              <a:cs typeface="Times New Roman" panose="02020603050405020304" pitchFamily="18" charset="0"/>
            </a:rPr>
            <a:t>, 2008)</a:t>
          </a:r>
        </a:p>
      </dsp:txBody>
      <dsp:txXfrm>
        <a:off x="567370" y="1584348"/>
        <a:ext cx="2123969" cy="589092"/>
      </dsp:txXfrm>
    </dsp:sp>
    <dsp:sp modelId="{E0771B61-A8F2-2940-8D7D-3D6A812B9FB0}">
      <dsp:nvSpPr>
        <dsp:cNvPr id="0" name=""/>
        <dsp:cNvSpPr/>
      </dsp:nvSpPr>
      <dsp:spPr>
        <a:xfrm>
          <a:off x="301101" y="625751"/>
          <a:ext cx="247940" cy="2035326"/>
        </a:xfrm>
        <a:custGeom>
          <a:avLst/>
          <a:gdLst/>
          <a:ahLst/>
          <a:cxnLst/>
          <a:rect l="0" t="0" r="0" b="0"/>
          <a:pathLst>
            <a:path>
              <a:moveTo>
                <a:pt x="0" y="0"/>
              </a:moveTo>
              <a:lnTo>
                <a:pt x="0" y="2035326"/>
              </a:lnTo>
              <a:lnTo>
                <a:pt x="247940" y="20353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F07428-43E8-044B-9139-D09CF92A05C6}">
      <dsp:nvSpPr>
        <dsp:cNvPr id="0" name=""/>
        <dsp:cNvSpPr/>
      </dsp:nvSpPr>
      <dsp:spPr>
        <a:xfrm>
          <a:off x="549042" y="2348203"/>
          <a:ext cx="1865722" cy="6257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err="1">
              <a:latin typeface="Times New Roman" panose="02020603050405020304" pitchFamily="18" charset="0"/>
              <a:cs typeface="Times New Roman" panose="02020603050405020304" pitchFamily="18" charset="0"/>
            </a:rPr>
            <a:t>Giichi</a:t>
          </a:r>
          <a:r>
            <a:rPr lang="en-US" sz="1600" kern="1200" dirty="0">
              <a:latin typeface="Times New Roman" panose="02020603050405020304" pitchFamily="18" charset="0"/>
              <a:cs typeface="Times New Roman" panose="02020603050405020304" pitchFamily="18" charset="0"/>
            </a:rPr>
            <a:t> et all. (2002)</a:t>
          </a:r>
        </a:p>
      </dsp:txBody>
      <dsp:txXfrm>
        <a:off x="567370" y="2366531"/>
        <a:ext cx="1829066" cy="5890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1DDE51-64A7-ED49-8D21-8F12711A1837}">
      <dsp:nvSpPr>
        <dsp:cNvPr id="0" name=""/>
        <dsp:cNvSpPr/>
      </dsp:nvSpPr>
      <dsp:spPr>
        <a:xfrm>
          <a:off x="0" y="0"/>
          <a:ext cx="2870464" cy="13208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Times New Roman" panose="02020603050405020304" pitchFamily="18" charset="0"/>
              <a:cs typeface="Times New Roman" panose="02020603050405020304" pitchFamily="18" charset="0"/>
            </a:rPr>
            <a:t>Speech Action </a:t>
          </a:r>
          <a:r>
            <a:rPr lang="en-US" sz="1800" kern="1200" dirty="0">
              <a:latin typeface="Times New Roman" panose="02020603050405020304" pitchFamily="18" charset="0"/>
              <a:cs typeface="Times New Roman" panose="02020603050405020304" pitchFamily="18" charset="0"/>
            </a:rPr>
            <a:t>Strategy</a:t>
          </a:r>
          <a:r>
            <a:rPr lang="en-US" sz="2000" kern="1200" dirty="0">
              <a:latin typeface="Times New Roman" panose="02020603050405020304" pitchFamily="18" charset="0"/>
              <a:cs typeface="Times New Roman" panose="02020603050405020304" pitchFamily="18" charset="0"/>
            </a:rPr>
            <a:t> for Requests</a:t>
          </a:r>
        </a:p>
      </dsp:txBody>
      <dsp:txXfrm>
        <a:off x="38686" y="38686"/>
        <a:ext cx="2793092" cy="1243450"/>
      </dsp:txXfrm>
    </dsp:sp>
    <dsp:sp modelId="{588F3CD2-E0C9-224C-BF18-BC0178E678C1}">
      <dsp:nvSpPr>
        <dsp:cNvPr id="0" name=""/>
        <dsp:cNvSpPr/>
      </dsp:nvSpPr>
      <dsp:spPr>
        <a:xfrm>
          <a:off x="287046" y="1320822"/>
          <a:ext cx="719939" cy="991667"/>
        </a:xfrm>
        <a:custGeom>
          <a:avLst/>
          <a:gdLst/>
          <a:ahLst/>
          <a:cxnLst/>
          <a:rect l="0" t="0" r="0" b="0"/>
          <a:pathLst>
            <a:path>
              <a:moveTo>
                <a:pt x="0" y="0"/>
              </a:moveTo>
              <a:lnTo>
                <a:pt x="0" y="991667"/>
              </a:lnTo>
              <a:lnTo>
                <a:pt x="719939" y="99166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FA5053-A14C-1C45-82C3-D0147C69E6B7}">
      <dsp:nvSpPr>
        <dsp:cNvPr id="0" name=""/>
        <dsp:cNvSpPr/>
      </dsp:nvSpPr>
      <dsp:spPr>
        <a:xfrm>
          <a:off x="1006985" y="1652078"/>
          <a:ext cx="1808850" cy="13208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Times New Roman" panose="02020603050405020304" pitchFamily="18" charset="0"/>
              <a:cs typeface="Times New Roman" panose="02020603050405020304" pitchFamily="18" charset="0"/>
            </a:rPr>
            <a:t>Blum-</a:t>
          </a:r>
          <a:r>
            <a:rPr lang="en-US" sz="1800" kern="1200" dirty="0" err="1">
              <a:latin typeface="Times New Roman" panose="02020603050405020304" pitchFamily="18" charset="0"/>
              <a:cs typeface="Times New Roman" panose="02020603050405020304" pitchFamily="18" charset="0"/>
            </a:rPr>
            <a:t>kulka</a:t>
          </a:r>
          <a:r>
            <a:rPr lang="en-US" sz="1800" kern="1200" dirty="0">
              <a:latin typeface="Times New Roman" panose="02020603050405020304" pitchFamily="18" charset="0"/>
              <a:cs typeface="Times New Roman" panose="02020603050405020304" pitchFamily="18" charset="0"/>
            </a:rPr>
            <a:t> &amp; </a:t>
          </a:r>
          <a:r>
            <a:rPr lang="en-US" sz="1600" kern="1200" dirty="0" err="1">
              <a:latin typeface="Times New Roman" panose="02020603050405020304" pitchFamily="18" charset="0"/>
              <a:cs typeface="Times New Roman" panose="02020603050405020304" pitchFamily="18" charset="0"/>
            </a:rPr>
            <a:t>Olshtain</a:t>
          </a:r>
          <a:r>
            <a:rPr lang="en-US" sz="1800" kern="1200" dirty="0">
              <a:latin typeface="Times New Roman" panose="02020603050405020304" pitchFamily="18" charset="0"/>
              <a:cs typeface="Times New Roman" panose="02020603050405020304" pitchFamily="18" charset="0"/>
            </a:rPr>
            <a:t> (1984)</a:t>
          </a:r>
        </a:p>
      </dsp:txBody>
      <dsp:txXfrm>
        <a:off x="1045671" y="1690764"/>
        <a:ext cx="1731478" cy="124345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7/27/23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5" y="654967"/>
            <a:ext cx="11812385" cy="879475"/>
          </a:xfrm>
        </p:spPr>
        <p:txBody>
          <a:bodyPr>
            <a:noAutofit/>
          </a:bodyPr>
          <a:lstStyle/>
          <a:p>
            <a:r>
              <a:rPr lang="en-US" sz="2400" dirty="0">
                <a:solidFill>
                  <a:schemeClr val="bg1"/>
                </a:solidFill>
                <a:effectLst/>
                <a:latin typeface="PT Sans" panose="020B0503020203020204" pitchFamily="34" charset="77"/>
                <a:ea typeface="Yu Mincho" panose="02020400000000000000" pitchFamily="18" charset="-128"/>
                <a:cs typeface="Times New Roman" panose="02020603050405020304" pitchFamily="18" charset="0"/>
              </a:rPr>
              <a:t>REQUEST SPEECH ACT STRATEGY USED BY </a:t>
            </a:r>
            <a:r>
              <a:rPr lang="en-JP" sz="2400" dirty="0">
                <a:solidFill>
                  <a:schemeClr val="bg1"/>
                </a:solidFill>
                <a:effectLst/>
                <a:latin typeface="Open Sans" panose="020B0606030504020204" pitchFamily="34" charset="0"/>
                <a:ea typeface="Yu Mincho" panose="02020400000000000000" pitchFamily="18" charset="-128"/>
              </a:rPr>
              <a:t>GINOU JISSHUSEI AND TOKUTEI GINOU</a:t>
            </a:r>
            <a:endParaRPr lang="en-US" sz="32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800" dirty="0">
                <a:solidFill>
                  <a:schemeClr val="bg1"/>
                </a:solidFill>
                <a:effectLst/>
                <a:ea typeface="DengXian" panose="02010600030101010101" pitchFamily="2" charset="-122"/>
              </a:rPr>
              <a:t>Ririn </a:t>
            </a:r>
            <a:r>
              <a:rPr lang="en-US" sz="1800" dirty="0" err="1">
                <a:solidFill>
                  <a:schemeClr val="bg1"/>
                </a:solidFill>
                <a:effectLst/>
                <a:ea typeface="DengXian" panose="02010600030101010101" pitchFamily="2" charset="-122"/>
              </a:rPr>
              <a:t>Apriliyanti</a:t>
            </a:r>
            <a:r>
              <a:rPr lang="en-US" sz="1800" dirty="0">
                <a:solidFill>
                  <a:schemeClr val="bg1"/>
                </a:solidFill>
                <a:effectLst/>
                <a:ea typeface="DengXian" panose="02010600030101010101" pitchFamily="2" charset="-122"/>
              </a:rPr>
              <a:t> Yowanda</a:t>
            </a:r>
            <a:r>
              <a:rPr lang="en-US" sz="1800" baseline="30000" dirty="0">
                <a:solidFill>
                  <a:schemeClr val="bg1"/>
                </a:solidFill>
                <a:effectLst/>
                <a:ea typeface="DengXian" panose="02010600030101010101" pitchFamily="2" charset="-122"/>
              </a:rPr>
              <a:t>1,*</a:t>
            </a:r>
            <a:r>
              <a:rPr lang="en-US" sz="1800" dirty="0">
                <a:solidFill>
                  <a:schemeClr val="bg1"/>
                </a:solidFill>
                <a:effectLst/>
                <a:ea typeface="Times New Roman" panose="02020603050405020304" pitchFamily="18" charset="0"/>
              </a:rPr>
              <a:t> </a:t>
            </a:r>
            <a:r>
              <a:rPr lang="en-US" sz="1800" dirty="0">
                <a:solidFill>
                  <a:schemeClr val="bg1"/>
                </a:solidFill>
                <a:effectLst/>
                <a:ea typeface="DengXian" panose="02010600030101010101" pitchFamily="2" charset="-122"/>
              </a:rPr>
              <a:t>Juju Juangsih</a:t>
            </a:r>
            <a:r>
              <a:rPr lang="en-US" sz="1800" baseline="30000" dirty="0">
                <a:solidFill>
                  <a:schemeClr val="bg1"/>
                </a:solidFill>
                <a:effectLst/>
                <a:ea typeface="Times New Roman" panose="02020603050405020304" pitchFamily="18" charset="0"/>
              </a:rPr>
              <a:t>2,</a:t>
            </a:r>
            <a:r>
              <a:rPr lang="en-US" sz="1800" dirty="0">
                <a:solidFill>
                  <a:schemeClr val="bg1"/>
                </a:solidFill>
                <a:effectLst/>
                <a:ea typeface="Times New Roman" panose="02020603050405020304" pitchFamily="18" charset="0"/>
              </a:rPr>
              <a:t>  Susi Widianti</a:t>
            </a:r>
            <a:r>
              <a:rPr lang="en-US" sz="1800" baseline="30000" dirty="0">
                <a:solidFill>
                  <a:schemeClr val="bg1"/>
                </a:solidFill>
                <a:effectLst/>
                <a:ea typeface="Times New Roman" panose="02020603050405020304" pitchFamily="18" charset="0"/>
              </a:rPr>
              <a:t>3</a:t>
            </a:r>
            <a:r>
              <a:rPr lang="en-JP" sz="1200" dirty="0">
                <a:solidFill>
                  <a:schemeClr val="bg1"/>
                </a:solidFill>
                <a:effectLst/>
              </a:rPr>
              <a:t> </a:t>
            </a:r>
            <a:endParaRPr lang="en-US" sz="1600" b="1" dirty="0">
              <a:solidFill>
                <a:schemeClr val="bg1"/>
              </a:solidFill>
            </a:endParaRPr>
          </a:p>
          <a:p>
            <a:pPr>
              <a:lnSpc>
                <a:spcPct val="100000"/>
              </a:lnSpc>
            </a:pPr>
            <a:r>
              <a:rPr lang="en-US" sz="1600" b="1" dirty="0">
                <a:solidFill>
                  <a:schemeClr val="bg1"/>
                </a:solidFill>
              </a:rPr>
              <a:t>Indonesia University of Education</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t>
            </a:r>
            <a:r>
              <a:rPr lang="en-US" sz="1600" b="0" i="0" dirty="0">
                <a:solidFill>
                  <a:schemeClr val="bg1"/>
                </a:solidFill>
                <a:effectLst/>
                <a:latin typeface="+mn-lt"/>
              </a:rPr>
              <a:t>ABS-ICOLLITE-23130</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848896"/>
            <a:ext cx="10515600" cy="3879093"/>
          </a:xfrm>
        </p:spPr>
        <p:txBody>
          <a:bodyPr>
            <a:normAutofit/>
          </a:bodyPr>
          <a:lstStyle/>
          <a:p>
            <a:pPr marL="0" indent="0" algn="just">
              <a:buNone/>
            </a:pPr>
            <a:r>
              <a:rPr lang="en-US" sz="1800" dirty="0">
                <a:solidFill>
                  <a:schemeClr val="bg1"/>
                </a:solidFill>
                <a:effectLst/>
                <a:ea typeface="DengXian" panose="02010600030101010101" pitchFamily="2" charset="-122"/>
              </a:rPr>
              <a:t>	A phrase is someone's way of expressing a message that is conveyed to the other person when communicating. To get your message across, you need to have the right strategy so that your message gets through to the people you're speaking to</a:t>
            </a:r>
            <a:r>
              <a:rPr lang="en-JP" sz="1400" dirty="0">
                <a:solidFill>
                  <a:schemeClr val="bg1"/>
                </a:solidFill>
                <a:ea typeface="DengXian" panose="02010600030101010101" pitchFamily="2" charset="-122"/>
              </a:rPr>
              <a:t>.</a:t>
            </a:r>
          </a:p>
          <a:p>
            <a:pPr marL="0" indent="0" algn="just">
              <a:buNone/>
            </a:pPr>
            <a:r>
              <a:rPr lang="en-US" sz="1800" dirty="0">
                <a:solidFill>
                  <a:schemeClr val="bg1"/>
                </a:solidFill>
                <a:effectLst/>
                <a:ea typeface="DengXian" panose="02010600030101010101" pitchFamily="2" charset="-122"/>
              </a:rPr>
              <a:t>	A strategy is a method or step someone takes to achieve a goal, and there are different types of strategies depending on their intended use. Communication strategies are also necessary to ensure that the message being conveyed is properly conveyed to the speaking partner, especially when communicating with a speaking partner who speaks a language other than their mother tongue. </a:t>
            </a:r>
            <a:r>
              <a:rPr lang="en-US" sz="1800" dirty="0" err="1">
                <a:solidFill>
                  <a:schemeClr val="bg1"/>
                </a:solidFill>
                <a:effectLst/>
                <a:ea typeface="DengXian" panose="02010600030101010101" pitchFamily="2" charset="-122"/>
              </a:rPr>
              <a:t>Listiyorini</a:t>
            </a:r>
            <a:r>
              <a:rPr lang="en-US" sz="1800" dirty="0">
                <a:solidFill>
                  <a:schemeClr val="bg1"/>
                </a:solidFill>
                <a:effectLst/>
                <a:ea typeface="DengXian" panose="02010600030101010101" pitchFamily="2" charset="-122"/>
              </a:rPr>
              <a:t> (2009, p. 7) added that using correct speech strategies is necessary to achieve certain goals in communication. Speech strategies can be applied by choosing a particular speech format considering the socio-cultural background behind it.</a:t>
            </a:r>
            <a:r>
              <a:rPr lang="en-JP" sz="1400" dirty="0">
                <a:solidFill>
                  <a:schemeClr val="bg1"/>
                </a:solidFill>
                <a:effectLst/>
              </a:rPr>
              <a:t> </a:t>
            </a:r>
            <a:endParaRPr lang="en-US" sz="2000" dirty="0">
              <a:solidFill>
                <a:schemeClr val="bg1"/>
              </a:solidFill>
            </a:endParaRP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graphicFrame>
        <p:nvGraphicFramePr>
          <p:cNvPr id="8" name="Diagram 7">
            <a:extLst>
              <a:ext uri="{FF2B5EF4-FFF2-40B4-BE49-F238E27FC236}">
                <a16:creationId xmlns:a16="http://schemas.microsoft.com/office/drawing/2014/main" id="{A58C3E6B-A4D5-CC70-2CCD-A0DE4F5D87F4}"/>
              </a:ext>
            </a:extLst>
          </p:cNvPr>
          <p:cNvGraphicFramePr/>
          <p:nvPr>
            <p:extLst>
              <p:ext uri="{D42A27DB-BD31-4B8C-83A1-F6EECF244321}">
                <p14:modId xmlns:p14="http://schemas.microsoft.com/office/powerpoint/2010/main" val="1701800498"/>
              </p:ext>
            </p:extLst>
          </p:nvPr>
        </p:nvGraphicFramePr>
        <p:xfrm>
          <a:off x="110531" y="1949740"/>
          <a:ext cx="4541856" cy="30998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 8">
            <a:extLst>
              <a:ext uri="{FF2B5EF4-FFF2-40B4-BE49-F238E27FC236}">
                <a16:creationId xmlns:a16="http://schemas.microsoft.com/office/drawing/2014/main" id="{C102F3EC-B36C-D3B0-E17C-71FB0CE727B2}"/>
              </a:ext>
            </a:extLst>
          </p:cNvPr>
          <p:cNvGraphicFramePr/>
          <p:nvPr>
            <p:extLst>
              <p:ext uri="{D42A27DB-BD31-4B8C-83A1-F6EECF244321}">
                <p14:modId xmlns:p14="http://schemas.microsoft.com/office/powerpoint/2010/main" val="892810060"/>
              </p:ext>
            </p:extLst>
          </p:nvPr>
        </p:nvGraphicFramePr>
        <p:xfrm>
          <a:off x="2495466" y="1949740"/>
          <a:ext cx="3967426" cy="29739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Diagram 9">
            <a:extLst>
              <a:ext uri="{FF2B5EF4-FFF2-40B4-BE49-F238E27FC236}">
                <a16:creationId xmlns:a16="http://schemas.microsoft.com/office/drawing/2014/main" id="{F3E10013-DE1D-0BEF-E9C1-43B6CCA29C52}"/>
              </a:ext>
            </a:extLst>
          </p:cNvPr>
          <p:cNvGraphicFramePr/>
          <p:nvPr>
            <p:extLst>
              <p:ext uri="{D42A27DB-BD31-4B8C-83A1-F6EECF244321}">
                <p14:modId xmlns:p14="http://schemas.microsoft.com/office/powerpoint/2010/main" val="2297314578"/>
              </p:ext>
            </p:extLst>
          </p:nvPr>
        </p:nvGraphicFramePr>
        <p:xfrm>
          <a:off x="5837382" y="1949740"/>
          <a:ext cx="3736250" cy="297395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1" name="Diagram 10">
            <a:extLst>
              <a:ext uri="{FF2B5EF4-FFF2-40B4-BE49-F238E27FC236}">
                <a16:creationId xmlns:a16="http://schemas.microsoft.com/office/drawing/2014/main" id="{845E4ACD-BD66-43F3-99B1-959CA9306858}"/>
              </a:ext>
            </a:extLst>
          </p:cNvPr>
          <p:cNvGraphicFramePr/>
          <p:nvPr>
            <p:extLst>
              <p:ext uri="{D42A27DB-BD31-4B8C-83A1-F6EECF244321}">
                <p14:modId xmlns:p14="http://schemas.microsoft.com/office/powerpoint/2010/main" val="522245630"/>
              </p:ext>
            </p:extLst>
          </p:nvPr>
        </p:nvGraphicFramePr>
        <p:xfrm>
          <a:off x="9021870" y="1853783"/>
          <a:ext cx="3736250" cy="297395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IN" sz="1800" dirty="0">
                <a:solidFill>
                  <a:schemeClr val="bg1"/>
                </a:solidFill>
                <a:ea typeface="DengXian" panose="02010600030101010101" pitchFamily="2" charset="-122"/>
                <a:cs typeface="Minion Pro"/>
              </a:rPr>
              <a:t>	Th</a:t>
            </a:r>
            <a:r>
              <a:rPr lang="en-IN" sz="1800" dirty="0">
                <a:solidFill>
                  <a:schemeClr val="bg1"/>
                </a:solidFill>
                <a:effectLst/>
                <a:ea typeface="DengXian" panose="02010600030101010101" pitchFamily="2" charset="-122"/>
                <a:cs typeface="Minion Pro"/>
              </a:rPr>
              <a:t>e researcher chose to use the descriptive method which is a research method that tries to describe phenomena or events that are happening in the present. Creswell (1994) describes a descriptive research method of gathering information about current conditions. Then furthermore, Creswell (2014) explains that the purpose of the descriptive method is to find detailed explanations and descriptions of the object of research in a systematic manner.</a:t>
            </a:r>
          </a:p>
          <a:p>
            <a:pPr marL="0" indent="0" algn="just">
              <a:buNone/>
            </a:pPr>
            <a:r>
              <a:rPr lang="en-JP" sz="1800" dirty="0">
                <a:solidFill>
                  <a:schemeClr val="bg1"/>
                </a:solidFill>
                <a:effectLst/>
                <a:ea typeface="DengXian" panose="02010600030101010101" pitchFamily="2" charset="-122"/>
                <a:cs typeface="Minion Pro"/>
              </a:rPr>
              <a:t>	</a:t>
            </a:r>
            <a:r>
              <a:rPr lang="en-IN" sz="1800" dirty="0">
                <a:solidFill>
                  <a:schemeClr val="bg1"/>
                </a:solidFill>
                <a:effectLst/>
                <a:ea typeface="DengXian" panose="02010600030101010101" pitchFamily="2" charset="-122"/>
                <a:cs typeface="Minion Pro"/>
              </a:rPr>
              <a:t>It can be concluded that by choosing a descriptive method and a qualitative research design, the researcher aims to describe the actual phenomena that exist in the </a:t>
            </a:r>
            <a:r>
              <a:rPr lang="en-IN" sz="1800" i="1" dirty="0" err="1">
                <a:solidFill>
                  <a:schemeClr val="bg1"/>
                </a:solidFill>
                <a:effectLst/>
                <a:ea typeface="DengXian" panose="02010600030101010101" pitchFamily="2" charset="-122"/>
                <a:cs typeface="Minion Pro"/>
              </a:rPr>
              <a:t>Ginou</a:t>
            </a:r>
            <a:r>
              <a:rPr lang="en-IN" sz="1800" i="1" dirty="0">
                <a:solidFill>
                  <a:schemeClr val="bg1"/>
                </a:solidFill>
                <a:effectLst/>
                <a:ea typeface="DengXian" panose="02010600030101010101" pitchFamily="2" charset="-122"/>
                <a:cs typeface="Minion Pro"/>
              </a:rPr>
              <a:t> </a:t>
            </a:r>
            <a:r>
              <a:rPr lang="en-IN" sz="1800" i="1" dirty="0" err="1">
                <a:solidFill>
                  <a:schemeClr val="bg1"/>
                </a:solidFill>
                <a:effectLst/>
                <a:ea typeface="DengXian" panose="02010600030101010101" pitchFamily="2" charset="-122"/>
                <a:cs typeface="Minion Pro"/>
              </a:rPr>
              <a:t>Jisshuusei</a:t>
            </a:r>
            <a:r>
              <a:rPr lang="en-IN" sz="1800" dirty="0">
                <a:solidFill>
                  <a:schemeClr val="bg1"/>
                </a:solidFill>
                <a:effectLst/>
                <a:ea typeface="DengXian" panose="02010600030101010101" pitchFamily="2" charset="-122"/>
                <a:cs typeface="Minion Pro"/>
              </a:rPr>
              <a:t> and </a:t>
            </a:r>
            <a:r>
              <a:rPr lang="en-IN" sz="1800" i="1" dirty="0" err="1">
                <a:solidFill>
                  <a:schemeClr val="bg1"/>
                </a:solidFill>
                <a:effectLst/>
                <a:ea typeface="DengXian" panose="02010600030101010101" pitchFamily="2" charset="-122"/>
                <a:cs typeface="Minion Pro"/>
              </a:rPr>
              <a:t>Tokutei</a:t>
            </a:r>
            <a:r>
              <a:rPr lang="en-IN" sz="1800" i="1" dirty="0">
                <a:solidFill>
                  <a:schemeClr val="bg1"/>
                </a:solidFill>
                <a:effectLst/>
                <a:ea typeface="DengXian" panose="02010600030101010101" pitchFamily="2" charset="-122"/>
                <a:cs typeface="Minion Pro"/>
              </a:rPr>
              <a:t> </a:t>
            </a:r>
            <a:r>
              <a:rPr lang="en-IN" sz="1800" i="1" dirty="0" err="1">
                <a:solidFill>
                  <a:schemeClr val="bg1"/>
                </a:solidFill>
                <a:effectLst/>
                <a:ea typeface="DengXian" panose="02010600030101010101" pitchFamily="2" charset="-122"/>
                <a:cs typeface="Minion Pro"/>
              </a:rPr>
              <a:t>ginou</a:t>
            </a:r>
            <a:r>
              <a:rPr lang="en-IN" sz="1800" dirty="0">
                <a:solidFill>
                  <a:schemeClr val="bg1"/>
                </a:solidFill>
                <a:effectLst/>
                <a:ea typeface="DengXian" panose="02010600030101010101" pitchFamily="2" charset="-122"/>
                <a:cs typeface="Minion Pro"/>
              </a:rPr>
              <a:t> environments in using speech acts of requests that focus on usage strategies. By using this descriptive method it is expected to be able to answer all the problems contained in this study. Because the data generated will be in the form of a series of sentences, the researcher chose to use a qualitative research design.</a:t>
            </a:r>
            <a:endParaRPr lang="en-JP" sz="1800" dirty="0">
              <a:solidFill>
                <a:schemeClr val="bg1"/>
              </a:solidFill>
              <a:effectLst/>
              <a:ea typeface="DengXian" panose="02010600030101010101" pitchFamily="2" charset="-122"/>
              <a:cs typeface="Minion Pro"/>
            </a:endParaRPr>
          </a:p>
          <a:p>
            <a:pPr marL="0" indent="0" algn="just">
              <a:buNone/>
            </a:pPr>
            <a:r>
              <a:rPr lang="en-IN" sz="1800" dirty="0">
                <a:solidFill>
                  <a:schemeClr val="bg1"/>
                </a:solidFill>
                <a:effectLst/>
                <a:ea typeface="DengXian" panose="02010600030101010101" pitchFamily="2" charset="-122"/>
                <a:cs typeface="Minion Pro"/>
              </a:rPr>
              <a:t>	In this study, researchers used DCT as an instrument in data collection. This is motivated by the theory put forward by </a:t>
            </a:r>
            <a:r>
              <a:rPr lang="en-IN" sz="1800" dirty="0" err="1">
                <a:solidFill>
                  <a:schemeClr val="bg1"/>
                </a:solidFill>
                <a:effectLst/>
                <a:ea typeface="DengXian" panose="02010600030101010101" pitchFamily="2" charset="-122"/>
                <a:cs typeface="Minion Pro"/>
              </a:rPr>
              <a:t>Bebee</a:t>
            </a:r>
            <a:r>
              <a:rPr lang="en-IN" sz="1800" dirty="0">
                <a:solidFill>
                  <a:schemeClr val="bg1"/>
                </a:solidFill>
                <a:effectLst/>
                <a:ea typeface="DengXian" panose="02010600030101010101" pitchFamily="2" charset="-122"/>
                <a:cs typeface="Minion Pro"/>
              </a:rPr>
              <a:t> and Cummings (in Chang, 2006, p. 4) which states that the DCT or discourse completion test is a written questionnaire (test) in which a situation is given explaining the background, social distance between participants, and social status. each, then contains a brief dialogue and there is a blank section for respondents to provide feedback.</a:t>
            </a:r>
            <a:endParaRPr lang="en-JP" sz="1800" dirty="0">
              <a:solidFill>
                <a:schemeClr val="bg1"/>
              </a:solidFill>
              <a:effectLst/>
              <a:ea typeface="DengXian" panose="02010600030101010101" pitchFamily="2" charset="-122"/>
              <a:cs typeface="Minion Pro"/>
            </a:endParaRP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graphicFrame>
        <p:nvGraphicFramePr>
          <p:cNvPr id="3" name="Chart 2">
            <a:extLst>
              <a:ext uri="{FF2B5EF4-FFF2-40B4-BE49-F238E27FC236}">
                <a16:creationId xmlns:a16="http://schemas.microsoft.com/office/drawing/2014/main" id="{144851C4-2ADF-8DCD-219B-0D15586B3D68}"/>
              </a:ext>
            </a:extLst>
          </p:cNvPr>
          <p:cNvGraphicFramePr/>
          <p:nvPr>
            <p:extLst>
              <p:ext uri="{D42A27DB-BD31-4B8C-83A1-F6EECF244321}">
                <p14:modId xmlns:p14="http://schemas.microsoft.com/office/powerpoint/2010/main" val="4015697287"/>
              </p:ext>
            </p:extLst>
          </p:nvPr>
        </p:nvGraphicFramePr>
        <p:xfrm>
          <a:off x="579582" y="1749207"/>
          <a:ext cx="5123386" cy="4305229"/>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a:extLst>
              <a:ext uri="{FF2B5EF4-FFF2-40B4-BE49-F238E27FC236}">
                <a16:creationId xmlns:a16="http://schemas.microsoft.com/office/drawing/2014/main" id="{0AA6CEAC-90F6-D331-A216-BBEB694A72E0}"/>
              </a:ext>
            </a:extLst>
          </p:cNvPr>
          <p:cNvSpPr/>
          <p:nvPr/>
        </p:nvSpPr>
        <p:spPr>
          <a:xfrm>
            <a:off x="6096000" y="1666080"/>
            <a:ext cx="5779325" cy="4057827"/>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just"/>
            <a:r>
              <a:rPr lang="en-US" sz="1800" dirty="0">
                <a:solidFill>
                  <a:schemeClr val="bg1"/>
                </a:solidFill>
                <a:effectLst/>
                <a:ea typeface="DengXian" panose="02010600030101010101" pitchFamily="2" charset="-122"/>
              </a:rPr>
              <a:t>	The request expression strategy used by interlocutors (Indonesian workers) to their speech partners (supervisors) 36.1% is spoken indirectly (a request requires approval from the speech partner), this is marked by the use of endings including: </a:t>
            </a:r>
            <a:r>
              <a:rPr lang="en-US" sz="1800" dirty="0" err="1">
                <a:solidFill>
                  <a:schemeClr val="bg1"/>
                </a:solidFill>
                <a:effectLst/>
                <a:ea typeface="DengXian" panose="02010600030101010101" pitchFamily="2" charset="-122"/>
              </a:rPr>
              <a:t>V+</a:t>
            </a:r>
            <a:r>
              <a:rPr lang="en-US" sz="1800" dirty="0" err="1">
                <a:solidFill>
                  <a:schemeClr val="bg1"/>
                </a:solidFill>
                <a:effectLst/>
                <a:cs typeface="Times New Roman" panose="02020603050405020304" pitchFamily="18" charset="0"/>
              </a:rPr>
              <a:t>てもいいですか</a:t>
            </a:r>
            <a:r>
              <a:rPr lang="en-US" sz="1800" dirty="0">
                <a:solidFill>
                  <a:schemeClr val="bg1"/>
                </a:solidFill>
                <a:effectLst/>
                <a:ea typeface="DengXian" panose="02010600030101010101" pitchFamily="2" charset="-122"/>
              </a:rPr>
              <a:t> (( V+ </a:t>
            </a:r>
            <a:r>
              <a:rPr lang="en-US" sz="1800" i="1" dirty="0" err="1">
                <a:solidFill>
                  <a:schemeClr val="bg1"/>
                </a:solidFill>
                <a:effectLst/>
                <a:ea typeface="DengXian" panose="02010600030101010101" pitchFamily="2" charset="-122"/>
              </a:rPr>
              <a:t>te</a:t>
            </a:r>
            <a:r>
              <a:rPr lang="en-US" sz="1800" i="1" dirty="0">
                <a:solidFill>
                  <a:schemeClr val="bg1"/>
                </a:solidFill>
                <a:effectLst/>
                <a:ea typeface="DengXian" panose="02010600030101010101" pitchFamily="2" charset="-122"/>
              </a:rPr>
              <a:t> </a:t>
            </a:r>
            <a:r>
              <a:rPr lang="en-US" sz="1800" i="1" dirty="0" err="1">
                <a:solidFill>
                  <a:schemeClr val="bg1"/>
                </a:solidFill>
                <a:effectLst/>
                <a:ea typeface="DengXian" panose="02010600030101010101" pitchFamily="2" charset="-122"/>
              </a:rPr>
              <a:t>moii</a:t>
            </a:r>
            <a:r>
              <a:rPr lang="en-US" sz="1800" i="1" dirty="0">
                <a:solidFill>
                  <a:schemeClr val="bg1"/>
                </a:solidFill>
                <a:effectLst/>
                <a:ea typeface="DengXian" panose="02010600030101010101" pitchFamily="2" charset="-122"/>
              </a:rPr>
              <a:t> </a:t>
            </a:r>
            <a:r>
              <a:rPr lang="en-US" sz="1800" i="1" dirty="0" err="1">
                <a:solidFill>
                  <a:schemeClr val="bg1"/>
                </a:solidFill>
                <a:effectLst/>
                <a:ea typeface="DengXian" panose="02010600030101010101" pitchFamily="2" charset="-122"/>
              </a:rPr>
              <a:t>desuka</a:t>
            </a:r>
            <a:r>
              <a:rPr lang="en-US" sz="1800" dirty="0">
                <a:solidFill>
                  <a:schemeClr val="bg1"/>
                </a:solidFill>
                <a:effectLst/>
                <a:ea typeface="DengXian" panose="02010600030101010101" pitchFamily="2" charset="-122"/>
              </a:rPr>
              <a:t>), </a:t>
            </a:r>
            <a:r>
              <a:rPr lang="en-US" sz="1800" dirty="0" err="1">
                <a:solidFill>
                  <a:schemeClr val="bg1"/>
                </a:solidFill>
                <a:effectLst/>
                <a:ea typeface="DengXian" panose="02010600030101010101" pitchFamily="2" charset="-122"/>
              </a:rPr>
              <a:t>V+</a:t>
            </a:r>
            <a:r>
              <a:rPr lang="en-US" sz="1800" dirty="0" err="1">
                <a:solidFill>
                  <a:schemeClr val="bg1"/>
                </a:solidFill>
                <a:effectLst/>
                <a:cs typeface="Times New Roman" panose="02020603050405020304" pitchFamily="18" charset="0"/>
              </a:rPr>
              <a:t>てもらってよろしいでしょうか</a:t>
            </a:r>
            <a:r>
              <a:rPr lang="en-US" sz="1800" dirty="0">
                <a:solidFill>
                  <a:schemeClr val="bg1"/>
                </a:solidFill>
                <a:effectLst/>
                <a:ea typeface="DengXian" panose="02010600030101010101" pitchFamily="2" charset="-122"/>
              </a:rPr>
              <a:t> (V+ </a:t>
            </a:r>
            <a:r>
              <a:rPr lang="en-US" sz="1800" i="1" dirty="0" err="1">
                <a:solidFill>
                  <a:schemeClr val="bg1"/>
                </a:solidFill>
                <a:effectLst/>
                <a:ea typeface="DengXian" panose="02010600030101010101" pitchFamily="2" charset="-122"/>
              </a:rPr>
              <a:t>te</a:t>
            </a:r>
            <a:r>
              <a:rPr lang="en-US" sz="1800" i="1" dirty="0">
                <a:solidFill>
                  <a:schemeClr val="bg1"/>
                </a:solidFill>
                <a:effectLst/>
                <a:ea typeface="DengXian" panose="02010600030101010101" pitchFamily="2" charset="-122"/>
              </a:rPr>
              <a:t> </a:t>
            </a:r>
            <a:r>
              <a:rPr lang="en-US" sz="1800" i="1" dirty="0" err="1">
                <a:solidFill>
                  <a:schemeClr val="bg1"/>
                </a:solidFill>
                <a:effectLst/>
                <a:ea typeface="DengXian" panose="02010600030101010101" pitchFamily="2" charset="-122"/>
              </a:rPr>
              <a:t>moyoroshii</a:t>
            </a:r>
            <a:r>
              <a:rPr lang="en-US" sz="1800" i="1" dirty="0">
                <a:solidFill>
                  <a:schemeClr val="bg1"/>
                </a:solidFill>
                <a:effectLst/>
                <a:ea typeface="DengXian" panose="02010600030101010101" pitchFamily="2" charset="-122"/>
              </a:rPr>
              <a:t> </a:t>
            </a:r>
            <a:r>
              <a:rPr lang="en-US" sz="1800" i="1" dirty="0" err="1">
                <a:solidFill>
                  <a:schemeClr val="bg1"/>
                </a:solidFill>
                <a:effectLst/>
                <a:ea typeface="DengXian" panose="02010600030101010101" pitchFamily="2" charset="-122"/>
              </a:rPr>
              <a:t>deshouka</a:t>
            </a:r>
            <a:r>
              <a:rPr lang="en-US" sz="1800" dirty="0">
                <a:solidFill>
                  <a:schemeClr val="bg1"/>
                </a:solidFill>
                <a:effectLst/>
                <a:ea typeface="DengXian" panose="02010600030101010101" pitchFamily="2" charset="-122"/>
              </a:rPr>
              <a:t>), </a:t>
            </a:r>
            <a:r>
              <a:rPr lang="en-US" sz="1800" dirty="0" err="1">
                <a:solidFill>
                  <a:schemeClr val="bg1"/>
                </a:solidFill>
                <a:effectLst/>
                <a:ea typeface="DengXian" panose="02010600030101010101" pitchFamily="2" charset="-122"/>
              </a:rPr>
              <a:t>V+</a:t>
            </a:r>
            <a:r>
              <a:rPr lang="en-US" sz="1800" dirty="0" err="1">
                <a:solidFill>
                  <a:schemeClr val="bg1"/>
                </a:solidFill>
                <a:effectLst/>
                <a:cs typeface="Times New Roman" panose="02020603050405020304" pitchFamily="18" charset="0"/>
              </a:rPr>
              <a:t>ていただけませんか</a:t>
            </a:r>
            <a:r>
              <a:rPr lang="en-US" sz="1800" dirty="0">
                <a:solidFill>
                  <a:schemeClr val="bg1"/>
                </a:solidFill>
                <a:effectLst/>
                <a:ea typeface="DengXian" panose="02010600030101010101" pitchFamily="2" charset="-122"/>
              </a:rPr>
              <a:t>(V+ </a:t>
            </a:r>
            <a:r>
              <a:rPr lang="en-US" sz="1800" i="1" dirty="0" err="1">
                <a:solidFill>
                  <a:schemeClr val="bg1"/>
                </a:solidFill>
                <a:effectLst/>
                <a:ea typeface="DengXian" panose="02010600030101010101" pitchFamily="2" charset="-122"/>
              </a:rPr>
              <a:t>te</a:t>
            </a:r>
            <a:r>
              <a:rPr lang="en-US" sz="1800" i="1" dirty="0">
                <a:solidFill>
                  <a:schemeClr val="bg1"/>
                </a:solidFill>
                <a:effectLst/>
                <a:cs typeface="Times New Roman" panose="02020603050405020304" pitchFamily="18" charset="0"/>
              </a:rPr>
              <a:t>　</a:t>
            </a:r>
            <a:r>
              <a:rPr lang="en-US" sz="1800" i="1" dirty="0" err="1">
                <a:solidFill>
                  <a:schemeClr val="bg1"/>
                </a:solidFill>
                <a:effectLst/>
                <a:ea typeface="DengXian" panose="02010600030101010101" pitchFamily="2" charset="-122"/>
              </a:rPr>
              <a:t>itadake</a:t>
            </a:r>
            <a:r>
              <a:rPr lang="en-US" sz="1800" i="1" dirty="0">
                <a:solidFill>
                  <a:schemeClr val="bg1"/>
                </a:solidFill>
                <a:effectLst/>
                <a:cs typeface="Times New Roman" panose="02020603050405020304" pitchFamily="18" charset="0"/>
              </a:rPr>
              <a:t>　</a:t>
            </a:r>
            <a:r>
              <a:rPr lang="en-US" sz="1800" i="1" dirty="0" err="1">
                <a:solidFill>
                  <a:schemeClr val="bg1"/>
                </a:solidFill>
                <a:effectLst/>
                <a:ea typeface="DengXian" panose="02010600030101010101" pitchFamily="2" charset="-122"/>
              </a:rPr>
              <a:t>masenka</a:t>
            </a:r>
            <a:r>
              <a:rPr lang="en-US" sz="1800" dirty="0">
                <a:solidFill>
                  <a:schemeClr val="bg1"/>
                </a:solidFill>
                <a:effectLst/>
                <a:ea typeface="DengXian" panose="02010600030101010101" pitchFamily="2" charset="-122"/>
              </a:rPr>
              <a:t>), </a:t>
            </a:r>
            <a:r>
              <a:rPr lang="en-US" sz="1800" dirty="0" err="1">
                <a:solidFill>
                  <a:schemeClr val="bg1"/>
                </a:solidFill>
                <a:effectLst/>
                <a:ea typeface="DengXian" panose="02010600030101010101" pitchFamily="2" charset="-122"/>
              </a:rPr>
              <a:t>V+</a:t>
            </a:r>
            <a:r>
              <a:rPr lang="en-US" sz="1800" dirty="0" err="1">
                <a:solidFill>
                  <a:schemeClr val="bg1"/>
                </a:solidFill>
                <a:effectLst/>
                <a:cs typeface="Times New Roman" panose="02020603050405020304" pitchFamily="18" charset="0"/>
              </a:rPr>
              <a:t>させていただけないでしょうか</a:t>
            </a:r>
            <a:r>
              <a:rPr lang="en-US" sz="1800" dirty="0">
                <a:solidFill>
                  <a:schemeClr val="bg1"/>
                </a:solidFill>
                <a:effectLst/>
                <a:ea typeface="DengXian" panose="02010600030101010101" pitchFamily="2" charset="-122"/>
              </a:rPr>
              <a:t>(</a:t>
            </a:r>
            <a:r>
              <a:rPr lang="en-US" sz="1800" dirty="0" err="1">
                <a:solidFill>
                  <a:schemeClr val="bg1"/>
                </a:solidFill>
                <a:effectLst/>
                <a:ea typeface="DengXian" panose="02010600030101010101" pitchFamily="2" charset="-122"/>
              </a:rPr>
              <a:t>V+</a:t>
            </a:r>
            <a:r>
              <a:rPr lang="en-US" sz="1800" i="1" dirty="0" err="1">
                <a:solidFill>
                  <a:schemeClr val="bg1"/>
                </a:solidFill>
                <a:effectLst/>
                <a:ea typeface="DengXian" panose="02010600030101010101" pitchFamily="2" charset="-122"/>
              </a:rPr>
              <a:t>sa</a:t>
            </a:r>
            <a:r>
              <a:rPr lang="en-US" sz="1800" i="1" dirty="0">
                <a:solidFill>
                  <a:schemeClr val="bg1"/>
                </a:solidFill>
                <a:effectLst/>
                <a:cs typeface="Times New Roman" panose="02020603050405020304" pitchFamily="18" charset="0"/>
              </a:rPr>
              <a:t>　</a:t>
            </a:r>
            <a:r>
              <a:rPr lang="en-US" sz="1800" i="1" dirty="0" err="1">
                <a:solidFill>
                  <a:schemeClr val="bg1"/>
                </a:solidFill>
                <a:effectLst/>
                <a:ea typeface="DengXian" panose="02010600030101010101" pitchFamily="2" charset="-122"/>
              </a:rPr>
              <a:t>sete</a:t>
            </a:r>
            <a:r>
              <a:rPr lang="en-US" sz="1800" i="1" dirty="0">
                <a:solidFill>
                  <a:schemeClr val="bg1"/>
                </a:solidFill>
                <a:effectLst/>
                <a:cs typeface="Times New Roman" panose="02020603050405020304" pitchFamily="18" charset="0"/>
              </a:rPr>
              <a:t>　</a:t>
            </a:r>
            <a:r>
              <a:rPr lang="en-US" sz="1800" i="1" dirty="0" err="1">
                <a:solidFill>
                  <a:schemeClr val="bg1"/>
                </a:solidFill>
                <a:effectLst/>
                <a:ea typeface="DengXian" panose="02010600030101010101" pitchFamily="2" charset="-122"/>
              </a:rPr>
              <a:t>itadake</a:t>
            </a:r>
            <a:r>
              <a:rPr lang="en-US" sz="1800" i="1" dirty="0">
                <a:solidFill>
                  <a:schemeClr val="bg1"/>
                </a:solidFill>
                <a:effectLst/>
                <a:cs typeface="Times New Roman" panose="02020603050405020304" pitchFamily="18" charset="0"/>
              </a:rPr>
              <a:t>　</a:t>
            </a:r>
            <a:r>
              <a:rPr lang="en-US" sz="1800" i="1" dirty="0" err="1">
                <a:solidFill>
                  <a:schemeClr val="bg1"/>
                </a:solidFill>
                <a:effectLst/>
                <a:ea typeface="DengXian" panose="02010600030101010101" pitchFamily="2" charset="-122"/>
              </a:rPr>
              <a:t>nai</a:t>
            </a:r>
            <a:r>
              <a:rPr lang="en-US" i="1" dirty="0">
                <a:solidFill>
                  <a:schemeClr val="bg1"/>
                </a:solidFill>
                <a:ea typeface="DengXian" panose="02010600030101010101" pitchFamily="2" charset="-122"/>
              </a:rPr>
              <a:t> </a:t>
            </a:r>
            <a:r>
              <a:rPr lang="en-US" sz="1800" i="1" dirty="0" err="1">
                <a:solidFill>
                  <a:schemeClr val="bg1"/>
                </a:solidFill>
                <a:effectLst/>
                <a:ea typeface="DengXian" panose="02010600030101010101" pitchFamily="2" charset="-122"/>
              </a:rPr>
              <a:t>deshouka</a:t>
            </a:r>
            <a:r>
              <a:rPr lang="en-US" sz="1800" dirty="0">
                <a:solidFill>
                  <a:schemeClr val="bg1"/>
                </a:solidFill>
                <a:effectLst/>
                <a:ea typeface="DengXian" panose="02010600030101010101" pitchFamily="2" charset="-122"/>
              </a:rPr>
              <a:t>), the respondent as subordinates are very careful about expressing their requests to their speech partners (bosses), especially in Japanese culture upholds the relationships made which are directly related to oneself in society (Chiaki, 2007). </a:t>
            </a:r>
            <a:endParaRPr lang="en-JP" dirty="0">
              <a:solidFill>
                <a:schemeClr val="bg1"/>
              </a:solidFill>
            </a:endParaRP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90377C-AB0B-694D-F3DE-6A60E7BDAE57}"/>
              </a:ext>
            </a:extLst>
          </p:cNvPr>
          <p:cNvSpPr>
            <a:spLocks noGrp="1"/>
          </p:cNvSpPr>
          <p:nvPr>
            <p:ph idx="1"/>
          </p:nvPr>
        </p:nvSpPr>
        <p:spPr/>
        <p:txBody>
          <a:bodyPr/>
          <a:lstStyle/>
          <a:p>
            <a:pPr marL="0" indent="0" algn="just">
              <a:lnSpc>
                <a:spcPct val="150000"/>
              </a:lnSpc>
              <a:buNone/>
            </a:pPr>
            <a:r>
              <a:rPr lang="en-IN" sz="1800" dirty="0">
                <a:solidFill>
                  <a:schemeClr val="bg1"/>
                </a:solidFill>
                <a:effectLst/>
                <a:ea typeface="DengXian" panose="02010600030101010101" pitchFamily="2" charset="-122"/>
                <a:cs typeface="Minion Pro"/>
              </a:rPr>
              <a:t>	The same thing is also found in the expressions spoken to friends and subordinates as his speech partners. By looking at the results of the graph (figure 1), the percentage of expressing requests to Indonesian workers tends to indirectly reveal it with the results of 26.7% to friends or peers and 17.8% with subordinates as speech partners, more speakers ask for approval from related partners previously disclosed application. According to Blum-</a:t>
            </a:r>
            <a:r>
              <a:rPr lang="en-IN" sz="1800" dirty="0" err="1">
                <a:solidFill>
                  <a:schemeClr val="bg1"/>
                </a:solidFill>
                <a:effectLst/>
                <a:ea typeface="DengXian" panose="02010600030101010101" pitchFamily="2" charset="-122"/>
                <a:cs typeface="Minion Pro"/>
              </a:rPr>
              <a:t>Kulka</a:t>
            </a:r>
            <a:r>
              <a:rPr lang="en-IN" sz="1800" dirty="0">
                <a:solidFill>
                  <a:schemeClr val="bg1"/>
                </a:solidFill>
                <a:effectLst/>
                <a:ea typeface="DengXian" panose="02010600030101010101" pitchFamily="2" charset="-122"/>
                <a:cs typeface="Minion Pro"/>
              </a:rPr>
              <a:t> &amp; </a:t>
            </a:r>
            <a:r>
              <a:rPr lang="en-IN" sz="1800" dirty="0" err="1">
                <a:solidFill>
                  <a:schemeClr val="bg1"/>
                </a:solidFill>
                <a:effectLst/>
                <a:ea typeface="DengXian" panose="02010600030101010101" pitchFamily="2" charset="-122"/>
                <a:cs typeface="Minion Pro"/>
              </a:rPr>
              <a:t>Olshtain</a:t>
            </a:r>
            <a:r>
              <a:rPr lang="en-IN" sz="1800" dirty="0">
                <a:solidFill>
                  <a:schemeClr val="bg1"/>
                </a:solidFill>
                <a:effectLst/>
                <a:ea typeface="DengXian" panose="02010600030101010101" pitchFamily="2" charset="-122"/>
                <a:cs typeface="Minion Pro"/>
              </a:rPr>
              <a:t> (in </a:t>
            </a:r>
            <a:r>
              <a:rPr lang="en-IN" sz="1800" dirty="0" err="1">
                <a:solidFill>
                  <a:schemeClr val="bg1"/>
                </a:solidFill>
                <a:effectLst/>
                <a:ea typeface="DengXian" panose="02010600030101010101" pitchFamily="2" charset="-122"/>
                <a:cs typeface="Minion Pro"/>
              </a:rPr>
              <a:t>Andari</a:t>
            </a:r>
            <a:r>
              <a:rPr lang="en-IN" sz="1800" dirty="0">
                <a:solidFill>
                  <a:schemeClr val="bg1"/>
                </a:solidFill>
                <a:effectLst/>
                <a:ea typeface="DengXian" panose="02010600030101010101" pitchFamily="2" charset="-122"/>
                <a:cs typeface="Minion Pro"/>
              </a:rPr>
              <a:t> et al., 2018, p. 261) states that choosing a request strategy can minimize coercion on the speech partner. From the results of the questionnaire that was conducted, Indonesian workers expressed their requests directly (</a:t>
            </a:r>
            <a:r>
              <a:rPr lang="en-IN" sz="1800" dirty="0" err="1">
                <a:solidFill>
                  <a:schemeClr val="bg1"/>
                </a:solidFill>
                <a:effectLst/>
                <a:ea typeface="DengXian" panose="02010600030101010101" pitchFamily="2" charset="-122"/>
                <a:cs typeface="Minion Pro"/>
              </a:rPr>
              <a:t>直接依頼表現</a:t>
            </a:r>
            <a:r>
              <a:rPr lang="en-IN" sz="1800" dirty="0">
                <a:solidFill>
                  <a:schemeClr val="bg1"/>
                </a:solidFill>
                <a:effectLst/>
                <a:ea typeface="DengXian" panose="02010600030101010101" pitchFamily="2" charset="-122"/>
                <a:cs typeface="Minion Pro"/>
              </a:rPr>
              <a:t>/ </a:t>
            </a:r>
            <a:r>
              <a:rPr lang="en-IN" sz="1800" i="1" dirty="0" err="1">
                <a:solidFill>
                  <a:schemeClr val="bg1"/>
                </a:solidFill>
                <a:effectLst/>
                <a:ea typeface="DengXian" panose="02010600030101010101" pitchFamily="2" charset="-122"/>
                <a:cs typeface="Minion Pro"/>
              </a:rPr>
              <a:t>chokusetsu</a:t>
            </a:r>
            <a:r>
              <a:rPr lang="en-IN" sz="1800" i="1" dirty="0">
                <a:solidFill>
                  <a:schemeClr val="bg1"/>
                </a:solidFill>
                <a:effectLst/>
                <a:ea typeface="DengXian" panose="02010600030101010101" pitchFamily="2" charset="-122"/>
                <a:cs typeface="Minion Pro"/>
              </a:rPr>
              <a:t> </a:t>
            </a:r>
            <a:r>
              <a:rPr lang="en-IN" sz="1800" i="1" dirty="0" err="1">
                <a:solidFill>
                  <a:schemeClr val="bg1"/>
                </a:solidFill>
                <a:effectLst/>
                <a:ea typeface="DengXian" panose="02010600030101010101" pitchFamily="2" charset="-122"/>
                <a:cs typeface="Minion Pro"/>
              </a:rPr>
              <a:t>irai</a:t>
            </a:r>
            <a:r>
              <a:rPr lang="en-IN" sz="1800" i="1" dirty="0">
                <a:solidFill>
                  <a:schemeClr val="bg1"/>
                </a:solidFill>
                <a:effectLst/>
                <a:ea typeface="DengXian" panose="02010600030101010101" pitchFamily="2" charset="-122"/>
                <a:cs typeface="Minion Pro"/>
              </a:rPr>
              <a:t> </a:t>
            </a:r>
            <a:r>
              <a:rPr lang="en-IN" sz="1800" i="1" dirty="0" err="1">
                <a:solidFill>
                  <a:schemeClr val="bg1"/>
                </a:solidFill>
                <a:effectLst/>
                <a:ea typeface="DengXian" panose="02010600030101010101" pitchFamily="2" charset="-122"/>
                <a:cs typeface="Minion Pro"/>
              </a:rPr>
              <a:t>hyougen</a:t>
            </a:r>
            <a:r>
              <a:rPr lang="en-IN" sz="1800" dirty="0">
                <a:solidFill>
                  <a:schemeClr val="bg1"/>
                </a:solidFill>
                <a:effectLst/>
                <a:ea typeface="DengXian" panose="02010600030101010101" pitchFamily="2" charset="-122"/>
                <a:cs typeface="Minion Pro"/>
              </a:rPr>
              <a:t>) and indirectly (</a:t>
            </a:r>
            <a:r>
              <a:rPr lang="en-IN" sz="1800" dirty="0" err="1">
                <a:solidFill>
                  <a:schemeClr val="bg1"/>
                </a:solidFill>
                <a:effectLst/>
                <a:ea typeface="DengXian" panose="02010600030101010101" pitchFamily="2" charset="-122"/>
                <a:cs typeface="Minion Pro"/>
              </a:rPr>
              <a:t>間接表現</a:t>
            </a:r>
            <a:r>
              <a:rPr lang="en-IN" sz="1800" dirty="0">
                <a:solidFill>
                  <a:schemeClr val="bg1"/>
                </a:solidFill>
                <a:effectLst/>
                <a:ea typeface="DengXian" panose="02010600030101010101" pitchFamily="2" charset="-122"/>
                <a:cs typeface="Minion Pro"/>
              </a:rPr>
              <a:t>/ </a:t>
            </a:r>
            <a:r>
              <a:rPr lang="en-IN" sz="1800" i="1" dirty="0" err="1">
                <a:solidFill>
                  <a:schemeClr val="bg1"/>
                </a:solidFill>
                <a:effectLst/>
                <a:ea typeface="DengXian" panose="02010600030101010101" pitchFamily="2" charset="-122"/>
                <a:cs typeface="Minion Pro"/>
              </a:rPr>
              <a:t>kansetsu</a:t>
            </a:r>
            <a:r>
              <a:rPr lang="en-IN" sz="1800" i="1" dirty="0">
                <a:solidFill>
                  <a:schemeClr val="bg1"/>
                </a:solidFill>
                <a:effectLst/>
                <a:ea typeface="DengXian" panose="02010600030101010101" pitchFamily="2" charset="-122"/>
                <a:cs typeface="Minion Pro"/>
              </a:rPr>
              <a:t> </a:t>
            </a:r>
            <a:r>
              <a:rPr lang="en-IN" sz="1800" i="1" dirty="0" err="1">
                <a:solidFill>
                  <a:schemeClr val="bg1"/>
                </a:solidFill>
                <a:effectLst/>
                <a:ea typeface="DengXian" panose="02010600030101010101" pitchFamily="2" charset="-122"/>
                <a:cs typeface="Minion Pro"/>
              </a:rPr>
              <a:t>hyougen</a:t>
            </a:r>
            <a:r>
              <a:rPr lang="en-IN" sz="1800" dirty="0">
                <a:solidFill>
                  <a:schemeClr val="bg1"/>
                </a:solidFill>
                <a:effectLst/>
                <a:ea typeface="DengXian" panose="02010600030101010101" pitchFamily="2" charset="-122"/>
                <a:cs typeface="Minion Pro"/>
              </a:rPr>
              <a:t>), expressed their wishes and invited them.</a:t>
            </a:r>
            <a:endParaRPr lang="en-JP" sz="1800" dirty="0">
              <a:solidFill>
                <a:schemeClr val="bg1"/>
              </a:solidFill>
              <a:effectLst/>
              <a:ea typeface="DengXian" panose="02010600030101010101" pitchFamily="2" charset="-122"/>
              <a:cs typeface="Minion Pro"/>
            </a:endParaRPr>
          </a:p>
          <a:p>
            <a:pPr marL="0" indent="0" algn="just">
              <a:lnSpc>
                <a:spcPct val="150000"/>
              </a:lnSpc>
              <a:buNone/>
            </a:pPr>
            <a:endParaRPr lang="en-JP" dirty="0">
              <a:solidFill>
                <a:schemeClr val="bg1"/>
              </a:solidFill>
            </a:endParaRPr>
          </a:p>
        </p:txBody>
      </p:sp>
    </p:spTree>
    <p:extLst>
      <p:ext uri="{BB962C8B-B14F-4D97-AF65-F5344CB8AC3E}">
        <p14:creationId xmlns:p14="http://schemas.microsoft.com/office/powerpoint/2010/main" val="3728050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pPr indent="0" algn="just">
              <a:lnSpc>
                <a:spcPct val="100000"/>
              </a:lnSpc>
              <a:spcAft>
                <a:spcPts val="600"/>
              </a:spcAft>
              <a:buNone/>
            </a:pPr>
            <a:r>
              <a:rPr lang="en-IN" sz="1800" dirty="0">
                <a:solidFill>
                  <a:schemeClr val="bg1"/>
                </a:solidFill>
                <a:effectLst/>
                <a:ea typeface="DengXian" panose="02010600030101010101" pitchFamily="2" charset="-122"/>
                <a:cs typeface="Minion Pro"/>
              </a:rPr>
              <a:t>	The request speech act strategy based on data from 16 respondents found three types of request strategies used by Technical Apprentices/ </a:t>
            </a:r>
            <a:r>
              <a:rPr lang="en-IN" sz="1800" i="1" dirty="0" err="1">
                <a:solidFill>
                  <a:schemeClr val="bg1"/>
                </a:solidFill>
                <a:effectLst/>
                <a:ea typeface="DengXian" panose="02010600030101010101" pitchFamily="2" charset="-122"/>
                <a:cs typeface="Minion Pro"/>
              </a:rPr>
              <a:t>Tokutei</a:t>
            </a:r>
            <a:r>
              <a:rPr lang="en-IN" sz="1800" i="1" dirty="0">
                <a:solidFill>
                  <a:schemeClr val="bg1"/>
                </a:solidFill>
                <a:effectLst/>
                <a:ea typeface="DengXian" panose="02010600030101010101" pitchFamily="2" charset="-122"/>
                <a:cs typeface="Minion Pro"/>
              </a:rPr>
              <a:t> </a:t>
            </a:r>
            <a:r>
              <a:rPr lang="en-IN" sz="1800" i="1" dirty="0" err="1">
                <a:solidFill>
                  <a:schemeClr val="bg1"/>
                </a:solidFill>
                <a:effectLst/>
                <a:ea typeface="DengXian" panose="02010600030101010101" pitchFamily="2" charset="-122"/>
                <a:cs typeface="Minion Pro"/>
              </a:rPr>
              <a:t>ginou</a:t>
            </a:r>
            <a:r>
              <a:rPr lang="en-IN" sz="1800" dirty="0">
                <a:solidFill>
                  <a:schemeClr val="bg1"/>
                </a:solidFill>
                <a:effectLst/>
                <a:ea typeface="DengXian" panose="02010600030101010101" pitchFamily="2" charset="-122"/>
                <a:cs typeface="Minion Pro"/>
              </a:rPr>
              <a:t> and Skilled Workers/ </a:t>
            </a:r>
            <a:r>
              <a:rPr lang="en-IN" sz="1800" i="1" dirty="0" err="1">
                <a:solidFill>
                  <a:schemeClr val="bg1"/>
                </a:solidFill>
                <a:effectLst/>
                <a:ea typeface="DengXian" panose="02010600030101010101" pitchFamily="2" charset="-122"/>
                <a:cs typeface="Minion Pro"/>
              </a:rPr>
              <a:t>Ginou</a:t>
            </a:r>
            <a:r>
              <a:rPr lang="en-IN" sz="1800" i="1" dirty="0">
                <a:solidFill>
                  <a:schemeClr val="bg1"/>
                </a:solidFill>
                <a:effectLst/>
                <a:ea typeface="DengXian" panose="02010600030101010101" pitchFamily="2" charset="-122"/>
                <a:cs typeface="Minion Pro"/>
              </a:rPr>
              <a:t> </a:t>
            </a:r>
            <a:r>
              <a:rPr lang="en-IN" sz="1800" i="1" dirty="0" err="1">
                <a:solidFill>
                  <a:schemeClr val="bg1"/>
                </a:solidFill>
                <a:effectLst/>
                <a:ea typeface="DengXian" panose="02010600030101010101" pitchFamily="2" charset="-122"/>
                <a:cs typeface="Minion Pro"/>
              </a:rPr>
              <a:t>Jisshuusei</a:t>
            </a:r>
            <a:r>
              <a:rPr lang="en-IN" sz="1800" dirty="0">
                <a:solidFill>
                  <a:schemeClr val="bg1"/>
                </a:solidFill>
                <a:effectLst/>
                <a:ea typeface="DengXian" panose="02010600030101010101" pitchFamily="2" charset="-122"/>
                <a:cs typeface="Minion Pro"/>
              </a:rPr>
              <a:t> in communicating with speech partners (Japanese people) who have close or not close relationships and different levels position in the work environment. The strategies used are direct, indirect and direct strategies. The direct request strategy has one sub-strategy, namely imperative. Meanwhile, the indirect request strategy has two sub-strategies, namely asking the speech partner's willingness and conveying the speaker's wishes or needs to the speech partner. And the request strategy expressed by inviting.</a:t>
            </a:r>
          </a:p>
          <a:p>
            <a:pPr indent="0" algn="just">
              <a:lnSpc>
                <a:spcPct val="100000"/>
              </a:lnSpc>
              <a:spcAft>
                <a:spcPts val="600"/>
              </a:spcAft>
              <a:buNone/>
            </a:pPr>
            <a:r>
              <a:rPr lang="en-US" sz="1800" dirty="0">
                <a:solidFill>
                  <a:schemeClr val="bg1"/>
                </a:solidFill>
                <a:effectLst/>
                <a:ea typeface="DengXian" panose="02010600030101010101" pitchFamily="2" charset="-122"/>
              </a:rPr>
              <a:t>	This research is intended for instructors who specifically teach technical interns/ </a:t>
            </a:r>
            <a:r>
              <a:rPr lang="en-US" sz="1800" i="1" dirty="0" err="1">
                <a:solidFill>
                  <a:schemeClr val="bg1"/>
                </a:solidFill>
                <a:effectLst/>
                <a:ea typeface="DengXian" panose="02010600030101010101" pitchFamily="2" charset="-122"/>
              </a:rPr>
              <a:t>Ginou</a:t>
            </a:r>
            <a:r>
              <a:rPr lang="en-US" sz="1800" i="1" dirty="0">
                <a:solidFill>
                  <a:schemeClr val="bg1"/>
                </a:solidFill>
                <a:effectLst/>
                <a:ea typeface="DengXian" panose="02010600030101010101" pitchFamily="2" charset="-122"/>
              </a:rPr>
              <a:t> </a:t>
            </a:r>
            <a:r>
              <a:rPr lang="en-US" sz="1800" i="1" dirty="0" err="1">
                <a:solidFill>
                  <a:schemeClr val="bg1"/>
                </a:solidFill>
                <a:effectLst/>
                <a:ea typeface="DengXian" panose="02010600030101010101" pitchFamily="2" charset="-122"/>
              </a:rPr>
              <a:t>Jisshusei</a:t>
            </a:r>
            <a:r>
              <a:rPr lang="en-US" sz="1800" dirty="0">
                <a:solidFill>
                  <a:schemeClr val="bg1"/>
                </a:solidFill>
                <a:effectLst/>
                <a:ea typeface="DengXian" panose="02010600030101010101" pitchFamily="2" charset="-122"/>
              </a:rPr>
              <a:t> and workers with specific skills/ </a:t>
            </a:r>
            <a:r>
              <a:rPr lang="en-US" sz="1800" i="1" dirty="0" err="1">
                <a:solidFill>
                  <a:schemeClr val="bg1"/>
                </a:solidFill>
                <a:effectLst/>
                <a:ea typeface="DengXian" panose="02010600030101010101" pitchFamily="2" charset="-122"/>
              </a:rPr>
              <a:t>Tokutei</a:t>
            </a:r>
            <a:r>
              <a:rPr lang="en-US" sz="1800" i="1" dirty="0">
                <a:solidFill>
                  <a:schemeClr val="bg1"/>
                </a:solidFill>
                <a:effectLst/>
                <a:ea typeface="DengXian" panose="02010600030101010101" pitchFamily="2" charset="-122"/>
              </a:rPr>
              <a:t> </a:t>
            </a:r>
            <a:r>
              <a:rPr lang="en-US" sz="1800" i="1" dirty="0" err="1">
                <a:solidFill>
                  <a:schemeClr val="bg1"/>
                </a:solidFill>
                <a:effectLst/>
                <a:ea typeface="DengXian" panose="02010600030101010101" pitchFamily="2" charset="-122"/>
              </a:rPr>
              <a:t>ginou</a:t>
            </a:r>
            <a:r>
              <a:rPr lang="en-US" sz="1800" dirty="0">
                <a:solidFill>
                  <a:schemeClr val="bg1"/>
                </a:solidFill>
                <a:effectLst/>
                <a:ea typeface="DengXian" panose="02010600030101010101" pitchFamily="2" charset="-122"/>
              </a:rPr>
              <a:t> who are in preparation for or will go to work in Japan as initial provision. This study discusses the speech act strategy of requests used by </a:t>
            </a:r>
            <a:r>
              <a:rPr lang="en-US" sz="1800" i="1" dirty="0" err="1">
                <a:solidFill>
                  <a:schemeClr val="bg1"/>
                </a:solidFill>
                <a:effectLst/>
                <a:ea typeface="DengXian" panose="02010600030101010101" pitchFamily="2" charset="-122"/>
              </a:rPr>
              <a:t>Ginou</a:t>
            </a:r>
            <a:r>
              <a:rPr lang="en-US" sz="1800" i="1" dirty="0">
                <a:solidFill>
                  <a:schemeClr val="bg1"/>
                </a:solidFill>
                <a:effectLst/>
                <a:ea typeface="DengXian" panose="02010600030101010101" pitchFamily="2" charset="-122"/>
              </a:rPr>
              <a:t> </a:t>
            </a:r>
            <a:r>
              <a:rPr lang="en-US" sz="1800" i="1" dirty="0" err="1">
                <a:solidFill>
                  <a:schemeClr val="bg1"/>
                </a:solidFill>
                <a:effectLst/>
                <a:ea typeface="DengXian" panose="02010600030101010101" pitchFamily="2" charset="-122"/>
              </a:rPr>
              <a:t>Jisshusei</a:t>
            </a:r>
            <a:r>
              <a:rPr lang="en-US" sz="1800" dirty="0">
                <a:solidFill>
                  <a:schemeClr val="bg1"/>
                </a:solidFill>
                <a:effectLst/>
                <a:ea typeface="DengXian" panose="02010600030101010101" pitchFamily="2" charset="-122"/>
              </a:rPr>
              <a:t> and </a:t>
            </a:r>
            <a:r>
              <a:rPr lang="en-US" sz="1800" i="1" dirty="0" err="1">
                <a:solidFill>
                  <a:schemeClr val="bg1"/>
                </a:solidFill>
                <a:effectLst/>
                <a:ea typeface="DengXian" panose="02010600030101010101" pitchFamily="2" charset="-122"/>
              </a:rPr>
              <a:t>Tokutei</a:t>
            </a:r>
            <a:r>
              <a:rPr lang="en-US" sz="1800" i="1" dirty="0">
                <a:solidFill>
                  <a:schemeClr val="bg1"/>
                </a:solidFill>
                <a:effectLst/>
                <a:ea typeface="DengXian" panose="02010600030101010101" pitchFamily="2" charset="-122"/>
              </a:rPr>
              <a:t> </a:t>
            </a:r>
            <a:r>
              <a:rPr lang="en-US" sz="1800" i="1" dirty="0" err="1">
                <a:solidFill>
                  <a:schemeClr val="bg1"/>
                </a:solidFill>
                <a:effectLst/>
                <a:ea typeface="DengXian" panose="02010600030101010101" pitchFamily="2" charset="-122"/>
              </a:rPr>
              <a:t>ginou</a:t>
            </a:r>
            <a:r>
              <a:rPr lang="en-US" sz="1800" dirty="0">
                <a:solidFill>
                  <a:schemeClr val="bg1"/>
                </a:solidFill>
                <a:effectLst/>
                <a:ea typeface="DengXian" panose="02010600030101010101" pitchFamily="2" charset="-122"/>
              </a:rPr>
              <a:t> when communicating verbally with their speech partners in the work environment. Because of the differences that Indonesian workers have in terms of differences language, it is sometimes difficult for the speech partners to understand the meaning of the requests made by the interlocutors</a:t>
            </a:r>
            <a:r>
              <a:rPr lang="en-US" sz="1800" dirty="0">
                <a:effectLst/>
                <a:latin typeface="Times New Roman" panose="02020603050405020304" pitchFamily="18" charset="0"/>
                <a:ea typeface="DengXian" panose="02010600030101010101" pitchFamily="2" charset="-122"/>
              </a:rPr>
              <a:t>.</a:t>
            </a:r>
            <a:r>
              <a:rPr lang="en-JP" sz="1200" dirty="0">
                <a:effectLst/>
              </a:rPr>
              <a:t> </a:t>
            </a:r>
            <a:endParaRPr lang="en-JP" sz="1800" dirty="0">
              <a:solidFill>
                <a:schemeClr val="bg1"/>
              </a:solidFill>
              <a:effectLst/>
              <a:ea typeface="DengXian" panose="02010600030101010101" pitchFamily="2" charset="-122"/>
              <a:cs typeface="Minion Pro"/>
            </a:endParaRPr>
          </a:p>
        </p:txBody>
      </p:sp>
    </p:spTree>
    <p:extLst>
      <p:ext uri="{BB962C8B-B14F-4D97-AF65-F5344CB8AC3E}">
        <p14:creationId xmlns:p14="http://schemas.microsoft.com/office/powerpoint/2010/main" val="296520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917270"/>
          </a:xfrm>
        </p:spPr>
        <p:txBody>
          <a:bodyPr>
            <a:normAutofit fontScale="55000" lnSpcReduction="20000"/>
          </a:bodyPr>
          <a:lstStyle/>
          <a:p>
            <a:pPr indent="-304800">
              <a:lnSpc>
                <a:spcPct val="107000"/>
              </a:lnSpc>
              <a:spcAft>
                <a:spcPts val="800"/>
              </a:spcAft>
            </a:pPr>
            <a:r>
              <a:rPr lang="en-US" sz="1800" dirty="0">
                <a:solidFill>
                  <a:schemeClr val="bg1"/>
                </a:solidFill>
                <a:effectLst/>
                <a:ea typeface="Times New Roman" panose="02020603050405020304" pitchFamily="18" charset="0"/>
              </a:rPr>
              <a:t>Abdullah, A. (2018). </a:t>
            </a:r>
            <a:r>
              <a:rPr lang="en-US" sz="1800" i="1" dirty="0">
                <a:solidFill>
                  <a:schemeClr val="bg1"/>
                </a:solidFill>
                <a:effectLst/>
                <a:ea typeface="Times New Roman" panose="02020603050405020304" pitchFamily="18" charset="0"/>
              </a:rPr>
              <a:t>LINGUISTIK UMUM</a:t>
            </a:r>
            <a:r>
              <a:rPr lang="en-US" sz="1800" dirty="0">
                <a:solidFill>
                  <a:schemeClr val="bg1"/>
                </a:solidFill>
                <a:effectLst/>
                <a:ea typeface="Times New Roman" panose="02020603050405020304" pitchFamily="18" charset="0"/>
              </a:rPr>
              <a:t> (</a:t>
            </a:r>
            <a:r>
              <a:rPr lang="en-US" sz="1800" dirty="0" err="1">
                <a:solidFill>
                  <a:schemeClr val="bg1"/>
                </a:solidFill>
                <a:effectLst/>
                <a:ea typeface="Times New Roman" panose="02020603050405020304" pitchFamily="18" charset="0"/>
              </a:rPr>
              <a:t>Novietha</a:t>
            </a:r>
            <a:r>
              <a:rPr lang="en-US" sz="1800" dirty="0">
                <a:solidFill>
                  <a:schemeClr val="bg1"/>
                </a:solidFill>
                <a:effectLst/>
                <a:ea typeface="Times New Roman" panose="02020603050405020304" pitchFamily="18" charset="0"/>
              </a:rPr>
              <a:t> I. </a:t>
            </a:r>
            <a:r>
              <a:rPr lang="en-US" sz="1800" dirty="0" err="1">
                <a:solidFill>
                  <a:schemeClr val="bg1"/>
                </a:solidFill>
                <a:effectLst/>
                <a:ea typeface="Times New Roman" panose="02020603050405020304" pitchFamily="18" charset="0"/>
              </a:rPr>
              <a:t>Sallama</a:t>
            </a:r>
            <a:r>
              <a:rPr lang="en-US" sz="1800" dirty="0">
                <a:solidFill>
                  <a:schemeClr val="bg1"/>
                </a:solidFill>
                <a:effectLst/>
                <a:ea typeface="Times New Roman" panose="02020603050405020304" pitchFamily="18" charset="0"/>
              </a:rPr>
              <a:t>, Ed.; </a:t>
            </a:r>
            <a:r>
              <a:rPr lang="en-US" sz="1800" dirty="0" err="1">
                <a:solidFill>
                  <a:schemeClr val="bg1"/>
                </a:solidFill>
                <a:effectLst/>
                <a:ea typeface="Times New Roman" panose="02020603050405020304" pitchFamily="18" charset="0"/>
              </a:rPr>
              <a:t>Revisi</a:t>
            </a:r>
            <a:r>
              <a:rPr lang="en-US" sz="1800" dirty="0">
                <a:solidFill>
                  <a:schemeClr val="bg1"/>
                </a:solidFill>
                <a:effectLst/>
                <a:ea typeface="Times New Roman" panose="02020603050405020304" pitchFamily="18" charset="0"/>
              </a:rPr>
              <a:t>). </a:t>
            </a:r>
            <a:r>
              <a:rPr lang="en-US" sz="1800" dirty="0" err="1">
                <a:solidFill>
                  <a:schemeClr val="bg1"/>
                </a:solidFill>
                <a:effectLst/>
                <a:ea typeface="Times New Roman" panose="02020603050405020304" pitchFamily="18" charset="0"/>
              </a:rPr>
              <a:t>Penerbit</a:t>
            </a:r>
            <a:r>
              <a:rPr lang="en-US" sz="1800" dirty="0">
                <a:solidFill>
                  <a:schemeClr val="bg1"/>
                </a:solidFill>
                <a:effectLst/>
                <a:ea typeface="Times New Roman" panose="02020603050405020304" pitchFamily="18" charset="0"/>
              </a:rPr>
              <a:t> </a:t>
            </a:r>
            <a:r>
              <a:rPr lang="en-US" sz="1800" dirty="0" err="1">
                <a:solidFill>
                  <a:schemeClr val="bg1"/>
                </a:solidFill>
                <a:effectLst/>
                <a:ea typeface="Times New Roman" panose="02020603050405020304" pitchFamily="18" charset="0"/>
              </a:rPr>
              <a:t>Erlangga</a:t>
            </a:r>
            <a:r>
              <a:rPr lang="en-US" sz="1800" dirty="0">
                <a:solidFill>
                  <a:schemeClr val="bg1"/>
                </a:solidFill>
                <a:effectLst/>
                <a:ea typeface="Times New Roman" panose="02020603050405020304" pitchFamily="18" charset="0"/>
              </a:rPr>
              <a:t>. http://</a:t>
            </a:r>
            <a:r>
              <a:rPr lang="en-US" sz="1800" dirty="0" err="1">
                <a:solidFill>
                  <a:schemeClr val="bg1"/>
                </a:solidFill>
                <a:effectLst/>
                <a:ea typeface="Times New Roman" panose="02020603050405020304" pitchFamily="18" charset="0"/>
              </a:rPr>
              <a:t>repository.uinjkt.ac.id</a:t>
            </a:r>
            <a:r>
              <a:rPr lang="en-US" sz="1800" dirty="0">
                <a:solidFill>
                  <a:schemeClr val="bg1"/>
                </a:solidFill>
                <a:effectLst/>
                <a:ea typeface="Times New Roman" panose="02020603050405020304" pitchFamily="18" charset="0"/>
              </a:rPr>
              <a:t>/</a:t>
            </a:r>
            <a:r>
              <a:rPr lang="en-US" sz="1800" dirty="0" err="1">
                <a:solidFill>
                  <a:schemeClr val="bg1"/>
                </a:solidFill>
                <a:effectLst/>
                <a:ea typeface="Times New Roman" panose="02020603050405020304" pitchFamily="18" charset="0"/>
              </a:rPr>
              <a:t>dspace</a:t>
            </a:r>
            <a:r>
              <a:rPr lang="en-US" sz="1800" dirty="0">
                <a:solidFill>
                  <a:schemeClr val="bg1"/>
                </a:solidFill>
                <a:effectLst/>
                <a:ea typeface="Times New Roman" panose="02020603050405020304" pitchFamily="18" charset="0"/>
              </a:rPr>
              <a:t>/handle/123456789/48974</a:t>
            </a:r>
            <a:endParaRPr lang="en-JP" sz="1800" dirty="0">
              <a:solidFill>
                <a:schemeClr val="bg1"/>
              </a:solidFill>
              <a:effectLst/>
              <a:ea typeface="DengXian" panose="02010600030101010101" pitchFamily="2" charset="-122"/>
            </a:endParaRPr>
          </a:p>
          <a:p>
            <a:pPr indent="-304800">
              <a:lnSpc>
                <a:spcPct val="107000"/>
              </a:lnSpc>
              <a:spcAft>
                <a:spcPts val="800"/>
              </a:spcAft>
            </a:pPr>
            <a:r>
              <a:rPr lang="en-US" sz="1800" dirty="0" err="1">
                <a:solidFill>
                  <a:schemeClr val="bg1"/>
                </a:solidFill>
                <a:effectLst/>
                <a:ea typeface="Times New Roman" panose="02020603050405020304" pitchFamily="18" charset="0"/>
              </a:rPr>
              <a:t>Andari</a:t>
            </a:r>
            <a:r>
              <a:rPr lang="en-US" sz="1800" dirty="0">
                <a:solidFill>
                  <a:schemeClr val="bg1"/>
                </a:solidFill>
                <a:effectLst/>
                <a:ea typeface="Times New Roman" panose="02020603050405020304" pitchFamily="18" charset="0"/>
              </a:rPr>
              <a:t>, P. D. A., </a:t>
            </a:r>
            <a:r>
              <a:rPr lang="en-US" sz="1800" dirty="0" err="1">
                <a:solidFill>
                  <a:schemeClr val="bg1"/>
                </a:solidFill>
                <a:effectLst/>
                <a:ea typeface="Times New Roman" panose="02020603050405020304" pitchFamily="18" charset="0"/>
              </a:rPr>
              <a:t>Hermawan</a:t>
            </a:r>
            <a:r>
              <a:rPr lang="en-US" sz="1800" dirty="0">
                <a:solidFill>
                  <a:schemeClr val="bg1"/>
                </a:solidFill>
                <a:effectLst/>
                <a:ea typeface="Times New Roman" panose="02020603050405020304" pitchFamily="18" charset="0"/>
              </a:rPr>
              <a:t>, G. S., &amp; </a:t>
            </a:r>
            <a:r>
              <a:rPr lang="en-US" sz="1800" dirty="0" err="1">
                <a:solidFill>
                  <a:schemeClr val="bg1"/>
                </a:solidFill>
                <a:effectLst/>
                <a:ea typeface="Times New Roman" panose="02020603050405020304" pitchFamily="18" charset="0"/>
              </a:rPr>
              <a:t>Suartini</a:t>
            </a:r>
            <a:r>
              <a:rPr lang="en-US" sz="1800" dirty="0">
                <a:solidFill>
                  <a:schemeClr val="bg1"/>
                </a:solidFill>
                <a:effectLst/>
                <a:ea typeface="Times New Roman" panose="02020603050405020304" pitchFamily="18" charset="0"/>
              </a:rPr>
              <a:t>, N. N. (2018). ANALISIS TINDAK TUTUR PERMINTAAN PADA DRAMA RICH MAN POOR WOMAN. </a:t>
            </a:r>
            <a:r>
              <a:rPr lang="en-US" sz="1800" i="1" dirty="0" err="1">
                <a:solidFill>
                  <a:schemeClr val="bg1"/>
                </a:solidFill>
                <a:effectLst/>
                <a:ea typeface="Times New Roman" panose="02020603050405020304" pitchFamily="18" charset="0"/>
              </a:rPr>
              <a:t>Jurnal</a:t>
            </a:r>
            <a:r>
              <a:rPr lang="en-US" sz="1800" i="1" dirty="0">
                <a:solidFill>
                  <a:schemeClr val="bg1"/>
                </a:solidFill>
                <a:effectLst/>
                <a:ea typeface="Times New Roman" panose="02020603050405020304" pitchFamily="18" charset="0"/>
              </a:rPr>
              <a:t> Pendidikan Bahasa </a:t>
            </a:r>
            <a:r>
              <a:rPr lang="en-US" sz="1800" i="1" dirty="0" err="1">
                <a:solidFill>
                  <a:schemeClr val="bg1"/>
                </a:solidFill>
                <a:effectLst/>
                <a:ea typeface="Times New Roman" panose="02020603050405020304" pitchFamily="18" charset="0"/>
              </a:rPr>
              <a:t>Jepang</a:t>
            </a:r>
            <a:r>
              <a:rPr lang="en-US" sz="1800" i="1" dirty="0">
                <a:solidFill>
                  <a:schemeClr val="bg1"/>
                </a:solidFill>
                <a:effectLst/>
                <a:ea typeface="Times New Roman" panose="02020603050405020304" pitchFamily="18" charset="0"/>
              </a:rPr>
              <a:t> </a:t>
            </a:r>
            <a:r>
              <a:rPr lang="en-US" sz="1800" i="1" dirty="0" err="1">
                <a:solidFill>
                  <a:schemeClr val="bg1"/>
                </a:solidFill>
                <a:effectLst/>
                <a:ea typeface="Times New Roman" panose="02020603050405020304" pitchFamily="18" charset="0"/>
              </a:rPr>
              <a:t>Undiksha</a:t>
            </a:r>
            <a:r>
              <a:rPr lang="en-US" sz="1800" dirty="0">
                <a:solidFill>
                  <a:schemeClr val="bg1"/>
                </a:solidFill>
                <a:effectLst/>
                <a:ea typeface="Times New Roman" panose="02020603050405020304" pitchFamily="18" charset="0"/>
              </a:rPr>
              <a:t>, </a:t>
            </a:r>
            <a:r>
              <a:rPr lang="en-US" sz="1800" i="1" dirty="0">
                <a:solidFill>
                  <a:schemeClr val="bg1"/>
                </a:solidFill>
                <a:effectLst/>
                <a:ea typeface="Times New Roman" panose="02020603050405020304" pitchFamily="18" charset="0"/>
              </a:rPr>
              <a:t>4</a:t>
            </a:r>
            <a:r>
              <a:rPr lang="en-US" sz="1800" dirty="0">
                <a:solidFill>
                  <a:schemeClr val="bg1"/>
                </a:solidFill>
                <a:effectLst/>
                <a:ea typeface="Times New Roman" panose="02020603050405020304" pitchFamily="18" charset="0"/>
              </a:rPr>
              <a:t>(3), 259–269. https://</a:t>
            </a:r>
            <a:r>
              <a:rPr lang="en-US" sz="1800" dirty="0" err="1">
                <a:solidFill>
                  <a:schemeClr val="bg1"/>
                </a:solidFill>
                <a:effectLst/>
                <a:ea typeface="Times New Roman" panose="02020603050405020304" pitchFamily="18" charset="0"/>
              </a:rPr>
              <a:t>doi.org</a:t>
            </a:r>
            <a:r>
              <a:rPr lang="en-US" sz="1800" dirty="0">
                <a:solidFill>
                  <a:schemeClr val="bg1"/>
                </a:solidFill>
                <a:effectLst/>
                <a:ea typeface="Times New Roman" panose="02020603050405020304" pitchFamily="18" charset="0"/>
              </a:rPr>
              <a:t>/https://</a:t>
            </a:r>
            <a:r>
              <a:rPr lang="en-US" sz="1800" dirty="0" err="1">
                <a:solidFill>
                  <a:schemeClr val="bg1"/>
                </a:solidFill>
                <a:effectLst/>
                <a:ea typeface="Times New Roman" panose="02020603050405020304" pitchFamily="18" charset="0"/>
              </a:rPr>
              <a:t>doi.org</a:t>
            </a:r>
            <a:r>
              <a:rPr lang="en-US" sz="1800" dirty="0">
                <a:solidFill>
                  <a:schemeClr val="bg1"/>
                </a:solidFill>
                <a:effectLst/>
                <a:ea typeface="Times New Roman" panose="02020603050405020304" pitchFamily="18" charset="0"/>
              </a:rPr>
              <a:t>/10.23887/jpbj.v4i3.13327</a:t>
            </a:r>
            <a:endParaRPr lang="en-JP" sz="1800" dirty="0">
              <a:solidFill>
                <a:schemeClr val="bg1"/>
              </a:solidFill>
              <a:effectLst/>
              <a:ea typeface="DengXian" panose="02010600030101010101" pitchFamily="2" charset="-122"/>
            </a:endParaRPr>
          </a:p>
          <a:p>
            <a:pPr indent="-304800">
              <a:lnSpc>
                <a:spcPct val="107000"/>
              </a:lnSpc>
              <a:spcAft>
                <a:spcPts val="800"/>
              </a:spcAft>
            </a:pPr>
            <a:r>
              <a:rPr lang="en-US" sz="1800" dirty="0" err="1">
                <a:solidFill>
                  <a:schemeClr val="bg1"/>
                </a:solidFill>
                <a:effectLst/>
                <a:ea typeface="Times New Roman" panose="02020603050405020304" pitchFamily="18" charset="0"/>
              </a:rPr>
              <a:t>Astami</a:t>
            </a:r>
            <a:r>
              <a:rPr lang="en-US" sz="1800" dirty="0">
                <a:solidFill>
                  <a:schemeClr val="bg1"/>
                </a:solidFill>
                <a:effectLst/>
                <a:ea typeface="Times New Roman" panose="02020603050405020304" pitchFamily="18" charset="0"/>
              </a:rPr>
              <a:t>, T. S. (2015). Strategi </a:t>
            </a:r>
            <a:r>
              <a:rPr lang="en-US" sz="1800" dirty="0" err="1">
                <a:solidFill>
                  <a:schemeClr val="bg1"/>
                </a:solidFill>
                <a:effectLst/>
                <a:ea typeface="Times New Roman" panose="02020603050405020304" pitchFamily="18" charset="0"/>
              </a:rPr>
              <a:t>Permintaan</a:t>
            </a:r>
            <a:r>
              <a:rPr lang="en-US" sz="1800" dirty="0">
                <a:solidFill>
                  <a:schemeClr val="bg1"/>
                </a:solidFill>
                <a:effectLst/>
                <a:ea typeface="Times New Roman" panose="02020603050405020304" pitchFamily="18" charset="0"/>
              </a:rPr>
              <a:t> </a:t>
            </a:r>
            <a:r>
              <a:rPr lang="en-US" sz="1800" dirty="0" err="1">
                <a:solidFill>
                  <a:schemeClr val="bg1"/>
                </a:solidFill>
                <a:effectLst/>
                <a:ea typeface="Times New Roman" panose="02020603050405020304" pitchFamily="18" charset="0"/>
              </a:rPr>
              <a:t>dalam</a:t>
            </a:r>
            <a:r>
              <a:rPr lang="en-US" sz="1800" dirty="0">
                <a:solidFill>
                  <a:schemeClr val="bg1"/>
                </a:solidFill>
                <a:effectLst/>
                <a:ea typeface="Times New Roman" panose="02020603050405020304" pitchFamily="18" charset="0"/>
              </a:rPr>
              <a:t> Bahasa </a:t>
            </a:r>
            <a:r>
              <a:rPr lang="en-US" sz="1800" dirty="0" err="1">
                <a:solidFill>
                  <a:schemeClr val="bg1"/>
                </a:solidFill>
                <a:effectLst/>
                <a:ea typeface="Times New Roman" panose="02020603050405020304" pitchFamily="18" charset="0"/>
              </a:rPr>
              <a:t>Jepang</a:t>
            </a:r>
            <a:r>
              <a:rPr lang="en-US" sz="1800" dirty="0">
                <a:solidFill>
                  <a:schemeClr val="bg1"/>
                </a:solidFill>
                <a:effectLst/>
                <a:ea typeface="Times New Roman" panose="02020603050405020304" pitchFamily="18" charset="0"/>
              </a:rPr>
              <a:t>. </a:t>
            </a:r>
            <a:r>
              <a:rPr lang="en-US" sz="1800" i="1" dirty="0">
                <a:solidFill>
                  <a:schemeClr val="bg1"/>
                </a:solidFill>
                <a:effectLst/>
                <a:ea typeface="Times New Roman" panose="02020603050405020304" pitchFamily="18" charset="0"/>
              </a:rPr>
              <a:t>HUMANIORA </a:t>
            </a:r>
            <a:r>
              <a:rPr lang="en-US" sz="1800" dirty="0">
                <a:solidFill>
                  <a:schemeClr val="bg1"/>
                </a:solidFill>
                <a:effectLst/>
                <a:ea typeface="Times New Roman" panose="02020603050405020304" pitchFamily="18" charset="0"/>
              </a:rPr>
              <a:t>, </a:t>
            </a:r>
            <a:r>
              <a:rPr lang="en-US" sz="1800" i="1" dirty="0">
                <a:solidFill>
                  <a:schemeClr val="bg1"/>
                </a:solidFill>
                <a:effectLst/>
                <a:ea typeface="Times New Roman" panose="02020603050405020304" pitchFamily="18" charset="0"/>
              </a:rPr>
              <a:t>6</a:t>
            </a:r>
            <a:r>
              <a:rPr lang="en-US" sz="1800" dirty="0">
                <a:solidFill>
                  <a:schemeClr val="bg1"/>
                </a:solidFill>
                <a:effectLst/>
                <a:ea typeface="Times New Roman" panose="02020603050405020304" pitchFamily="18" charset="0"/>
              </a:rPr>
              <a:t>(1), 51–58. https://</a:t>
            </a:r>
            <a:r>
              <a:rPr lang="en-US" sz="1800" dirty="0" err="1">
                <a:solidFill>
                  <a:schemeClr val="bg1"/>
                </a:solidFill>
                <a:effectLst/>
                <a:ea typeface="Times New Roman" panose="02020603050405020304" pitchFamily="18" charset="0"/>
              </a:rPr>
              <a:t>doi.org</a:t>
            </a:r>
            <a:r>
              <a:rPr lang="en-US" sz="1800" dirty="0">
                <a:solidFill>
                  <a:schemeClr val="bg1"/>
                </a:solidFill>
                <a:effectLst/>
                <a:ea typeface="Times New Roman" panose="02020603050405020304" pitchFamily="18" charset="0"/>
              </a:rPr>
              <a:t>/https://</a:t>
            </a:r>
            <a:r>
              <a:rPr lang="en-US" sz="1800" dirty="0" err="1">
                <a:solidFill>
                  <a:schemeClr val="bg1"/>
                </a:solidFill>
                <a:effectLst/>
                <a:ea typeface="Times New Roman" panose="02020603050405020304" pitchFamily="18" charset="0"/>
              </a:rPr>
              <a:t>doi.org</a:t>
            </a:r>
            <a:r>
              <a:rPr lang="en-US" sz="1800" dirty="0">
                <a:solidFill>
                  <a:schemeClr val="bg1"/>
                </a:solidFill>
                <a:effectLst/>
                <a:ea typeface="Times New Roman" panose="02020603050405020304" pitchFamily="18" charset="0"/>
              </a:rPr>
              <a:t>/10.21512/humaniora.v6i1.3297</a:t>
            </a:r>
            <a:endParaRPr lang="en-JP" sz="1800" dirty="0">
              <a:solidFill>
                <a:schemeClr val="bg1"/>
              </a:solidFill>
              <a:effectLst/>
              <a:ea typeface="DengXian" panose="02010600030101010101" pitchFamily="2" charset="-122"/>
            </a:endParaRPr>
          </a:p>
          <a:p>
            <a:pPr indent="-304800">
              <a:lnSpc>
                <a:spcPct val="107000"/>
              </a:lnSpc>
              <a:spcAft>
                <a:spcPts val="800"/>
              </a:spcAft>
            </a:pPr>
            <a:r>
              <a:rPr lang="en-US" sz="1800" dirty="0">
                <a:solidFill>
                  <a:schemeClr val="bg1"/>
                </a:solidFill>
                <a:effectLst/>
                <a:ea typeface="Times New Roman" panose="02020603050405020304" pitchFamily="18" charset="0"/>
              </a:rPr>
              <a:t>Blum-</a:t>
            </a:r>
            <a:r>
              <a:rPr lang="en-US" sz="1800" dirty="0" err="1">
                <a:solidFill>
                  <a:schemeClr val="bg1"/>
                </a:solidFill>
                <a:effectLst/>
                <a:ea typeface="Times New Roman" panose="02020603050405020304" pitchFamily="18" charset="0"/>
              </a:rPr>
              <a:t>kulka</a:t>
            </a:r>
            <a:r>
              <a:rPr lang="en-US" sz="1800" dirty="0">
                <a:solidFill>
                  <a:schemeClr val="bg1"/>
                </a:solidFill>
                <a:effectLst/>
                <a:ea typeface="Times New Roman" panose="02020603050405020304" pitchFamily="18" charset="0"/>
              </a:rPr>
              <a:t>, S., &amp; </a:t>
            </a:r>
            <a:r>
              <a:rPr lang="en-US" sz="1800" dirty="0" err="1">
                <a:solidFill>
                  <a:schemeClr val="bg1"/>
                </a:solidFill>
                <a:effectLst/>
                <a:ea typeface="Times New Roman" panose="02020603050405020304" pitchFamily="18" charset="0"/>
              </a:rPr>
              <a:t>Olshtain</a:t>
            </a:r>
            <a:r>
              <a:rPr lang="en-US" sz="1800" dirty="0">
                <a:solidFill>
                  <a:schemeClr val="bg1"/>
                </a:solidFill>
                <a:effectLst/>
                <a:ea typeface="Times New Roman" panose="02020603050405020304" pitchFamily="18" charset="0"/>
              </a:rPr>
              <a:t>, E. (1984). Requests and apologies: A cross-cultural study of speech act realization patterns (CCSARP). </a:t>
            </a:r>
            <a:r>
              <a:rPr lang="en-US" sz="1800" i="1" dirty="0">
                <a:solidFill>
                  <a:schemeClr val="bg1"/>
                </a:solidFill>
                <a:effectLst/>
                <a:ea typeface="Times New Roman" panose="02020603050405020304" pitchFamily="18" charset="0"/>
              </a:rPr>
              <a:t>Applied Linguistics</a:t>
            </a:r>
            <a:r>
              <a:rPr lang="en-US" sz="1800" dirty="0">
                <a:solidFill>
                  <a:schemeClr val="bg1"/>
                </a:solidFill>
                <a:effectLst/>
                <a:ea typeface="Times New Roman" panose="02020603050405020304" pitchFamily="18" charset="0"/>
              </a:rPr>
              <a:t>, </a:t>
            </a:r>
            <a:r>
              <a:rPr lang="en-US" sz="1800" i="1" dirty="0">
                <a:solidFill>
                  <a:schemeClr val="bg1"/>
                </a:solidFill>
                <a:effectLst/>
                <a:ea typeface="Times New Roman" panose="02020603050405020304" pitchFamily="18" charset="0"/>
              </a:rPr>
              <a:t>5</a:t>
            </a:r>
            <a:r>
              <a:rPr lang="en-US" sz="1800" dirty="0">
                <a:solidFill>
                  <a:schemeClr val="bg1"/>
                </a:solidFill>
                <a:effectLst/>
                <a:ea typeface="Times New Roman" panose="02020603050405020304" pitchFamily="18" charset="0"/>
              </a:rPr>
              <a:t>(3), 196–213. https://</a:t>
            </a:r>
            <a:r>
              <a:rPr lang="en-US" sz="1800" dirty="0" err="1">
                <a:solidFill>
                  <a:schemeClr val="bg1"/>
                </a:solidFill>
                <a:effectLst/>
                <a:ea typeface="Times New Roman" panose="02020603050405020304" pitchFamily="18" charset="0"/>
              </a:rPr>
              <a:t>doi.org</a:t>
            </a:r>
            <a:r>
              <a:rPr lang="en-US" sz="1800" dirty="0">
                <a:solidFill>
                  <a:schemeClr val="bg1"/>
                </a:solidFill>
                <a:effectLst/>
                <a:ea typeface="Times New Roman" panose="02020603050405020304" pitchFamily="18" charset="0"/>
              </a:rPr>
              <a:t>/10.1093/</a:t>
            </a:r>
            <a:r>
              <a:rPr lang="en-US" sz="1800" dirty="0" err="1">
                <a:solidFill>
                  <a:schemeClr val="bg1"/>
                </a:solidFill>
                <a:effectLst/>
                <a:ea typeface="Times New Roman" panose="02020603050405020304" pitchFamily="18" charset="0"/>
              </a:rPr>
              <a:t>applin</a:t>
            </a:r>
            <a:r>
              <a:rPr lang="en-US" sz="1800" dirty="0">
                <a:solidFill>
                  <a:schemeClr val="bg1"/>
                </a:solidFill>
                <a:effectLst/>
                <a:ea typeface="Times New Roman" panose="02020603050405020304" pitchFamily="18" charset="0"/>
              </a:rPr>
              <a:t>/5.3.196</a:t>
            </a:r>
            <a:endParaRPr lang="en-JP" sz="1800" dirty="0">
              <a:solidFill>
                <a:schemeClr val="bg1"/>
              </a:solidFill>
              <a:effectLst/>
              <a:ea typeface="DengXian" panose="02010600030101010101" pitchFamily="2" charset="-122"/>
            </a:endParaRPr>
          </a:p>
          <a:p>
            <a:pPr indent="-304800">
              <a:lnSpc>
                <a:spcPct val="107000"/>
              </a:lnSpc>
              <a:spcAft>
                <a:spcPts val="800"/>
              </a:spcAft>
            </a:pPr>
            <a:r>
              <a:rPr lang="en-US" sz="1800" dirty="0">
                <a:solidFill>
                  <a:schemeClr val="bg1"/>
                </a:solidFill>
                <a:effectLst/>
                <a:ea typeface="Times New Roman" panose="02020603050405020304" pitchFamily="18" charset="0"/>
              </a:rPr>
              <a:t>Chang, Y.-F. (2006). An Inquiry into Pragmatic Data Collection Methods. </a:t>
            </a:r>
            <a:r>
              <a:rPr lang="en-US" sz="1800" i="1" dirty="0">
                <a:solidFill>
                  <a:schemeClr val="bg1"/>
                </a:solidFill>
                <a:effectLst/>
                <a:ea typeface="Times New Roman" panose="02020603050405020304" pitchFamily="18" charset="0"/>
              </a:rPr>
              <a:t>Korea Association of Teachers of English (KATE) International Conference</a:t>
            </a:r>
            <a:r>
              <a:rPr lang="en-US" sz="1800" dirty="0">
                <a:solidFill>
                  <a:schemeClr val="bg1"/>
                </a:solidFill>
                <a:effectLst/>
                <a:ea typeface="Times New Roman" panose="02020603050405020304" pitchFamily="18" charset="0"/>
              </a:rPr>
              <a:t>. https://</a:t>
            </a:r>
            <a:r>
              <a:rPr lang="en-US" sz="1800" dirty="0" err="1">
                <a:solidFill>
                  <a:schemeClr val="bg1"/>
                </a:solidFill>
                <a:effectLst/>
                <a:ea typeface="Times New Roman" panose="02020603050405020304" pitchFamily="18" charset="0"/>
              </a:rPr>
              <a:t>eric.ed.gov</a:t>
            </a:r>
            <a:r>
              <a:rPr lang="en-US" sz="1800" dirty="0">
                <a:solidFill>
                  <a:schemeClr val="bg1"/>
                </a:solidFill>
                <a:effectLst/>
                <a:ea typeface="Times New Roman" panose="02020603050405020304" pitchFamily="18" charset="0"/>
              </a:rPr>
              <a:t>/?id=ED508832</a:t>
            </a:r>
            <a:endParaRPr lang="en-JP" sz="1800" dirty="0">
              <a:solidFill>
                <a:schemeClr val="bg1"/>
              </a:solidFill>
              <a:effectLst/>
              <a:ea typeface="DengXian" panose="02010600030101010101" pitchFamily="2" charset="-122"/>
            </a:endParaRPr>
          </a:p>
          <a:p>
            <a:pPr indent="-304800">
              <a:lnSpc>
                <a:spcPct val="107000"/>
              </a:lnSpc>
              <a:spcAft>
                <a:spcPts val="800"/>
              </a:spcAft>
            </a:pPr>
            <a:r>
              <a:rPr lang="en-US" sz="1800" dirty="0">
                <a:solidFill>
                  <a:schemeClr val="bg1"/>
                </a:solidFill>
                <a:effectLst/>
                <a:ea typeface="Times New Roman" panose="02020603050405020304" pitchFamily="18" charset="0"/>
              </a:rPr>
              <a:t>Chiaki, T. (2007). </a:t>
            </a:r>
            <a:r>
              <a:rPr lang="ja-JP" sz="1800">
                <a:solidFill>
                  <a:schemeClr val="bg1"/>
                </a:solidFill>
                <a:effectLst/>
                <a:ea typeface="MS Mincho" panose="02020609040205080304" pitchFamily="49" charset="-128"/>
                <a:cs typeface="MS Mincho" panose="02020609040205080304" pitchFamily="49" charset="-128"/>
              </a:rPr>
              <a:t>ケアへの関与とウチ</a:t>
            </a:r>
            <a:r>
              <a:rPr lang="en-US" sz="1800" dirty="0">
                <a:solidFill>
                  <a:schemeClr val="bg1"/>
                </a:solidFill>
                <a:effectLst/>
                <a:ea typeface="Times New Roman" panose="02020603050405020304" pitchFamily="18" charset="0"/>
              </a:rPr>
              <a:t>-</a:t>
            </a:r>
            <a:r>
              <a:rPr lang="ja-JP" sz="1800">
                <a:solidFill>
                  <a:schemeClr val="bg1"/>
                </a:solidFill>
                <a:effectLst/>
                <a:ea typeface="MS Mincho" panose="02020609040205080304" pitchFamily="49" charset="-128"/>
                <a:cs typeface="MS Mincho" panose="02020609040205080304" pitchFamily="49" charset="-128"/>
              </a:rPr>
              <a:t>ソトの境界</a:t>
            </a:r>
            <a:r>
              <a:rPr lang="en-US" sz="1800" dirty="0">
                <a:solidFill>
                  <a:schemeClr val="bg1"/>
                </a:solidFill>
                <a:effectLst/>
                <a:ea typeface="Times New Roman" panose="02020603050405020304" pitchFamily="18" charset="0"/>
              </a:rPr>
              <a:t>. </a:t>
            </a:r>
            <a:r>
              <a:rPr lang="ja-JP" sz="1800">
                <a:solidFill>
                  <a:schemeClr val="bg1"/>
                </a:solidFill>
                <a:effectLst/>
                <a:ea typeface="MS Mincho" panose="02020609040205080304" pitchFamily="49" charset="-128"/>
                <a:cs typeface="MS Mincho" panose="02020609040205080304" pitchFamily="49" charset="-128"/>
              </a:rPr>
              <a:t>熊本大学社会文化研究</a:t>
            </a:r>
            <a:r>
              <a:rPr lang="en-US" sz="1800" dirty="0">
                <a:solidFill>
                  <a:schemeClr val="bg1"/>
                </a:solidFill>
                <a:effectLst/>
                <a:ea typeface="Times New Roman" panose="02020603050405020304" pitchFamily="18" charset="0"/>
              </a:rPr>
              <a:t>, </a:t>
            </a:r>
            <a:r>
              <a:rPr lang="en-US" sz="1800" i="1" dirty="0">
                <a:solidFill>
                  <a:schemeClr val="bg1"/>
                </a:solidFill>
                <a:effectLst/>
                <a:ea typeface="Times New Roman" panose="02020603050405020304" pitchFamily="18" charset="0"/>
              </a:rPr>
              <a:t>5</a:t>
            </a:r>
            <a:r>
              <a:rPr lang="en-US" sz="1800" dirty="0">
                <a:solidFill>
                  <a:schemeClr val="bg1"/>
                </a:solidFill>
                <a:effectLst/>
                <a:ea typeface="Times New Roman" panose="02020603050405020304" pitchFamily="18" charset="0"/>
              </a:rPr>
              <a:t>, 157–172. http://</a:t>
            </a:r>
            <a:r>
              <a:rPr lang="en-US" sz="1800" dirty="0" err="1">
                <a:solidFill>
                  <a:schemeClr val="bg1"/>
                </a:solidFill>
                <a:effectLst/>
                <a:ea typeface="Times New Roman" panose="02020603050405020304" pitchFamily="18" charset="0"/>
              </a:rPr>
              <a:t>hdl.handle.net</a:t>
            </a:r>
            <a:r>
              <a:rPr lang="en-US" sz="1800" dirty="0">
                <a:solidFill>
                  <a:schemeClr val="bg1"/>
                </a:solidFill>
                <a:effectLst/>
                <a:ea typeface="Times New Roman" panose="02020603050405020304" pitchFamily="18" charset="0"/>
              </a:rPr>
              <a:t>/2298/3294</a:t>
            </a:r>
            <a:endParaRPr lang="en-JP" sz="1800" dirty="0">
              <a:solidFill>
                <a:schemeClr val="bg1"/>
              </a:solidFill>
              <a:effectLst/>
              <a:ea typeface="DengXian" panose="02010600030101010101" pitchFamily="2" charset="-122"/>
            </a:endParaRPr>
          </a:p>
          <a:p>
            <a:pPr indent="-304800">
              <a:lnSpc>
                <a:spcPct val="107000"/>
              </a:lnSpc>
              <a:spcAft>
                <a:spcPts val="800"/>
              </a:spcAft>
            </a:pPr>
            <a:r>
              <a:rPr lang="en-US" sz="1800" dirty="0">
                <a:solidFill>
                  <a:schemeClr val="bg1"/>
                </a:solidFill>
                <a:effectLst/>
                <a:ea typeface="Times New Roman" panose="02020603050405020304" pitchFamily="18" charset="0"/>
              </a:rPr>
              <a:t>Creswell, J. W. (1994). Research design: Qualitative &amp; quantitative approaches. In </a:t>
            </a:r>
            <a:r>
              <a:rPr lang="en-US" sz="1800" i="1" dirty="0">
                <a:solidFill>
                  <a:schemeClr val="bg1"/>
                </a:solidFill>
                <a:effectLst/>
                <a:ea typeface="Times New Roman" panose="02020603050405020304" pitchFamily="18" charset="0"/>
              </a:rPr>
              <a:t>Research design: Qualitative &amp; quantitative approaches.</a:t>
            </a:r>
            <a:r>
              <a:rPr lang="en-US" sz="1800" dirty="0">
                <a:solidFill>
                  <a:schemeClr val="bg1"/>
                </a:solidFill>
                <a:effectLst/>
                <a:ea typeface="Times New Roman" panose="02020603050405020304" pitchFamily="18" charset="0"/>
              </a:rPr>
              <a:t> Sage Publications, Inc.</a:t>
            </a:r>
            <a:endParaRPr lang="en-JP" sz="1800" dirty="0">
              <a:solidFill>
                <a:schemeClr val="bg1"/>
              </a:solidFill>
              <a:effectLst/>
              <a:ea typeface="DengXian" panose="02010600030101010101" pitchFamily="2" charset="-122"/>
            </a:endParaRPr>
          </a:p>
          <a:p>
            <a:pPr indent="-304800">
              <a:lnSpc>
                <a:spcPct val="107000"/>
              </a:lnSpc>
              <a:spcAft>
                <a:spcPts val="800"/>
              </a:spcAft>
            </a:pPr>
            <a:r>
              <a:rPr lang="en-US" sz="1800" dirty="0">
                <a:solidFill>
                  <a:schemeClr val="bg1"/>
                </a:solidFill>
                <a:effectLst/>
                <a:ea typeface="Times New Roman" panose="02020603050405020304" pitchFamily="18" charset="0"/>
              </a:rPr>
              <a:t>Creswell, J. W. (2014). </a:t>
            </a:r>
            <a:r>
              <a:rPr lang="en-US" sz="1800" i="1" dirty="0">
                <a:solidFill>
                  <a:schemeClr val="bg1"/>
                </a:solidFill>
                <a:effectLst/>
                <a:ea typeface="Times New Roman" panose="02020603050405020304" pitchFamily="18" charset="0"/>
              </a:rPr>
              <a:t>Research design : qualitative, quantitative, and mixed methods approaches</a:t>
            </a:r>
            <a:r>
              <a:rPr lang="en-US" sz="1800" dirty="0">
                <a:solidFill>
                  <a:schemeClr val="bg1"/>
                </a:solidFill>
                <a:effectLst/>
                <a:ea typeface="Times New Roman" panose="02020603050405020304" pitchFamily="18" charset="0"/>
              </a:rPr>
              <a:t> (4th ed). SAGE Publication, Inc.</a:t>
            </a:r>
            <a:endParaRPr lang="en-JP" sz="1800" dirty="0">
              <a:solidFill>
                <a:schemeClr val="bg1"/>
              </a:solidFill>
              <a:effectLst/>
              <a:ea typeface="DengXian" panose="02010600030101010101" pitchFamily="2" charset="-122"/>
            </a:endParaRPr>
          </a:p>
          <a:p>
            <a:pPr indent="-304800">
              <a:lnSpc>
                <a:spcPct val="107000"/>
              </a:lnSpc>
              <a:spcAft>
                <a:spcPts val="800"/>
              </a:spcAft>
            </a:pPr>
            <a:r>
              <a:rPr lang="en-US" sz="1800" dirty="0" err="1">
                <a:solidFill>
                  <a:schemeClr val="bg1"/>
                </a:solidFill>
                <a:effectLst/>
                <a:ea typeface="Times New Roman" panose="02020603050405020304" pitchFamily="18" charset="0"/>
              </a:rPr>
              <a:t>Giichi</a:t>
            </a:r>
            <a:r>
              <a:rPr lang="en-US" sz="1800" dirty="0">
                <a:solidFill>
                  <a:schemeClr val="bg1"/>
                </a:solidFill>
                <a:effectLst/>
                <a:ea typeface="Times New Roman" panose="02020603050405020304" pitchFamily="18" charset="0"/>
              </a:rPr>
              <a:t>, K., Hiroshi, K., &amp; Megumi, S. (2002). </a:t>
            </a:r>
            <a:r>
              <a:rPr lang="en-US" sz="1800" dirty="0" err="1">
                <a:solidFill>
                  <a:schemeClr val="bg1"/>
                </a:solidFill>
                <a:effectLst/>
                <a:ea typeface="DengXian" panose="02010600030101010101" pitchFamily="2" charset="-122"/>
                <a:cs typeface="MS Mincho" panose="02020609040205080304" pitchFamily="49" charset="-128"/>
              </a:rPr>
              <a:t>待遇表現としての「誘い</a:t>
            </a:r>
            <a:r>
              <a:rPr lang="en-US" sz="1800" dirty="0">
                <a:solidFill>
                  <a:schemeClr val="bg1"/>
                </a:solidFill>
                <a:effectLst/>
                <a:ea typeface="DengXian" panose="02010600030101010101" pitchFamily="2" charset="-122"/>
                <a:cs typeface="MS Mincho" panose="02020609040205080304" pitchFamily="49" charset="-128"/>
              </a:rPr>
              <a:t>」</a:t>
            </a:r>
            <a:r>
              <a:rPr lang="en-US" sz="1800" dirty="0">
                <a:solidFill>
                  <a:schemeClr val="bg1"/>
                </a:solidFill>
                <a:effectLst/>
                <a:ea typeface="Times New Roman" panose="02020603050405020304" pitchFamily="18" charset="0"/>
              </a:rPr>
              <a:t>. </a:t>
            </a:r>
            <a:r>
              <a:rPr lang="en-US" sz="1800" dirty="0" err="1">
                <a:solidFill>
                  <a:schemeClr val="bg1"/>
                </a:solidFill>
                <a:effectLst/>
                <a:ea typeface="DengXian" panose="02010600030101010101" pitchFamily="2" charset="-122"/>
                <a:cs typeface="MS Mincho" panose="02020609040205080304" pitchFamily="49" charset="-128"/>
              </a:rPr>
              <a:t>早稲田大学日本語教育研究</a:t>
            </a:r>
            <a:r>
              <a:rPr lang="en-US" sz="1800" dirty="0">
                <a:solidFill>
                  <a:schemeClr val="bg1"/>
                </a:solidFill>
                <a:effectLst/>
                <a:ea typeface="Times New Roman" panose="02020603050405020304" pitchFamily="18" charset="0"/>
              </a:rPr>
              <a:t>, </a:t>
            </a:r>
            <a:r>
              <a:rPr lang="en-US" sz="1800" i="1" dirty="0">
                <a:solidFill>
                  <a:schemeClr val="bg1"/>
                </a:solidFill>
                <a:effectLst/>
                <a:ea typeface="Times New Roman" panose="02020603050405020304" pitchFamily="18" charset="0"/>
              </a:rPr>
              <a:t>1</a:t>
            </a:r>
            <a:r>
              <a:rPr lang="en-US" sz="1800" dirty="0">
                <a:solidFill>
                  <a:schemeClr val="bg1"/>
                </a:solidFill>
                <a:effectLst/>
                <a:ea typeface="Times New Roman" panose="02020603050405020304" pitchFamily="18" charset="0"/>
              </a:rPr>
              <a:t>, 21–30. https://</a:t>
            </a:r>
            <a:r>
              <a:rPr lang="en-US" sz="1800" dirty="0" err="1">
                <a:solidFill>
                  <a:schemeClr val="bg1"/>
                </a:solidFill>
                <a:effectLst/>
                <a:ea typeface="Times New Roman" panose="02020603050405020304" pitchFamily="18" charset="0"/>
              </a:rPr>
              <a:t>cir.nii.ac.jp</a:t>
            </a:r>
            <a:r>
              <a:rPr lang="en-US" sz="1800" dirty="0">
                <a:solidFill>
                  <a:schemeClr val="bg1"/>
                </a:solidFill>
                <a:effectLst/>
                <a:ea typeface="Times New Roman" panose="02020603050405020304" pitchFamily="18" charset="0"/>
              </a:rPr>
              <a:t>/</a:t>
            </a:r>
            <a:r>
              <a:rPr lang="en-US" sz="1800" dirty="0" err="1">
                <a:solidFill>
                  <a:schemeClr val="bg1"/>
                </a:solidFill>
                <a:effectLst/>
                <a:ea typeface="Times New Roman" panose="02020603050405020304" pitchFamily="18" charset="0"/>
              </a:rPr>
              <a:t>crid</a:t>
            </a:r>
            <a:r>
              <a:rPr lang="en-US" sz="1800" dirty="0">
                <a:solidFill>
                  <a:schemeClr val="bg1"/>
                </a:solidFill>
                <a:effectLst/>
                <a:ea typeface="Times New Roman" panose="02020603050405020304" pitchFamily="18" charset="0"/>
              </a:rPr>
              <a:t>/1050282677466536064</a:t>
            </a:r>
            <a:endParaRPr lang="en-JP" sz="1800" dirty="0">
              <a:solidFill>
                <a:schemeClr val="bg1"/>
              </a:solidFill>
              <a:effectLst/>
              <a:ea typeface="DengXian" panose="02010600030101010101" pitchFamily="2" charset="-122"/>
            </a:endParaRPr>
          </a:p>
          <a:p>
            <a:pPr indent="-304800">
              <a:lnSpc>
                <a:spcPct val="107000"/>
              </a:lnSpc>
              <a:spcAft>
                <a:spcPts val="800"/>
              </a:spcAft>
            </a:pPr>
            <a:r>
              <a:rPr lang="en-US" sz="1800" dirty="0">
                <a:solidFill>
                  <a:schemeClr val="bg1"/>
                </a:solidFill>
                <a:effectLst/>
                <a:ea typeface="Times New Roman" panose="02020603050405020304" pitchFamily="18" charset="0"/>
              </a:rPr>
              <a:t>Haugh, M., </a:t>
            </a:r>
            <a:r>
              <a:rPr lang="en-US" sz="1800" dirty="0" err="1">
                <a:solidFill>
                  <a:schemeClr val="bg1"/>
                </a:solidFill>
                <a:effectLst/>
                <a:ea typeface="Times New Roman" panose="02020603050405020304" pitchFamily="18" charset="0"/>
              </a:rPr>
              <a:t>Kádár</a:t>
            </a:r>
            <a:r>
              <a:rPr lang="en-US" sz="1800" dirty="0">
                <a:solidFill>
                  <a:schemeClr val="bg1"/>
                </a:solidFill>
                <a:effectLst/>
                <a:ea typeface="Times New Roman" panose="02020603050405020304" pitchFamily="18" charset="0"/>
              </a:rPr>
              <a:t>, D. Z., &amp; </a:t>
            </a:r>
            <a:r>
              <a:rPr lang="en-US" sz="1800" dirty="0" err="1">
                <a:solidFill>
                  <a:schemeClr val="bg1"/>
                </a:solidFill>
                <a:effectLst/>
                <a:ea typeface="Times New Roman" panose="02020603050405020304" pitchFamily="18" charset="0"/>
              </a:rPr>
              <a:t>Terkourafi</a:t>
            </a:r>
            <a:r>
              <a:rPr lang="en-US" sz="1800" dirty="0">
                <a:solidFill>
                  <a:schemeClr val="bg1"/>
                </a:solidFill>
                <a:effectLst/>
                <a:ea typeface="Times New Roman" panose="02020603050405020304" pitchFamily="18" charset="0"/>
              </a:rPr>
              <a:t>, M. (2021). Introduction: directions in </a:t>
            </a:r>
            <a:r>
              <a:rPr lang="en-US" sz="1800" dirty="0" err="1">
                <a:solidFill>
                  <a:schemeClr val="bg1"/>
                </a:solidFill>
                <a:effectLst/>
                <a:ea typeface="Times New Roman" panose="02020603050405020304" pitchFamily="18" charset="0"/>
              </a:rPr>
              <a:t>sociopragmatics</a:t>
            </a:r>
            <a:r>
              <a:rPr lang="en-US" sz="1800" dirty="0">
                <a:solidFill>
                  <a:schemeClr val="bg1"/>
                </a:solidFill>
                <a:effectLst/>
                <a:ea typeface="Times New Roman" panose="02020603050405020304" pitchFamily="18" charset="0"/>
              </a:rPr>
              <a:t>. In </a:t>
            </a:r>
            <a:r>
              <a:rPr lang="en-US" sz="1800" i="1" dirty="0">
                <a:solidFill>
                  <a:schemeClr val="bg1"/>
                </a:solidFill>
                <a:effectLst/>
                <a:ea typeface="Times New Roman" panose="02020603050405020304" pitchFamily="18" charset="0"/>
              </a:rPr>
              <a:t>The Cambridge handbook of </a:t>
            </a:r>
            <a:r>
              <a:rPr lang="en-US" sz="1800" i="1" dirty="0" err="1">
                <a:solidFill>
                  <a:schemeClr val="bg1"/>
                </a:solidFill>
                <a:effectLst/>
                <a:ea typeface="Times New Roman" panose="02020603050405020304" pitchFamily="18" charset="0"/>
              </a:rPr>
              <a:t>sociopragmatics</a:t>
            </a:r>
            <a:r>
              <a:rPr lang="en-US" sz="1800" dirty="0">
                <a:solidFill>
                  <a:schemeClr val="bg1"/>
                </a:solidFill>
                <a:effectLst/>
                <a:ea typeface="Times New Roman" panose="02020603050405020304" pitchFamily="18" charset="0"/>
              </a:rPr>
              <a:t> (pp. 1–12). Cambridge University Press. https://</a:t>
            </a:r>
            <a:r>
              <a:rPr lang="en-US" sz="1800" dirty="0" err="1">
                <a:solidFill>
                  <a:schemeClr val="bg1"/>
                </a:solidFill>
                <a:effectLst/>
                <a:ea typeface="Times New Roman" panose="02020603050405020304" pitchFamily="18" charset="0"/>
              </a:rPr>
              <a:t>doi.org</a:t>
            </a:r>
            <a:r>
              <a:rPr lang="en-US" sz="1800" dirty="0">
                <a:solidFill>
                  <a:schemeClr val="bg1"/>
                </a:solidFill>
                <a:effectLst/>
                <a:ea typeface="Times New Roman" panose="02020603050405020304" pitchFamily="18" charset="0"/>
              </a:rPr>
              <a:t>/https://</a:t>
            </a:r>
            <a:r>
              <a:rPr lang="en-US" sz="1800" dirty="0" err="1">
                <a:solidFill>
                  <a:schemeClr val="bg1"/>
                </a:solidFill>
                <a:effectLst/>
                <a:ea typeface="Times New Roman" panose="02020603050405020304" pitchFamily="18" charset="0"/>
              </a:rPr>
              <a:t>doi.org</a:t>
            </a:r>
            <a:r>
              <a:rPr lang="en-US" sz="1800" dirty="0">
                <a:solidFill>
                  <a:schemeClr val="bg1"/>
                </a:solidFill>
                <a:effectLst/>
                <a:ea typeface="Times New Roman" panose="02020603050405020304" pitchFamily="18" charset="0"/>
              </a:rPr>
              <a:t>/10.1017/9781108954105.001</a:t>
            </a:r>
            <a:endParaRPr lang="en-JP" sz="1800" dirty="0">
              <a:solidFill>
                <a:schemeClr val="bg1"/>
              </a:solidFill>
              <a:effectLst/>
              <a:ea typeface="DengXian" panose="02010600030101010101" pitchFamily="2" charset="-122"/>
            </a:endParaRPr>
          </a:p>
          <a:p>
            <a:pPr indent="-304800">
              <a:lnSpc>
                <a:spcPct val="107000"/>
              </a:lnSpc>
              <a:spcAft>
                <a:spcPts val="800"/>
              </a:spcAft>
            </a:pPr>
            <a:r>
              <a:rPr lang="en-US" sz="1800" dirty="0">
                <a:solidFill>
                  <a:schemeClr val="bg1"/>
                </a:solidFill>
                <a:effectLst/>
                <a:ea typeface="Times New Roman" panose="02020603050405020304" pitchFamily="18" charset="0"/>
              </a:rPr>
              <a:t>Huang, Y. (2007). </a:t>
            </a:r>
            <a:r>
              <a:rPr lang="en-US" sz="1800" i="1" dirty="0">
                <a:solidFill>
                  <a:schemeClr val="bg1"/>
                </a:solidFill>
                <a:effectLst/>
                <a:ea typeface="Times New Roman" panose="02020603050405020304" pitchFamily="18" charset="0"/>
              </a:rPr>
              <a:t>Pragmatics</a:t>
            </a:r>
            <a:r>
              <a:rPr lang="en-US" sz="1800" dirty="0">
                <a:solidFill>
                  <a:schemeClr val="bg1"/>
                </a:solidFill>
                <a:effectLst/>
                <a:ea typeface="Times New Roman" panose="02020603050405020304" pitchFamily="18" charset="0"/>
              </a:rPr>
              <a:t> (K. Brown, E. V Clark, A. McMahon, J. Miller, &amp; L. Milroy, Eds.). Oxford University Press Inc.</a:t>
            </a:r>
            <a:endParaRPr lang="en-JP" sz="1800" dirty="0">
              <a:solidFill>
                <a:schemeClr val="bg1"/>
              </a:solidFill>
              <a:effectLst/>
              <a:ea typeface="DengXian" panose="02010600030101010101" pitchFamily="2" charset="-122"/>
            </a:endParaRPr>
          </a:p>
          <a:p>
            <a:pPr indent="-304800">
              <a:lnSpc>
                <a:spcPct val="107000"/>
              </a:lnSpc>
              <a:spcAft>
                <a:spcPts val="800"/>
              </a:spcAft>
            </a:pPr>
            <a:r>
              <a:rPr lang="en-US" sz="1800" dirty="0">
                <a:solidFill>
                  <a:schemeClr val="bg1"/>
                </a:solidFill>
                <a:effectLst/>
                <a:ea typeface="Times New Roman" panose="02020603050405020304" pitchFamily="18" charset="0"/>
              </a:rPr>
              <a:t>Leech, G. (1983). </a:t>
            </a:r>
            <a:r>
              <a:rPr lang="en-US" sz="1800" i="1" dirty="0">
                <a:solidFill>
                  <a:schemeClr val="bg1"/>
                </a:solidFill>
                <a:effectLst/>
                <a:ea typeface="Times New Roman" panose="02020603050405020304" pitchFamily="18" charset="0"/>
              </a:rPr>
              <a:t>Principles of Pragmatics</a:t>
            </a:r>
            <a:r>
              <a:rPr lang="en-US" sz="1800" dirty="0">
                <a:solidFill>
                  <a:schemeClr val="bg1"/>
                </a:solidFill>
                <a:effectLst/>
                <a:ea typeface="Times New Roman" panose="02020603050405020304" pitchFamily="18" charset="0"/>
              </a:rPr>
              <a:t> (First published). Longman Group Limited. z-</a:t>
            </a:r>
            <a:r>
              <a:rPr lang="en-US" sz="1800" dirty="0" err="1">
                <a:solidFill>
                  <a:schemeClr val="bg1"/>
                </a:solidFill>
                <a:effectLst/>
                <a:ea typeface="Times New Roman" panose="02020603050405020304" pitchFamily="18" charset="0"/>
              </a:rPr>
              <a:t>lib.org</a:t>
            </a:r>
            <a:endParaRPr lang="en-JP" sz="1800" dirty="0">
              <a:solidFill>
                <a:schemeClr val="bg1"/>
              </a:solidFill>
              <a:effectLst/>
              <a:ea typeface="DengXian" panose="02010600030101010101" pitchFamily="2" charset="-122"/>
            </a:endParaRPr>
          </a:p>
        </p:txBody>
      </p:sp>
    </p:spTree>
    <p:extLst>
      <p:ext uri="{BB962C8B-B14F-4D97-AF65-F5344CB8AC3E}">
        <p14:creationId xmlns:p14="http://schemas.microsoft.com/office/powerpoint/2010/main" val="3004828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608</TotalTime>
  <Words>1477</Words>
  <Application>Microsoft Macintosh PowerPoint</Application>
  <PresentationFormat>Widescreen</PresentationFormat>
  <Paragraphs>48</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Open Sans</vt:lpstr>
      <vt:lpstr>PT Sans</vt:lpstr>
      <vt:lpstr>Times New Roman</vt:lpstr>
      <vt:lpstr>Office Theme</vt:lpstr>
      <vt:lpstr>REQUEST SPEECH ACT STRATEGY USED BY GINOU JISSHUSEI AND TOKUTEI GINOU</vt:lpstr>
      <vt:lpstr>INTRODUCTION</vt:lpstr>
      <vt:lpstr>LITERATURE REVIEW</vt:lpstr>
      <vt:lpstr>METHOD</vt:lpstr>
      <vt:lpstr>FINDING AND DISCUSSION</vt:lpstr>
      <vt:lpstr>PowerPoint Presentation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Ririn Apriliyanti Yowanda</cp:lastModifiedBy>
  <cp:revision>12</cp:revision>
  <dcterms:created xsi:type="dcterms:W3CDTF">2023-04-14T06:04:15Z</dcterms:created>
  <dcterms:modified xsi:type="dcterms:W3CDTF">2023-07-27T13:27:47Z</dcterms:modified>
</cp:coreProperties>
</file>