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88" r:id="rId6"/>
    <p:sldId id="260" r:id="rId7"/>
    <p:sldId id="286" r:id="rId8"/>
    <p:sldId id="285" r:id="rId9"/>
    <p:sldId id="287" r:id="rId10"/>
    <p:sldId id="261" r:id="rId11"/>
    <p:sldId id="262"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74" d="100"/>
          <a:sy n="74" d="100"/>
        </p:scale>
        <p:origin x="37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Usage Percentage</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5855-44EE-B698-3F66EC195E09}"/>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5855-44EE-B698-3F66EC195E09}"/>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5855-44EE-B698-3F66EC195E09}"/>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5855-44EE-B698-3F66EC195E09}"/>
              </c:ext>
            </c:extLst>
          </c:dPt>
          <c:dLbls>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ja-JP"/>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Sheet1!$A$2:$A$5</c:f>
              <c:strCache>
                <c:ptCount val="4"/>
                <c:pt idx="0">
                  <c:v>Indirect Quote</c:v>
                </c:pt>
                <c:pt idx="1">
                  <c:v>Self-quote</c:v>
                </c:pt>
                <c:pt idx="2">
                  <c:v>Hearsay</c:v>
                </c:pt>
                <c:pt idx="3">
                  <c:v>Interrogative Marker</c:v>
                </c:pt>
              </c:strCache>
            </c:strRef>
          </c:cat>
          <c:val>
            <c:numRef>
              <c:f>Sheet1!$B$2:$B$5</c:f>
              <c:numCache>
                <c:formatCode>General</c:formatCode>
                <c:ptCount val="4"/>
                <c:pt idx="0">
                  <c:v>57.6</c:v>
                </c:pt>
                <c:pt idx="1">
                  <c:v>9.6999999999999993</c:v>
                </c:pt>
                <c:pt idx="2">
                  <c:v>20.399999999999999</c:v>
                </c:pt>
                <c:pt idx="3">
                  <c:v>12.3</c:v>
                </c:pt>
              </c:numCache>
            </c:numRef>
          </c:val>
          <c:extLst>
            <c:ext xmlns:c16="http://schemas.microsoft.com/office/drawing/2014/chart" uri="{C3380CC4-5D6E-409C-BE32-E72D297353CC}">
              <c16:uniqueId val="{00000008-5855-44EE-B698-3F66EC195E09}"/>
            </c:ext>
          </c:extLst>
        </c:ser>
        <c:dLbls>
          <c:showLegendKey val="0"/>
          <c:showVal val="0"/>
          <c:showCatName val="0"/>
          <c:showSerName val="0"/>
          <c:showPercent val="0"/>
          <c:showBubbleSize val="0"/>
          <c:showLeaderLines val="0"/>
        </c:dLbls>
        <c:firstSliceAng val="0"/>
      </c:pieChart>
      <c:spPr>
        <a:noFill/>
        <a:ln>
          <a:noFill/>
        </a:ln>
        <a:effectLst/>
      </c:spPr>
    </c:plotArea>
    <c:legend>
      <c:legendPos val="l"/>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78C43-7C78-4843-9DB0-26079ABFD95C}"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78C43-7C78-4843-9DB0-26079ABFD95C}" type="datetimeFigureOut">
              <a:rPr lang="en-US" smtClean="0"/>
              <a:t>7/30/2023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78C43-7C78-4843-9DB0-26079ABFD95C}" type="datetimeFigureOut">
              <a:rPr lang="en-US" smtClean="0"/>
              <a:t>7/30/2023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78C43-7C78-4843-9DB0-26079ABFD95C}" type="datetimeFigureOut">
              <a:rPr lang="en-US" smtClean="0"/>
              <a:t>7/30/2023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7/30/2023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7" y="895405"/>
            <a:ext cx="11812385" cy="879475"/>
          </a:xfrm>
        </p:spPr>
        <p:txBody>
          <a:bodyPr>
            <a:noAutofit/>
          </a:bodyPr>
          <a:lstStyle/>
          <a:p>
            <a:r>
              <a:rPr lang="en-US" altLang="ja-JP" sz="2800" b="0" i="0" dirty="0">
                <a:solidFill>
                  <a:schemeClr val="bg1"/>
                </a:solidFill>
                <a:effectLst/>
                <a:latin typeface="Open Sans" panose="020B0606030504020204" pitchFamily="34" charset="0"/>
              </a:rPr>
              <a:t>The Usage of Final Particle -</a:t>
            </a:r>
            <a:r>
              <a:rPr lang="en-US" altLang="ja-JP" sz="2800" b="0" i="1" dirty="0" err="1">
                <a:solidFill>
                  <a:schemeClr val="bg1"/>
                </a:solidFill>
                <a:effectLst/>
                <a:latin typeface="Open Sans" panose="020B0606030504020204" pitchFamily="34" charset="0"/>
              </a:rPr>
              <a:t>tte</a:t>
            </a:r>
            <a:r>
              <a:rPr lang="en-US" altLang="ja-JP" sz="2800" b="0" i="0" dirty="0">
                <a:solidFill>
                  <a:schemeClr val="bg1"/>
                </a:solidFill>
                <a:effectLst/>
                <a:latin typeface="Open Sans" panose="020B0606030504020204" pitchFamily="34" charset="0"/>
              </a:rPr>
              <a:t> in Expressing Speaker’s Emotion on Japanese Formal Conversations based on Japanese Everyday Corpus</a:t>
            </a:r>
            <a:endParaRPr lang="en-US" sz="2800" b="1" dirty="0">
              <a:solidFill>
                <a:schemeClr val="bg1"/>
              </a:solidFill>
              <a:latin typeface="+mn-lt"/>
              <a:cs typeface="Times New Roman" panose="02020603050405020304" pitchFamily="18" charset="0"/>
            </a:endParaRPr>
          </a:p>
        </p:txBody>
      </p:sp>
      <p:sp>
        <p:nvSpPr>
          <p:cNvPr id="6" name="Subtitle 5"/>
          <p:cNvSpPr>
            <a:spLocks noGrp="1"/>
          </p:cNvSpPr>
          <p:nvPr>
            <p:ph type="subTitle" idx="1"/>
          </p:nvPr>
        </p:nvSpPr>
        <p:spPr>
          <a:xfrm>
            <a:off x="551410" y="2058920"/>
            <a:ext cx="11089177" cy="940248"/>
          </a:xfrm>
        </p:spPr>
        <p:txBody>
          <a:bodyPr>
            <a:normAutofit/>
          </a:bodyPr>
          <a:lstStyle/>
          <a:p>
            <a:pPr>
              <a:lnSpc>
                <a:spcPct val="100000"/>
              </a:lnSpc>
            </a:pPr>
            <a:r>
              <a:rPr lang="en-US" sz="1600" b="1" dirty="0">
                <a:solidFill>
                  <a:schemeClr val="bg1"/>
                </a:solidFill>
              </a:rPr>
              <a:t>Risma Rismelati</a:t>
            </a:r>
          </a:p>
          <a:p>
            <a:pPr>
              <a:lnSpc>
                <a:spcPct val="100000"/>
              </a:lnSpc>
            </a:pPr>
            <a:r>
              <a:rPr lang="en-US" altLang="ja-JP" sz="1600" b="1" dirty="0">
                <a:solidFill>
                  <a:schemeClr val="bg1"/>
                </a:solidFill>
              </a:rPr>
              <a:t>Graduate School of Humanities, </a:t>
            </a:r>
            <a:r>
              <a:rPr lang="en-US" sz="1600" b="1" dirty="0">
                <a:solidFill>
                  <a:schemeClr val="bg1"/>
                </a:solidFill>
              </a:rPr>
              <a:t>Osaka University</a:t>
            </a:r>
          </a:p>
        </p:txBody>
      </p:sp>
      <p:sp>
        <p:nvSpPr>
          <p:cNvPr id="7" name="Title 4"/>
          <p:cNvSpPr txBox="1">
            <a:spLocks/>
          </p:cNvSpPr>
          <p:nvPr/>
        </p:nvSpPr>
        <p:spPr>
          <a:xfrm>
            <a:off x="1606267" y="1741795"/>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a:solidFill>
                  <a:schemeClr val="bg1"/>
                </a:solidFill>
                <a:latin typeface="+mn-lt"/>
                <a:cs typeface="Times New Roman" panose="02020603050405020304" pitchFamily="18" charset="0"/>
              </a:rPr>
              <a:t>No. Abstract: ABS-ICOLLITE-23036</a:t>
            </a:r>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CONCLUSION</a:t>
            </a:r>
          </a:p>
        </p:txBody>
      </p:sp>
      <p:sp>
        <p:nvSpPr>
          <p:cNvPr id="5" name="Content Placeholder 4"/>
          <p:cNvSpPr>
            <a:spLocks noGrp="1"/>
          </p:cNvSpPr>
          <p:nvPr>
            <p:ph idx="1"/>
          </p:nvPr>
        </p:nvSpPr>
        <p:spPr>
          <a:xfrm>
            <a:off x="579582" y="1857045"/>
            <a:ext cx="4754767" cy="4197390"/>
          </a:xfrm>
        </p:spPr>
        <p:txBody>
          <a:bodyPr>
            <a:normAutofit fontScale="92500"/>
          </a:bodyPr>
          <a:lstStyle/>
          <a:p>
            <a:pPr marL="0" indent="0" algn="just">
              <a:lnSpc>
                <a:spcPct val="110000"/>
              </a:lnSpc>
              <a:buNone/>
            </a:pPr>
            <a:r>
              <a:rPr lang="en-US" altLang="ja-JP" sz="1800" dirty="0">
                <a:solidFill>
                  <a:schemeClr val="bg1">
                    <a:lumMod val="95000"/>
                  </a:schemeClr>
                </a:solidFill>
                <a:effectLst/>
                <a:latin typeface="Cambria" panose="02040503050406030204" pitchFamily="18" charset="0"/>
                <a:ea typeface="Yu Mincho" panose="02020400000000000000" pitchFamily="18" charset="-128"/>
                <a:cs typeface="Times New Roman" panose="02020603050405020304" pitchFamily="18" charset="0"/>
              </a:rPr>
              <a:t>On</a:t>
            </a:r>
            <a:r>
              <a:rPr lang="ja-JP" altLang="ja-JP" sz="1800" dirty="0">
                <a:solidFill>
                  <a:schemeClr val="bg1">
                    <a:lumMod val="95000"/>
                  </a:schemeClr>
                </a:solidFill>
                <a:effectLst/>
                <a:latin typeface="Cambria" panose="02040503050406030204" pitchFamily="18" charset="0"/>
                <a:ea typeface="Yu Mincho" panose="02020400000000000000" pitchFamily="18" charset="-128"/>
                <a:cs typeface="Times New Roman" panose="02020603050405020304" pitchFamily="18" charset="0"/>
              </a:rPr>
              <a:t>　</a:t>
            </a:r>
            <a:r>
              <a:rPr lang="en-US" altLang="ja-JP" sz="1800" dirty="0">
                <a:solidFill>
                  <a:schemeClr val="bg1">
                    <a:lumMod val="95000"/>
                  </a:schemeClr>
                </a:solidFill>
                <a:effectLst/>
                <a:latin typeface="Cambria" panose="02040503050406030204" pitchFamily="18" charset="0"/>
                <a:ea typeface="Yu Mincho" panose="02020400000000000000" pitchFamily="18" charset="-128"/>
                <a:cs typeface="Times New Roman" panose="02020603050405020304" pitchFamily="18" charset="0"/>
              </a:rPr>
              <a:t>Japanese formal conversation, especially if we are focusing on services relation, </a:t>
            </a:r>
            <a:r>
              <a:rPr lang="en-US" altLang="ja-JP" sz="1800" i="1" dirty="0">
                <a:solidFill>
                  <a:schemeClr val="bg1">
                    <a:lumMod val="95000"/>
                  </a:schemeClr>
                </a:solidFill>
                <a:effectLst/>
                <a:latin typeface="Cambria" panose="02040503050406030204" pitchFamily="18" charset="0"/>
                <a:ea typeface="Yu Mincho" panose="02020400000000000000" pitchFamily="18" charset="-128"/>
                <a:cs typeface="Times New Roman" panose="02020603050405020304" pitchFamily="18" charset="0"/>
              </a:rPr>
              <a:t>-</a:t>
            </a:r>
            <a:r>
              <a:rPr lang="en-US" altLang="ja-JP" sz="1800" i="1" dirty="0" err="1">
                <a:solidFill>
                  <a:schemeClr val="bg1">
                    <a:lumMod val="95000"/>
                  </a:schemeClr>
                </a:solidFill>
                <a:effectLst/>
                <a:latin typeface="Cambria" panose="02040503050406030204" pitchFamily="18" charset="0"/>
                <a:ea typeface="Yu Mincho" panose="02020400000000000000" pitchFamily="18" charset="-128"/>
                <a:cs typeface="Times New Roman" panose="02020603050405020304" pitchFamily="18" charset="0"/>
              </a:rPr>
              <a:t>tte</a:t>
            </a:r>
            <a:r>
              <a:rPr lang="en-US" altLang="ja-JP" sz="1800" dirty="0">
                <a:solidFill>
                  <a:schemeClr val="bg1">
                    <a:lumMod val="95000"/>
                  </a:schemeClr>
                </a:solidFill>
                <a:effectLst/>
                <a:latin typeface="Cambria" panose="02040503050406030204" pitchFamily="18" charset="0"/>
                <a:ea typeface="Yu Mincho" panose="02020400000000000000" pitchFamily="18" charset="-128"/>
                <a:cs typeface="Times New Roman" panose="02020603050405020304" pitchFamily="18" charset="0"/>
              </a:rPr>
              <a:t> as final particle commonly used on </a:t>
            </a:r>
            <a:r>
              <a:rPr lang="en-US" altLang="ja-JP" sz="1800" u="sng" dirty="0">
                <a:solidFill>
                  <a:schemeClr val="bg1">
                    <a:lumMod val="95000"/>
                  </a:schemeClr>
                </a:solidFill>
                <a:effectLst/>
                <a:latin typeface="Cambria" panose="02040503050406030204" pitchFamily="18" charset="0"/>
                <a:ea typeface="Yu Mincho" panose="02020400000000000000" pitchFamily="18" charset="-128"/>
                <a:cs typeface="Times New Roman" panose="02020603050405020304" pitchFamily="18" charset="0"/>
              </a:rPr>
              <a:t>indirect quotation</a:t>
            </a:r>
            <a:r>
              <a:rPr lang="en-US" altLang="ja-JP" sz="1800" dirty="0">
                <a:solidFill>
                  <a:schemeClr val="bg1">
                    <a:lumMod val="95000"/>
                  </a:schemeClr>
                </a:solidFill>
                <a:effectLst/>
                <a:latin typeface="Cambria" panose="02040503050406030204" pitchFamily="18" charset="0"/>
                <a:ea typeface="Yu Mincho" panose="02020400000000000000" pitchFamily="18" charset="-128"/>
                <a:cs typeface="Times New Roman" panose="02020603050405020304" pitchFamily="18" charset="0"/>
              </a:rPr>
              <a:t> to emphasize a valid information, </a:t>
            </a:r>
            <a:r>
              <a:rPr lang="en-US" altLang="ja-JP" sz="1800" u="sng" dirty="0">
                <a:solidFill>
                  <a:schemeClr val="bg1">
                    <a:lumMod val="95000"/>
                  </a:schemeClr>
                </a:solidFill>
                <a:effectLst/>
                <a:latin typeface="Cambria" panose="02040503050406030204" pitchFamily="18" charset="0"/>
                <a:ea typeface="Yu Mincho" panose="02020400000000000000" pitchFamily="18" charset="-128"/>
                <a:cs typeface="Times New Roman" panose="02020603050405020304" pitchFamily="18" charset="0"/>
              </a:rPr>
              <a:t>one</a:t>
            </a:r>
            <a:r>
              <a:rPr lang="en-US" altLang="ja-JP" sz="1800" u="sng" dirty="0">
                <a:solidFill>
                  <a:schemeClr val="bg1">
                    <a:lumMod val="95000"/>
                  </a:schemeClr>
                </a:solidFill>
                <a:latin typeface="Cambria" panose="02040503050406030204" pitchFamily="18" charset="0"/>
                <a:ea typeface="Yu Mincho" panose="02020400000000000000" pitchFamily="18" charset="-128"/>
                <a:cs typeface="Times New Roman" panose="02020603050405020304" pitchFamily="18" charset="0"/>
              </a:rPr>
              <a:t>self-quote</a:t>
            </a:r>
            <a:r>
              <a:rPr lang="en-US" altLang="ja-JP" sz="1800" dirty="0">
                <a:solidFill>
                  <a:schemeClr val="bg1">
                    <a:lumMod val="95000"/>
                  </a:schemeClr>
                </a:solidFill>
                <a:latin typeface="Cambria" panose="02040503050406030204" pitchFamily="18" charset="0"/>
                <a:ea typeface="Yu Mincho" panose="02020400000000000000" pitchFamily="18" charset="-128"/>
                <a:cs typeface="Times New Roman" panose="02020603050405020304" pitchFamily="18" charset="0"/>
              </a:rPr>
              <a:t> to express speaker intention towards listener or to seek listener reaction in polite way, </a:t>
            </a:r>
            <a:r>
              <a:rPr lang="en-US" altLang="ja-JP" sz="1800" u="sng" dirty="0">
                <a:solidFill>
                  <a:schemeClr val="bg1">
                    <a:lumMod val="95000"/>
                  </a:schemeClr>
                </a:solidFill>
                <a:effectLst/>
                <a:latin typeface="Cambria" panose="02040503050406030204" pitchFamily="18" charset="0"/>
                <a:ea typeface="Yu Mincho" panose="02020400000000000000" pitchFamily="18" charset="-128"/>
                <a:cs typeface="Times New Roman" panose="02020603050405020304" pitchFamily="18" charset="0"/>
              </a:rPr>
              <a:t>hearsay</a:t>
            </a:r>
            <a:r>
              <a:rPr lang="en-US" altLang="ja-JP" sz="1800" dirty="0">
                <a:solidFill>
                  <a:schemeClr val="bg1">
                    <a:lumMod val="95000"/>
                  </a:schemeClr>
                </a:solidFill>
                <a:effectLst/>
                <a:latin typeface="Cambria" panose="02040503050406030204" pitchFamily="18" charset="0"/>
                <a:ea typeface="Yu Mincho" panose="02020400000000000000" pitchFamily="18" charset="-128"/>
                <a:cs typeface="Times New Roman" panose="02020603050405020304" pitchFamily="18" charset="0"/>
              </a:rPr>
              <a:t> to develop conversation, and lastly is </a:t>
            </a:r>
            <a:r>
              <a:rPr lang="en-US" altLang="ja-JP" sz="1800" u="sng" dirty="0">
                <a:solidFill>
                  <a:schemeClr val="bg1">
                    <a:lumMod val="95000"/>
                  </a:schemeClr>
                </a:solidFill>
                <a:effectLst/>
                <a:latin typeface="Cambria" panose="02040503050406030204" pitchFamily="18" charset="0"/>
                <a:ea typeface="Yu Mincho" panose="02020400000000000000" pitchFamily="18" charset="-128"/>
                <a:cs typeface="Times New Roman" panose="02020603050405020304" pitchFamily="18" charset="0"/>
              </a:rPr>
              <a:t>interjection</a:t>
            </a:r>
            <a:r>
              <a:rPr lang="en-US" altLang="ja-JP" sz="1800" dirty="0">
                <a:solidFill>
                  <a:schemeClr val="bg1">
                    <a:lumMod val="95000"/>
                  </a:schemeClr>
                </a:solidFill>
                <a:effectLst/>
                <a:latin typeface="Cambria" panose="02040503050406030204" pitchFamily="18" charset="0"/>
                <a:ea typeface="Yu Mincho" panose="02020400000000000000" pitchFamily="18" charset="-128"/>
                <a:cs typeface="Times New Roman" panose="02020603050405020304" pitchFamily="18" charset="0"/>
              </a:rPr>
              <a:t> to express uncertainty, doubt and surprise feeling in rhetoric style. </a:t>
            </a:r>
            <a:r>
              <a:rPr lang="en-US" altLang="ja-JP" sz="1800" i="1" dirty="0">
                <a:solidFill>
                  <a:schemeClr val="bg1">
                    <a:lumMod val="95000"/>
                  </a:schemeClr>
                </a:solidFill>
                <a:effectLst/>
                <a:latin typeface="Cambria" panose="02040503050406030204" pitchFamily="18" charset="0"/>
                <a:ea typeface="Yu Mincho" panose="02020400000000000000" pitchFamily="18" charset="-128"/>
                <a:cs typeface="Times New Roman" panose="02020603050405020304" pitchFamily="18" charset="0"/>
              </a:rPr>
              <a:t>-</a:t>
            </a:r>
            <a:r>
              <a:rPr lang="en-US" altLang="ja-JP" sz="1800" i="1" dirty="0" err="1">
                <a:solidFill>
                  <a:schemeClr val="bg1">
                    <a:lumMod val="95000"/>
                  </a:schemeClr>
                </a:solidFill>
                <a:effectLst/>
                <a:latin typeface="Cambria" panose="02040503050406030204" pitchFamily="18" charset="0"/>
                <a:ea typeface="Yu Mincho" panose="02020400000000000000" pitchFamily="18" charset="-128"/>
                <a:cs typeface="Times New Roman" panose="02020603050405020304" pitchFamily="18" charset="0"/>
              </a:rPr>
              <a:t>tte</a:t>
            </a:r>
            <a:r>
              <a:rPr lang="en-US" altLang="ja-JP" sz="1800" dirty="0">
                <a:solidFill>
                  <a:schemeClr val="bg1">
                    <a:lumMod val="95000"/>
                  </a:schemeClr>
                </a:solidFill>
                <a:effectLst/>
                <a:latin typeface="Cambria" panose="02040503050406030204" pitchFamily="18" charset="0"/>
                <a:ea typeface="Yu Mincho" panose="02020400000000000000" pitchFamily="18" charset="-128"/>
                <a:cs typeface="Times New Roman" panose="02020603050405020304" pitchFamily="18" charset="0"/>
              </a:rPr>
              <a:t> is the result of observation in natural conversation of modern Japanese, seems to have specific connotations, and is thought to be influenced by the relationships between speakers (factors such as age, gender, intimate relationships, and social relationship).</a:t>
            </a:r>
            <a:endParaRPr lang="en-US" sz="1800" dirty="0">
              <a:solidFill>
                <a:schemeClr val="bg1">
                  <a:lumMod val="95000"/>
                </a:schemeClr>
              </a:solidFill>
              <a:latin typeface="Arimo"/>
            </a:endParaRPr>
          </a:p>
        </p:txBody>
      </p:sp>
      <p:graphicFrame>
        <p:nvGraphicFramePr>
          <p:cNvPr id="2" name="グラフ 1">
            <a:extLst>
              <a:ext uri="{FF2B5EF4-FFF2-40B4-BE49-F238E27FC236}">
                <a16:creationId xmlns:a16="http://schemas.microsoft.com/office/drawing/2014/main" id="{AE660D18-93EF-3C1C-765E-103D3DE70CAD}"/>
              </a:ext>
            </a:extLst>
          </p:cNvPr>
          <p:cNvGraphicFramePr/>
          <p:nvPr>
            <p:extLst>
              <p:ext uri="{D42A27DB-BD31-4B8C-83A1-F6EECF244321}">
                <p14:modId xmlns:p14="http://schemas.microsoft.com/office/powerpoint/2010/main" val="578299477"/>
              </p:ext>
            </p:extLst>
          </p:nvPr>
        </p:nvGraphicFramePr>
        <p:xfrm>
          <a:off x="5594709" y="1857045"/>
          <a:ext cx="5912928" cy="41973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65204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REFERENCES</a:t>
            </a:r>
          </a:p>
        </p:txBody>
      </p:sp>
      <p:sp>
        <p:nvSpPr>
          <p:cNvPr id="5" name="Content Placeholder 4"/>
          <p:cNvSpPr>
            <a:spLocks noGrp="1"/>
          </p:cNvSpPr>
          <p:nvPr>
            <p:ph idx="1"/>
          </p:nvPr>
        </p:nvSpPr>
        <p:spPr>
          <a:xfrm>
            <a:off x="579582" y="1376652"/>
            <a:ext cx="10515600" cy="4351338"/>
          </a:xfrm>
        </p:spPr>
        <p:txBody>
          <a:bodyPr>
            <a:noAutofit/>
          </a:bodyPr>
          <a:lstStyle/>
          <a:p>
            <a:pPr marL="0" indent="0" algn="just">
              <a:lnSpc>
                <a:spcPct val="100000"/>
              </a:lnSpc>
              <a:spcAft>
                <a:spcPts val="800"/>
              </a:spcAft>
              <a:buNone/>
            </a:pPr>
            <a:r>
              <a:rPr lang="id-ID" altLang="ja-JP" sz="1200" dirty="0">
                <a:solidFill>
                  <a:schemeClr val="bg1"/>
                </a:solidFill>
                <a:effectLst/>
                <a:latin typeface="Cambria" panose="02040503050406030204" pitchFamily="18" charset="0"/>
                <a:ea typeface="Cambria" panose="02040503050406030204" pitchFamily="18" charset="0"/>
              </a:rPr>
              <a:t>Fujimura, I. (1993). </a:t>
            </a:r>
            <a:r>
              <a:rPr lang="id-ID" altLang="ja-JP" sz="1200" i="1" dirty="0">
                <a:solidFill>
                  <a:schemeClr val="bg1"/>
                </a:solidFill>
                <a:effectLst/>
                <a:latin typeface="Cambria" panose="02040503050406030204" pitchFamily="18" charset="0"/>
                <a:ea typeface="Cambria" panose="02040503050406030204" pitchFamily="18" charset="0"/>
              </a:rPr>
              <a:t>Wakaranai Kotoba, Wakaranai Mono</a:t>
            </a:r>
            <a:r>
              <a:rPr lang="id-ID" altLang="ja-JP" sz="1200" dirty="0">
                <a:solidFill>
                  <a:schemeClr val="bg1"/>
                </a:solidFill>
                <a:effectLst/>
                <a:latin typeface="Cambria" panose="02040503050406030204" pitchFamily="18" charset="0"/>
                <a:ea typeface="Cambria" panose="02040503050406030204" pitchFamily="18" charset="0"/>
              </a:rPr>
              <a:t> – -</a:t>
            </a:r>
            <a:r>
              <a:rPr lang="id-ID" altLang="ja-JP" sz="1200" i="1" dirty="0">
                <a:solidFill>
                  <a:schemeClr val="bg1"/>
                </a:solidFill>
                <a:effectLst/>
                <a:latin typeface="Cambria" panose="02040503050406030204" pitchFamily="18" charset="0"/>
                <a:ea typeface="Cambria" panose="02040503050406030204" pitchFamily="18" charset="0"/>
              </a:rPr>
              <a:t>tte no Youhou wo Megutte</a:t>
            </a:r>
            <a:r>
              <a:rPr lang="id-ID" altLang="ja-JP" sz="1200" dirty="0">
                <a:solidFill>
                  <a:schemeClr val="bg1"/>
                </a:solidFill>
                <a:effectLst/>
                <a:latin typeface="Cambria" panose="02040503050406030204" pitchFamily="18" charset="0"/>
                <a:ea typeface="Cambria" panose="02040503050406030204" pitchFamily="18" charset="0"/>
              </a:rPr>
              <a:t>–</a:t>
            </a:r>
            <a:r>
              <a:rPr lang="id-ID" altLang="ja-JP" sz="1200" i="1" dirty="0">
                <a:solidFill>
                  <a:schemeClr val="bg1"/>
                </a:solidFill>
                <a:effectLst/>
                <a:latin typeface="Cambria" panose="02040503050406030204" pitchFamily="18" charset="0"/>
                <a:ea typeface="Cambria" panose="02040503050406030204" pitchFamily="18" charset="0"/>
              </a:rPr>
              <a:t>.</a:t>
            </a:r>
            <a:r>
              <a:rPr lang="id-ID" altLang="ja-JP" sz="1200" dirty="0">
                <a:solidFill>
                  <a:schemeClr val="bg1"/>
                </a:solidFill>
                <a:effectLst/>
                <a:latin typeface="Cambria" panose="02040503050406030204" pitchFamily="18" charset="0"/>
                <a:ea typeface="Cambria" panose="02040503050406030204" pitchFamily="18" charset="0"/>
              </a:rPr>
              <a:t> Gengo Bunka Ronshuu 14(2), 45-56</a:t>
            </a:r>
            <a:r>
              <a:rPr lang="id-ID" altLang="ja-JP" sz="1200" i="1" dirty="0">
                <a:solidFill>
                  <a:schemeClr val="bg1"/>
                </a:solidFill>
                <a:effectLst/>
                <a:latin typeface="Cambria" panose="02040503050406030204" pitchFamily="18" charset="0"/>
                <a:ea typeface="Cambria" panose="02040503050406030204" pitchFamily="18" charset="0"/>
              </a:rPr>
              <a:t> </a:t>
            </a:r>
            <a:endParaRPr lang="en-US" altLang="ja-JP" sz="1200" i="1" dirty="0">
              <a:solidFill>
                <a:schemeClr val="bg1"/>
              </a:solidFill>
              <a:latin typeface="Cambria" panose="02040503050406030204" pitchFamily="18" charset="0"/>
              <a:ea typeface="DengXian" panose="02010600030101010101" pitchFamily="2" charset="-122"/>
            </a:endParaRPr>
          </a:p>
          <a:p>
            <a:pPr marL="0" indent="0" algn="just">
              <a:lnSpc>
                <a:spcPct val="100000"/>
              </a:lnSpc>
              <a:spcAft>
                <a:spcPts val="800"/>
              </a:spcAft>
              <a:buNone/>
            </a:pPr>
            <a:r>
              <a:rPr lang="id-ID" altLang="ja-JP" sz="1200" dirty="0">
                <a:solidFill>
                  <a:schemeClr val="bg1"/>
                </a:solidFill>
                <a:effectLst/>
                <a:latin typeface="Cambria" panose="02040503050406030204" pitchFamily="18" charset="0"/>
                <a:ea typeface="Cambria" panose="02040503050406030204" pitchFamily="18" charset="0"/>
              </a:rPr>
              <a:t>Hirata, Y. (2008). </a:t>
            </a:r>
            <a:r>
              <a:rPr lang="id-ID" altLang="ja-JP" sz="1200" i="1" dirty="0">
                <a:solidFill>
                  <a:schemeClr val="bg1"/>
                </a:solidFill>
                <a:effectLst/>
                <a:latin typeface="Cambria" panose="02040503050406030204" pitchFamily="18" charset="0"/>
                <a:ea typeface="Cambria" panose="02040503050406030204" pitchFamily="18" charset="0"/>
              </a:rPr>
              <a:t>Bunmatsu hyougen -tte no Kinou</a:t>
            </a:r>
            <a:r>
              <a:rPr lang="id-ID" altLang="ja-JP" sz="1200" dirty="0">
                <a:solidFill>
                  <a:schemeClr val="bg1"/>
                </a:solidFill>
                <a:effectLst/>
                <a:latin typeface="Cambria" panose="02040503050406030204" pitchFamily="18" charset="0"/>
                <a:ea typeface="Cambria" panose="02040503050406030204" pitchFamily="18" charset="0"/>
              </a:rPr>
              <a:t>. Kokusai kouryuu sentaa kiyou 2 gou, 53-59</a:t>
            </a:r>
            <a:endParaRPr lang="en-US" altLang="ja-JP" sz="1200" dirty="0">
              <a:solidFill>
                <a:schemeClr val="bg1"/>
              </a:solidFill>
              <a:latin typeface="Cambria" panose="02040503050406030204" pitchFamily="18" charset="0"/>
              <a:ea typeface="DengXian" panose="02010600030101010101" pitchFamily="2" charset="-122"/>
            </a:endParaRPr>
          </a:p>
          <a:p>
            <a:pPr marL="0" indent="0" algn="just">
              <a:lnSpc>
                <a:spcPct val="100000"/>
              </a:lnSpc>
              <a:spcAft>
                <a:spcPts val="800"/>
              </a:spcAft>
              <a:buNone/>
            </a:pPr>
            <a:r>
              <a:rPr lang="id-ID" altLang="ja-JP" sz="1200" dirty="0">
                <a:solidFill>
                  <a:schemeClr val="bg1"/>
                </a:solidFill>
                <a:effectLst/>
                <a:latin typeface="Cambria" panose="02040503050406030204" pitchFamily="18" charset="0"/>
                <a:ea typeface="Cambria" panose="02040503050406030204" pitchFamily="18" charset="0"/>
              </a:rPr>
              <a:t>Hui, H. (1999). </a:t>
            </a:r>
            <a:r>
              <a:rPr lang="id-ID" altLang="ja-JP" sz="1200" i="1" dirty="0">
                <a:solidFill>
                  <a:schemeClr val="bg1"/>
                </a:solidFill>
                <a:effectLst/>
                <a:latin typeface="Cambria" panose="02040503050406030204" pitchFamily="18" charset="0"/>
                <a:ea typeface="Cambria" panose="02040503050406030204" pitchFamily="18" charset="0"/>
              </a:rPr>
              <a:t>Bunmatsu no tte no imiteki danwa kinou</a:t>
            </a:r>
            <a:r>
              <a:rPr lang="id-ID" altLang="ja-JP" sz="1200" dirty="0">
                <a:solidFill>
                  <a:schemeClr val="bg1"/>
                </a:solidFill>
                <a:effectLst/>
                <a:latin typeface="Cambria" panose="02040503050406030204" pitchFamily="18" charset="0"/>
                <a:ea typeface="Cambria" panose="02040503050406030204" pitchFamily="18" charset="0"/>
              </a:rPr>
              <a:t>. Nihongo kyouiku Nihongo kyouiku gakkai Kaishi Iinkai hen, 81-90</a:t>
            </a:r>
            <a:endParaRPr lang="ja-JP" altLang="ja-JP" sz="1200" dirty="0">
              <a:solidFill>
                <a:schemeClr val="bg1"/>
              </a:solidFill>
              <a:effectLst/>
              <a:latin typeface="Cambria" panose="02040503050406030204" pitchFamily="18" charset="0"/>
              <a:ea typeface="DengXian" panose="02010600030101010101" pitchFamily="2" charset="-122"/>
            </a:endParaRPr>
          </a:p>
          <a:p>
            <a:pPr marL="0" indent="0" algn="just">
              <a:lnSpc>
                <a:spcPct val="100000"/>
              </a:lnSpc>
              <a:spcAft>
                <a:spcPts val="800"/>
              </a:spcAft>
              <a:buNone/>
            </a:pPr>
            <a:r>
              <a:rPr lang="id-ID" altLang="ja-JP" sz="1200" dirty="0">
                <a:solidFill>
                  <a:schemeClr val="bg1"/>
                </a:solidFill>
                <a:effectLst/>
                <a:latin typeface="Cambria" panose="02040503050406030204" pitchFamily="18" charset="0"/>
                <a:ea typeface="Cambria" panose="02040503050406030204" pitchFamily="18" charset="0"/>
              </a:rPr>
              <a:t>Kamada, O. (2000). </a:t>
            </a:r>
            <a:r>
              <a:rPr lang="id-ID" altLang="ja-JP" sz="1200" i="1" dirty="0">
                <a:solidFill>
                  <a:schemeClr val="bg1"/>
                </a:solidFill>
                <a:effectLst/>
                <a:latin typeface="Cambria" panose="02040503050406030204" pitchFamily="18" charset="0"/>
                <a:ea typeface="Cambria" panose="02040503050406030204" pitchFamily="18" charset="0"/>
              </a:rPr>
              <a:t>Nihongo no Inyou</a:t>
            </a:r>
            <a:r>
              <a:rPr lang="id-ID" altLang="ja-JP" sz="1200" dirty="0">
                <a:solidFill>
                  <a:schemeClr val="bg1"/>
                </a:solidFill>
                <a:effectLst/>
                <a:latin typeface="Cambria" panose="02040503050406030204" pitchFamily="18" charset="0"/>
                <a:ea typeface="Cambria" panose="02040503050406030204" pitchFamily="18" charset="0"/>
              </a:rPr>
              <a:t>. Hitsuji Shobou </a:t>
            </a:r>
            <a:endParaRPr lang="en-US" altLang="ja-JP" sz="1200" dirty="0">
              <a:solidFill>
                <a:schemeClr val="bg1"/>
              </a:solidFill>
              <a:latin typeface="Cambria" panose="02040503050406030204" pitchFamily="18" charset="0"/>
              <a:ea typeface="DengXian" panose="02010600030101010101" pitchFamily="2" charset="-122"/>
            </a:endParaRPr>
          </a:p>
          <a:p>
            <a:pPr marL="0" indent="0" algn="just">
              <a:lnSpc>
                <a:spcPct val="100000"/>
              </a:lnSpc>
              <a:spcAft>
                <a:spcPts val="800"/>
              </a:spcAft>
              <a:buNone/>
            </a:pPr>
            <a:r>
              <a:rPr lang="id-ID" altLang="ja-JP" sz="1200" dirty="0">
                <a:solidFill>
                  <a:schemeClr val="bg1"/>
                </a:solidFill>
                <a:effectLst/>
                <a:latin typeface="Cambria" panose="02040503050406030204" pitchFamily="18" charset="0"/>
                <a:ea typeface="Cambria" panose="02040503050406030204" pitchFamily="18" charset="0"/>
              </a:rPr>
              <a:t>Maki, N. (1997).</a:t>
            </a:r>
            <a:r>
              <a:rPr lang="id-ID" altLang="ja-JP" sz="1200" i="1" dirty="0">
                <a:solidFill>
                  <a:schemeClr val="bg1"/>
                </a:solidFill>
                <a:effectLst/>
                <a:latin typeface="Cambria" panose="02040503050406030204" pitchFamily="18" charset="0"/>
                <a:ea typeface="Cambria" panose="02040503050406030204" pitchFamily="18" charset="0"/>
              </a:rPr>
              <a:t> -tte no bunseki to kousatsu—Kindai-Gendai no shousetsu naka ni miru -tte shiyou no henka to genzai no keikou</a:t>
            </a:r>
            <a:r>
              <a:rPr lang="id-ID" altLang="ja-JP" sz="1200" dirty="0">
                <a:solidFill>
                  <a:schemeClr val="bg1"/>
                </a:solidFill>
                <a:effectLst/>
                <a:latin typeface="Cambria" panose="02040503050406030204" pitchFamily="18" charset="0"/>
                <a:ea typeface="Cambria" panose="02040503050406030204" pitchFamily="18" charset="0"/>
              </a:rPr>
              <a:t>. </a:t>
            </a:r>
            <a:r>
              <a:rPr lang="id-ID" altLang="ja-JP" sz="1200" i="1" dirty="0">
                <a:solidFill>
                  <a:schemeClr val="bg1"/>
                </a:solidFill>
                <a:effectLst/>
                <a:latin typeface="Cambria" panose="02040503050406030204" pitchFamily="18" charset="0"/>
                <a:ea typeface="Cambria" panose="02040503050406030204" pitchFamily="18" charset="0"/>
              </a:rPr>
              <a:t>Kokugo kokubungaku kenkyuu </a:t>
            </a:r>
            <a:r>
              <a:rPr lang="id-ID" altLang="ja-JP" sz="1200" dirty="0">
                <a:solidFill>
                  <a:schemeClr val="bg1"/>
                </a:solidFill>
                <a:effectLst/>
                <a:latin typeface="Cambria" panose="02040503050406030204" pitchFamily="18" charset="0"/>
                <a:ea typeface="Cambria" panose="02040503050406030204" pitchFamily="18" charset="0"/>
              </a:rPr>
              <a:t>32, 379-390</a:t>
            </a:r>
            <a:endParaRPr lang="ja-JP" altLang="ja-JP" sz="1200" dirty="0">
              <a:solidFill>
                <a:schemeClr val="bg1"/>
              </a:solidFill>
              <a:effectLst/>
              <a:latin typeface="Cambria" panose="02040503050406030204" pitchFamily="18" charset="0"/>
              <a:ea typeface="DengXian" panose="02010600030101010101" pitchFamily="2" charset="-122"/>
            </a:endParaRPr>
          </a:p>
          <a:p>
            <a:pPr marL="0" indent="0" algn="just">
              <a:lnSpc>
                <a:spcPct val="100000"/>
              </a:lnSpc>
              <a:spcAft>
                <a:spcPts val="250"/>
              </a:spcAft>
              <a:buNone/>
              <a:tabLst>
                <a:tab pos="228600" algn="l"/>
                <a:tab pos="533400" algn="l"/>
              </a:tabLst>
            </a:pPr>
            <a:r>
              <a:rPr lang="id-ID" altLang="ja-JP" sz="1200" dirty="0">
                <a:solidFill>
                  <a:schemeClr val="bg1"/>
                </a:solidFill>
                <a:effectLst/>
                <a:latin typeface="Cambria" panose="02040503050406030204" pitchFamily="18" charset="0"/>
                <a:ea typeface="Cambria" panose="02040503050406030204" pitchFamily="18" charset="0"/>
              </a:rPr>
              <a:t>Maruyama, N. (2002). </a:t>
            </a:r>
            <a:r>
              <a:rPr lang="id-ID" altLang="ja-JP" sz="1200" i="1" dirty="0">
                <a:solidFill>
                  <a:schemeClr val="bg1"/>
                </a:solidFill>
                <a:effectLst/>
                <a:latin typeface="Cambria" panose="02040503050406030204" pitchFamily="18" charset="0"/>
                <a:ea typeface="Cambria" panose="02040503050406030204" pitchFamily="18" charset="0"/>
              </a:rPr>
              <a:t>Hanashi Kotoba no Joshi: “-tte” wo chuushin ni. </a:t>
            </a:r>
            <a:r>
              <a:rPr lang="id-ID" altLang="ja-JP" sz="1200" dirty="0">
                <a:solidFill>
                  <a:schemeClr val="bg1"/>
                </a:solidFill>
                <a:effectLst/>
                <a:latin typeface="Cambria" panose="02040503050406030204" pitchFamily="18" charset="0"/>
                <a:ea typeface="Cambria" panose="02040503050406030204" pitchFamily="18" charset="0"/>
              </a:rPr>
              <a:t>Nihon Bungaku</a:t>
            </a:r>
            <a:r>
              <a:rPr lang="id-ID" altLang="ja-JP" sz="1200" i="1" dirty="0">
                <a:solidFill>
                  <a:schemeClr val="bg1"/>
                </a:solidFill>
                <a:effectLst/>
                <a:latin typeface="Cambria" panose="02040503050406030204" pitchFamily="18" charset="0"/>
                <a:ea typeface="Cambria" panose="02040503050406030204" pitchFamily="18" charset="0"/>
              </a:rPr>
              <a:t> </a:t>
            </a:r>
            <a:r>
              <a:rPr lang="id-ID" altLang="ja-JP" sz="1200" dirty="0">
                <a:solidFill>
                  <a:schemeClr val="bg1"/>
                </a:solidFill>
                <a:effectLst/>
                <a:latin typeface="Cambria" panose="02040503050406030204" pitchFamily="18" charset="0"/>
                <a:ea typeface="Cambria" panose="02040503050406030204" pitchFamily="18" charset="0"/>
              </a:rPr>
              <a:t>(98)</a:t>
            </a:r>
            <a:r>
              <a:rPr lang="id-ID" altLang="ja-JP" sz="1200" i="1" dirty="0">
                <a:solidFill>
                  <a:schemeClr val="bg1"/>
                </a:solidFill>
                <a:effectLst/>
                <a:latin typeface="Cambria" panose="02040503050406030204" pitchFamily="18" charset="0"/>
                <a:ea typeface="Cambria" panose="02040503050406030204" pitchFamily="18" charset="0"/>
              </a:rPr>
              <a:t>,</a:t>
            </a:r>
            <a:r>
              <a:rPr lang="id-ID" altLang="ja-JP" sz="1200" dirty="0">
                <a:solidFill>
                  <a:schemeClr val="bg1"/>
                </a:solidFill>
                <a:effectLst/>
                <a:latin typeface="Cambria" panose="02040503050406030204" pitchFamily="18" charset="0"/>
                <a:ea typeface="Cambria" panose="02040503050406030204" pitchFamily="18" charset="0"/>
              </a:rPr>
              <a:t> 117 – 131</a:t>
            </a:r>
            <a:endParaRPr lang="ja-JP" altLang="ja-JP" sz="1200" dirty="0">
              <a:solidFill>
                <a:schemeClr val="bg1"/>
              </a:solidFill>
              <a:effectLst/>
              <a:latin typeface="Cambria" panose="02040503050406030204" pitchFamily="18" charset="0"/>
              <a:ea typeface="MS Mincho" panose="02020609040205080304" pitchFamily="49" charset="-128"/>
            </a:endParaRPr>
          </a:p>
          <a:p>
            <a:pPr marL="0" indent="0" algn="just">
              <a:lnSpc>
                <a:spcPct val="100000"/>
              </a:lnSpc>
              <a:spcAft>
                <a:spcPts val="250"/>
              </a:spcAft>
              <a:buNone/>
              <a:tabLst>
                <a:tab pos="228600" algn="l"/>
                <a:tab pos="533400" algn="l"/>
              </a:tabLst>
            </a:pPr>
            <a:r>
              <a:rPr lang="id-ID" altLang="ja-JP" sz="1200" dirty="0">
                <a:solidFill>
                  <a:schemeClr val="bg1"/>
                </a:solidFill>
                <a:effectLst/>
                <a:latin typeface="Cambria" panose="02040503050406030204" pitchFamily="18" charset="0"/>
                <a:ea typeface="Cambria" panose="02040503050406030204" pitchFamily="18" charset="0"/>
              </a:rPr>
              <a:t>Mizutani, O. (1993). </a:t>
            </a:r>
            <a:r>
              <a:rPr lang="id-ID" altLang="ja-JP" sz="1200" i="1" dirty="0">
                <a:solidFill>
                  <a:schemeClr val="bg1"/>
                </a:solidFill>
                <a:effectLst/>
                <a:latin typeface="Cambria" panose="02040503050406030204" pitchFamily="18" charset="0"/>
                <a:ea typeface="Cambria" panose="02040503050406030204" pitchFamily="18" charset="0"/>
              </a:rPr>
              <a:t>Hanashi kotoba to Nihonjin-Nihongo no seitai</a:t>
            </a:r>
            <a:r>
              <a:rPr lang="id-ID" altLang="ja-JP" sz="1200" dirty="0">
                <a:solidFill>
                  <a:schemeClr val="bg1"/>
                </a:solidFill>
                <a:effectLst/>
                <a:latin typeface="Cambria" panose="02040503050406030204" pitchFamily="18" charset="0"/>
                <a:ea typeface="Cambria" panose="02040503050406030204" pitchFamily="18" charset="0"/>
              </a:rPr>
              <a:t>. Soutakusha</a:t>
            </a:r>
            <a:endParaRPr lang="en-US" altLang="ja-JP" sz="1200" dirty="0">
              <a:solidFill>
                <a:schemeClr val="bg1"/>
              </a:solidFill>
              <a:latin typeface="Cambria" panose="02040503050406030204" pitchFamily="18" charset="0"/>
              <a:ea typeface="MS Mincho" panose="02020609040205080304" pitchFamily="49" charset="-128"/>
            </a:endParaRPr>
          </a:p>
          <a:p>
            <a:pPr marL="0" indent="0" algn="just">
              <a:lnSpc>
                <a:spcPct val="100000"/>
              </a:lnSpc>
              <a:spcAft>
                <a:spcPts val="250"/>
              </a:spcAft>
              <a:buNone/>
              <a:tabLst>
                <a:tab pos="228600" algn="l"/>
                <a:tab pos="533400" algn="l"/>
              </a:tabLst>
            </a:pPr>
            <a:r>
              <a:rPr lang="en-US" altLang="ja-JP" sz="1200" dirty="0">
                <a:solidFill>
                  <a:schemeClr val="bg1"/>
                </a:solidFill>
                <a:latin typeface="Cambria" panose="02040503050406030204" pitchFamily="18" charset="0"/>
                <a:ea typeface="MS Mincho" panose="02020609040205080304" pitchFamily="49" charset="-128"/>
              </a:rPr>
              <a:t>Rismelati, R. (2022). </a:t>
            </a:r>
            <a:r>
              <a:rPr lang="en-US" altLang="ja-JP" sz="1200" i="1" kern="1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Variant and Usage Meaning of -</a:t>
            </a:r>
            <a:r>
              <a:rPr lang="en-US" altLang="ja-JP" sz="1200" i="1" kern="100" dirty="0" err="1">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Tte</a:t>
            </a:r>
            <a:r>
              <a:rPr lang="en-US" altLang="ja-JP" sz="1200" i="1" kern="1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as an End of Sentences Particle in Expressing Hearsay and Quotation on Japanese Informal Conversation: A Semantic Study. </a:t>
            </a:r>
            <a:r>
              <a:rPr lang="en-US" altLang="ja-JP" sz="1200" kern="1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Proceeding of The 6</a:t>
            </a:r>
            <a:r>
              <a:rPr lang="en-US" altLang="ja-JP" sz="1200" kern="100" baseline="300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th</a:t>
            </a:r>
            <a:r>
              <a:rPr lang="en-US" altLang="ja-JP" sz="1200" kern="1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International Conference on Language, Literature, Culture and Education.</a:t>
            </a:r>
            <a:r>
              <a:rPr lang="en-US" altLang="ja-JP" sz="1200" i="1" kern="1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 </a:t>
            </a:r>
          </a:p>
          <a:p>
            <a:pPr marL="0" indent="0" algn="just">
              <a:lnSpc>
                <a:spcPct val="100000"/>
              </a:lnSpc>
              <a:spcAft>
                <a:spcPts val="250"/>
              </a:spcAft>
              <a:buNone/>
              <a:tabLst>
                <a:tab pos="228600" algn="l"/>
                <a:tab pos="533400" algn="l"/>
              </a:tabLst>
            </a:pPr>
            <a:r>
              <a:rPr lang="en-US" altLang="ja-JP" sz="1200" kern="1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rPr>
              <a:t>Yamazaki, Makoto. (1996)</a:t>
            </a:r>
            <a:r>
              <a:rPr lang="en-US" altLang="ja-JP" sz="1200" b="1" dirty="0">
                <a:solidFill>
                  <a:schemeClr val="bg1"/>
                </a:solidFill>
                <a:effectLst/>
                <a:latin typeface="Cambria" panose="02040503050406030204" pitchFamily="18" charset="0"/>
                <a:ea typeface="Cambria" panose="02040503050406030204" pitchFamily="18" charset="0"/>
              </a:rPr>
              <a:t> . </a:t>
            </a:r>
            <a:r>
              <a:rPr lang="en-US" altLang="ja-JP" sz="1200" i="1" dirty="0" err="1">
                <a:solidFill>
                  <a:schemeClr val="bg1"/>
                </a:solidFill>
                <a:effectLst/>
                <a:latin typeface="Cambria" panose="02040503050406030204" pitchFamily="18" charset="0"/>
                <a:ea typeface="Cambria" panose="02040503050406030204" pitchFamily="18" charset="0"/>
              </a:rPr>
              <a:t>Inyou</a:t>
            </a:r>
            <a:r>
              <a:rPr lang="ja-JP" altLang="ja-JP" sz="1200" dirty="0">
                <a:solidFill>
                  <a:schemeClr val="bg1"/>
                </a:solidFill>
                <a:effectLst/>
                <a:latin typeface="Cambria" panose="02040503050406030204" pitchFamily="18" charset="0"/>
                <a:ea typeface="MS Mincho" panose="02020609040205080304" pitchFamily="49" charset="-128"/>
                <a:cs typeface="MS Mincho" panose="02020609040205080304" pitchFamily="49" charset="-128"/>
              </a:rPr>
              <a:t>・</a:t>
            </a:r>
            <a:r>
              <a:rPr lang="en-US" altLang="ja-JP" sz="1200" dirty="0" err="1">
                <a:solidFill>
                  <a:schemeClr val="bg1"/>
                </a:solidFill>
                <a:effectLst/>
                <a:latin typeface="Cambria" panose="02040503050406030204" pitchFamily="18" charset="0"/>
                <a:ea typeface="MS Mincho" panose="02020609040205080304" pitchFamily="49" charset="-128"/>
                <a:cs typeface="MS Mincho" panose="02020609040205080304" pitchFamily="49" charset="-128"/>
              </a:rPr>
              <a:t>Denbun</a:t>
            </a:r>
            <a:r>
              <a:rPr lang="en-US" altLang="ja-JP" sz="1200" dirty="0">
                <a:solidFill>
                  <a:schemeClr val="bg1"/>
                </a:solidFill>
                <a:effectLst/>
                <a:latin typeface="Cambria" panose="02040503050406030204" pitchFamily="18" charset="0"/>
                <a:ea typeface="MS Mincho" panose="02020609040205080304" pitchFamily="49" charset="-128"/>
                <a:cs typeface="MS Mincho" panose="02020609040205080304" pitchFamily="49" charset="-128"/>
              </a:rPr>
              <a:t> </a:t>
            </a:r>
            <a:r>
              <a:rPr lang="en-US" altLang="ja-JP" sz="1200" dirty="0" err="1">
                <a:solidFill>
                  <a:schemeClr val="bg1"/>
                </a:solidFill>
                <a:effectLst/>
                <a:latin typeface="Cambria" panose="02040503050406030204" pitchFamily="18" charset="0"/>
                <a:ea typeface="MS Mincho" panose="02020609040205080304" pitchFamily="49" charset="-128"/>
                <a:cs typeface="MS Mincho" panose="02020609040205080304" pitchFamily="49" charset="-128"/>
              </a:rPr>
              <a:t>Youhou</a:t>
            </a:r>
            <a:r>
              <a:rPr lang="en-US" altLang="ja-JP" sz="1200" dirty="0">
                <a:solidFill>
                  <a:schemeClr val="bg1"/>
                </a:solidFill>
                <a:effectLst/>
                <a:latin typeface="Cambria" panose="02040503050406030204" pitchFamily="18" charset="0"/>
                <a:ea typeface="MS Mincho" panose="02020609040205080304" pitchFamily="49" charset="-128"/>
                <a:cs typeface="MS Mincho" panose="02020609040205080304" pitchFamily="49" charset="-128"/>
              </a:rPr>
              <a:t> </a:t>
            </a:r>
            <a:r>
              <a:rPr lang="en-US" altLang="ja-JP" sz="1200" dirty="0" err="1">
                <a:solidFill>
                  <a:schemeClr val="bg1"/>
                </a:solidFill>
                <a:effectLst/>
                <a:latin typeface="Cambria" panose="02040503050406030204" pitchFamily="18" charset="0"/>
                <a:ea typeface="MS Mincho" panose="02020609040205080304" pitchFamily="49" charset="-128"/>
                <a:cs typeface="MS Mincho" panose="02020609040205080304" pitchFamily="49" charset="-128"/>
              </a:rPr>
              <a:t>ni</a:t>
            </a:r>
            <a:r>
              <a:rPr lang="en-US" altLang="ja-JP" sz="1200" dirty="0">
                <a:solidFill>
                  <a:schemeClr val="bg1"/>
                </a:solidFill>
                <a:effectLst/>
                <a:latin typeface="Cambria" panose="02040503050406030204" pitchFamily="18" charset="0"/>
                <a:ea typeface="MS Mincho" panose="02020609040205080304" pitchFamily="49" charset="-128"/>
                <a:cs typeface="MS Mincho" panose="02020609040205080304" pitchFamily="49" charset="-128"/>
              </a:rPr>
              <a:t> </a:t>
            </a:r>
            <a:r>
              <a:rPr lang="en-US" altLang="ja-JP" sz="1200" dirty="0" err="1">
                <a:solidFill>
                  <a:schemeClr val="bg1"/>
                </a:solidFill>
                <a:effectLst/>
                <a:latin typeface="Cambria" panose="02040503050406030204" pitchFamily="18" charset="0"/>
                <a:ea typeface="MS Mincho" panose="02020609040205080304" pitchFamily="49" charset="-128"/>
                <a:cs typeface="MS Mincho" panose="02020609040205080304" pitchFamily="49" charset="-128"/>
              </a:rPr>
              <a:t>tsuite</a:t>
            </a:r>
            <a:r>
              <a:rPr lang="en-US" altLang="ja-JP" sz="1200" dirty="0">
                <a:solidFill>
                  <a:schemeClr val="bg1"/>
                </a:solidFill>
                <a:effectLst/>
                <a:latin typeface="Cambria" panose="02040503050406030204" pitchFamily="18" charset="0"/>
                <a:ea typeface="MS Mincho" panose="02020609040205080304" pitchFamily="49" charset="-128"/>
                <a:cs typeface="MS Mincho" panose="02020609040205080304" pitchFamily="49" charset="-128"/>
              </a:rPr>
              <a:t>. </a:t>
            </a:r>
            <a:r>
              <a:rPr lang="en-US" altLang="ja-JP" sz="1200" dirty="0" err="1">
                <a:solidFill>
                  <a:schemeClr val="bg1"/>
                </a:solidFill>
                <a:effectLst/>
                <a:latin typeface="Cambria" panose="02040503050406030204" pitchFamily="18" charset="0"/>
                <a:ea typeface="MS Mincho" panose="02020609040205080304" pitchFamily="49" charset="-128"/>
                <a:cs typeface="MS Mincho" panose="02020609040205080304" pitchFamily="49" charset="-128"/>
              </a:rPr>
              <a:t>Kokuritsu</a:t>
            </a:r>
            <a:r>
              <a:rPr lang="en-US" altLang="ja-JP" sz="1200" dirty="0">
                <a:solidFill>
                  <a:schemeClr val="bg1"/>
                </a:solidFill>
                <a:effectLst/>
                <a:latin typeface="Cambria" panose="02040503050406030204" pitchFamily="18" charset="0"/>
                <a:ea typeface="MS Mincho" panose="02020609040205080304" pitchFamily="49" charset="-128"/>
                <a:cs typeface="MS Mincho" panose="02020609040205080304" pitchFamily="49" charset="-128"/>
              </a:rPr>
              <a:t> </a:t>
            </a:r>
            <a:r>
              <a:rPr lang="en-US" altLang="ja-JP" sz="1200" dirty="0" err="1">
                <a:solidFill>
                  <a:schemeClr val="bg1"/>
                </a:solidFill>
                <a:effectLst/>
                <a:latin typeface="Cambria" panose="02040503050406030204" pitchFamily="18" charset="0"/>
                <a:ea typeface="MS Mincho" panose="02020609040205080304" pitchFamily="49" charset="-128"/>
                <a:cs typeface="MS Mincho" panose="02020609040205080304" pitchFamily="49" charset="-128"/>
              </a:rPr>
              <a:t>Kokugo</a:t>
            </a:r>
            <a:r>
              <a:rPr lang="en-US" altLang="ja-JP" sz="1200" dirty="0">
                <a:solidFill>
                  <a:schemeClr val="bg1"/>
                </a:solidFill>
                <a:effectLst/>
                <a:latin typeface="Cambria" panose="02040503050406030204" pitchFamily="18" charset="0"/>
                <a:ea typeface="MS Mincho" panose="02020609040205080304" pitchFamily="49" charset="-128"/>
                <a:cs typeface="MS Mincho" panose="02020609040205080304" pitchFamily="49" charset="-128"/>
              </a:rPr>
              <a:t> </a:t>
            </a:r>
            <a:r>
              <a:rPr lang="en-US" altLang="ja-JP" sz="1200" dirty="0" err="1">
                <a:solidFill>
                  <a:schemeClr val="bg1"/>
                </a:solidFill>
                <a:effectLst/>
                <a:latin typeface="Cambria" panose="02040503050406030204" pitchFamily="18" charset="0"/>
                <a:ea typeface="MS Mincho" panose="02020609040205080304" pitchFamily="49" charset="-128"/>
                <a:cs typeface="MS Mincho" panose="02020609040205080304" pitchFamily="49" charset="-128"/>
              </a:rPr>
              <a:t>Kenkyusho</a:t>
            </a:r>
            <a:r>
              <a:rPr lang="en-US" altLang="ja-JP" sz="1200" dirty="0">
                <a:solidFill>
                  <a:schemeClr val="bg1"/>
                </a:solidFill>
                <a:effectLst/>
                <a:latin typeface="Cambria" panose="02040503050406030204" pitchFamily="18" charset="0"/>
                <a:ea typeface="MS Mincho" panose="02020609040205080304" pitchFamily="49" charset="-128"/>
                <a:cs typeface="MS Mincho" panose="02020609040205080304" pitchFamily="49" charset="-128"/>
              </a:rPr>
              <a:t> </a:t>
            </a:r>
            <a:r>
              <a:rPr lang="en-US" altLang="ja-JP" sz="1200" dirty="0" err="1">
                <a:solidFill>
                  <a:schemeClr val="bg1"/>
                </a:solidFill>
                <a:effectLst/>
                <a:latin typeface="Cambria" panose="02040503050406030204" pitchFamily="18" charset="0"/>
                <a:ea typeface="MS Mincho" panose="02020609040205080304" pitchFamily="49" charset="-128"/>
                <a:cs typeface="MS Mincho" panose="02020609040205080304" pitchFamily="49" charset="-128"/>
              </a:rPr>
              <a:t>Houkokushuu</a:t>
            </a:r>
            <a:r>
              <a:rPr lang="en-US" altLang="ja-JP" sz="1200" dirty="0">
                <a:solidFill>
                  <a:schemeClr val="bg1"/>
                </a:solidFill>
                <a:effectLst/>
                <a:latin typeface="Cambria" panose="02040503050406030204" pitchFamily="18" charset="0"/>
                <a:ea typeface="MS Mincho" panose="02020609040205080304" pitchFamily="49" charset="-128"/>
                <a:cs typeface="MS Mincho" panose="02020609040205080304" pitchFamily="49" charset="-128"/>
              </a:rPr>
              <a:t> 17 </a:t>
            </a:r>
            <a:r>
              <a:rPr lang="en-US" altLang="ja-JP" sz="1200" dirty="0" err="1">
                <a:solidFill>
                  <a:schemeClr val="bg1"/>
                </a:solidFill>
                <a:effectLst/>
                <a:latin typeface="Cambria" panose="02040503050406030204" pitchFamily="18" charset="0"/>
                <a:ea typeface="MS Mincho" panose="02020609040205080304" pitchFamily="49" charset="-128"/>
                <a:cs typeface="MS Mincho" panose="02020609040205080304" pitchFamily="49" charset="-128"/>
              </a:rPr>
              <a:t>kan</a:t>
            </a:r>
            <a:r>
              <a:rPr lang="en-US" altLang="ja-JP" sz="1200" dirty="0">
                <a:solidFill>
                  <a:schemeClr val="bg1"/>
                </a:solidFill>
                <a:effectLst/>
                <a:latin typeface="Cambria" panose="02040503050406030204" pitchFamily="18" charset="0"/>
                <a:ea typeface="MS Mincho" panose="02020609040205080304" pitchFamily="49" charset="-128"/>
                <a:cs typeface="MS Mincho" panose="02020609040205080304" pitchFamily="49" charset="-128"/>
              </a:rPr>
              <a:t>: pp. 1-22</a:t>
            </a:r>
            <a:endParaRPr lang="en-US" altLang="ja-JP" sz="1200" b="1" dirty="0">
              <a:solidFill>
                <a:schemeClr val="bg1"/>
              </a:solidFill>
              <a:effectLst/>
              <a:latin typeface="Cambria" panose="02040503050406030204" pitchFamily="18" charset="0"/>
              <a:ea typeface="Cambria" panose="02040503050406030204" pitchFamily="18" charset="0"/>
            </a:endParaRPr>
          </a:p>
          <a:p>
            <a:pPr marL="0" indent="0" algn="just">
              <a:lnSpc>
                <a:spcPct val="100000"/>
              </a:lnSpc>
              <a:spcAft>
                <a:spcPts val="800"/>
              </a:spcAft>
              <a:buNone/>
            </a:pPr>
            <a:r>
              <a:rPr lang="id-ID" altLang="ja-JP" sz="1200" b="1" dirty="0">
                <a:solidFill>
                  <a:schemeClr val="bg1"/>
                </a:solidFill>
                <a:effectLst/>
                <a:latin typeface="Cambria" panose="02040503050406030204" pitchFamily="18" charset="0"/>
                <a:ea typeface="Cambria" panose="02040503050406030204" pitchFamily="18" charset="0"/>
              </a:rPr>
              <a:t>CORPUS REFERENCES </a:t>
            </a:r>
            <a:endParaRPr lang="ja-JP" altLang="ja-JP" sz="1200" dirty="0">
              <a:solidFill>
                <a:schemeClr val="bg1"/>
              </a:solidFill>
              <a:effectLst/>
              <a:latin typeface="Cambria" panose="02040503050406030204" pitchFamily="18" charset="0"/>
              <a:ea typeface="DengXian" panose="02010600030101010101" pitchFamily="2" charset="-122"/>
            </a:endParaRPr>
          </a:p>
          <a:p>
            <a:pPr marL="0" indent="0">
              <a:lnSpc>
                <a:spcPct val="100000"/>
              </a:lnSpc>
              <a:buNone/>
            </a:pPr>
            <a:r>
              <a:rPr lang="id-ID" altLang="ja-JP" sz="1200" dirty="0">
                <a:solidFill>
                  <a:schemeClr val="bg1"/>
                </a:solidFill>
                <a:effectLst/>
                <a:latin typeface="Cambria" panose="02040503050406030204" pitchFamily="18" charset="0"/>
                <a:ea typeface="Cambria" panose="02040503050406030204" pitchFamily="18" charset="0"/>
              </a:rPr>
              <a:t>National Institute for Japanese Language and Linguistics</a:t>
            </a:r>
            <a:r>
              <a:rPr lang="en-US" altLang="ja-JP" sz="1200" dirty="0">
                <a:solidFill>
                  <a:schemeClr val="bg1"/>
                </a:solidFill>
                <a:effectLst/>
                <a:latin typeface="Cambria" panose="02040503050406030204" pitchFamily="18" charset="0"/>
                <a:ea typeface="Cambria" panose="02040503050406030204" pitchFamily="18" charset="0"/>
              </a:rPr>
              <a:t>. (2022). </a:t>
            </a:r>
            <a:r>
              <a:rPr lang="ja-JP" altLang="ja-JP" sz="1200" i="1" dirty="0">
                <a:solidFill>
                  <a:schemeClr val="bg1"/>
                </a:solidFill>
                <a:effectLst/>
                <a:latin typeface="Cambria" panose="02040503050406030204" pitchFamily="18" charset="0"/>
                <a:ea typeface="Times New Roman" panose="02020603050405020304" pitchFamily="18" charset="0"/>
              </a:rPr>
              <a:t>Corpus of Everyday Japanese Conversation (CEJC).</a:t>
            </a:r>
            <a:endParaRPr lang="en-US" sz="1200" dirty="0">
              <a:solidFill>
                <a:schemeClr val="bg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004828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a:solidFill>
                  <a:schemeClr val="bg1"/>
                </a:solidFill>
                <a:latin typeface="+mn-lt"/>
                <a:cs typeface="Times New Roman" panose="02020603050405020304" pitchFamily="18" charset="0"/>
              </a:rPr>
              <a:t>THANK YOU!</a:t>
            </a: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
        <p:nvSpPr>
          <p:cNvPr id="3" name="字幕 2">
            <a:extLst>
              <a:ext uri="{FF2B5EF4-FFF2-40B4-BE49-F238E27FC236}">
                <a16:creationId xmlns:a16="http://schemas.microsoft.com/office/drawing/2014/main" id="{78DCB204-433F-AAEE-412C-8983FE530823}"/>
              </a:ext>
            </a:extLst>
          </p:cNvPr>
          <p:cNvSpPr>
            <a:spLocks noGrp="1"/>
          </p:cNvSpPr>
          <p:nvPr>
            <p:ph type="subTitle" idx="1"/>
          </p:nvPr>
        </p:nvSpPr>
        <p:spPr/>
        <p:txBody>
          <a:bodyPr/>
          <a:lstStyle/>
          <a:p>
            <a:endParaRPr lang="ja-JP" altLang="en-US"/>
          </a:p>
        </p:txBody>
      </p:sp>
    </p:spTree>
    <p:extLst>
      <p:ext uri="{BB962C8B-B14F-4D97-AF65-F5344CB8AC3E}">
        <p14:creationId xmlns:p14="http://schemas.microsoft.com/office/powerpoint/2010/main" val="1757516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INTRODUCTION</a:t>
            </a:r>
          </a:p>
        </p:txBody>
      </p:sp>
      <p:sp>
        <p:nvSpPr>
          <p:cNvPr id="5" name="Content Placeholder 4"/>
          <p:cNvSpPr>
            <a:spLocks noGrp="1"/>
          </p:cNvSpPr>
          <p:nvPr>
            <p:ph idx="1"/>
          </p:nvPr>
        </p:nvSpPr>
        <p:spPr>
          <a:xfrm>
            <a:off x="579582" y="1376652"/>
            <a:ext cx="10515600" cy="3039315"/>
          </a:xfrm>
        </p:spPr>
        <p:txBody>
          <a:bodyPr>
            <a:normAutofit fontScale="77500" lnSpcReduction="20000"/>
          </a:bodyPr>
          <a:lstStyle/>
          <a:p>
            <a:pPr marL="0" indent="0" algn="just">
              <a:lnSpc>
                <a:spcPct val="120000"/>
              </a:lnSpc>
              <a:buNone/>
            </a:pPr>
            <a:r>
              <a:rPr lang="ja-JP" altLang="ja-JP" sz="2100" dirty="0">
                <a:solidFill>
                  <a:schemeClr val="bg1"/>
                </a:solidFill>
                <a:effectLst/>
                <a:ea typeface="Cambria" panose="02040503050406030204" pitchFamily="18" charset="0"/>
                <a:cs typeface="Times New Roman" panose="02020603050405020304" pitchFamily="18" charset="0"/>
              </a:rPr>
              <a:t>The us</a:t>
            </a:r>
            <a:r>
              <a:rPr lang="en-US" altLang="ja-JP" sz="2100" dirty="0">
                <a:solidFill>
                  <a:schemeClr val="bg1"/>
                </a:solidFill>
                <a:effectLst/>
                <a:ea typeface="Cambria" panose="02040503050406030204" pitchFamily="18" charset="0"/>
                <a:cs typeface="Times New Roman" panose="02020603050405020304" pitchFamily="18" charset="0"/>
              </a:rPr>
              <a:t>e</a:t>
            </a:r>
            <a:r>
              <a:rPr lang="ja-JP" altLang="ja-JP" sz="2100" dirty="0">
                <a:solidFill>
                  <a:schemeClr val="bg1"/>
                </a:solidFill>
                <a:effectLst/>
                <a:ea typeface="Cambria" panose="02040503050406030204" pitchFamily="18" charset="0"/>
                <a:cs typeface="Times New Roman" panose="02020603050405020304" pitchFamily="18" charset="0"/>
              </a:rPr>
              <a:t> of spoken language allows the speaker to express himself abundantly, including to convey his emotions, while conveying the purpose of his speech. It refers to expressing one's own thoughts or feelings in a monologue, trying to convey certain information to a friend, and furthermore, the speaker trying to make the listener act (Mizutani, 1993: 26).</a:t>
            </a:r>
            <a:r>
              <a:rPr lang="en-US" altLang="ja-JP" sz="2100" dirty="0">
                <a:solidFill>
                  <a:schemeClr val="bg1"/>
                </a:solidFill>
                <a:effectLst/>
                <a:ea typeface="Cambria" panose="02040503050406030204" pitchFamily="18" charset="0"/>
                <a:cs typeface="Times New Roman" panose="02020603050405020304" pitchFamily="18" charset="0"/>
              </a:rPr>
              <a:t> </a:t>
            </a:r>
            <a:r>
              <a:rPr lang="ja-JP" altLang="ja-JP" sz="2100" dirty="0">
                <a:solidFill>
                  <a:schemeClr val="bg1"/>
                </a:solidFill>
                <a:effectLst/>
                <a:ea typeface="Cambria" panose="02040503050406030204" pitchFamily="18" charset="0"/>
                <a:cs typeface="Times New Roman" panose="02020603050405020304" pitchFamily="18" charset="0"/>
              </a:rPr>
              <a:t>One of the distinctive feature of spoken word commonly used in expressing someone’s feelings or emotion is </a:t>
            </a:r>
            <a:r>
              <a:rPr lang="ja-JP" altLang="ja-JP" sz="2100" i="1" dirty="0">
                <a:solidFill>
                  <a:schemeClr val="bg1"/>
                </a:solidFill>
                <a:effectLst/>
                <a:ea typeface="Cambria" panose="02040503050406030204" pitchFamily="18" charset="0"/>
                <a:cs typeface="Times New Roman" panose="02020603050405020304" pitchFamily="18" charset="0"/>
              </a:rPr>
              <a:t>-tte</a:t>
            </a:r>
            <a:r>
              <a:rPr lang="ja-JP" altLang="ja-JP" sz="2100" dirty="0">
                <a:solidFill>
                  <a:schemeClr val="bg1"/>
                </a:solidFill>
                <a:effectLst/>
                <a:ea typeface="Cambria" panose="02040503050406030204" pitchFamily="18" charset="0"/>
                <a:cs typeface="Times New Roman" panose="02020603050405020304" pitchFamily="18" charset="0"/>
              </a:rPr>
              <a:t>, which is derived from </a:t>
            </a:r>
            <a:r>
              <a:rPr lang="en-US" altLang="ja-JP" sz="2100" dirty="0">
                <a:solidFill>
                  <a:schemeClr val="bg1"/>
                </a:solidFill>
                <a:effectLst/>
                <a:ea typeface="Cambria" panose="02040503050406030204" pitchFamily="18" charset="0"/>
                <a:cs typeface="Times New Roman" panose="02020603050405020304" pitchFamily="18" charset="0"/>
              </a:rPr>
              <a:t>formal quotation </a:t>
            </a:r>
            <a:r>
              <a:rPr lang="en-US" altLang="ja-JP" sz="2100" i="1" dirty="0">
                <a:solidFill>
                  <a:schemeClr val="bg1"/>
                </a:solidFill>
                <a:effectLst/>
                <a:ea typeface="Cambria" panose="02040503050406030204" pitchFamily="18" charset="0"/>
                <a:cs typeface="Times New Roman" panose="02020603050405020304" pitchFamily="18" charset="0"/>
              </a:rPr>
              <a:t>to </a:t>
            </a:r>
            <a:r>
              <a:rPr lang="en-US" altLang="ja-JP" sz="2100" i="1" dirty="0" err="1">
                <a:solidFill>
                  <a:schemeClr val="bg1"/>
                </a:solidFill>
                <a:effectLst/>
                <a:ea typeface="Cambria" panose="02040503050406030204" pitchFamily="18" charset="0"/>
                <a:cs typeface="Times New Roman" panose="02020603050405020304" pitchFamily="18" charset="0"/>
              </a:rPr>
              <a:t>iu</a:t>
            </a:r>
            <a:r>
              <a:rPr lang="en-US" altLang="ja-JP" sz="2100" dirty="0">
                <a:solidFill>
                  <a:schemeClr val="bg1"/>
                </a:solidFill>
                <a:effectLst/>
                <a:ea typeface="Cambria" panose="02040503050406030204" pitchFamily="18" charset="0"/>
                <a:cs typeface="Times New Roman" panose="02020603050405020304" pitchFamily="18" charset="0"/>
              </a:rPr>
              <a:t> ‘it has been spoken that…’ and hearsay </a:t>
            </a:r>
            <a:r>
              <a:rPr lang="en-US" altLang="ja-JP" sz="2100" i="1" dirty="0">
                <a:solidFill>
                  <a:schemeClr val="bg1"/>
                </a:solidFill>
                <a:effectLst/>
                <a:ea typeface="Cambria" panose="02040503050406030204" pitchFamily="18" charset="0"/>
                <a:cs typeface="Times New Roman" panose="02020603050405020304" pitchFamily="18" charset="0"/>
              </a:rPr>
              <a:t>to </a:t>
            </a:r>
            <a:r>
              <a:rPr lang="en-US" altLang="ja-JP" sz="2100" i="1" dirty="0" err="1">
                <a:solidFill>
                  <a:schemeClr val="bg1"/>
                </a:solidFill>
                <a:effectLst/>
                <a:ea typeface="Cambria" panose="02040503050406030204" pitchFamily="18" charset="0"/>
                <a:cs typeface="Times New Roman" panose="02020603050405020304" pitchFamily="18" charset="0"/>
              </a:rPr>
              <a:t>kiku</a:t>
            </a:r>
            <a:r>
              <a:rPr lang="en-US" altLang="ja-JP" sz="2100" dirty="0">
                <a:solidFill>
                  <a:schemeClr val="bg1"/>
                </a:solidFill>
                <a:effectLst/>
                <a:ea typeface="Cambria" panose="02040503050406030204" pitchFamily="18" charset="0"/>
                <a:cs typeface="Times New Roman" panose="02020603050405020304" pitchFamily="18" charset="0"/>
              </a:rPr>
              <a:t> ‘I heard that …’. </a:t>
            </a:r>
            <a:r>
              <a:rPr lang="ja-JP" altLang="ja-JP" sz="2100" i="1" dirty="0">
                <a:solidFill>
                  <a:schemeClr val="bg1"/>
                </a:solidFill>
                <a:effectLst/>
                <a:ea typeface="Cambria" panose="02040503050406030204" pitchFamily="18" charset="0"/>
                <a:cs typeface="Times New Roman" panose="02020603050405020304" pitchFamily="18" charset="0"/>
              </a:rPr>
              <a:t>-tte</a:t>
            </a:r>
            <a:r>
              <a:rPr lang="ja-JP" altLang="ja-JP" sz="2100" dirty="0">
                <a:solidFill>
                  <a:schemeClr val="bg1"/>
                </a:solidFill>
                <a:effectLst/>
                <a:ea typeface="Cambria" panose="02040503050406030204" pitchFamily="18" charset="0"/>
                <a:cs typeface="Times New Roman" panose="02020603050405020304" pitchFamily="18" charset="0"/>
              </a:rPr>
              <a:t> is generally classified as a final sentence marker, or an abbreviated form with various semantic usages in daily conversations. </a:t>
            </a:r>
            <a:r>
              <a:rPr lang="en-US" altLang="ja-JP" sz="2100" dirty="0">
                <a:solidFill>
                  <a:schemeClr val="bg1"/>
                </a:solidFill>
                <a:effectLst/>
                <a:ea typeface="Cambria" panose="02040503050406030204" pitchFamily="18" charset="0"/>
                <a:cs typeface="Times New Roman" panose="02020603050405020304" pitchFamily="18" charset="0"/>
              </a:rPr>
              <a:t>The purpose of this research is </a:t>
            </a:r>
            <a:r>
              <a:rPr lang="en-US" altLang="ja-JP" sz="2100" dirty="0">
                <a:solidFill>
                  <a:schemeClr val="bg1"/>
                </a:solidFill>
                <a:effectLst/>
                <a:ea typeface="Cambria" panose="02040503050406030204" pitchFamily="18" charset="0"/>
                <a:cs typeface="MS Gothic" panose="020B0609070205080204" pitchFamily="49" charset="-128"/>
              </a:rPr>
              <a:t>to examine thoroughly the </a:t>
            </a:r>
            <a:r>
              <a:rPr lang="en-US" altLang="ja-JP" sz="2100" dirty="0">
                <a:solidFill>
                  <a:schemeClr val="bg1"/>
                </a:solidFill>
                <a:effectLst/>
                <a:ea typeface="Cambria" panose="02040503050406030204" pitchFamily="18" charset="0"/>
                <a:cs typeface="Times New Roman" panose="02020603050405020304" pitchFamily="18" charset="0"/>
              </a:rPr>
              <a:t>usage</a:t>
            </a:r>
            <a:r>
              <a:rPr lang="en-US" altLang="ja-JP" sz="2100" dirty="0">
                <a:solidFill>
                  <a:schemeClr val="bg1"/>
                </a:solidFill>
                <a:effectLst/>
                <a:ea typeface="Cambria" panose="02040503050406030204" pitchFamily="18" charset="0"/>
                <a:cs typeface="MS Gothic" panose="020B0609070205080204" pitchFamily="49" charset="-128"/>
              </a:rPr>
              <a:t> </a:t>
            </a:r>
            <a:r>
              <a:rPr lang="en-US" altLang="ja-JP" sz="2100" dirty="0">
                <a:solidFill>
                  <a:schemeClr val="bg1"/>
                </a:solidFill>
                <a:effectLst/>
                <a:ea typeface="Cambria" panose="02040503050406030204" pitchFamily="18" charset="0"/>
                <a:cs typeface="Times New Roman" panose="02020603050405020304" pitchFamily="18" charset="0"/>
              </a:rPr>
              <a:t>spans </a:t>
            </a:r>
            <a:r>
              <a:rPr lang="en-US" altLang="ja-JP" sz="2100" dirty="0">
                <a:solidFill>
                  <a:schemeClr val="bg1"/>
                </a:solidFill>
                <a:effectLst/>
                <a:ea typeface="Cambria" panose="02040503050406030204" pitchFamily="18" charset="0"/>
                <a:cs typeface="MS Gothic" panose="020B0609070205080204" pitchFamily="49" charset="-128"/>
              </a:rPr>
              <a:t>of -</a:t>
            </a:r>
            <a:r>
              <a:rPr lang="en-US" altLang="ja-JP" sz="2100" i="1" dirty="0" err="1">
                <a:solidFill>
                  <a:schemeClr val="bg1"/>
                </a:solidFill>
                <a:effectLst/>
                <a:ea typeface="Cambria" panose="02040503050406030204" pitchFamily="18" charset="0"/>
                <a:cs typeface="MS Gothic" panose="020B0609070205080204" pitchFamily="49" charset="-128"/>
              </a:rPr>
              <a:t>tte</a:t>
            </a:r>
            <a:r>
              <a:rPr lang="en-US" altLang="ja-JP" sz="2100" dirty="0">
                <a:solidFill>
                  <a:schemeClr val="bg1"/>
                </a:solidFill>
                <a:effectLst/>
                <a:ea typeface="Cambria" panose="02040503050406030204" pitchFamily="18" charset="0"/>
                <a:cs typeface="MS Gothic" panose="020B0609070205080204" pitchFamily="49" charset="-128"/>
              </a:rPr>
              <a:t> </a:t>
            </a:r>
            <a:r>
              <a:rPr lang="en-US" altLang="ja-JP" sz="2100" dirty="0">
                <a:solidFill>
                  <a:schemeClr val="bg1"/>
                </a:solidFill>
                <a:effectLst/>
                <a:ea typeface="Cambria" panose="02040503050406030204" pitchFamily="18" charset="0"/>
                <a:cs typeface="Times New Roman" panose="02020603050405020304" pitchFamily="18" charset="0"/>
              </a:rPr>
              <a:t>as final </a:t>
            </a:r>
            <a:r>
              <a:rPr lang="en-US" altLang="ja-JP" sz="2100" dirty="0">
                <a:solidFill>
                  <a:schemeClr val="bg1"/>
                </a:solidFill>
                <a:effectLst/>
                <a:ea typeface="Cambria" panose="02040503050406030204" pitchFamily="18" charset="0"/>
                <a:cs typeface="MS Gothic" panose="020B0609070205080204" pitchFamily="49" charset="-128"/>
              </a:rPr>
              <a:t>particles which is used on Japanese formal conversations in expressing speaker intentions</a:t>
            </a:r>
            <a:r>
              <a:rPr lang="en-US" altLang="ja-JP" sz="2100" dirty="0">
                <a:solidFill>
                  <a:schemeClr val="bg1"/>
                </a:solidFill>
                <a:effectLst/>
                <a:ea typeface="Cambria" panose="02040503050406030204" pitchFamily="18" charset="0"/>
                <a:cs typeface="Times New Roman" panose="02020603050405020304" pitchFamily="18" charset="0"/>
              </a:rPr>
              <a:t>, especially in service communication relation</a:t>
            </a:r>
            <a:r>
              <a:rPr lang="en-US" altLang="ja-JP" sz="2100" dirty="0">
                <a:solidFill>
                  <a:schemeClr val="bg1"/>
                </a:solidFill>
                <a:effectLst/>
                <a:ea typeface="Cambria" panose="02040503050406030204" pitchFamily="18" charset="0"/>
                <a:cs typeface="MS Gothic" panose="020B0609070205080204" pitchFamily="49" charset="-128"/>
              </a:rPr>
              <a:t>.</a:t>
            </a:r>
            <a:endParaRPr lang="en-US" altLang="ja-JP" sz="2100" spc="139" dirty="0">
              <a:solidFill>
                <a:schemeClr val="bg1"/>
              </a:solidFill>
              <a:ea typeface="Cambria" panose="02040503050406030204" pitchFamily="18" charset="0"/>
            </a:endParaRPr>
          </a:p>
          <a:p>
            <a:pPr marL="0" indent="0">
              <a:buNone/>
            </a:pPr>
            <a:r>
              <a:rPr lang="en-US" altLang="ja-JP" sz="2000" dirty="0">
                <a:solidFill>
                  <a:schemeClr val="bg1"/>
                </a:solidFill>
              </a:rPr>
              <a:t> </a:t>
            </a:r>
          </a:p>
          <a:p>
            <a:pPr marL="0" indent="0">
              <a:buNone/>
            </a:pPr>
            <a:r>
              <a:rPr lang="en-US" altLang="ja-JP" sz="2000" spc="139" dirty="0">
                <a:solidFill>
                  <a:schemeClr val="bg1"/>
                </a:solidFill>
                <a:latin typeface="Roboto Bold" panose="020B0604020202020204" charset="0"/>
                <a:ea typeface="Roboto Bold" panose="020B0604020202020204" charset="0"/>
              </a:rPr>
              <a:t> </a:t>
            </a:r>
            <a:endParaRPr lang="en-US" sz="2000" dirty="0">
              <a:solidFill>
                <a:schemeClr val="bg1"/>
              </a:solidFill>
            </a:endParaRPr>
          </a:p>
        </p:txBody>
      </p:sp>
      <p:sp>
        <p:nvSpPr>
          <p:cNvPr id="6" name="テキスト ボックス 5">
            <a:extLst>
              <a:ext uri="{FF2B5EF4-FFF2-40B4-BE49-F238E27FC236}">
                <a16:creationId xmlns:a16="http://schemas.microsoft.com/office/drawing/2014/main" id="{E1F47B6B-3B3E-82A5-D00F-8FFB5FDDC198}"/>
              </a:ext>
            </a:extLst>
          </p:cNvPr>
          <p:cNvSpPr txBox="1"/>
          <p:nvPr/>
        </p:nvSpPr>
        <p:spPr>
          <a:xfrm>
            <a:off x="734851" y="3531759"/>
            <a:ext cx="4856678" cy="1109214"/>
          </a:xfrm>
          <a:prstGeom prst="rect">
            <a:avLst/>
          </a:prstGeom>
          <a:solidFill>
            <a:schemeClr val="bg2">
              <a:lumMod val="50000"/>
            </a:schemeClr>
          </a:solidFill>
        </p:spPr>
        <p:txBody>
          <a:bodyPr wrap="square" rtlCol="0">
            <a:spAutoFit/>
          </a:bodyPr>
          <a:lstStyle/>
          <a:p>
            <a:pPr marL="0" indent="0">
              <a:lnSpc>
                <a:spcPct val="120000"/>
              </a:lnSpc>
              <a:buNone/>
            </a:pPr>
            <a:r>
              <a:rPr lang="en-US" altLang="ja-JP" sz="1400" dirty="0">
                <a:solidFill>
                  <a:schemeClr val="bg1"/>
                </a:solidFill>
              </a:rPr>
              <a:t>(1) </a:t>
            </a:r>
            <a:r>
              <a:rPr lang="ja-JP" altLang="en-US" sz="1400" dirty="0">
                <a:solidFill>
                  <a:schemeClr val="bg1"/>
                </a:solidFill>
              </a:rPr>
              <a:t>「お父さんは、今日飲み会があるから、家で食べない</a:t>
            </a:r>
            <a:r>
              <a:rPr lang="ja-JP" altLang="en-US" sz="1400" u="sng" dirty="0">
                <a:solidFill>
                  <a:schemeClr val="bg1"/>
                </a:solidFill>
              </a:rPr>
              <a:t>って</a:t>
            </a:r>
            <a:r>
              <a:rPr lang="ja-JP" altLang="en-US" sz="1400" dirty="0">
                <a:solidFill>
                  <a:schemeClr val="bg1"/>
                </a:solidFill>
              </a:rPr>
              <a:t>」</a:t>
            </a:r>
            <a:endParaRPr lang="en-US" altLang="ja-JP" sz="1400" dirty="0">
              <a:solidFill>
                <a:schemeClr val="bg1"/>
              </a:solidFill>
            </a:endParaRPr>
          </a:p>
          <a:p>
            <a:pPr marL="0" indent="0">
              <a:lnSpc>
                <a:spcPct val="120000"/>
              </a:lnSpc>
              <a:buNone/>
            </a:pPr>
            <a:r>
              <a:rPr lang="en-US" altLang="ja-JP" sz="1400" i="1" dirty="0">
                <a:solidFill>
                  <a:schemeClr val="bg1"/>
                </a:solidFill>
              </a:rPr>
              <a:t>      </a:t>
            </a:r>
            <a:r>
              <a:rPr lang="en-US" altLang="ja-JP" sz="1400" i="1" dirty="0" err="1">
                <a:solidFill>
                  <a:schemeClr val="bg1"/>
                </a:solidFill>
              </a:rPr>
              <a:t>Otousan</a:t>
            </a:r>
            <a:r>
              <a:rPr lang="en-US" altLang="ja-JP" sz="1400" i="1" dirty="0">
                <a:solidFill>
                  <a:schemeClr val="bg1"/>
                </a:solidFill>
              </a:rPr>
              <a:t> </a:t>
            </a:r>
            <a:r>
              <a:rPr lang="en-US" altLang="ja-JP" sz="1400" i="1" dirty="0" err="1">
                <a:solidFill>
                  <a:schemeClr val="bg1"/>
                </a:solidFill>
              </a:rPr>
              <a:t>wa</a:t>
            </a:r>
            <a:r>
              <a:rPr lang="en-US" altLang="ja-JP" sz="1400" i="1" dirty="0">
                <a:solidFill>
                  <a:schemeClr val="bg1"/>
                </a:solidFill>
              </a:rPr>
              <a:t>, </a:t>
            </a:r>
            <a:r>
              <a:rPr lang="en-US" altLang="ja-JP" sz="1400" i="1" dirty="0" err="1">
                <a:solidFill>
                  <a:schemeClr val="bg1"/>
                </a:solidFill>
              </a:rPr>
              <a:t>kyou</a:t>
            </a:r>
            <a:r>
              <a:rPr lang="en-US" altLang="ja-JP" sz="1400" i="1" dirty="0">
                <a:solidFill>
                  <a:schemeClr val="bg1"/>
                </a:solidFill>
              </a:rPr>
              <a:t> </a:t>
            </a:r>
            <a:r>
              <a:rPr lang="en-US" altLang="ja-JP" sz="1400" i="1" dirty="0" err="1">
                <a:solidFill>
                  <a:schemeClr val="bg1"/>
                </a:solidFill>
              </a:rPr>
              <a:t>nomikai</a:t>
            </a:r>
            <a:r>
              <a:rPr lang="en-US" altLang="ja-JP" sz="1400" i="1" dirty="0">
                <a:solidFill>
                  <a:schemeClr val="bg1"/>
                </a:solidFill>
              </a:rPr>
              <a:t> ga </a:t>
            </a:r>
            <a:r>
              <a:rPr lang="en-US" altLang="ja-JP" sz="1400" i="1" dirty="0" err="1">
                <a:solidFill>
                  <a:schemeClr val="bg1"/>
                </a:solidFill>
              </a:rPr>
              <a:t>arukara</a:t>
            </a:r>
            <a:r>
              <a:rPr lang="en-US" altLang="ja-JP" sz="1400" i="1" dirty="0">
                <a:solidFill>
                  <a:schemeClr val="bg1"/>
                </a:solidFill>
              </a:rPr>
              <a:t>, </a:t>
            </a:r>
            <a:r>
              <a:rPr lang="en-US" altLang="ja-JP" sz="1400" i="1" dirty="0" err="1">
                <a:solidFill>
                  <a:schemeClr val="bg1"/>
                </a:solidFill>
              </a:rPr>
              <a:t>uchide</a:t>
            </a:r>
            <a:r>
              <a:rPr lang="en-US" altLang="ja-JP" sz="1400" i="1" dirty="0">
                <a:solidFill>
                  <a:schemeClr val="bg1"/>
                </a:solidFill>
              </a:rPr>
              <a:t> </a:t>
            </a:r>
            <a:r>
              <a:rPr lang="en-US" altLang="ja-JP" sz="1400" i="1" dirty="0" err="1">
                <a:solidFill>
                  <a:schemeClr val="bg1"/>
                </a:solidFill>
              </a:rPr>
              <a:t>tabenai</a:t>
            </a:r>
            <a:r>
              <a:rPr lang="en-US" altLang="ja-JP" sz="1400" i="1" u="sng" dirty="0" err="1">
                <a:solidFill>
                  <a:schemeClr val="bg1"/>
                </a:solidFill>
              </a:rPr>
              <a:t>tte</a:t>
            </a:r>
            <a:r>
              <a:rPr lang="en-US" altLang="ja-JP" sz="1400" i="1" dirty="0">
                <a:solidFill>
                  <a:schemeClr val="bg1"/>
                </a:solidFill>
              </a:rPr>
              <a:t>.</a:t>
            </a:r>
            <a:endParaRPr lang="en-US" altLang="ja-JP" sz="1400" i="1" u="sng" dirty="0">
              <a:solidFill>
                <a:schemeClr val="bg1"/>
              </a:solidFill>
            </a:endParaRPr>
          </a:p>
          <a:p>
            <a:pPr marL="0" indent="0">
              <a:lnSpc>
                <a:spcPct val="120000"/>
              </a:lnSpc>
              <a:buNone/>
            </a:pPr>
            <a:r>
              <a:rPr lang="en-US" altLang="ja-JP" sz="1400" dirty="0">
                <a:solidFill>
                  <a:schemeClr val="bg1"/>
                </a:solidFill>
              </a:rPr>
              <a:t>      ‘</a:t>
            </a:r>
            <a:r>
              <a:rPr lang="en-US" altLang="ja-JP" sz="1400" u="sng" dirty="0">
                <a:solidFill>
                  <a:schemeClr val="bg1"/>
                </a:solidFill>
              </a:rPr>
              <a:t>Dad said that</a:t>
            </a:r>
            <a:r>
              <a:rPr lang="en-US" altLang="ja-JP" sz="1400" dirty="0">
                <a:solidFill>
                  <a:schemeClr val="bg1"/>
                </a:solidFill>
              </a:rPr>
              <a:t> he will attend a drinking party today, so he </a:t>
            </a:r>
          </a:p>
          <a:p>
            <a:pPr marL="0" indent="0">
              <a:lnSpc>
                <a:spcPct val="120000"/>
              </a:lnSpc>
              <a:buNone/>
            </a:pPr>
            <a:r>
              <a:rPr lang="en-US" altLang="ja-JP" sz="1400" dirty="0">
                <a:solidFill>
                  <a:schemeClr val="bg1"/>
                </a:solidFill>
              </a:rPr>
              <a:t>       won’t eat at home’</a:t>
            </a:r>
          </a:p>
        </p:txBody>
      </p:sp>
      <p:sp>
        <p:nvSpPr>
          <p:cNvPr id="7" name="テキスト ボックス 6">
            <a:extLst>
              <a:ext uri="{FF2B5EF4-FFF2-40B4-BE49-F238E27FC236}">
                <a16:creationId xmlns:a16="http://schemas.microsoft.com/office/drawing/2014/main" id="{0924B4D0-12A8-3F78-B6B1-8485B6671D3B}"/>
              </a:ext>
            </a:extLst>
          </p:cNvPr>
          <p:cNvSpPr txBox="1"/>
          <p:nvPr/>
        </p:nvSpPr>
        <p:spPr>
          <a:xfrm>
            <a:off x="5983862" y="4814299"/>
            <a:ext cx="5016072" cy="1083374"/>
          </a:xfrm>
          <a:prstGeom prst="rect">
            <a:avLst/>
          </a:prstGeom>
          <a:solidFill>
            <a:schemeClr val="bg2">
              <a:lumMod val="50000"/>
            </a:schemeClr>
          </a:solidFill>
        </p:spPr>
        <p:txBody>
          <a:bodyPr wrap="square" rtlCol="0">
            <a:spAutoFit/>
          </a:bodyPr>
          <a:lstStyle/>
          <a:p>
            <a:pPr marL="0" indent="0">
              <a:lnSpc>
                <a:spcPct val="120000"/>
              </a:lnSpc>
              <a:buNone/>
            </a:pPr>
            <a:r>
              <a:rPr lang="en-US" altLang="ja-JP" sz="1400" dirty="0">
                <a:solidFill>
                  <a:schemeClr val="bg1"/>
                </a:solidFill>
              </a:rPr>
              <a:t>(4) </a:t>
            </a:r>
            <a:r>
              <a:rPr lang="ja-JP" altLang="en-US" sz="1400" dirty="0">
                <a:solidFill>
                  <a:schemeClr val="bg1"/>
                </a:solidFill>
              </a:rPr>
              <a:t>「シャンプーを変えたら、あれ</a:t>
            </a:r>
            <a:r>
              <a:rPr lang="ja-JP" altLang="en-US" sz="1400" u="sng" dirty="0">
                <a:solidFill>
                  <a:schemeClr val="bg1"/>
                </a:solidFill>
              </a:rPr>
              <a:t>って</a:t>
            </a:r>
            <a:r>
              <a:rPr lang="ja-JP" altLang="en-US" sz="1400" dirty="0">
                <a:solidFill>
                  <a:schemeClr val="bg1"/>
                </a:solidFill>
              </a:rPr>
              <a:t>！」</a:t>
            </a:r>
            <a:endParaRPr lang="en-US" altLang="ja-JP" sz="1400" dirty="0">
              <a:solidFill>
                <a:schemeClr val="bg1"/>
              </a:solidFill>
            </a:endParaRPr>
          </a:p>
          <a:p>
            <a:pPr marL="0" indent="0">
              <a:lnSpc>
                <a:spcPct val="120000"/>
              </a:lnSpc>
              <a:buNone/>
            </a:pPr>
            <a:r>
              <a:rPr lang="en-US" altLang="ja-JP" sz="1400" i="1" dirty="0">
                <a:solidFill>
                  <a:schemeClr val="bg1"/>
                </a:solidFill>
              </a:rPr>
              <a:t>      </a:t>
            </a:r>
            <a:r>
              <a:rPr lang="en-US" altLang="ja-JP" sz="1400" i="1" dirty="0" err="1">
                <a:solidFill>
                  <a:schemeClr val="bg1"/>
                </a:solidFill>
              </a:rPr>
              <a:t>Shampuu</a:t>
            </a:r>
            <a:r>
              <a:rPr lang="en-US" altLang="ja-JP" sz="1400" i="1" dirty="0">
                <a:solidFill>
                  <a:schemeClr val="bg1"/>
                </a:solidFill>
              </a:rPr>
              <a:t> o </a:t>
            </a:r>
            <a:r>
              <a:rPr lang="en-US" altLang="ja-JP" sz="1400" i="1" dirty="0" err="1">
                <a:solidFill>
                  <a:schemeClr val="bg1"/>
                </a:solidFill>
              </a:rPr>
              <a:t>kaetara</a:t>
            </a:r>
            <a:r>
              <a:rPr lang="en-US" altLang="ja-JP" sz="1400" i="1" dirty="0">
                <a:solidFill>
                  <a:schemeClr val="bg1"/>
                </a:solidFill>
              </a:rPr>
              <a:t>, </a:t>
            </a:r>
            <a:r>
              <a:rPr lang="en-US" altLang="ja-JP" sz="1400" i="1" u="sng" dirty="0" err="1">
                <a:solidFill>
                  <a:schemeClr val="bg1"/>
                </a:solidFill>
              </a:rPr>
              <a:t>arette</a:t>
            </a:r>
            <a:r>
              <a:rPr lang="en-US" altLang="ja-JP" sz="1400" i="1" u="sng" dirty="0">
                <a:solidFill>
                  <a:schemeClr val="bg1"/>
                </a:solidFill>
              </a:rPr>
              <a:t>!</a:t>
            </a:r>
          </a:p>
          <a:p>
            <a:pPr marL="0" indent="0">
              <a:lnSpc>
                <a:spcPct val="120000"/>
              </a:lnSpc>
              <a:buNone/>
            </a:pPr>
            <a:r>
              <a:rPr lang="en-US" altLang="ja-JP" sz="1400" dirty="0">
                <a:solidFill>
                  <a:schemeClr val="bg1"/>
                </a:solidFill>
              </a:rPr>
              <a:t>      ‘I changed the shampoo, </a:t>
            </a:r>
            <a:r>
              <a:rPr lang="en-US" altLang="ja-JP" sz="1400" u="sng" dirty="0">
                <a:solidFill>
                  <a:schemeClr val="bg1"/>
                </a:solidFill>
              </a:rPr>
              <a:t>and wow!</a:t>
            </a:r>
            <a:r>
              <a:rPr lang="en-US" altLang="ja-JP" sz="1400" dirty="0">
                <a:solidFill>
                  <a:schemeClr val="bg1"/>
                </a:solidFill>
              </a:rPr>
              <a:t>’</a:t>
            </a:r>
          </a:p>
          <a:p>
            <a:endParaRPr kumimoji="1" lang="ja-JP" altLang="en-US" sz="1400" dirty="0"/>
          </a:p>
        </p:txBody>
      </p:sp>
      <p:sp>
        <p:nvSpPr>
          <p:cNvPr id="8" name="テキスト ボックス 7">
            <a:extLst>
              <a:ext uri="{FF2B5EF4-FFF2-40B4-BE49-F238E27FC236}">
                <a16:creationId xmlns:a16="http://schemas.microsoft.com/office/drawing/2014/main" id="{079E524B-D492-722D-F20E-030DD9E0A711}"/>
              </a:ext>
            </a:extLst>
          </p:cNvPr>
          <p:cNvSpPr txBox="1"/>
          <p:nvPr/>
        </p:nvSpPr>
        <p:spPr>
          <a:xfrm>
            <a:off x="1000664" y="4814299"/>
            <a:ext cx="4737515" cy="1083374"/>
          </a:xfrm>
          <a:prstGeom prst="rect">
            <a:avLst/>
          </a:prstGeom>
          <a:solidFill>
            <a:schemeClr val="bg2">
              <a:lumMod val="50000"/>
            </a:schemeClr>
          </a:solidFill>
        </p:spPr>
        <p:txBody>
          <a:bodyPr wrap="square" rtlCol="0">
            <a:spAutoFit/>
          </a:bodyPr>
          <a:lstStyle/>
          <a:p>
            <a:pPr marL="0" indent="0">
              <a:lnSpc>
                <a:spcPct val="120000"/>
              </a:lnSpc>
              <a:buNone/>
            </a:pPr>
            <a:r>
              <a:rPr lang="en-US" altLang="ja-JP" sz="1400" dirty="0">
                <a:solidFill>
                  <a:schemeClr val="bg1"/>
                </a:solidFill>
              </a:rPr>
              <a:t>(2) </a:t>
            </a:r>
            <a:r>
              <a:rPr lang="ja-JP" altLang="en-US" sz="1400" dirty="0">
                <a:solidFill>
                  <a:schemeClr val="bg1"/>
                </a:solidFill>
              </a:rPr>
              <a:t>「ねえ、あみちゃんの彼氏って、モデルさん</a:t>
            </a:r>
            <a:r>
              <a:rPr lang="ja-JP" altLang="en-US" sz="1400" u="sng" dirty="0">
                <a:solidFill>
                  <a:schemeClr val="bg1"/>
                </a:solidFill>
              </a:rPr>
              <a:t>だって</a:t>
            </a:r>
            <a:r>
              <a:rPr lang="ja-JP" altLang="en-US" sz="1400" dirty="0">
                <a:solidFill>
                  <a:schemeClr val="bg1"/>
                </a:solidFill>
              </a:rPr>
              <a:t>！」</a:t>
            </a:r>
            <a:endParaRPr lang="en-US" altLang="ja-JP" sz="1400" dirty="0">
              <a:solidFill>
                <a:schemeClr val="bg1"/>
              </a:solidFill>
            </a:endParaRPr>
          </a:p>
          <a:p>
            <a:pPr marL="0" indent="0">
              <a:lnSpc>
                <a:spcPct val="120000"/>
              </a:lnSpc>
              <a:buNone/>
            </a:pPr>
            <a:r>
              <a:rPr lang="en-US" altLang="ja-JP" sz="1400" i="1" dirty="0">
                <a:solidFill>
                  <a:schemeClr val="bg1"/>
                </a:solidFill>
              </a:rPr>
              <a:t>      Nee, Ami-</a:t>
            </a:r>
            <a:r>
              <a:rPr lang="en-US" altLang="ja-JP" sz="1400" i="1" dirty="0" err="1">
                <a:solidFill>
                  <a:schemeClr val="bg1"/>
                </a:solidFill>
              </a:rPr>
              <a:t>chan</a:t>
            </a:r>
            <a:r>
              <a:rPr lang="en-US" altLang="ja-JP" sz="1400" i="1" dirty="0">
                <a:solidFill>
                  <a:schemeClr val="bg1"/>
                </a:solidFill>
              </a:rPr>
              <a:t> no </a:t>
            </a:r>
            <a:r>
              <a:rPr lang="en-US" altLang="ja-JP" sz="1400" i="1" dirty="0" err="1">
                <a:solidFill>
                  <a:schemeClr val="bg1"/>
                </a:solidFill>
              </a:rPr>
              <a:t>kareshitte</a:t>
            </a:r>
            <a:r>
              <a:rPr lang="en-US" altLang="ja-JP" sz="1400" i="1" dirty="0">
                <a:solidFill>
                  <a:schemeClr val="bg1"/>
                </a:solidFill>
              </a:rPr>
              <a:t>, </a:t>
            </a:r>
            <a:r>
              <a:rPr lang="en-US" altLang="ja-JP" sz="1400" i="1" dirty="0" err="1">
                <a:solidFill>
                  <a:schemeClr val="bg1"/>
                </a:solidFill>
              </a:rPr>
              <a:t>moderu</a:t>
            </a:r>
            <a:r>
              <a:rPr lang="en-US" altLang="ja-JP" sz="1400" i="1" dirty="0">
                <a:solidFill>
                  <a:schemeClr val="bg1"/>
                </a:solidFill>
              </a:rPr>
              <a:t> </a:t>
            </a:r>
            <a:r>
              <a:rPr lang="en-US" altLang="ja-JP" sz="1400" i="1" dirty="0" err="1">
                <a:solidFill>
                  <a:schemeClr val="bg1"/>
                </a:solidFill>
              </a:rPr>
              <a:t>san</a:t>
            </a:r>
            <a:r>
              <a:rPr lang="en-US" altLang="ja-JP" sz="1400" i="1" dirty="0">
                <a:solidFill>
                  <a:schemeClr val="bg1"/>
                </a:solidFill>
              </a:rPr>
              <a:t> </a:t>
            </a:r>
            <a:r>
              <a:rPr lang="en-US" altLang="ja-JP" sz="1400" i="1" u="sng" dirty="0" err="1">
                <a:solidFill>
                  <a:schemeClr val="bg1"/>
                </a:solidFill>
              </a:rPr>
              <a:t>datte</a:t>
            </a:r>
            <a:r>
              <a:rPr lang="en-US" altLang="ja-JP" sz="1400" i="1" u="sng" dirty="0">
                <a:solidFill>
                  <a:schemeClr val="bg1"/>
                </a:solidFill>
              </a:rPr>
              <a:t>!</a:t>
            </a:r>
          </a:p>
          <a:p>
            <a:pPr marL="0" indent="0">
              <a:lnSpc>
                <a:spcPct val="120000"/>
              </a:lnSpc>
              <a:buNone/>
            </a:pPr>
            <a:r>
              <a:rPr lang="en-US" altLang="ja-JP" sz="1400" dirty="0">
                <a:solidFill>
                  <a:schemeClr val="bg1"/>
                </a:solidFill>
              </a:rPr>
              <a:t>      ‘Hey, </a:t>
            </a:r>
            <a:r>
              <a:rPr lang="en-US" altLang="ja-JP" sz="1400" u="sng" dirty="0">
                <a:solidFill>
                  <a:schemeClr val="bg1"/>
                </a:solidFill>
              </a:rPr>
              <a:t>I’ve heard</a:t>
            </a:r>
            <a:r>
              <a:rPr lang="en-US" altLang="ja-JP" sz="1400" dirty="0">
                <a:solidFill>
                  <a:schemeClr val="bg1"/>
                </a:solidFill>
              </a:rPr>
              <a:t> that Ami’s boyfriend is a model!’</a:t>
            </a:r>
          </a:p>
          <a:p>
            <a:endParaRPr kumimoji="1" lang="ja-JP" altLang="en-US" sz="1400" dirty="0"/>
          </a:p>
        </p:txBody>
      </p:sp>
      <p:sp>
        <p:nvSpPr>
          <p:cNvPr id="9" name="テキスト ボックス 8">
            <a:extLst>
              <a:ext uri="{FF2B5EF4-FFF2-40B4-BE49-F238E27FC236}">
                <a16:creationId xmlns:a16="http://schemas.microsoft.com/office/drawing/2014/main" id="{1602B740-21F6-45BD-54A5-75125496D084}"/>
              </a:ext>
            </a:extLst>
          </p:cNvPr>
          <p:cNvSpPr txBox="1"/>
          <p:nvPr/>
        </p:nvSpPr>
        <p:spPr>
          <a:xfrm>
            <a:off x="5759583" y="3531759"/>
            <a:ext cx="5016072" cy="1083374"/>
          </a:xfrm>
          <a:prstGeom prst="rect">
            <a:avLst/>
          </a:prstGeom>
          <a:solidFill>
            <a:schemeClr val="bg2">
              <a:lumMod val="50000"/>
            </a:schemeClr>
          </a:solidFill>
        </p:spPr>
        <p:txBody>
          <a:bodyPr wrap="square" rtlCol="0">
            <a:spAutoFit/>
          </a:bodyPr>
          <a:lstStyle/>
          <a:p>
            <a:pPr marL="0" indent="0">
              <a:lnSpc>
                <a:spcPct val="120000"/>
              </a:lnSpc>
              <a:buNone/>
            </a:pPr>
            <a:r>
              <a:rPr lang="en-US" altLang="ja-JP" sz="1400" dirty="0">
                <a:solidFill>
                  <a:schemeClr val="bg1"/>
                </a:solidFill>
              </a:rPr>
              <a:t>(3) </a:t>
            </a:r>
            <a:r>
              <a:rPr lang="ja-JP" altLang="en-US" sz="1400" dirty="0">
                <a:solidFill>
                  <a:schemeClr val="bg1"/>
                </a:solidFill>
              </a:rPr>
              <a:t>「一週間でバナナダイエットしたら、痩せるのかなって」</a:t>
            </a:r>
            <a:endParaRPr lang="en-US" altLang="ja-JP" sz="1400" dirty="0">
              <a:solidFill>
                <a:schemeClr val="bg1"/>
              </a:solidFill>
            </a:endParaRPr>
          </a:p>
          <a:p>
            <a:pPr marL="0" indent="0">
              <a:lnSpc>
                <a:spcPct val="120000"/>
              </a:lnSpc>
              <a:buNone/>
            </a:pPr>
            <a:r>
              <a:rPr lang="en-US" altLang="ja-JP" sz="1400" i="1" dirty="0">
                <a:solidFill>
                  <a:schemeClr val="bg1"/>
                </a:solidFill>
              </a:rPr>
              <a:t>      </a:t>
            </a:r>
            <a:r>
              <a:rPr lang="en-US" altLang="ja-JP" sz="1400" i="1" dirty="0" err="1">
                <a:solidFill>
                  <a:schemeClr val="bg1"/>
                </a:solidFill>
              </a:rPr>
              <a:t>Isshuukande</a:t>
            </a:r>
            <a:r>
              <a:rPr lang="en-US" altLang="ja-JP" sz="1400" i="1" dirty="0">
                <a:solidFill>
                  <a:schemeClr val="bg1"/>
                </a:solidFill>
              </a:rPr>
              <a:t> banana </a:t>
            </a:r>
            <a:r>
              <a:rPr lang="en-US" altLang="ja-JP" sz="1400" i="1" dirty="0" err="1">
                <a:solidFill>
                  <a:schemeClr val="bg1"/>
                </a:solidFill>
              </a:rPr>
              <a:t>daietto</a:t>
            </a:r>
            <a:r>
              <a:rPr lang="en-US" altLang="ja-JP" sz="1400" i="1" dirty="0">
                <a:solidFill>
                  <a:schemeClr val="bg1"/>
                </a:solidFill>
              </a:rPr>
              <a:t> </a:t>
            </a:r>
            <a:r>
              <a:rPr lang="en-US" altLang="ja-JP" sz="1400" i="1" dirty="0" err="1">
                <a:solidFill>
                  <a:schemeClr val="bg1"/>
                </a:solidFill>
              </a:rPr>
              <a:t>shitara</a:t>
            </a:r>
            <a:r>
              <a:rPr lang="en-US" altLang="ja-JP" sz="1400" i="1" dirty="0">
                <a:solidFill>
                  <a:schemeClr val="bg1"/>
                </a:solidFill>
              </a:rPr>
              <a:t>, </a:t>
            </a:r>
            <a:r>
              <a:rPr lang="en-US" altLang="ja-JP" sz="1400" i="1" dirty="0" err="1">
                <a:solidFill>
                  <a:schemeClr val="bg1"/>
                </a:solidFill>
              </a:rPr>
              <a:t>yaseru</a:t>
            </a:r>
            <a:r>
              <a:rPr lang="en-US" altLang="ja-JP" sz="1400" i="1" dirty="0">
                <a:solidFill>
                  <a:schemeClr val="bg1"/>
                </a:solidFill>
              </a:rPr>
              <a:t> no </a:t>
            </a:r>
            <a:r>
              <a:rPr lang="en-US" altLang="ja-JP" sz="1400" i="1" dirty="0" err="1">
                <a:solidFill>
                  <a:schemeClr val="bg1"/>
                </a:solidFill>
              </a:rPr>
              <a:t>kana</a:t>
            </a:r>
            <a:r>
              <a:rPr lang="en-US" altLang="ja-JP" sz="1400" i="1" u="sng" dirty="0" err="1">
                <a:solidFill>
                  <a:schemeClr val="bg1"/>
                </a:solidFill>
              </a:rPr>
              <a:t>tte</a:t>
            </a:r>
            <a:endParaRPr lang="en-US" altLang="ja-JP" sz="1400" i="1" u="sng" dirty="0">
              <a:solidFill>
                <a:schemeClr val="bg1"/>
              </a:solidFill>
            </a:endParaRPr>
          </a:p>
          <a:p>
            <a:pPr marL="0" indent="0">
              <a:lnSpc>
                <a:spcPct val="120000"/>
              </a:lnSpc>
              <a:buNone/>
            </a:pPr>
            <a:r>
              <a:rPr lang="en-US" altLang="ja-JP" sz="1400" dirty="0">
                <a:solidFill>
                  <a:schemeClr val="bg1"/>
                </a:solidFill>
              </a:rPr>
              <a:t>      ‘</a:t>
            </a:r>
            <a:r>
              <a:rPr lang="en-US" altLang="ja-JP" sz="1400" u="sng" dirty="0">
                <a:solidFill>
                  <a:schemeClr val="bg1"/>
                </a:solidFill>
              </a:rPr>
              <a:t>I wondered</a:t>
            </a:r>
            <a:r>
              <a:rPr lang="en-US" altLang="ja-JP" sz="1400" dirty="0">
                <a:solidFill>
                  <a:schemeClr val="bg1"/>
                </a:solidFill>
              </a:rPr>
              <a:t> if could lose weight if I did banana diet for a week ’</a:t>
            </a:r>
          </a:p>
          <a:p>
            <a:endParaRPr kumimoji="1" lang="ja-JP" altLang="en-US" sz="1400" dirty="0"/>
          </a:p>
        </p:txBody>
      </p:sp>
    </p:spTree>
    <p:extLst>
      <p:ext uri="{BB962C8B-B14F-4D97-AF65-F5344CB8AC3E}">
        <p14:creationId xmlns:p14="http://schemas.microsoft.com/office/powerpoint/2010/main" val="295069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LITERATURE REVIEW</a:t>
            </a:r>
          </a:p>
        </p:txBody>
      </p:sp>
      <p:sp>
        <p:nvSpPr>
          <p:cNvPr id="5" name="Content Placeholder 4"/>
          <p:cNvSpPr>
            <a:spLocks noGrp="1"/>
          </p:cNvSpPr>
          <p:nvPr>
            <p:ph idx="1"/>
          </p:nvPr>
        </p:nvSpPr>
        <p:spPr>
          <a:xfrm>
            <a:off x="579582" y="1376652"/>
            <a:ext cx="10515600" cy="4894752"/>
          </a:xfrm>
        </p:spPr>
        <p:txBody>
          <a:bodyPr>
            <a:normAutofit/>
          </a:bodyPr>
          <a:lstStyle/>
          <a:p>
            <a:pPr marL="0" indent="0">
              <a:buNone/>
            </a:pPr>
            <a:r>
              <a:rPr lang="en-US" altLang="ja-JP" sz="2000" dirty="0">
                <a:solidFill>
                  <a:schemeClr val="bg1"/>
                </a:solidFill>
              </a:rPr>
              <a:t>Yamaza</a:t>
            </a:r>
            <a:r>
              <a:rPr lang="en-US" sz="2000" dirty="0">
                <a:solidFill>
                  <a:schemeClr val="bg1"/>
                </a:solidFill>
              </a:rPr>
              <a:t>ki (1996)</a:t>
            </a:r>
          </a:p>
          <a:p>
            <a:pPr marL="0" indent="0">
              <a:buNone/>
            </a:pPr>
            <a:r>
              <a:rPr lang="ja-JP" altLang="ja-JP" sz="1400" i="1" kern="0" dirty="0">
                <a:solidFill>
                  <a:schemeClr val="bg1"/>
                </a:solidFill>
                <a:effectLst/>
                <a:ea typeface="Times New Roman" panose="02020603050405020304" pitchFamily="18" charset="0"/>
              </a:rPr>
              <a:t>-tte</a:t>
            </a:r>
            <a:r>
              <a:rPr lang="ja-JP" altLang="ja-JP" sz="1400" kern="0" dirty="0">
                <a:solidFill>
                  <a:schemeClr val="bg1"/>
                </a:solidFill>
                <a:effectLst/>
                <a:ea typeface="Times New Roman" panose="02020603050405020304" pitchFamily="18" charset="0"/>
              </a:rPr>
              <a:t> </a:t>
            </a:r>
            <a:r>
              <a:rPr lang="en-US" altLang="ja-JP" sz="1400" kern="0" dirty="0">
                <a:solidFill>
                  <a:schemeClr val="bg1"/>
                </a:solidFill>
                <a:ea typeface="Times New Roman" panose="02020603050405020304" pitchFamily="18" charset="0"/>
              </a:rPr>
              <a:t>classified </a:t>
            </a:r>
            <a:r>
              <a:rPr lang="ja-JP" altLang="ja-JP" sz="1400" kern="0" dirty="0">
                <a:solidFill>
                  <a:schemeClr val="bg1"/>
                </a:solidFill>
                <a:effectLst/>
                <a:ea typeface="Times New Roman" panose="02020603050405020304" pitchFamily="18" charset="0"/>
              </a:rPr>
              <a:t>into four usages: quotation, hearsay, topic, and emphasis. It is said that the usage of </a:t>
            </a:r>
            <a:r>
              <a:rPr lang="ja-JP" altLang="ja-JP" sz="1400" i="1" kern="0" dirty="0">
                <a:solidFill>
                  <a:schemeClr val="bg1"/>
                </a:solidFill>
                <a:effectLst/>
                <a:ea typeface="Times New Roman" panose="02020603050405020304" pitchFamily="18" charset="0"/>
              </a:rPr>
              <a:t>-tte</a:t>
            </a:r>
            <a:r>
              <a:rPr lang="ja-JP" altLang="ja-JP" sz="1400" kern="0" dirty="0">
                <a:solidFill>
                  <a:schemeClr val="bg1"/>
                </a:solidFill>
                <a:effectLst/>
                <a:ea typeface="Times New Roman" panose="02020603050405020304" pitchFamily="18" charset="0"/>
              </a:rPr>
              <a:t> in quotations is more limited than that of </a:t>
            </a:r>
            <a:r>
              <a:rPr lang="ja-JP" altLang="ja-JP" sz="1400" i="1" kern="0" dirty="0">
                <a:solidFill>
                  <a:schemeClr val="bg1"/>
                </a:solidFill>
                <a:effectLst/>
                <a:ea typeface="Times New Roman" panose="02020603050405020304" pitchFamily="18" charset="0"/>
              </a:rPr>
              <a:t>to</a:t>
            </a:r>
            <a:r>
              <a:rPr lang="ja-JP" altLang="ja-JP" sz="1400" kern="0" dirty="0">
                <a:solidFill>
                  <a:schemeClr val="bg1"/>
                </a:solidFill>
                <a:effectLst/>
                <a:ea typeface="Times New Roman" panose="02020603050405020304" pitchFamily="18" charset="0"/>
              </a:rPr>
              <a:t>, which presents speech and thought. The hearsay -</a:t>
            </a:r>
            <a:r>
              <a:rPr lang="ja-JP" altLang="ja-JP" sz="1400" i="1" kern="0" dirty="0">
                <a:solidFill>
                  <a:schemeClr val="bg1"/>
                </a:solidFill>
                <a:effectLst/>
                <a:ea typeface="Times New Roman" panose="02020603050405020304" pitchFamily="18" charset="0"/>
              </a:rPr>
              <a:t>tte</a:t>
            </a:r>
            <a:r>
              <a:rPr lang="ja-JP" altLang="ja-JP" sz="1400" kern="0" dirty="0">
                <a:solidFill>
                  <a:schemeClr val="bg1"/>
                </a:solidFill>
                <a:effectLst/>
                <a:ea typeface="Times New Roman" panose="02020603050405020304" pitchFamily="18" charset="0"/>
              </a:rPr>
              <a:t> is used singly or in compound words such as </a:t>
            </a:r>
            <a:r>
              <a:rPr lang="ja-JP" altLang="ja-JP" sz="1400" i="1" kern="0" dirty="0">
                <a:solidFill>
                  <a:schemeClr val="bg1"/>
                </a:solidFill>
                <a:effectLst/>
                <a:ea typeface="Times New Roman" panose="02020603050405020304" pitchFamily="18" charset="0"/>
              </a:rPr>
              <a:t>-datte</a:t>
            </a:r>
            <a:r>
              <a:rPr lang="ja-JP" altLang="ja-JP" sz="1400" kern="0" dirty="0">
                <a:solidFill>
                  <a:schemeClr val="bg1"/>
                </a:solidFill>
                <a:effectLst/>
                <a:ea typeface="Times New Roman" panose="02020603050405020304" pitchFamily="18" charset="0"/>
              </a:rPr>
              <a:t> and </a:t>
            </a:r>
            <a:r>
              <a:rPr lang="ja-JP" altLang="ja-JP" sz="1400" i="1" kern="0" dirty="0">
                <a:solidFill>
                  <a:schemeClr val="bg1"/>
                </a:solidFill>
                <a:effectLst/>
                <a:ea typeface="Times New Roman" panose="02020603050405020304" pitchFamily="18" charset="0"/>
              </a:rPr>
              <a:t>-ndatte</a:t>
            </a:r>
            <a:r>
              <a:rPr lang="ja-JP" altLang="ja-JP" sz="1400" kern="0" dirty="0">
                <a:solidFill>
                  <a:schemeClr val="bg1"/>
                </a:solidFill>
                <a:effectLst/>
                <a:ea typeface="Times New Roman" panose="02020603050405020304" pitchFamily="18" charset="0"/>
              </a:rPr>
              <a:t>.</a:t>
            </a:r>
            <a:endParaRPr lang="en-US" altLang="ja-JP" sz="1400" spc="135" dirty="0">
              <a:solidFill>
                <a:schemeClr val="bg1"/>
              </a:solidFill>
              <a:latin typeface="Roboto"/>
            </a:endParaRPr>
          </a:p>
          <a:p>
            <a:pPr marL="0" indent="0">
              <a:buNone/>
            </a:pPr>
            <a:r>
              <a:rPr lang="en-US" sz="2000" spc="135" dirty="0">
                <a:solidFill>
                  <a:srgbClr val="FFFFFF"/>
                </a:solidFill>
              </a:rPr>
              <a:t>Hui (1999)</a:t>
            </a:r>
            <a:endParaRPr lang="en-US" sz="1400" spc="135" dirty="0">
              <a:solidFill>
                <a:schemeClr val="bg1"/>
              </a:solidFill>
            </a:endParaRPr>
          </a:p>
          <a:p>
            <a:pPr marL="0" indent="0" algn="just">
              <a:buNone/>
            </a:pPr>
            <a:r>
              <a:rPr lang="ja-JP" altLang="ja-JP" sz="1400" i="1" kern="0" dirty="0">
                <a:solidFill>
                  <a:schemeClr val="bg1"/>
                </a:solidFill>
                <a:effectLst/>
                <a:ea typeface="Times New Roman" panose="02020603050405020304" pitchFamily="18" charset="0"/>
              </a:rPr>
              <a:t>-tte</a:t>
            </a:r>
            <a:r>
              <a:rPr lang="ja-JP" altLang="ja-JP" sz="1400" dirty="0">
                <a:solidFill>
                  <a:schemeClr val="bg1"/>
                </a:solidFill>
                <a:effectLst/>
                <a:ea typeface="Times New Roman" panose="02020603050405020304" pitchFamily="18" charset="0"/>
              </a:rPr>
              <a:t> at the end of a sentence has been used to indicate quotations/hearsays such as “said”, “heard”, or “What do you mean?'”. Also </a:t>
            </a:r>
            <a:r>
              <a:rPr lang="ja-JP" altLang="ja-JP" sz="1400" i="1" kern="0" dirty="0">
                <a:solidFill>
                  <a:schemeClr val="bg1"/>
                </a:solidFill>
                <a:effectLst/>
                <a:ea typeface="Times New Roman" panose="02020603050405020304" pitchFamily="18" charset="0"/>
              </a:rPr>
              <a:t>-tte</a:t>
            </a:r>
            <a:r>
              <a:rPr lang="ja-JP" altLang="ja-JP" sz="1400" dirty="0">
                <a:solidFill>
                  <a:schemeClr val="bg1"/>
                </a:solidFill>
                <a:effectLst/>
                <a:ea typeface="Times New Roman" panose="02020603050405020304" pitchFamily="18" charset="0"/>
              </a:rPr>
              <a:t> as final particle has three meanings: “</a:t>
            </a:r>
            <a:r>
              <a:rPr lang="en-US" altLang="ja-JP" sz="1400" dirty="0">
                <a:solidFill>
                  <a:schemeClr val="bg1"/>
                </a:solidFill>
                <a:effectLst/>
                <a:ea typeface="Times New Roman" panose="02020603050405020304" pitchFamily="18" charset="0"/>
              </a:rPr>
              <a:t>to t</a:t>
            </a:r>
            <a:r>
              <a:rPr lang="ja-JP" altLang="ja-JP" sz="1400" dirty="0">
                <a:solidFill>
                  <a:schemeClr val="bg1"/>
                </a:solidFill>
                <a:effectLst/>
                <a:ea typeface="Times New Roman" panose="02020603050405020304" pitchFamily="18" charset="0"/>
              </a:rPr>
              <a:t>ell a third party's story”, “</a:t>
            </a:r>
            <a:r>
              <a:rPr lang="en-US" altLang="ja-JP" sz="1400" dirty="0">
                <a:solidFill>
                  <a:schemeClr val="bg1"/>
                </a:solidFill>
                <a:effectLst/>
                <a:ea typeface="Times New Roman" panose="02020603050405020304" pitchFamily="18" charset="0"/>
              </a:rPr>
              <a:t>to w</a:t>
            </a:r>
            <a:r>
              <a:rPr lang="ja-JP" altLang="ja-JP" sz="1400" dirty="0">
                <a:solidFill>
                  <a:schemeClr val="bg1"/>
                </a:solidFill>
                <a:effectLst/>
                <a:ea typeface="Times New Roman" panose="02020603050405020304" pitchFamily="18" charset="0"/>
              </a:rPr>
              <a:t>ork on the other person (question back or oppose the other person's story)”, and “</a:t>
            </a:r>
            <a:r>
              <a:rPr lang="en-US" altLang="ja-JP" sz="1400" dirty="0">
                <a:solidFill>
                  <a:schemeClr val="bg1"/>
                </a:solidFill>
                <a:effectLst/>
                <a:ea typeface="Times New Roman" panose="02020603050405020304" pitchFamily="18" charset="0"/>
              </a:rPr>
              <a:t>to e</a:t>
            </a:r>
            <a:r>
              <a:rPr lang="ja-JP" altLang="ja-JP" sz="1400" dirty="0">
                <a:solidFill>
                  <a:schemeClr val="bg1"/>
                </a:solidFill>
                <a:effectLst/>
                <a:ea typeface="Times New Roman" panose="02020603050405020304" pitchFamily="18" charset="0"/>
              </a:rPr>
              <a:t>xplain by citing your own thoughts”</a:t>
            </a:r>
            <a:endParaRPr lang="en-US" altLang="ja-JP" sz="1400" dirty="0">
              <a:solidFill>
                <a:schemeClr val="bg1"/>
              </a:solidFill>
              <a:effectLst/>
              <a:ea typeface="Times New Roman" panose="02020603050405020304" pitchFamily="18" charset="0"/>
            </a:endParaRPr>
          </a:p>
          <a:p>
            <a:pPr marL="0" indent="0" algn="just">
              <a:buNone/>
            </a:pPr>
            <a:r>
              <a:rPr lang="en-US" altLang="ja-JP" sz="2000" dirty="0">
                <a:solidFill>
                  <a:schemeClr val="bg1"/>
                </a:solidFill>
                <a:ea typeface="Times New Roman" panose="02020603050405020304" pitchFamily="18" charset="0"/>
              </a:rPr>
              <a:t>Maruyama (2002)</a:t>
            </a:r>
          </a:p>
          <a:p>
            <a:pPr marL="0" indent="0" algn="just">
              <a:buNone/>
            </a:pPr>
            <a:r>
              <a:rPr lang="en-US" altLang="ja-JP" sz="1400" dirty="0">
                <a:solidFill>
                  <a:schemeClr val="bg1"/>
                </a:solidFill>
                <a:effectLst/>
                <a:ea typeface="Times New Roman" panose="02020603050405020304" pitchFamily="18" charset="0"/>
              </a:rPr>
              <a:t>Referred to newspaper, novels, and dialogues corpus in examining the usage of </a:t>
            </a:r>
            <a:r>
              <a:rPr lang="en-US" altLang="ja-JP" sz="1400" i="1" dirty="0">
                <a:solidFill>
                  <a:schemeClr val="bg1"/>
                </a:solidFill>
                <a:effectLst/>
                <a:ea typeface="Times New Roman" panose="02020603050405020304" pitchFamily="18" charset="0"/>
              </a:rPr>
              <a:t>–</a:t>
            </a:r>
            <a:r>
              <a:rPr lang="en-US" altLang="ja-JP" sz="1400" i="1" dirty="0" err="1">
                <a:solidFill>
                  <a:schemeClr val="bg1"/>
                </a:solidFill>
                <a:effectLst/>
                <a:ea typeface="Times New Roman" panose="02020603050405020304" pitchFamily="18" charset="0"/>
              </a:rPr>
              <a:t>tte</a:t>
            </a:r>
            <a:r>
              <a:rPr lang="en-US" altLang="ja-JP" sz="1400" dirty="0">
                <a:solidFill>
                  <a:schemeClr val="bg1"/>
                </a:solidFill>
                <a:effectLst/>
                <a:ea typeface="Times New Roman" panose="02020603050405020304" pitchFamily="18" charset="0"/>
              </a:rPr>
              <a:t>, which is a particle that spans multiple function such as case particle, solidarity particle, postpositional particle and final particle as captured in the conventional framework. As the result, the difference in usage status for each corpus while observing its distribution, the spoken conversation style</a:t>
            </a:r>
            <a:r>
              <a:rPr lang="en-US" altLang="ja-JP" sz="1400" i="1" dirty="0">
                <a:solidFill>
                  <a:schemeClr val="bg1"/>
                </a:solidFill>
                <a:effectLst/>
                <a:ea typeface="Times New Roman" panose="02020603050405020304" pitchFamily="18" charset="0"/>
              </a:rPr>
              <a:t> –</a:t>
            </a:r>
            <a:r>
              <a:rPr lang="en-US" altLang="ja-JP" sz="1400" i="1" dirty="0" err="1">
                <a:solidFill>
                  <a:schemeClr val="bg1"/>
                </a:solidFill>
                <a:effectLst/>
                <a:ea typeface="Times New Roman" panose="02020603050405020304" pitchFamily="18" charset="0"/>
              </a:rPr>
              <a:t>tte</a:t>
            </a:r>
            <a:r>
              <a:rPr lang="en-US" altLang="ja-JP" sz="1400" dirty="0">
                <a:solidFill>
                  <a:schemeClr val="bg1"/>
                </a:solidFill>
                <a:effectLst/>
                <a:ea typeface="Times New Roman" panose="02020603050405020304" pitchFamily="18" charset="0"/>
              </a:rPr>
              <a:t>, has many compound expressions and compresses expressions, is paraphrased to some extent to what seems to be the original form.</a:t>
            </a:r>
            <a:endParaRPr lang="en-US" sz="1400" spc="135" dirty="0">
              <a:solidFill>
                <a:schemeClr val="bg1"/>
              </a:solidFill>
              <a:cs typeface="Times New Roman" panose="02020603050405020304" pitchFamily="18" charset="0"/>
            </a:endParaRPr>
          </a:p>
          <a:p>
            <a:pPr marL="0" indent="0" algn="just">
              <a:buNone/>
            </a:pPr>
            <a:r>
              <a:rPr lang="en-US" altLang="ja-JP" sz="2000" spc="147" dirty="0">
                <a:solidFill>
                  <a:srgbClr val="FFFFFF"/>
                </a:solidFill>
                <a:cs typeface="Times New Roman" panose="02020603050405020304" pitchFamily="18" charset="0"/>
              </a:rPr>
              <a:t>Rismelati (2022)</a:t>
            </a:r>
          </a:p>
          <a:p>
            <a:pPr marL="0" indent="0" algn="just">
              <a:buNone/>
            </a:pPr>
            <a:r>
              <a:rPr lang="en-US" altLang="ja-JP" sz="1400" i="1" dirty="0">
                <a:solidFill>
                  <a:schemeClr val="bg1"/>
                </a:solidFill>
                <a:effectLst/>
                <a:ea typeface="Cambria" panose="02040503050406030204" pitchFamily="18" charset="0"/>
                <a:cs typeface="Times New Roman" panose="02020603050405020304" pitchFamily="18" charset="0"/>
              </a:rPr>
              <a:t>–</a:t>
            </a:r>
            <a:r>
              <a:rPr lang="en-US" altLang="ja-JP" sz="1400" i="1" dirty="0" err="1">
                <a:solidFill>
                  <a:schemeClr val="bg1"/>
                </a:solidFill>
                <a:effectLst/>
                <a:ea typeface="Cambria" panose="02040503050406030204" pitchFamily="18" charset="0"/>
                <a:cs typeface="Times New Roman" panose="02020603050405020304" pitchFamily="18" charset="0"/>
              </a:rPr>
              <a:t>tte</a:t>
            </a:r>
            <a:r>
              <a:rPr lang="en-US" altLang="ja-JP" sz="1400" dirty="0">
                <a:solidFill>
                  <a:schemeClr val="bg1"/>
                </a:solidFill>
                <a:effectLst/>
                <a:ea typeface="Cambria" panose="02040503050406030204" pitchFamily="18" charset="0"/>
                <a:cs typeface="Times New Roman" panose="02020603050405020304" pitchFamily="18" charset="0"/>
              </a:rPr>
              <a:t> form which is divided in to three groups in the past, now is updated in to three groups with three subgroups as a derivation meaning from quotation. As the result of the analysis the meaning of </a:t>
            </a:r>
            <a:r>
              <a:rPr lang="en-US" altLang="ja-JP" sz="1400" i="1" dirty="0">
                <a:solidFill>
                  <a:schemeClr val="bg1"/>
                </a:solidFill>
                <a:effectLst/>
                <a:ea typeface="Cambria" panose="02040503050406030204" pitchFamily="18" charset="0"/>
                <a:cs typeface="Times New Roman" panose="02020603050405020304" pitchFamily="18" charset="0"/>
              </a:rPr>
              <a:t>–</a:t>
            </a:r>
            <a:r>
              <a:rPr lang="en-US" altLang="ja-JP" sz="1400" i="1" dirty="0" err="1">
                <a:solidFill>
                  <a:schemeClr val="bg1"/>
                </a:solidFill>
                <a:effectLst/>
                <a:ea typeface="Cambria" panose="02040503050406030204" pitchFamily="18" charset="0"/>
                <a:cs typeface="Times New Roman" panose="02020603050405020304" pitchFamily="18" charset="0"/>
              </a:rPr>
              <a:t>tte</a:t>
            </a:r>
            <a:r>
              <a:rPr lang="en-US" altLang="ja-JP" sz="1400" dirty="0">
                <a:solidFill>
                  <a:schemeClr val="bg1"/>
                </a:solidFill>
                <a:effectLst/>
                <a:ea typeface="Cambria" panose="02040503050406030204" pitchFamily="18" charset="0"/>
                <a:cs typeface="Times New Roman" panose="02020603050405020304" pitchFamily="18" charset="0"/>
              </a:rPr>
              <a:t> form in the end of sentences are used to express quotation, hearsay, explanation marker, and interjection. And as quotation divided into three meanings when the speaker emphasizing a strong opinion, revising someone statements based on actual events/ opinion from the experts, conveying a surprised feelings and indirect request form.</a:t>
            </a:r>
            <a:endParaRPr lang="en-US" altLang="ja-JP" sz="1400" spc="147" dirty="0">
              <a:solidFill>
                <a:schemeClr val="bg1"/>
              </a:solidFill>
              <a:ea typeface="Cambria" panose="02040503050406030204" pitchFamily="18" charset="0"/>
              <a:cs typeface="Times New Roman" panose="02020603050405020304" pitchFamily="18" charset="0"/>
            </a:endParaRPr>
          </a:p>
          <a:p>
            <a:pPr marL="0" indent="0">
              <a:buNone/>
            </a:pPr>
            <a:endParaRPr lang="en-US" sz="1200" dirty="0">
              <a:solidFill>
                <a:schemeClr val="bg1"/>
              </a:solidFill>
            </a:endParaRPr>
          </a:p>
        </p:txBody>
      </p:sp>
    </p:spTree>
    <p:extLst>
      <p:ext uri="{BB962C8B-B14F-4D97-AF65-F5344CB8AC3E}">
        <p14:creationId xmlns:p14="http://schemas.microsoft.com/office/powerpoint/2010/main" val="232488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METHOD</a:t>
            </a:r>
          </a:p>
        </p:txBody>
      </p:sp>
      <p:sp>
        <p:nvSpPr>
          <p:cNvPr id="5" name="Content Placeholder 4"/>
          <p:cNvSpPr>
            <a:spLocks noGrp="1"/>
          </p:cNvSpPr>
          <p:nvPr>
            <p:ph idx="1"/>
          </p:nvPr>
        </p:nvSpPr>
        <p:spPr>
          <a:xfrm>
            <a:off x="707366" y="1376652"/>
            <a:ext cx="10153291" cy="3022820"/>
          </a:xfrm>
        </p:spPr>
        <p:txBody>
          <a:bodyPr>
            <a:noAutofit/>
          </a:bodyPr>
          <a:lstStyle/>
          <a:p>
            <a:pPr marL="0" indent="0" algn="just">
              <a:lnSpc>
                <a:spcPct val="150000"/>
              </a:lnSpc>
              <a:buNone/>
            </a:pPr>
            <a:r>
              <a:rPr lang="en-US" altLang="ja-JP" sz="1800" spc="75" dirty="0">
                <a:solidFill>
                  <a:schemeClr val="bg1"/>
                </a:solidFill>
              </a:rPr>
              <a:t>The method used in this research is an analysis descriptive method and In order to examine all of the classification of </a:t>
            </a:r>
            <a:r>
              <a:rPr lang="en-US" altLang="ja-JP" sz="1800" i="1" spc="75" dirty="0">
                <a:solidFill>
                  <a:schemeClr val="bg1"/>
                </a:solidFill>
              </a:rPr>
              <a:t>-</a:t>
            </a:r>
            <a:r>
              <a:rPr lang="en-US" altLang="ja-JP" sz="1800" i="1" spc="75" dirty="0" err="1">
                <a:solidFill>
                  <a:schemeClr val="bg1"/>
                </a:solidFill>
              </a:rPr>
              <a:t>tte</a:t>
            </a:r>
            <a:r>
              <a:rPr lang="en-US" altLang="ja-JP" sz="1800" spc="75" dirty="0">
                <a:solidFill>
                  <a:schemeClr val="bg1"/>
                </a:solidFill>
              </a:rPr>
              <a:t> at the end of the sentences. This research focusing on an analysis descriptive method and the data used is taken from Corpus of Everyday Japanese Conversation (CEJC version 2022.03). </a:t>
            </a:r>
            <a:r>
              <a:rPr lang="ja-JP" altLang="ja-JP" sz="1800" dirty="0">
                <a:solidFill>
                  <a:schemeClr val="bg1"/>
                </a:solidFill>
                <a:effectLst/>
                <a:ea typeface="Cambria" panose="02040503050406030204" pitchFamily="18" charset="0"/>
                <a:cs typeface="Times New Roman" panose="02020603050405020304" pitchFamily="18" charset="0"/>
              </a:rPr>
              <a:t>In this research, while referring to the classification of </a:t>
            </a:r>
            <a:r>
              <a:rPr lang="ja-JP" altLang="ja-JP" sz="1800" i="1" dirty="0">
                <a:solidFill>
                  <a:schemeClr val="bg1"/>
                </a:solidFill>
                <a:effectLst/>
                <a:ea typeface="Cambria" panose="02040503050406030204" pitchFamily="18" charset="0"/>
                <a:cs typeface="Times New Roman" panose="02020603050405020304" pitchFamily="18" charset="0"/>
              </a:rPr>
              <a:t>-tte</a:t>
            </a:r>
            <a:r>
              <a:rPr lang="ja-JP" altLang="ja-JP" sz="1800" dirty="0">
                <a:solidFill>
                  <a:schemeClr val="bg1"/>
                </a:solidFill>
                <a:effectLst/>
                <a:ea typeface="Cambria" panose="02040503050406030204" pitchFamily="18" charset="0"/>
                <a:cs typeface="Times New Roman" panose="02020603050405020304" pitchFamily="18" charset="0"/>
              </a:rPr>
              <a:t> as a final particle pointed out by Yamazaki (1996), Hui (1999), </a:t>
            </a:r>
            <a:r>
              <a:rPr lang="en-US" altLang="ja-JP" sz="1800" dirty="0">
                <a:solidFill>
                  <a:schemeClr val="bg1"/>
                </a:solidFill>
                <a:effectLst/>
                <a:ea typeface="Cambria" panose="02040503050406030204" pitchFamily="18" charset="0"/>
                <a:cs typeface="Times New Roman" panose="02020603050405020304" pitchFamily="18" charset="0"/>
              </a:rPr>
              <a:t>Maruyama (2002) </a:t>
            </a:r>
            <a:r>
              <a:rPr lang="ja-JP" altLang="ja-JP" sz="1800" dirty="0">
                <a:solidFill>
                  <a:schemeClr val="bg1"/>
                </a:solidFill>
                <a:effectLst/>
                <a:ea typeface="Cambria" panose="02040503050406030204" pitchFamily="18" charset="0"/>
                <a:cs typeface="Times New Roman" panose="02020603050405020304" pitchFamily="18" charset="0"/>
              </a:rPr>
              <a:t>and Rismelati (2022), it is also necessary to consider the situations in which are used and the background between speakers. </a:t>
            </a:r>
            <a:r>
              <a:rPr lang="en-US" altLang="ja-JP" sz="1800" dirty="0">
                <a:solidFill>
                  <a:schemeClr val="bg1"/>
                </a:solidFill>
                <a:effectLst/>
                <a:ea typeface="Cambria" panose="02040503050406030204" pitchFamily="18" charset="0"/>
                <a:cs typeface="Times New Roman" panose="02020603050405020304" pitchFamily="18" charset="0"/>
              </a:rPr>
              <a:t>Therefore,</a:t>
            </a:r>
            <a:r>
              <a:rPr lang="ja-JP" altLang="ja-JP" sz="1800" dirty="0">
                <a:solidFill>
                  <a:schemeClr val="bg1"/>
                </a:solidFill>
                <a:effectLst/>
                <a:ea typeface="Cambria" panose="02040503050406030204" pitchFamily="18" charset="0"/>
                <a:cs typeface="Times New Roman" panose="02020603050405020304" pitchFamily="18" charset="0"/>
              </a:rPr>
              <a:t> </a:t>
            </a:r>
            <a:r>
              <a:rPr lang="en-US" altLang="ja-JP" sz="1800" dirty="0">
                <a:solidFill>
                  <a:schemeClr val="bg1"/>
                </a:solidFill>
                <a:effectLst/>
                <a:ea typeface="Cambria" panose="02040503050406030204" pitchFamily="18" charset="0"/>
                <a:cs typeface="Times New Roman" panose="02020603050405020304" pitchFamily="18" charset="0"/>
              </a:rPr>
              <a:t>f</a:t>
            </a:r>
            <a:r>
              <a:rPr lang="ja-JP" altLang="ja-JP" sz="1800" dirty="0">
                <a:solidFill>
                  <a:schemeClr val="bg1"/>
                </a:solidFill>
                <a:effectLst/>
                <a:ea typeface="Cambria" panose="02040503050406030204" pitchFamily="18" charset="0"/>
                <a:cs typeface="Times New Roman" panose="02020603050405020304" pitchFamily="18" charset="0"/>
              </a:rPr>
              <a:t>rom the corpus data</a:t>
            </a:r>
            <a:r>
              <a:rPr lang="en-US" altLang="ja-JP" sz="1800" dirty="0">
                <a:solidFill>
                  <a:schemeClr val="bg1"/>
                </a:solidFill>
                <a:effectLst/>
                <a:ea typeface="Cambria" panose="02040503050406030204" pitchFamily="18" charset="0"/>
                <a:cs typeface="Times New Roman" panose="02020603050405020304" pitchFamily="18" charset="0"/>
              </a:rPr>
              <a:t>, there are</a:t>
            </a:r>
            <a:r>
              <a:rPr lang="ja-JP" altLang="ja-JP" sz="1800" dirty="0">
                <a:solidFill>
                  <a:schemeClr val="bg1"/>
                </a:solidFill>
                <a:effectLst/>
                <a:ea typeface="Cambria" panose="02040503050406030204" pitchFamily="18" charset="0"/>
                <a:cs typeface="Times New Roman" panose="02020603050405020304" pitchFamily="18" charset="0"/>
              </a:rPr>
              <a:t> </a:t>
            </a:r>
            <a:r>
              <a:rPr lang="en-US" altLang="ja-JP" sz="1800" dirty="0">
                <a:solidFill>
                  <a:schemeClr val="bg1"/>
                </a:solidFill>
                <a:effectLst/>
                <a:ea typeface="Cambria" panose="02040503050406030204" pitchFamily="18" charset="0"/>
                <a:cs typeface="Times New Roman" panose="02020603050405020304" pitchFamily="18" charset="0"/>
              </a:rPr>
              <a:t>50</a:t>
            </a:r>
            <a:r>
              <a:rPr lang="ja-JP" altLang="ja-JP" sz="1800" dirty="0">
                <a:solidFill>
                  <a:schemeClr val="bg1"/>
                </a:solidFill>
                <a:effectLst/>
                <a:ea typeface="Cambria" panose="02040503050406030204" pitchFamily="18" charset="0"/>
                <a:cs typeface="Times New Roman" panose="02020603050405020304" pitchFamily="18" charset="0"/>
              </a:rPr>
              <a:t> conversations </a:t>
            </a:r>
            <a:r>
              <a:rPr lang="en-US" altLang="ja-JP" sz="1800" dirty="0">
                <a:solidFill>
                  <a:schemeClr val="bg1"/>
                </a:solidFill>
                <a:effectLst/>
                <a:ea typeface="Cambria" panose="02040503050406030204" pitchFamily="18" charset="0"/>
                <a:cs typeface="Times New Roman" panose="02020603050405020304" pitchFamily="18" charset="0"/>
              </a:rPr>
              <a:t>selected </a:t>
            </a:r>
            <a:r>
              <a:rPr lang="ja-JP" altLang="ja-JP" sz="1800" dirty="0">
                <a:solidFill>
                  <a:schemeClr val="bg1"/>
                </a:solidFill>
                <a:effectLst/>
                <a:ea typeface="Cambria" panose="02040503050406030204" pitchFamily="18" charset="0"/>
                <a:cs typeface="Times New Roman" panose="02020603050405020304" pitchFamily="18" charset="0"/>
              </a:rPr>
              <a:t>with </a:t>
            </a:r>
            <a:r>
              <a:rPr lang="en-US" altLang="ja-JP" sz="1800" dirty="0">
                <a:solidFill>
                  <a:schemeClr val="bg1"/>
                </a:solidFill>
                <a:effectLst/>
                <a:ea typeface="Cambria" panose="02040503050406030204" pitchFamily="18" charset="0"/>
                <a:cs typeface="Times New Roman" panose="02020603050405020304" pitchFamily="18" charset="0"/>
              </a:rPr>
              <a:t>length</a:t>
            </a:r>
            <a:r>
              <a:rPr lang="ja-JP" altLang="ja-JP" sz="1800" dirty="0">
                <a:solidFill>
                  <a:schemeClr val="bg1"/>
                </a:solidFill>
                <a:effectLst/>
                <a:ea typeface="Cambria" panose="02040503050406030204" pitchFamily="18" charset="0"/>
                <a:cs typeface="Times New Roman" panose="02020603050405020304" pitchFamily="18" charset="0"/>
              </a:rPr>
              <a:t> </a:t>
            </a:r>
            <a:r>
              <a:rPr lang="en-US" altLang="ja-JP" sz="1800" dirty="0">
                <a:solidFill>
                  <a:schemeClr val="bg1"/>
                </a:solidFill>
                <a:effectLst/>
                <a:ea typeface="Cambria" panose="02040503050406030204" pitchFamily="18" charset="0"/>
                <a:cs typeface="Times New Roman" panose="02020603050405020304" pitchFamily="18" charset="0"/>
              </a:rPr>
              <a:t>average from 20 to 45</a:t>
            </a:r>
            <a:r>
              <a:rPr lang="ja-JP" altLang="ja-JP" sz="1800" dirty="0">
                <a:solidFill>
                  <a:schemeClr val="bg1"/>
                </a:solidFill>
                <a:effectLst/>
                <a:ea typeface="Cambria" panose="02040503050406030204" pitchFamily="18" charset="0"/>
                <a:cs typeface="Times New Roman" panose="02020603050405020304" pitchFamily="18" charset="0"/>
              </a:rPr>
              <a:t> minutes </a:t>
            </a:r>
            <a:r>
              <a:rPr lang="en-US" altLang="ja-JP" sz="1800" dirty="0">
                <a:solidFill>
                  <a:schemeClr val="bg1"/>
                </a:solidFill>
                <a:effectLst/>
                <a:ea typeface="Cambria" panose="02040503050406030204" pitchFamily="18" charset="0"/>
                <a:cs typeface="Times New Roman" panose="02020603050405020304" pitchFamily="18" charset="0"/>
              </a:rPr>
              <a:t>durations </a:t>
            </a:r>
            <a:r>
              <a:rPr lang="en-US" altLang="ja-JP" sz="1800" dirty="0">
                <a:solidFill>
                  <a:schemeClr val="bg1"/>
                </a:solidFill>
                <a:ea typeface="Cambria" panose="02040503050406030204" pitchFamily="18" charset="0"/>
                <a:cs typeface="Times New Roman" panose="02020603050405020304" pitchFamily="18" charset="0"/>
              </a:rPr>
              <a:t>per</a:t>
            </a:r>
            <a:r>
              <a:rPr lang="ja-JP" altLang="ja-JP" sz="1800" dirty="0">
                <a:solidFill>
                  <a:schemeClr val="bg1"/>
                </a:solidFill>
                <a:effectLst/>
                <a:ea typeface="Cambria" panose="02040503050406030204" pitchFamily="18" charset="0"/>
                <a:cs typeface="Times New Roman" panose="02020603050405020304" pitchFamily="18" charset="0"/>
              </a:rPr>
              <a:t> conversation.</a:t>
            </a:r>
            <a:r>
              <a:rPr lang="en-US" altLang="ja-JP" sz="1800" dirty="0">
                <a:solidFill>
                  <a:schemeClr val="bg1"/>
                </a:solidFill>
                <a:effectLst/>
                <a:ea typeface="Cambria" panose="02040503050406030204" pitchFamily="18" charset="0"/>
                <a:cs typeface="Times New Roman" panose="02020603050405020304" pitchFamily="18" charset="0"/>
              </a:rPr>
              <a:t> And the </a:t>
            </a:r>
            <a:r>
              <a:rPr lang="en-US" altLang="ja-JP" sz="1800" dirty="0">
                <a:solidFill>
                  <a:schemeClr val="bg1"/>
                </a:solidFill>
                <a:ea typeface="Cambria" panose="02040503050406030204" pitchFamily="18" charset="0"/>
                <a:cs typeface="Times New Roman" panose="02020603050405020304" pitchFamily="18" charset="0"/>
              </a:rPr>
              <a:t>c</a:t>
            </a:r>
            <a:r>
              <a:rPr lang="ja-JP" altLang="ja-JP" sz="1800" dirty="0">
                <a:solidFill>
                  <a:schemeClr val="bg1"/>
                </a:solidFill>
                <a:effectLst/>
                <a:ea typeface="Cambria" panose="02040503050406030204" pitchFamily="18" charset="0"/>
                <a:cs typeface="Times New Roman" panose="02020603050405020304" pitchFamily="18" charset="0"/>
              </a:rPr>
              <a:t>onversation scenes </a:t>
            </a:r>
            <a:r>
              <a:rPr lang="en-US" altLang="ja-JP" sz="1800" dirty="0">
                <a:solidFill>
                  <a:schemeClr val="bg1"/>
                </a:solidFill>
                <a:effectLst/>
                <a:ea typeface="Cambria" panose="02040503050406030204" pitchFamily="18" charset="0"/>
                <a:cs typeface="Times New Roman" panose="02020603050405020304" pitchFamily="18" charset="0"/>
              </a:rPr>
              <a:t>is</a:t>
            </a:r>
            <a:r>
              <a:rPr lang="ja-JP" altLang="ja-JP" sz="1800" dirty="0">
                <a:solidFill>
                  <a:schemeClr val="bg1"/>
                </a:solidFill>
                <a:effectLst/>
                <a:ea typeface="Cambria" panose="02040503050406030204" pitchFamily="18" charset="0"/>
                <a:cs typeface="Times New Roman" panose="02020603050405020304" pitchFamily="18" charset="0"/>
              </a:rPr>
              <a:t> focusing </a:t>
            </a:r>
            <a:r>
              <a:rPr lang="en-US" altLang="ja-JP" sz="1800" dirty="0">
                <a:solidFill>
                  <a:schemeClr val="bg1"/>
                </a:solidFill>
                <a:effectLst/>
                <a:ea typeface="Cambria" panose="02040503050406030204" pitchFamily="18" charset="0"/>
                <a:cs typeface="Times New Roman" panose="02020603050405020304" pitchFamily="18" charset="0"/>
              </a:rPr>
              <a:t>on</a:t>
            </a:r>
            <a:r>
              <a:rPr lang="ja-JP" altLang="ja-JP" sz="1800" dirty="0">
                <a:solidFill>
                  <a:schemeClr val="bg1"/>
                </a:solidFill>
                <a:effectLst/>
                <a:ea typeface="Cambria" panose="02040503050406030204" pitchFamily="18" charset="0"/>
                <a:cs typeface="Times New Roman" panose="02020603050405020304" pitchFamily="18" charset="0"/>
              </a:rPr>
              <a:t> service communication relation</a:t>
            </a:r>
            <a:r>
              <a:rPr lang="en-US" altLang="ja-JP" sz="1800" dirty="0">
                <a:solidFill>
                  <a:schemeClr val="bg1"/>
                </a:solidFill>
                <a:effectLst/>
                <a:ea typeface="Cambria" panose="02040503050406030204" pitchFamily="18" charset="0"/>
                <a:cs typeface="Times New Roman" panose="02020603050405020304" pitchFamily="18" charset="0"/>
              </a:rPr>
              <a:t> which is represent the most ideal type of formal conversation</a:t>
            </a:r>
            <a:r>
              <a:rPr lang="ja-JP" altLang="ja-JP" sz="1800" dirty="0">
                <a:solidFill>
                  <a:schemeClr val="bg1"/>
                </a:solidFill>
                <a:effectLst/>
                <a:ea typeface="Cambria" panose="02040503050406030204" pitchFamily="18" charset="0"/>
                <a:cs typeface="Times New Roman" panose="02020603050405020304" pitchFamily="18" charset="0"/>
              </a:rPr>
              <a:t>. In the next step, we conduct an analysis based on the semantic changes and usage trends of the </a:t>
            </a:r>
            <a:r>
              <a:rPr lang="ja-JP" altLang="ja-JP" sz="1800" i="1" dirty="0">
                <a:solidFill>
                  <a:schemeClr val="bg1"/>
                </a:solidFill>
                <a:effectLst/>
                <a:ea typeface="Cambria" panose="02040503050406030204" pitchFamily="18" charset="0"/>
                <a:cs typeface="Times New Roman" panose="02020603050405020304" pitchFamily="18" charset="0"/>
              </a:rPr>
              <a:t>-tte</a:t>
            </a:r>
            <a:r>
              <a:rPr lang="ja-JP" altLang="ja-JP" sz="1800" dirty="0">
                <a:solidFill>
                  <a:schemeClr val="bg1"/>
                </a:solidFill>
                <a:effectLst/>
                <a:ea typeface="Cambria" panose="02040503050406030204" pitchFamily="18" charset="0"/>
                <a:cs typeface="Times New Roman" panose="02020603050405020304" pitchFamily="18" charset="0"/>
              </a:rPr>
              <a:t> in each category depending on the usage situation</a:t>
            </a:r>
            <a:r>
              <a:rPr lang="en-US" altLang="ja-JP" sz="1800" dirty="0">
                <a:solidFill>
                  <a:schemeClr val="bg1"/>
                </a:solidFill>
                <a:effectLst/>
                <a:ea typeface="Cambria" panose="02040503050406030204" pitchFamily="18" charset="0"/>
                <a:cs typeface="Times New Roman" panose="02020603050405020304" pitchFamily="18" charset="0"/>
              </a:rPr>
              <a:t>.</a:t>
            </a:r>
            <a:endParaRPr lang="en-US" sz="1800" dirty="0">
              <a:solidFill>
                <a:schemeClr val="bg1"/>
              </a:solidFill>
            </a:endParaRPr>
          </a:p>
        </p:txBody>
      </p:sp>
    </p:spTree>
    <p:extLst>
      <p:ext uri="{BB962C8B-B14F-4D97-AF65-F5344CB8AC3E}">
        <p14:creationId xmlns:p14="http://schemas.microsoft.com/office/powerpoint/2010/main" val="915989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240082" y="-200126"/>
            <a:ext cx="12672164" cy="2890535"/>
          </a:xfrm>
          <a:prstGeom prst="rect">
            <a:avLst/>
          </a:prstGeom>
          <a:solidFill>
            <a:srgbClr val="FFFFFF"/>
          </a:solidFill>
        </p:spPr>
        <p:txBody>
          <a:bodyPr/>
          <a:lstStyle/>
          <a:p>
            <a:endParaRPr lang="ja-JP" altLang="en-US" sz="1200"/>
          </a:p>
        </p:txBody>
      </p:sp>
      <p:grpSp>
        <p:nvGrpSpPr>
          <p:cNvPr id="3" name="Group 3"/>
          <p:cNvGrpSpPr/>
          <p:nvPr/>
        </p:nvGrpSpPr>
        <p:grpSpPr>
          <a:xfrm>
            <a:off x="1195711" y="295275"/>
            <a:ext cx="9800579" cy="1991843"/>
            <a:chOff x="0" y="-19050"/>
            <a:chExt cx="19601158" cy="3983685"/>
          </a:xfrm>
        </p:grpSpPr>
        <p:sp>
          <p:nvSpPr>
            <p:cNvPr id="4" name="TextBox 4"/>
            <p:cNvSpPr txBox="1"/>
            <p:nvPr/>
          </p:nvSpPr>
          <p:spPr>
            <a:xfrm>
              <a:off x="0" y="-19050"/>
              <a:ext cx="19601158" cy="2926571"/>
            </a:xfrm>
            <a:prstGeom prst="rect">
              <a:avLst/>
            </a:prstGeom>
          </p:spPr>
          <p:txBody>
            <a:bodyPr lIns="0" tIns="0" rIns="0" bIns="0" rtlCol="0" anchor="t">
              <a:spAutoFit/>
            </a:bodyPr>
            <a:lstStyle/>
            <a:p>
              <a:pPr algn="ctr">
                <a:lnSpc>
                  <a:spcPts val="6000"/>
                </a:lnSpc>
              </a:pPr>
              <a:r>
                <a:rPr lang="en-US" sz="4000" spc="100" dirty="0">
                  <a:solidFill>
                    <a:srgbClr val="113C61"/>
                  </a:solidFill>
                  <a:latin typeface="Arvo"/>
                </a:rPr>
                <a:t>Function of –</a:t>
              </a:r>
              <a:r>
                <a:rPr lang="en-US" sz="4000" i="1" spc="100" dirty="0" err="1">
                  <a:solidFill>
                    <a:srgbClr val="113C61"/>
                  </a:solidFill>
                  <a:latin typeface="Arvo"/>
                </a:rPr>
                <a:t>tte</a:t>
              </a:r>
              <a:r>
                <a:rPr lang="en-US" sz="4000" spc="100" dirty="0">
                  <a:solidFill>
                    <a:srgbClr val="113C61"/>
                  </a:solidFill>
                  <a:latin typeface="Arvo"/>
                </a:rPr>
                <a:t> as </a:t>
              </a:r>
            </a:p>
            <a:p>
              <a:pPr algn="ctr">
                <a:lnSpc>
                  <a:spcPts val="6000"/>
                </a:lnSpc>
              </a:pPr>
              <a:r>
                <a:rPr lang="en-US" sz="4000" spc="100" dirty="0">
                  <a:solidFill>
                    <a:srgbClr val="113C61"/>
                  </a:solidFill>
                  <a:latin typeface="Arvo"/>
                </a:rPr>
                <a:t>a final particle</a:t>
              </a:r>
              <a:endParaRPr lang="en-US" sz="4000" spc="100" dirty="0">
                <a:solidFill>
                  <a:srgbClr val="113C61"/>
                </a:solidFill>
                <a:latin typeface="Arvo Italics"/>
              </a:endParaRPr>
            </a:p>
          </p:txBody>
        </p:sp>
        <p:sp>
          <p:nvSpPr>
            <p:cNvPr id="5" name="TextBox 5"/>
            <p:cNvSpPr txBox="1"/>
            <p:nvPr/>
          </p:nvSpPr>
          <p:spPr>
            <a:xfrm>
              <a:off x="0" y="3272137"/>
              <a:ext cx="19601158" cy="692498"/>
            </a:xfrm>
            <a:prstGeom prst="rect">
              <a:avLst/>
            </a:prstGeom>
          </p:spPr>
          <p:txBody>
            <a:bodyPr lIns="0" tIns="0" rIns="0" bIns="0" rtlCol="0" anchor="t">
              <a:spAutoFit/>
            </a:bodyPr>
            <a:lstStyle/>
            <a:p>
              <a:pPr algn="ctr">
                <a:lnSpc>
                  <a:spcPts val="2719"/>
                </a:lnSpc>
              </a:pPr>
              <a:r>
                <a:rPr lang="en-US" sz="2266" spc="226" dirty="0">
                  <a:solidFill>
                    <a:srgbClr val="113C61"/>
                  </a:solidFill>
                  <a:latin typeface="Arvo"/>
                </a:rPr>
                <a:t>Structure and Semantic point of View</a:t>
              </a:r>
            </a:p>
          </p:txBody>
        </p:sp>
      </p:grpSp>
      <p:grpSp>
        <p:nvGrpSpPr>
          <p:cNvPr id="6" name="Group 6"/>
          <p:cNvGrpSpPr/>
          <p:nvPr/>
        </p:nvGrpSpPr>
        <p:grpSpPr>
          <a:xfrm rot="-10800000">
            <a:off x="1535725" y="2712965"/>
            <a:ext cx="223354" cy="193425"/>
            <a:chOff x="0" y="0"/>
            <a:chExt cx="6350000" cy="5499100"/>
          </a:xfrm>
        </p:grpSpPr>
        <p:sp>
          <p:nvSpPr>
            <p:cNvPr id="7" name="Freeform 7"/>
            <p:cNvSpPr/>
            <p:nvPr/>
          </p:nvSpPr>
          <p:spPr>
            <a:xfrm>
              <a:off x="0" y="0"/>
              <a:ext cx="6350000" cy="5499100"/>
            </a:xfrm>
            <a:custGeom>
              <a:avLst/>
              <a:gdLst/>
              <a:ahLst/>
              <a:cxnLst/>
              <a:rect l="l" t="t" r="r" b="b"/>
              <a:pathLst>
                <a:path w="6350000" h="5499100">
                  <a:moveTo>
                    <a:pt x="0" y="5499100"/>
                  </a:moveTo>
                  <a:lnTo>
                    <a:pt x="3175000" y="0"/>
                  </a:lnTo>
                  <a:lnTo>
                    <a:pt x="6350000" y="5499100"/>
                  </a:lnTo>
                  <a:close/>
                </a:path>
              </a:pathLst>
            </a:custGeom>
            <a:solidFill>
              <a:srgbClr val="AE8441"/>
            </a:solidFill>
          </p:spPr>
          <p:txBody>
            <a:bodyPr/>
            <a:lstStyle/>
            <a:p>
              <a:endParaRPr lang="ja-JP" altLang="en-US" sz="1200"/>
            </a:p>
          </p:txBody>
        </p:sp>
      </p:grpSp>
      <p:sp>
        <p:nvSpPr>
          <p:cNvPr id="9" name="TextBox 9"/>
          <p:cNvSpPr txBox="1"/>
          <p:nvPr/>
        </p:nvSpPr>
        <p:spPr>
          <a:xfrm>
            <a:off x="3481376" y="3492278"/>
            <a:ext cx="1873805" cy="615553"/>
          </a:xfrm>
          <a:prstGeom prst="rect">
            <a:avLst/>
          </a:prstGeom>
        </p:spPr>
        <p:txBody>
          <a:bodyPr lIns="0" tIns="0" rIns="0" bIns="0" rtlCol="0" anchor="t">
            <a:spAutoFit/>
          </a:bodyPr>
          <a:lstStyle/>
          <a:p>
            <a:pPr algn="ctr"/>
            <a:r>
              <a:rPr lang="en-US" sz="2000" spc="160" dirty="0">
                <a:solidFill>
                  <a:srgbClr val="AE8441"/>
                </a:solidFill>
                <a:latin typeface="Roboto"/>
              </a:rPr>
              <a:t> QUOTATION</a:t>
            </a:r>
          </a:p>
          <a:p>
            <a:pPr algn="ctr"/>
            <a:r>
              <a:rPr lang="ja-JP" altLang="en-US" sz="2000" i="1" spc="160" dirty="0">
                <a:solidFill>
                  <a:srgbClr val="AE8441"/>
                </a:solidFill>
                <a:latin typeface="Roboto"/>
              </a:rPr>
              <a:t>引用　</a:t>
            </a:r>
            <a:r>
              <a:rPr lang="en-US" sz="2000" i="1" spc="160" dirty="0" err="1">
                <a:solidFill>
                  <a:srgbClr val="AE8441"/>
                </a:solidFill>
                <a:latin typeface="Roboto"/>
              </a:rPr>
              <a:t>In’you</a:t>
            </a:r>
            <a:endParaRPr lang="en-US" sz="2000" i="1" spc="160" dirty="0">
              <a:solidFill>
                <a:srgbClr val="AE8441"/>
              </a:solidFill>
              <a:latin typeface="Roboto"/>
            </a:endParaRPr>
          </a:p>
        </p:txBody>
      </p:sp>
      <p:grpSp>
        <p:nvGrpSpPr>
          <p:cNvPr id="11" name="Group 11"/>
          <p:cNvGrpSpPr/>
          <p:nvPr/>
        </p:nvGrpSpPr>
        <p:grpSpPr>
          <a:xfrm rot="-10800000">
            <a:off x="7089958" y="2705766"/>
            <a:ext cx="223354" cy="193425"/>
            <a:chOff x="0" y="0"/>
            <a:chExt cx="6350000" cy="5499100"/>
          </a:xfrm>
        </p:grpSpPr>
        <p:sp>
          <p:nvSpPr>
            <p:cNvPr id="12" name="Freeform 12"/>
            <p:cNvSpPr/>
            <p:nvPr/>
          </p:nvSpPr>
          <p:spPr>
            <a:xfrm>
              <a:off x="0" y="0"/>
              <a:ext cx="6350000" cy="5499100"/>
            </a:xfrm>
            <a:custGeom>
              <a:avLst/>
              <a:gdLst/>
              <a:ahLst/>
              <a:cxnLst/>
              <a:rect l="l" t="t" r="r" b="b"/>
              <a:pathLst>
                <a:path w="6350000" h="5499100">
                  <a:moveTo>
                    <a:pt x="0" y="5499100"/>
                  </a:moveTo>
                  <a:lnTo>
                    <a:pt x="3175000" y="0"/>
                  </a:lnTo>
                  <a:lnTo>
                    <a:pt x="6350000" y="5499100"/>
                  </a:lnTo>
                  <a:close/>
                </a:path>
              </a:pathLst>
            </a:custGeom>
            <a:solidFill>
              <a:srgbClr val="AE8441"/>
            </a:solidFill>
          </p:spPr>
          <p:txBody>
            <a:bodyPr/>
            <a:lstStyle/>
            <a:p>
              <a:endParaRPr lang="ja-JP" altLang="en-US" sz="1200"/>
            </a:p>
          </p:txBody>
        </p:sp>
      </p:grpSp>
      <p:grpSp>
        <p:nvGrpSpPr>
          <p:cNvPr id="16" name="Group 16"/>
          <p:cNvGrpSpPr/>
          <p:nvPr/>
        </p:nvGrpSpPr>
        <p:grpSpPr>
          <a:xfrm rot="-10800000">
            <a:off x="4306602" y="4407657"/>
            <a:ext cx="223354" cy="193425"/>
            <a:chOff x="0" y="0"/>
            <a:chExt cx="6350000" cy="5499100"/>
          </a:xfrm>
        </p:grpSpPr>
        <p:sp>
          <p:nvSpPr>
            <p:cNvPr id="17" name="Freeform 17"/>
            <p:cNvSpPr/>
            <p:nvPr/>
          </p:nvSpPr>
          <p:spPr>
            <a:xfrm>
              <a:off x="0" y="0"/>
              <a:ext cx="6350000" cy="5499100"/>
            </a:xfrm>
            <a:custGeom>
              <a:avLst/>
              <a:gdLst/>
              <a:ahLst/>
              <a:cxnLst/>
              <a:rect l="l" t="t" r="r" b="b"/>
              <a:pathLst>
                <a:path w="6350000" h="5499100">
                  <a:moveTo>
                    <a:pt x="0" y="5499100"/>
                  </a:moveTo>
                  <a:lnTo>
                    <a:pt x="3175000" y="0"/>
                  </a:lnTo>
                  <a:lnTo>
                    <a:pt x="6350000" y="5499100"/>
                  </a:lnTo>
                  <a:close/>
                </a:path>
              </a:pathLst>
            </a:custGeom>
            <a:solidFill>
              <a:srgbClr val="AE8441"/>
            </a:solidFill>
          </p:spPr>
          <p:txBody>
            <a:bodyPr/>
            <a:lstStyle/>
            <a:p>
              <a:endParaRPr lang="ja-JP" altLang="en-US" sz="1200"/>
            </a:p>
          </p:txBody>
        </p:sp>
      </p:grpSp>
      <p:grpSp>
        <p:nvGrpSpPr>
          <p:cNvPr id="21" name="Group 21"/>
          <p:cNvGrpSpPr/>
          <p:nvPr/>
        </p:nvGrpSpPr>
        <p:grpSpPr>
          <a:xfrm rot="-10800000">
            <a:off x="7624394" y="5105400"/>
            <a:ext cx="223354" cy="193425"/>
            <a:chOff x="0" y="0"/>
            <a:chExt cx="6350000" cy="5499100"/>
          </a:xfrm>
        </p:grpSpPr>
        <p:sp>
          <p:nvSpPr>
            <p:cNvPr id="22" name="Freeform 22"/>
            <p:cNvSpPr/>
            <p:nvPr/>
          </p:nvSpPr>
          <p:spPr>
            <a:xfrm>
              <a:off x="0" y="0"/>
              <a:ext cx="6350000" cy="5499100"/>
            </a:xfrm>
            <a:custGeom>
              <a:avLst/>
              <a:gdLst/>
              <a:ahLst/>
              <a:cxnLst/>
              <a:rect l="l" t="t" r="r" b="b"/>
              <a:pathLst>
                <a:path w="6350000" h="5499100">
                  <a:moveTo>
                    <a:pt x="0" y="5499100"/>
                  </a:moveTo>
                  <a:lnTo>
                    <a:pt x="3175000" y="0"/>
                  </a:lnTo>
                  <a:lnTo>
                    <a:pt x="6350000" y="5499100"/>
                  </a:lnTo>
                  <a:close/>
                </a:path>
              </a:pathLst>
            </a:custGeom>
            <a:solidFill>
              <a:srgbClr val="AE8441"/>
            </a:solidFill>
          </p:spPr>
          <p:txBody>
            <a:bodyPr/>
            <a:lstStyle/>
            <a:p>
              <a:endParaRPr lang="ja-JP" altLang="en-US" sz="1200"/>
            </a:p>
          </p:txBody>
        </p:sp>
      </p:grpSp>
      <p:sp>
        <p:nvSpPr>
          <p:cNvPr id="26" name="AutoShape 26"/>
          <p:cNvSpPr/>
          <p:nvPr/>
        </p:nvSpPr>
        <p:spPr>
          <a:xfrm>
            <a:off x="-321865" y="2640780"/>
            <a:ext cx="12835729" cy="99260"/>
          </a:xfrm>
          <a:prstGeom prst="rect">
            <a:avLst/>
          </a:prstGeom>
          <a:solidFill>
            <a:srgbClr val="AE8441"/>
          </a:solidFill>
        </p:spPr>
        <p:txBody>
          <a:bodyPr/>
          <a:lstStyle/>
          <a:p>
            <a:endParaRPr lang="ja-JP" altLang="en-US" sz="1200"/>
          </a:p>
        </p:txBody>
      </p:sp>
      <p:grpSp>
        <p:nvGrpSpPr>
          <p:cNvPr id="27" name="Group 11"/>
          <p:cNvGrpSpPr/>
          <p:nvPr/>
        </p:nvGrpSpPr>
        <p:grpSpPr>
          <a:xfrm rot="-10800000">
            <a:off x="4306602" y="2732011"/>
            <a:ext cx="223354" cy="193425"/>
            <a:chOff x="0" y="0"/>
            <a:chExt cx="6350000" cy="5499100"/>
          </a:xfrm>
        </p:grpSpPr>
        <p:sp>
          <p:nvSpPr>
            <p:cNvPr id="28" name="Freeform 12"/>
            <p:cNvSpPr/>
            <p:nvPr/>
          </p:nvSpPr>
          <p:spPr>
            <a:xfrm>
              <a:off x="0" y="0"/>
              <a:ext cx="6350000" cy="5499100"/>
            </a:xfrm>
            <a:custGeom>
              <a:avLst/>
              <a:gdLst/>
              <a:ahLst/>
              <a:cxnLst/>
              <a:rect l="l" t="t" r="r" b="b"/>
              <a:pathLst>
                <a:path w="6350000" h="5499100">
                  <a:moveTo>
                    <a:pt x="0" y="5499100"/>
                  </a:moveTo>
                  <a:lnTo>
                    <a:pt x="3175000" y="0"/>
                  </a:lnTo>
                  <a:lnTo>
                    <a:pt x="6350000" y="5499100"/>
                  </a:lnTo>
                  <a:close/>
                </a:path>
              </a:pathLst>
            </a:custGeom>
            <a:solidFill>
              <a:srgbClr val="AE8441"/>
            </a:solidFill>
          </p:spPr>
          <p:txBody>
            <a:bodyPr/>
            <a:lstStyle/>
            <a:p>
              <a:endParaRPr lang="ja-JP" altLang="en-US" sz="1200"/>
            </a:p>
          </p:txBody>
        </p:sp>
      </p:grpSp>
      <p:sp>
        <p:nvSpPr>
          <p:cNvPr id="29" name="TextBox 9"/>
          <p:cNvSpPr txBox="1"/>
          <p:nvPr/>
        </p:nvSpPr>
        <p:spPr>
          <a:xfrm>
            <a:off x="812100" y="3486286"/>
            <a:ext cx="1873805" cy="615553"/>
          </a:xfrm>
          <a:prstGeom prst="rect">
            <a:avLst/>
          </a:prstGeom>
        </p:spPr>
        <p:txBody>
          <a:bodyPr lIns="0" tIns="0" rIns="0" bIns="0" rtlCol="0" anchor="t">
            <a:spAutoFit/>
          </a:bodyPr>
          <a:lstStyle/>
          <a:p>
            <a:pPr algn="ctr"/>
            <a:r>
              <a:rPr lang="en-US" sz="2000" spc="160" dirty="0">
                <a:solidFill>
                  <a:srgbClr val="AE8441"/>
                </a:solidFill>
                <a:latin typeface="Roboto"/>
              </a:rPr>
              <a:t>HEARSAY</a:t>
            </a:r>
          </a:p>
          <a:p>
            <a:pPr algn="ctr"/>
            <a:r>
              <a:rPr lang="ja-JP" altLang="en-US" sz="2000" i="1" spc="160" dirty="0">
                <a:solidFill>
                  <a:srgbClr val="AE8441"/>
                </a:solidFill>
                <a:latin typeface="Roboto"/>
              </a:rPr>
              <a:t>伝聞　</a:t>
            </a:r>
            <a:r>
              <a:rPr lang="en-US" sz="2000" i="1" spc="160" dirty="0" err="1">
                <a:solidFill>
                  <a:srgbClr val="AE8441"/>
                </a:solidFill>
                <a:latin typeface="Roboto"/>
              </a:rPr>
              <a:t>Denbun</a:t>
            </a:r>
            <a:endParaRPr lang="en-US" sz="2000" i="1" spc="160" dirty="0">
              <a:solidFill>
                <a:srgbClr val="AE8441"/>
              </a:solidFill>
              <a:latin typeface="Roboto"/>
            </a:endParaRPr>
          </a:p>
        </p:txBody>
      </p:sp>
      <p:sp>
        <p:nvSpPr>
          <p:cNvPr id="30" name="AutoShape 26"/>
          <p:cNvSpPr/>
          <p:nvPr/>
        </p:nvSpPr>
        <p:spPr>
          <a:xfrm>
            <a:off x="1016000" y="5023040"/>
            <a:ext cx="9652000" cy="109259"/>
          </a:xfrm>
          <a:prstGeom prst="rect">
            <a:avLst/>
          </a:prstGeom>
          <a:solidFill>
            <a:srgbClr val="AE8441"/>
          </a:solidFill>
        </p:spPr>
        <p:txBody>
          <a:bodyPr/>
          <a:lstStyle/>
          <a:p>
            <a:endParaRPr lang="ja-JP" altLang="en-US" sz="1200"/>
          </a:p>
        </p:txBody>
      </p:sp>
      <p:sp>
        <p:nvSpPr>
          <p:cNvPr id="31" name="Rectangle 30"/>
          <p:cNvSpPr/>
          <p:nvPr/>
        </p:nvSpPr>
        <p:spPr>
          <a:xfrm>
            <a:off x="260080" y="5381186"/>
            <a:ext cx="1958549" cy="502573"/>
          </a:xfrm>
          <a:prstGeom prst="rect">
            <a:avLst/>
          </a:prstGeom>
        </p:spPr>
        <p:txBody>
          <a:bodyPr wrap="none">
            <a:spAutoFit/>
          </a:bodyPr>
          <a:lstStyle/>
          <a:p>
            <a:pPr algn="ctr"/>
            <a:r>
              <a:rPr lang="en-US" sz="1333" b="1" spc="160" dirty="0">
                <a:solidFill>
                  <a:srgbClr val="AE8441"/>
                </a:solidFill>
                <a:latin typeface="Roboto"/>
              </a:rPr>
              <a:t>Emphasize strong </a:t>
            </a:r>
          </a:p>
          <a:p>
            <a:pPr algn="ctr"/>
            <a:r>
              <a:rPr lang="en-US" sz="1333" b="1" spc="160" dirty="0">
                <a:solidFill>
                  <a:srgbClr val="AE8441"/>
                </a:solidFill>
                <a:latin typeface="Roboto"/>
              </a:rPr>
              <a:t>opinion</a:t>
            </a:r>
            <a:endParaRPr lang="en-US" sz="1333" b="1" i="1" spc="160" dirty="0">
              <a:solidFill>
                <a:srgbClr val="AE8441"/>
              </a:solidFill>
              <a:latin typeface="Roboto"/>
            </a:endParaRPr>
          </a:p>
        </p:txBody>
      </p:sp>
      <p:sp>
        <p:nvSpPr>
          <p:cNvPr id="32" name="TextBox 9"/>
          <p:cNvSpPr txBox="1"/>
          <p:nvPr/>
        </p:nvSpPr>
        <p:spPr>
          <a:xfrm>
            <a:off x="6231274" y="3492278"/>
            <a:ext cx="2164077" cy="882421"/>
          </a:xfrm>
          <a:prstGeom prst="rect">
            <a:avLst/>
          </a:prstGeom>
        </p:spPr>
        <p:txBody>
          <a:bodyPr wrap="square" lIns="0" tIns="0" rIns="0" bIns="0" rtlCol="0" anchor="t">
            <a:spAutoFit/>
          </a:bodyPr>
          <a:lstStyle/>
          <a:p>
            <a:pPr algn="ctr"/>
            <a:r>
              <a:rPr lang="en-US" sz="1867" spc="160" dirty="0">
                <a:solidFill>
                  <a:srgbClr val="AE8441"/>
                </a:solidFill>
                <a:latin typeface="Roboto"/>
              </a:rPr>
              <a:t>EXPLAINATION</a:t>
            </a:r>
          </a:p>
          <a:p>
            <a:pPr algn="ctr"/>
            <a:r>
              <a:rPr lang="en-US" sz="1867" spc="160" dirty="0">
                <a:solidFill>
                  <a:srgbClr val="AE8441"/>
                </a:solidFill>
                <a:latin typeface="Roboto"/>
              </a:rPr>
              <a:t>MARKER</a:t>
            </a:r>
          </a:p>
          <a:p>
            <a:pPr algn="ctr"/>
            <a:r>
              <a:rPr lang="en-US" sz="2000" i="1" spc="160" dirty="0" err="1">
                <a:solidFill>
                  <a:srgbClr val="AE8441"/>
                </a:solidFill>
                <a:latin typeface="Roboto"/>
              </a:rPr>
              <a:t>Shuujoshi</a:t>
            </a:r>
            <a:endParaRPr lang="en-US" sz="2000" i="1" spc="160" dirty="0">
              <a:solidFill>
                <a:srgbClr val="AE8441"/>
              </a:solidFill>
              <a:latin typeface="Roboto"/>
            </a:endParaRPr>
          </a:p>
        </p:txBody>
      </p:sp>
      <p:sp>
        <p:nvSpPr>
          <p:cNvPr id="33" name="TextBox 9"/>
          <p:cNvSpPr txBox="1"/>
          <p:nvPr/>
        </p:nvSpPr>
        <p:spPr>
          <a:xfrm>
            <a:off x="6795169" y="5381186"/>
            <a:ext cx="1873805" cy="410241"/>
          </a:xfrm>
          <a:prstGeom prst="rect">
            <a:avLst/>
          </a:prstGeom>
        </p:spPr>
        <p:txBody>
          <a:bodyPr lIns="0" tIns="0" rIns="0" bIns="0" rtlCol="0" anchor="t">
            <a:spAutoFit/>
          </a:bodyPr>
          <a:lstStyle/>
          <a:p>
            <a:pPr algn="ctr"/>
            <a:r>
              <a:rPr lang="en-US" sz="1333" b="1" spc="160" dirty="0">
                <a:solidFill>
                  <a:srgbClr val="AE8441"/>
                </a:solidFill>
                <a:latin typeface="Roboto"/>
              </a:rPr>
              <a:t>Convey surprised feelings</a:t>
            </a:r>
          </a:p>
        </p:txBody>
      </p:sp>
      <p:sp>
        <p:nvSpPr>
          <p:cNvPr id="34" name="TextBox 24"/>
          <p:cNvSpPr txBox="1"/>
          <p:nvPr/>
        </p:nvSpPr>
        <p:spPr>
          <a:xfrm>
            <a:off x="3481376" y="5447501"/>
            <a:ext cx="1873805" cy="410241"/>
          </a:xfrm>
          <a:prstGeom prst="rect">
            <a:avLst/>
          </a:prstGeom>
        </p:spPr>
        <p:txBody>
          <a:bodyPr lIns="0" tIns="0" rIns="0" bIns="0" rtlCol="0" anchor="t">
            <a:spAutoFit/>
          </a:bodyPr>
          <a:lstStyle/>
          <a:p>
            <a:pPr algn="ctr"/>
            <a:r>
              <a:rPr lang="en-US" sz="1333" b="1" spc="160" dirty="0">
                <a:solidFill>
                  <a:srgbClr val="AE8441"/>
                </a:solidFill>
                <a:latin typeface="Roboto"/>
              </a:rPr>
              <a:t>Revise statement with true facts</a:t>
            </a:r>
          </a:p>
        </p:txBody>
      </p:sp>
      <p:grpSp>
        <p:nvGrpSpPr>
          <p:cNvPr id="35" name="Group 11"/>
          <p:cNvGrpSpPr/>
          <p:nvPr/>
        </p:nvGrpSpPr>
        <p:grpSpPr>
          <a:xfrm rot="-10800000">
            <a:off x="4345183" y="5105401"/>
            <a:ext cx="223354" cy="193425"/>
            <a:chOff x="0" y="0"/>
            <a:chExt cx="6350000" cy="5499100"/>
          </a:xfrm>
        </p:grpSpPr>
        <p:sp>
          <p:nvSpPr>
            <p:cNvPr id="36" name="Freeform 12"/>
            <p:cNvSpPr/>
            <p:nvPr/>
          </p:nvSpPr>
          <p:spPr>
            <a:xfrm>
              <a:off x="0" y="0"/>
              <a:ext cx="6350000" cy="5499100"/>
            </a:xfrm>
            <a:custGeom>
              <a:avLst/>
              <a:gdLst/>
              <a:ahLst/>
              <a:cxnLst/>
              <a:rect l="l" t="t" r="r" b="b"/>
              <a:pathLst>
                <a:path w="6350000" h="5499100">
                  <a:moveTo>
                    <a:pt x="0" y="5499100"/>
                  </a:moveTo>
                  <a:lnTo>
                    <a:pt x="3175000" y="0"/>
                  </a:lnTo>
                  <a:lnTo>
                    <a:pt x="6350000" y="5499100"/>
                  </a:lnTo>
                  <a:close/>
                </a:path>
              </a:pathLst>
            </a:custGeom>
            <a:solidFill>
              <a:srgbClr val="AE8441"/>
            </a:solidFill>
          </p:spPr>
          <p:txBody>
            <a:bodyPr/>
            <a:lstStyle/>
            <a:p>
              <a:endParaRPr lang="ja-JP" altLang="en-US" sz="1200"/>
            </a:p>
          </p:txBody>
        </p:sp>
      </p:grpSp>
      <p:grpSp>
        <p:nvGrpSpPr>
          <p:cNvPr id="37" name="Group 16"/>
          <p:cNvGrpSpPr/>
          <p:nvPr/>
        </p:nvGrpSpPr>
        <p:grpSpPr>
          <a:xfrm rot="-10800000">
            <a:off x="4323249" y="4728947"/>
            <a:ext cx="223354" cy="193425"/>
            <a:chOff x="0" y="0"/>
            <a:chExt cx="6350000" cy="5499100"/>
          </a:xfrm>
        </p:grpSpPr>
        <p:sp>
          <p:nvSpPr>
            <p:cNvPr id="38" name="Freeform 17"/>
            <p:cNvSpPr/>
            <p:nvPr/>
          </p:nvSpPr>
          <p:spPr>
            <a:xfrm>
              <a:off x="0" y="0"/>
              <a:ext cx="6350000" cy="5499100"/>
            </a:xfrm>
            <a:custGeom>
              <a:avLst/>
              <a:gdLst/>
              <a:ahLst/>
              <a:cxnLst/>
              <a:rect l="l" t="t" r="r" b="b"/>
              <a:pathLst>
                <a:path w="6350000" h="5499100">
                  <a:moveTo>
                    <a:pt x="0" y="5499100"/>
                  </a:moveTo>
                  <a:lnTo>
                    <a:pt x="3175000" y="0"/>
                  </a:lnTo>
                  <a:lnTo>
                    <a:pt x="6350000" y="5499100"/>
                  </a:lnTo>
                  <a:close/>
                </a:path>
              </a:pathLst>
            </a:custGeom>
            <a:solidFill>
              <a:srgbClr val="AE8441"/>
            </a:solidFill>
          </p:spPr>
          <p:txBody>
            <a:bodyPr/>
            <a:lstStyle/>
            <a:p>
              <a:endParaRPr lang="ja-JP" altLang="en-US" sz="1200"/>
            </a:p>
          </p:txBody>
        </p:sp>
      </p:grpSp>
      <p:grpSp>
        <p:nvGrpSpPr>
          <p:cNvPr id="39" name="Group 16"/>
          <p:cNvGrpSpPr/>
          <p:nvPr/>
        </p:nvGrpSpPr>
        <p:grpSpPr>
          <a:xfrm rot="-10800000">
            <a:off x="1012557" y="5105400"/>
            <a:ext cx="223354" cy="193425"/>
            <a:chOff x="0" y="0"/>
            <a:chExt cx="6350000" cy="5499100"/>
          </a:xfrm>
        </p:grpSpPr>
        <p:sp>
          <p:nvSpPr>
            <p:cNvPr id="40" name="Freeform 17"/>
            <p:cNvSpPr/>
            <p:nvPr/>
          </p:nvSpPr>
          <p:spPr>
            <a:xfrm>
              <a:off x="0" y="0"/>
              <a:ext cx="6350000" cy="5499100"/>
            </a:xfrm>
            <a:custGeom>
              <a:avLst/>
              <a:gdLst/>
              <a:ahLst/>
              <a:cxnLst/>
              <a:rect l="l" t="t" r="r" b="b"/>
              <a:pathLst>
                <a:path w="6350000" h="5499100">
                  <a:moveTo>
                    <a:pt x="0" y="5499100"/>
                  </a:moveTo>
                  <a:lnTo>
                    <a:pt x="3175000" y="0"/>
                  </a:lnTo>
                  <a:lnTo>
                    <a:pt x="6350000" y="5499100"/>
                  </a:lnTo>
                  <a:close/>
                </a:path>
              </a:pathLst>
            </a:custGeom>
            <a:solidFill>
              <a:srgbClr val="AE8441"/>
            </a:solidFill>
          </p:spPr>
          <p:txBody>
            <a:bodyPr/>
            <a:lstStyle/>
            <a:p>
              <a:endParaRPr lang="ja-JP" altLang="en-US" sz="1200"/>
            </a:p>
          </p:txBody>
        </p:sp>
      </p:grpSp>
      <p:grpSp>
        <p:nvGrpSpPr>
          <p:cNvPr id="41" name="Group 11"/>
          <p:cNvGrpSpPr/>
          <p:nvPr/>
        </p:nvGrpSpPr>
        <p:grpSpPr>
          <a:xfrm rot="-10800000">
            <a:off x="10109200" y="2740040"/>
            <a:ext cx="223354" cy="193425"/>
            <a:chOff x="0" y="0"/>
            <a:chExt cx="6350000" cy="5499100"/>
          </a:xfrm>
        </p:grpSpPr>
        <p:sp>
          <p:nvSpPr>
            <p:cNvPr id="42" name="Freeform 12"/>
            <p:cNvSpPr/>
            <p:nvPr/>
          </p:nvSpPr>
          <p:spPr>
            <a:xfrm>
              <a:off x="0" y="0"/>
              <a:ext cx="6350000" cy="5499100"/>
            </a:xfrm>
            <a:custGeom>
              <a:avLst/>
              <a:gdLst/>
              <a:ahLst/>
              <a:cxnLst/>
              <a:rect l="l" t="t" r="r" b="b"/>
              <a:pathLst>
                <a:path w="6350000" h="5499100">
                  <a:moveTo>
                    <a:pt x="0" y="5499100"/>
                  </a:moveTo>
                  <a:lnTo>
                    <a:pt x="3175000" y="0"/>
                  </a:lnTo>
                  <a:lnTo>
                    <a:pt x="6350000" y="5499100"/>
                  </a:lnTo>
                  <a:close/>
                </a:path>
              </a:pathLst>
            </a:custGeom>
            <a:solidFill>
              <a:srgbClr val="AE8441"/>
            </a:solidFill>
          </p:spPr>
          <p:txBody>
            <a:bodyPr/>
            <a:lstStyle/>
            <a:p>
              <a:endParaRPr lang="ja-JP" altLang="en-US" sz="1200"/>
            </a:p>
          </p:txBody>
        </p:sp>
      </p:grpSp>
      <p:sp>
        <p:nvSpPr>
          <p:cNvPr id="43" name="TextBox 9"/>
          <p:cNvSpPr txBox="1"/>
          <p:nvPr/>
        </p:nvSpPr>
        <p:spPr>
          <a:xfrm>
            <a:off x="9138838" y="3486286"/>
            <a:ext cx="2164077" cy="615553"/>
          </a:xfrm>
          <a:prstGeom prst="rect">
            <a:avLst/>
          </a:prstGeom>
        </p:spPr>
        <p:txBody>
          <a:bodyPr wrap="square" lIns="0" tIns="0" rIns="0" bIns="0" rtlCol="0" anchor="t">
            <a:spAutoFit/>
          </a:bodyPr>
          <a:lstStyle/>
          <a:p>
            <a:pPr algn="ctr"/>
            <a:r>
              <a:rPr lang="en-US" sz="2000" spc="160" dirty="0">
                <a:solidFill>
                  <a:srgbClr val="AE8441"/>
                </a:solidFill>
                <a:latin typeface="Roboto"/>
              </a:rPr>
              <a:t>INTERJECTION</a:t>
            </a:r>
          </a:p>
          <a:p>
            <a:pPr algn="ctr"/>
            <a:r>
              <a:rPr lang="en-US" sz="2000" i="1" spc="160" dirty="0" err="1">
                <a:solidFill>
                  <a:srgbClr val="AE8441"/>
                </a:solidFill>
                <a:latin typeface="Roboto"/>
              </a:rPr>
              <a:t>Kantoushi</a:t>
            </a:r>
            <a:endParaRPr lang="en-US" sz="2000" i="1" spc="160" dirty="0">
              <a:solidFill>
                <a:srgbClr val="AE8441"/>
              </a:solidFill>
              <a:latin typeface="Roboto"/>
            </a:endParaRPr>
          </a:p>
        </p:txBody>
      </p:sp>
      <p:grpSp>
        <p:nvGrpSpPr>
          <p:cNvPr id="44" name="Group 21">
            <a:extLst>
              <a:ext uri="{FF2B5EF4-FFF2-40B4-BE49-F238E27FC236}">
                <a16:creationId xmlns:a16="http://schemas.microsoft.com/office/drawing/2014/main" id="{2191C992-9833-8EAA-B403-9C19853EF897}"/>
              </a:ext>
            </a:extLst>
          </p:cNvPr>
          <p:cNvGrpSpPr/>
          <p:nvPr/>
        </p:nvGrpSpPr>
        <p:grpSpPr>
          <a:xfrm rot="-10800000">
            <a:off x="10444646" y="5132299"/>
            <a:ext cx="223354" cy="193425"/>
            <a:chOff x="0" y="0"/>
            <a:chExt cx="6350000" cy="5499100"/>
          </a:xfrm>
        </p:grpSpPr>
        <p:sp>
          <p:nvSpPr>
            <p:cNvPr id="45" name="Freeform 22">
              <a:extLst>
                <a:ext uri="{FF2B5EF4-FFF2-40B4-BE49-F238E27FC236}">
                  <a16:creationId xmlns:a16="http://schemas.microsoft.com/office/drawing/2014/main" id="{42F08308-1456-5D46-9C5C-6F8878AB6766}"/>
                </a:ext>
              </a:extLst>
            </p:cNvPr>
            <p:cNvSpPr/>
            <p:nvPr/>
          </p:nvSpPr>
          <p:spPr>
            <a:xfrm>
              <a:off x="0" y="0"/>
              <a:ext cx="6350000" cy="5499100"/>
            </a:xfrm>
            <a:custGeom>
              <a:avLst/>
              <a:gdLst/>
              <a:ahLst/>
              <a:cxnLst/>
              <a:rect l="l" t="t" r="r" b="b"/>
              <a:pathLst>
                <a:path w="6350000" h="5499100">
                  <a:moveTo>
                    <a:pt x="0" y="5499100"/>
                  </a:moveTo>
                  <a:lnTo>
                    <a:pt x="3175000" y="0"/>
                  </a:lnTo>
                  <a:lnTo>
                    <a:pt x="6350000" y="5499100"/>
                  </a:lnTo>
                  <a:close/>
                </a:path>
              </a:pathLst>
            </a:custGeom>
            <a:solidFill>
              <a:srgbClr val="AE8441"/>
            </a:solidFill>
          </p:spPr>
          <p:txBody>
            <a:bodyPr/>
            <a:lstStyle/>
            <a:p>
              <a:endParaRPr lang="ja-JP" altLang="en-US" sz="1200"/>
            </a:p>
          </p:txBody>
        </p:sp>
      </p:grpSp>
      <p:sp>
        <p:nvSpPr>
          <p:cNvPr id="46" name="TextBox 9">
            <a:extLst>
              <a:ext uri="{FF2B5EF4-FFF2-40B4-BE49-F238E27FC236}">
                <a16:creationId xmlns:a16="http://schemas.microsoft.com/office/drawing/2014/main" id="{3CE32502-5CDE-B7CC-F0ED-769B16055656}"/>
              </a:ext>
            </a:extLst>
          </p:cNvPr>
          <p:cNvSpPr txBox="1"/>
          <p:nvPr/>
        </p:nvSpPr>
        <p:spPr>
          <a:xfrm>
            <a:off x="9507743" y="5370400"/>
            <a:ext cx="1873805" cy="410241"/>
          </a:xfrm>
          <a:prstGeom prst="rect">
            <a:avLst/>
          </a:prstGeom>
        </p:spPr>
        <p:txBody>
          <a:bodyPr lIns="0" tIns="0" rIns="0" bIns="0" rtlCol="0" anchor="t">
            <a:spAutoFit/>
          </a:bodyPr>
          <a:lstStyle/>
          <a:p>
            <a:pPr algn="ctr"/>
            <a:r>
              <a:rPr lang="en-US" sz="1333" b="1" spc="160" dirty="0">
                <a:solidFill>
                  <a:srgbClr val="AE8441"/>
                </a:solidFill>
                <a:latin typeface="Roboto"/>
              </a:rPr>
              <a:t>State indirect</a:t>
            </a:r>
          </a:p>
          <a:p>
            <a:pPr algn="ctr"/>
            <a:r>
              <a:rPr lang="en-US" sz="1333" b="1" spc="160" dirty="0">
                <a:solidFill>
                  <a:srgbClr val="AE8441"/>
                </a:solidFill>
                <a:latin typeface="Roboto"/>
              </a:rPr>
              <a:t>request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8" name="TextBox 5">
            <a:extLst>
              <a:ext uri="{FF2B5EF4-FFF2-40B4-BE49-F238E27FC236}">
                <a16:creationId xmlns:a16="http://schemas.microsoft.com/office/drawing/2014/main" id="{7A08EE3A-8FB7-0789-7A91-47B248B8D2C2}"/>
              </a:ext>
            </a:extLst>
          </p:cNvPr>
          <p:cNvSpPr txBox="1"/>
          <p:nvPr/>
        </p:nvSpPr>
        <p:spPr>
          <a:xfrm>
            <a:off x="803249" y="1526957"/>
            <a:ext cx="3535838" cy="677108"/>
          </a:xfrm>
          <a:prstGeom prst="rect">
            <a:avLst/>
          </a:prstGeom>
          <a:solidFill>
            <a:schemeClr val="bg1">
              <a:lumMod val="65000"/>
            </a:schemeClr>
          </a:solidFill>
        </p:spPr>
        <p:txBody>
          <a:bodyPr wrap="square" lIns="0" tIns="0" rIns="0" bIns="0" rtlCol="0" anchor="t">
            <a:spAutoFit/>
          </a:bodyPr>
          <a:lstStyle/>
          <a:p>
            <a:pPr marL="342900" indent="-342900">
              <a:buAutoNum type="arabicParenR"/>
            </a:pPr>
            <a:r>
              <a:rPr lang="en-US" sz="1600" spc="110" dirty="0">
                <a:solidFill>
                  <a:srgbClr val="FFFFFF"/>
                </a:solidFill>
                <a:latin typeface="Arvo"/>
              </a:rPr>
              <a:t>-</a:t>
            </a:r>
            <a:r>
              <a:rPr lang="en-US" sz="1600" spc="110" dirty="0" err="1">
                <a:solidFill>
                  <a:srgbClr val="FFFFFF"/>
                </a:solidFill>
                <a:latin typeface="Arvo"/>
              </a:rPr>
              <a:t>tte</a:t>
            </a:r>
            <a:r>
              <a:rPr lang="en-US" sz="1600" spc="110" dirty="0">
                <a:solidFill>
                  <a:srgbClr val="FFFFFF"/>
                </a:solidFill>
                <a:latin typeface="Arvo"/>
              </a:rPr>
              <a:t> as an </a:t>
            </a:r>
          </a:p>
          <a:p>
            <a:r>
              <a:rPr lang="en-US" sz="2800" spc="110" dirty="0">
                <a:solidFill>
                  <a:srgbClr val="FFFFFF"/>
                </a:solidFill>
                <a:latin typeface="Arvo"/>
              </a:rPr>
              <a:t>  Indirect Quotation</a:t>
            </a:r>
            <a:endParaRPr lang="en-US" sz="2800" spc="130" dirty="0">
              <a:solidFill>
                <a:srgbClr val="FFFFFF"/>
              </a:solidFill>
              <a:latin typeface="Arvo"/>
            </a:endParaRPr>
          </a:p>
        </p:txBody>
      </p:sp>
      <p:sp>
        <p:nvSpPr>
          <p:cNvPr id="9" name="AutoShape 2">
            <a:extLst>
              <a:ext uri="{FF2B5EF4-FFF2-40B4-BE49-F238E27FC236}">
                <a16:creationId xmlns:a16="http://schemas.microsoft.com/office/drawing/2014/main" id="{D1818532-05D8-AB4A-C6CB-0E2028941173}"/>
              </a:ext>
            </a:extLst>
          </p:cNvPr>
          <p:cNvSpPr/>
          <p:nvPr/>
        </p:nvSpPr>
        <p:spPr>
          <a:xfrm>
            <a:off x="1382533" y="2225558"/>
            <a:ext cx="48865" cy="2217708"/>
          </a:xfrm>
          <a:prstGeom prst="rect">
            <a:avLst/>
          </a:prstGeom>
          <a:solidFill>
            <a:srgbClr val="AE8441"/>
          </a:solidFill>
        </p:spPr>
        <p:txBody>
          <a:bodyPr/>
          <a:lstStyle/>
          <a:p>
            <a:endParaRPr lang="ja-JP" altLang="en-US"/>
          </a:p>
        </p:txBody>
      </p:sp>
      <p:graphicFrame>
        <p:nvGraphicFramePr>
          <p:cNvPr id="10" name="表 9">
            <a:extLst>
              <a:ext uri="{FF2B5EF4-FFF2-40B4-BE49-F238E27FC236}">
                <a16:creationId xmlns:a16="http://schemas.microsoft.com/office/drawing/2014/main" id="{E26D0FCD-7A88-208F-30F6-38B3F24B0A3D}"/>
              </a:ext>
            </a:extLst>
          </p:cNvPr>
          <p:cNvGraphicFramePr>
            <a:graphicFrameLocks noGrp="1"/>
          </p:cNvGraphicFramePr>
          <p:nvPr>
            <p:extLst>
              <p:ext uri="{D42A27DB-BD31-4B8C-83A1-F6EECF244321}">
                <p14:modId xmlns:p14="http://schemas.microsoft.com/office/powerpoint/2010/main" val="2289275850"/>
              </p:ext>
            </p:extLst>
          </p:nvPr>
        </p:nvGraphicFramePr>
        <p:xfrm>
          <a:off x="5060752" y="1526957"/>
          <a:ext cx="6239852" cy="3520440"/>
        </p:xfrm>
        <a:graphic>
          <a:graphicData uri="http://schemas.openxmlformats.org/drawingml/2006/table">
            <a:tbl>
              <a:tblPr firstRow="1" firstCol="1" bandRow="1">
                <a:tableStyleId>{5C22544A-7EE6-4342-B048-85BDC9FD1C3A}</a:tableStyleId>
              </a:tblPr>
              <a:tblGrid>
                <a:gridCol w="1118523">
                  <a:extLst>
                    <a:ext uri="{9D8B030D-6E8A-4147-A177-3AD203B41FA5}">
                      <a16:colId xmlns:a16="http://schemas.microsoft.com/office/drawing/2014/main" val="1678032108"/>
                    </a:ext>
                  </a:extLst>
                </a:gridCol>
                <a:gridCol w="5121329">
                  <a:extLst>
                    <a:ext uri="{9D8B030D-6E8A-4147-A177-3AD203B41FA5}">
                      <a16:colId xmlns:a16="http://schemas.microsoft.com/office/drawing/2014/main" val="3466280801"/>
                    </a:ext>
                  </a:extLst>
                </a:gridCol>
              </a:tblGrid>
              <a:tr h="228600">
                <a:tc>
                  <a:txBody>
                    <a:bodyPr/>
                    <a:lstStyle/>
                    <a:p>
                      <a:pPr algn="ctr"/>
                      <a:r>
                        <a:rPr lang="en-US" sz="1400" kern="0">
                          <a:solidFill>
                            <a:schemeClr val="bg1"/>
                          </a:solidFill>
                          <a:effectLst/>
                        </a:rPr>
                        <a:t>IC01_</a:t>
                      </a:r>
                      <a:r>
                        <a:rPr lang="ja-JP" sz="1400" kern="0">
                          <a:solidFill>
                            <a:schemeClr val="bg1"/>
                          </a:solidFill>
                          <a:effectLst/>
                        </a:rPr>
                        <a:t>安村</a:t>
                      </a:r>
                      <a:endParaRPr lang="ja-JP" sz="1400" kern="10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l"/>
                      <a:r>
                        <a:rPr lang="ja-JP" sz="1400" b="0" kern="0" dirty="0">
                          <a:solidFill>
                            <a:schemeClr val="bg1"/>
                          </a:solidFill>
                          <a:effectLst/>
                        </a:rPr>
                        <a:t>で それをまあ読み解いてったら</a:t>
                      </a:r>
                      <a:r>
                        <a:rPr lang="en-US" sz="1400" b="0" kern="0" dirty="0">
                          <a:solidFill>
                            <a:schemeClr val="bg1"/>
                          </a:solidFill>
                          <a:effectLst/>
                        </a:rPr>
                        <a:t>(0.406)(F </a:t>
                      </a:r>
                      <a:r>
                        <a:rPr lang="ja-JP" sz="1400" b="0" kern="0" dirty="0">
                          <a:solidFill>
                            <a:schemeClr val="bg1"/>
                          </a:solidFill>
                          <a:effectLst/>
                        </a:rPr>
                        <a:t>あの</a:t>
                      </a:r>
                      <a:r>
                        <a:rPr lang="en-US" sz="1400" b="0" kern="0" dirty="0">
                          <a:solidFill>
                            <a:schemeClr val="bg1"/>
                          </a:solidFill>
                          <a:effectLst/>
                        </a:rPr>
                        <a:t>:) </a:t>
                      </a:r>
                      <a:r>
                        <a:rPr lang="ja-JP" sz="1400" b="0" kern="0" dirty="0">
                          <a:solidFill>
                            <a:schemeClr val="bg1"/>
                          </a:solidFill>
                          <a:effectLst/>
                        </a:rPr>
                        <a:t>なんか</a:t>
                      </a:r>
                      <a:r>
                        <a:rPr lang="en-US" sz="1400" b="0" kern="0" dirty="0">
                          <a:solidFill>
                            <a:schemeClr val="bg1"/>
                          </a:solidFill>
                          <a:effectLst/>
                        </a:rPr>
                        <a:t>(0.557)(D </a:t>
                      </a:r>
                      <a:r>
                        <a:rPr lang="ja-JP" sz="1400" b="0" kern="0" dirty="0">
                          <a:solidFill>
                            <a:schemeClr val="bg1"/>
                          </a:solidFill>
                          <a:effectLst/>
                        </a:rPr>
                        <a:t>ウ</a:t>
                      </a:r>
                      <a:r>
                        <a:rPr lang="en-US" sz="1400" b="0" kern="0" dirty="0">
                          <a:solidFill>
                            <a:schemeClr val="bg1"/>
                          </a:solidFill>
                          <a:effectLst/>
                        </a:rPr>
                        <a:t>) (D </a:t>
                      </a:r>
                      <a:r>
                        <a:rPr lang="ja-JP" sz="1400" b="0" kern="0" dirty="0">
                          <a:solidFill>
                            <a:schemeClr val="bg1"/>
                          </a:solidFill>
                          <a:effectLst/>
                        </a:rPr>
                        <a:t>コ</a:t>
                      </a:r>
                      <a:r>
                        <a:rPr lang="en-US" sz="1400" b="0" kern="0" dirty="0">
                          <a:solidFill>
                            <a:schemeClr val="bg1"/>
                          </a:solidFill>
                          <a:effectLst/>
                        </a:rPr>
                        <a:t>)</a:t>
                      </a:r>
                      <a:r>
                        <a:rPr lang="ja-JP" sz="1400" b="0" kern="0" dirty="0">
                          <a:solidFill>
                            <a:schemeClr val="bg1"/>
                          </a:solidFill>
                          <a:effectLst/>
                        </a:rPr>
                        <a:t>古事記とか</a:t>
                      </a:r>
                      <a:r>
                        <a:rPr lang="en-US" sz="1400" b="0" kern="0" dirty="0">
                          <a:solidFill>
                            <a:schemeClr val="bg1"/>
                          </a:solidFill>
                          <a:effectLst/>
                        </a:rPr>
                        <a:t>(0.553)</a:t>
                      </a:r>
                      <a:r>
                        <a:rPr lang="ja-JP" sz="1400" b="0" kern="0" dirty="0">
                          <a:solidFill>
                            <a:schemeClr val="bg1"/>
                          </a:solidFill>
                          <a:effectLst/>
                        </a:rPr>
                        <a:t>日本書記より</a:t>
                      </a:r>
                      <a:r>
                        <a:rPr lang="en-US" sz="1400" b="0" kern="0" dirty="0">
                          <a:solidFill>
                            <a:schemeClr val="bg1"/>
                          </a:solidFill>
                          <a:effectLst/>
                        </a:rPr>
                        <a:t>:(0.193)</a:t>
                      </a:r>
                      <a:r>
                        <a:rPr lang="ja-JP" sz="1400" b="0" kern="0" dirty="0">
                          <a:solidFill>
                            <a:schemeClr val="bg1"/>
                          </a:solidFill>
                          <a:effectLst/>
                        </a:rPr>
                        <a:t>前の話しを書かれてるってことがわかってきたってゆって</a:t>
                      </a:r>
                      <a:r>
                        <a:rPr lang="en-US" sz="1400" b="0" kern="0" dirty="0">
                          <a:solidFill>
                            <a:schemeClr val="bg1"/>
                          </a:solidFill>
                          <a:effectLst/>
                        </a:rPr>
                        <a:t>:</a:t>
                      </a:r>
                      <a:r>
                        <a:rPr lang="ja-JP" sz="1400" b="0" kern="0" dirty="0">
                          <a:solidFill>
                            <a:schemeClr val="bg1"/>
                          </a:solidFill>
                          <a:effectLst/>
                        </a:rPr>
                        <a:t>。</a:t>
                      </a:r>
                      <a:endParaRPr lang="ja-JP" sz="1400" b="0"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51112778"/>
                  </a:ext>
                </a:extLst>
              </a:tr>
              <a:tr h="228600">
                <a:tc>
                  <a:txBody>
                    <a:bodyPr/>
                    <a:lstStyle/>
                    <a:p>
                      <a:pPr algn="ctr"/>
                      <a:r>
                        <a:rPr lang="en-US" sz="1400" kern="0">
                          <a:solidFill>
                            <a:schemeClr val="bg1"/>
                          </a:solidFill>
                          <a:effectLst/>
                        </a:rPr>
                        <a:t>IC02_</a:t>
                      </a:r>
                      <a:r>
                        <a:rPr lang="ja-JP" sz="1400" kern="0">
                          <a:solidFill>
                            <a:schemeClr val="bg1"/>
                          </a:solidFill>
                          <a:effectLst/>
                        </a:rPr>
                        <a:t>広子</a:t>
                      </a:r>
                      <a:endParaRPr lang="ja-JP" sz="1400" kern="10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l"/>
                      <a:r>
                        <a:rPr lang="ja-JP" sz="1400" kern="0" dirty="0">
                          <a:solidFill>
                            <a:schemeClr val="bg1"/>
                          </a:solidFill>
                          <a:effectLst/>
                        </a:rPr>
                        <a:t>うん うん。</a:t>
                      </a:r>
                      <a:endParaRPr lang="ja-JP" sz="1400"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281745817"/>
                  </a:ext>
                </a:extLst>
              </a:tr>
              <a:tr h="228600">
                <a:tc>
                  <a:txBody>
                    <a:bodyPr/>
                    <a:lstStyle/>
                    <a:p>
                      <a:pPr algn="ctr"/>
                      <a:r>
                        <a:rPr lang="en-US" sz="1400" kern="0">
                          <a:solidFill>
                            <a:schemeClr val="bg1"/>
                          </a:solidFill>
                          <a:effectLst/>
                        </a:rPr>
                        <a:t>IC02_</a:t>
                      </a:r>
                      <a:r>
                        <a:rPr lang="ja-JP" sz="1400" kern="0">
                          <a:solidFill>
                            <a:schemeClr val="bg1"/>
                          </a:solidFill>
                          <a:effectLst/>
                        </a:rPr>
                        <a:t>広子</a:t>
                      </a:r>
                      <a:endParaRPr lang="ja-JP" sz="1400" kern="10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ja-JP" sz="1400" kern="0" dirty="0">
                          <a:solidFill>
                            <a:schemeClr val="bg1"/>
                          </a:solidFill>
                          <a:effectLst/>
                        </a:rPr>
                        <a:t>うーん。</a:t>
                      </a:r>
                      <a:endParaRPr lang="ja-JP" sz="1400"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01012151"/>
                  </a:ext>
                </a:extLst>
              </a:tr>
              <a:tr h="228600">
                <a:tc>
                  <a:txBody>
                    <a:bodyPr/>
                    <a:lstStyle/>
                    <a:p>
                      <a:pPr algn="ctr"/>
                      <a:r>
                        <a:rPr lang="en-US" sz="1400" kern="0">
                          <a:solidFill>
                            <a:schemeClr val="bg1"/>
                          </a:solidFill>
                          <a:effectLst/>
                        </a:rPr>
                        <a:t>IC02_</a:t>
                      </a:r>
                      <a:r>
                        <a:rPr lang="ja-JP" sz="1400" kern="0">
                          <a:solidFill>
                            <a:schemeClr val="bg1"/>
                          </a:solidFill>
                          <a:effectLst/>
                        </a:rPr>
                        <a:t>広子</a:t>
                      </a:r>
                      <a:endParaRPr lang="ja-JP" sz="1400" kern="10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ja-JP" sz="1400" kern="0" dirty="0">
                          <a:solidFill>
                            <a:schemeClr val="bg1"/>
                          </a:solidFill>
                          <a:effectLst/>
                        </a:rPr>
                        <a:t>うん。</a:t>
                      </a:r>
                      <a:endParaRPr lang="ja-JP" sz="1400"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35424387"/>
                  </a:ext>
                </a:extLst>
              </a:tr>
              <a:tr h="228600">
                <a:tc>
                  <a:txBody>
                    <a:bodyPr/>
                    <a:lstStyle/>
                    <a:p>
                      <a:pPr algn="ctr"/>
                      <a:r>
                        <a:rPr lang="en-US" sz="1400" kern="0">
                          <a:solidFill>
                            <a:schemeClr val="bg1"/>
                          </a:solidFill>
                          <a:effectLst/>
                        </a:rPr>
                        <a:t>IC02_</a:t>
                      </a:r>
                      <a:r>
                        <a:rPr lang="ja-JP" sz="1400" kern="0">
                          <a:solidFill>
                            <a:schemeClr val="bg1"/>
                          </a:solidFill>
                          <a:effectLst/>
                        </a:rPr>
                        <a:t>広子</a:t>
                      </a:r>
                      <a:endParaRPr lang="ja-JP" sz="1400" kern="10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ja-JP" sz="1400" kern="0">
                          <a:solidFill>
                            <a:schemeClr val="bg1"/>
                          </a:solidFill>
                          <a:effectLst/>
                        </a:rPr>
                        <a:t>はー。</a:t>
                      </a:r>
                      <a:endParaRPr lang="ja-JP" sz="1400" kern="10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35711045"/>
                  </a:ext>
                </a:extLst>
              </a:tr>
              <a:tr h="228600">
                <a:tc>
                  <a:txBody>
                    <a:bodyPr/>
                    <a:lstStyle/>
                    <a:p>
                      <a:pPr algn="ctr"/>
                      <a:r>
                        <a:rPr lang="en-US" sz="1400" kern="0">
                          <a:solidFill>
                            <a:schemeClr val="bg1"/>
                          </a:solidFill>
                          <a:effectLst/>
                        </a:rPr>
                        <a:t>IC02_</a:t>
                      </a:r>
                      <a:r>
                        <a:rPr lang="ja-JP" sz="1400" kern="0">
                          <a:solidFill>
                            <a:schemeClr val="bg1"/>
                          </a:solidFill>
                          <a:effectLst/>
                        </a:rPr>
                        <a:t>広子</a:t>
                      </a:r>
                      <a:endParaRPr lang="ja-JP" sz="1400" kern="10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ja-JP" sz="1400" kern="0">
                          <a:solidFill>
                            <a:schemeClr val="bg1"/>
                          </a:solidFill>
                          <a:effectLst/>
                        </a:rPr>
                        <a:t>ほー。</a:t>
                      </a:r>
                      <a:endParaRPr lang="ja-JP" sz="1400" kern="10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88491552"/>
                  </a:ext>
                </a:extLst>
              </a:tr>
              <a:tr h="228600">
                <a:tc>
                  <a:txBody>
                    <a:bodyPr/>
                    <a:lstStyle/>
                    <a:p>
                      <a:pPr algn="ctr">
                        <a:lnSpc>
                          <a:spcPct val="100000"/>
                        </a:lnSpc>
                      </a:pPr>
                      <a:r>
                        <a:rPr lang="en-US" sz="1400" kern="0" dirty="0">
                          <a:solidFill>
                            <a:schemeClr val="bg1"/>
                          </a:solidFill>
                          <a:effectLst/>
                        </a:rPr>
                        <a:t>IC01_</a:t>
                      </a:r>
                      <a:r>
                        <a:rPr lang="ja-JP" sz="1400" kern="0" dirty="0">
                          <a:solidFill>
                            <a:schemeClr val="bg1"/>
                          </a:solidFill>
                          <a:effectLst/>
                        </a:rPr>
                        <a:t>安村</a:t>
                      </a:r>
                      <a:endParaRPr lang="ja-JP" sz="1400"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lnSpc>
                          <a:spcPct val="100000"/>
                        </a:lnSpc>
                      </a:pPr>
                      <a:r>
                        <a:rPr lang="en-US" sz="1400" b="0" u="none" kern="0" dirty="0">
                          <a:solidFill>
                            <a:schemeClr val="bg1"/>
                          </a:solidFill>
                          <a:effectLst/>
                        </a:rPr>
                        <a:t>(G </a:t>
                      </a:r>
                      <a:r>
                        <a:rPr lang="ja-JP" sz="1400" b="0" u="none" kern="0" dirty="0">
                          <a:solidFill>
                            <a:schemeClr val="bg1"/>
                          </a:solidFill>
                          <a:effectLst/>
                        </a:rPr>
                        <a:t>まあ</a:t>
                      </a:r>
                      <a:r>
                        <a:rPr lang="en-US" sz="1400" b="0" u="none" kern="0" dirty="0">
                          <a:solidFill>
                            <a:schemeClr val="bg1"/>
                          </a:solidFill>
                          <a:effectLst/>
                        </a:rPr>
                        <a:t>|</a:t>
                      </a:r>
                      <a:r>
                        <a:rPr lang="ja-JP" sz="1400" b="0" u="none" kern="0" dirty="0">
                          <a:solidFill>
                            <a:schemeClr val="bg1"/>
                          </a:solidFill>
                          <a:effectLst/>
                        </a:rPr>
                        <a:t>ま</a:t>
                      </a:r>
                      <a:r>
                        <a:rPr lang="en-US" sz="1400" b="0" u="none" kern="0" dirty="0">
                          <a:solidFill>
                            <a:schemeClr val="bg1"/>
                          </a:solidFill>
                          <a:effectLst/>
                        </a:rPr>
                        <a:t>) </a:t>
                      </a:r>
                      <a:r>
                        <a:rPr lang="ja-JP" sz="1400" b="0" u="none" kern="0" dirty="0">
                          <a:solidFill>
                            <a:schemeClr val="bg1"/>
                          </a:solidFill>
                          <a:effectLst/>
                        </a:rPr>
                        <a:t>でも確かに眉唾ね もんだなってゆう気もね</a:t>
                      </a:r>
                      <a:r>
                        <a:rPr lang="en-US" sz="1400" b="0" u="none" kern="0" dirty="0">
                          <a:solidFill>
                            <a:schemeClr val="bg1"/>
                          </a:solidFill>
                          <a:effectLst/>
                        </a:rPr>
                        <a:t>(0.117)</a:t>
                      </a:r>
                      <a:r>
                        <a:rPr lang="ja-JP" sz="1400" b="0" u="none" kern="0" dirty="0">
                          <a:solidFill>
                            <a:schemeClr val="bg1"/>
                          </a:solidFill>
                          <a:effectLst/>
                        </a:rPr>
                        <a:t>あとからの人が</a:t>
                      </a:r>
                      <a:r>
                        <a:rPr lang="en-US" sz="1400" b="0" u="sng" kern="0" dirty="0">
                          <a:solidFill>
                            <a:schemeClr val="bg1"/>
                          </a:solidFill>
                          <a:effectLst/>
                        </a:rPr>
                        <a:t>(0.317)(F </a:t>
                      </a:r>
                      <a:r>
                        <a:rPr lang="ja-JP" sz="1400" b="0" u="sng" kern="0" dirty="0">
                          <a:solidFill>
                            <a:schemeClr val="bg1"/>
                          </a:solidFill>
                          <a:effectLst/>
                        </a:rPr>
                        <a:t>あの</a:t>
                      </a:r>
                      <a:r>
                        <a:rPr lang="en-US" sz="1400" b="0" u="sng" kern="0" dirty="0">
                          <a:solidFill>
                            <a:schemeClr val="bg1"/>
                          </a:solidFill>
                          <a:effectLst/>
                        </a:rPr>
                        <a:t>) </a:t>
                      </a:r>
                      <a:r>
                        <a:rPr lang="ja-JP" sz="1400" b="0" u="sng" kern="0" dirty="0">
                          <a:solidFill>
                            <a:schemeClr val="bg1"/>
                          </a:solidFill>
                          <a:effectLst/>
                        </a:rPr>
                        <a:t>実は</a:t>
                      </a:r>
                      <a:r>
                        <a:rPr lang="en-US" sz="1400" b="0" u="sng" kern="0" dirty="0">
                          <a:solidFill>
                            <a:schemeClr val="bg1"/>
                          </a:solidFill>
                          <a:effectLst/>
                        </a:rPr>
                        <a:t>(0.15)</a:t>
                      </a:r>
                      <a:r>
                        <a:rPr lang="ja-JP" sz="1400" b="0" u="sng" kern="0" dirty="0">
                          <a:solidFill>
                            <a:schemeClr val="bg1"/>
                          </a:solidFill>
                          <a:effectLst/>
                        </a:rPr>
                        <a:t>文字があったってゆって作ったかもしれないって。</a:t>
                      </a:r>
                      <a:endParaRPr lang="en-US" altLang="ja-JP" sz="1400" b="0" u="sng" kern="0" dirty="0">
                        <a:solidFill>
                          <a:schemeClr val="bg1"/>
                        </a:solidFill>
                        <a:effectLst/>
                      </a:endParaRPr>
                    </a:p>
                    <a:p>
                      <a:pPr algn="l">
                        <a:lnSpc>
                          <a:spcPct val="100000"/>
                        </a:lnSpc>
                      </a:pPr>
                      <a:r>
                        <a:rPr lang="en-US" altLang="ja-JP" sz="1400" b="0" i="1" u="none"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Jitsu </a:t>
                      </a:r>
                      <a:r>
                        <a:rPr lang="en-US" altLang="ja-JP" sz="1400" b="0" i="1" u="none" kern="100" dirty="0" err="1">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wa</a:t>
                      </a:r>
                      <a:r>
                        <a:rPr lang="en-US" altLang="ja-JP" sz="1400" b="0" i="1" u="none"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 </a:t>
                      </a:r>
                      <a:r>
                        <a:rPr lang="en-US" altLang="ja-JP" sz="1400" b="0" i="1" u="none" kern="100" dirty="0" err="1">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moji</a:t>
                      </a:r>
                      <a:r>
                        <a:rPr lang="en-US" altLang="ja-JP" sz="1400" b="0" i="1" u="none"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 ga </a:t>
                      </a:r>
                      <a:r>
                        <a:rPr lang="en-US" altLang="ja-JP" sz="1400" b="0" i="1" u="none" kern="100" dirty="0" err="1">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attatte</a:t>
                      </a:r>
                      <a:r>
                        <a:rPr lang="en-US" altLang="ja-JP" sz="1400" b="0" i="1" u="none"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 </a:t>
                      </a:r>
                      <a:r>
                        <a:rPr lang="en-US" altLang="ja-JP" sz="1400" b="0" i="1" u="none" kern="100" dirty="0" err="1">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yutte</a:t>
                      </a:r>
                      <a:r>
                        <a:rPr lang="en-US" altLang="ja-JP" sz="1400" b="0" i="1" u="none"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 </a:t>
                      </a:r>
                      <a:r>
                        <a:rPr lang="en-US" altLang="ja-JP" sz="1400" b="0" i="1" u="sng" kern="100" dirty="0" err="1">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tsukutta</a:t>
                      </a:r>
                      <a:r>
                        <a:rPr lang="en-US" altLang="ja-JP" sz="1400" b="0" i="1" u="sng"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 </a:t>
                      </a:r>
                      <a:r>
                        <a:rPr lang="en-US" altLang="ja-JP" sz="1400" b="0" i="1" u="sng" kern="100" dirty="0" err="1">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kamoshirenai</a:t>
                      </a:r>
                      <a:r>
                        <a:rPr lang="en-US" altLang="ja-JP" sz="1400" b="0" i="1" u="sng"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 </a:t>
                      </a:r>
                      <a:r>
                        <a:rPr lang="en-US" altLang="ja-JP" sz="1400" b="0" i="1" u="sng" kern="100" dirty="0" err="1">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tte</a:t>
                      </a:r>
                      <a:endParaRPr lang="en-US" altLang="ja-JP" sz="1400" b="0" i="1" u="sng"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p>
                      <a:pPr algn="l">
                        <a:lnSpc>
                          <a:spcPct val="100000"/>
                        </a:lnSpc>
                      </a:pPr>
                      <a:r>
                        <a:rPr lang="en-US" altLang="ja-JP" sz="1400" b="0" i="1" u="none"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a:t>
                      </a:r>
                      <a:r>
                        <a:rPr lang="en-US" altLang="ja-JP" sz="1400" b="0" i="1" u="sng"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He said that</a:t>
                      </a:r>
                      <a:r>
                        <a:rPr lang="en-US" altLang="ja-JP" sz="1400" b="0" i="1" u="none"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 the letter was already written, and it was made by someone’</a:t>
                      </a:r>
                      <a:endParaRPr lang="ja-JP" sz="1400" b="0" i="1" u="none"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56837166"/>
                  </a:ext>
                </a:extLst>
              </a:tr>
              <a:tr h="228600">
                <a:tc>
                  <a:txBody>
                    <a:bodyPr/>
                    <a:lstStyle/>
                    <a:p>
                      <a:pPr algn="ctr"/>
                      <a:r>
                        <a:rPr lang="en-US" sz="1400" kern="0" dirty="0">
                          <a:solidFill>
                            <a:schemeClr val="bg1"/>
                          </a:solidFill>
                          <a:effectLst/>
                        </a:rPr>
                        <a:t>IC02_</a:t>
                      </a:r>
                      <a:r>
                        <a:rPr lang="ja-JP" sz="1400" kern="0" dirty="0">
                          <a:solidFill>
                            <a:schemeClr val="bg1"/>
                          </a:solidFill>
                          <a:effectLst/>
                        </a:rPr>
                        <a:t>広子</a:t>
                      </a:r>
                      <a:endParaRPr lang="ja-JP" sz="1400"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ja-JP" sz="1400" kern="0" dirty="0">
                          <a:solidFill>
                            <a:schemeClr val="bg1"/>
                          </a:solidFill>
                          <a:effectLst/>
                        </a:rPr>
                        <a:t>うん。</a:t>
                      </a:r>
                      <a:endParaRPr lang="ja-JP" sz="1400"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03249581"/>
                  </a:ext>
                </a:extLst>
              </a:tr>
              <a:tr h="228600">
                <a:tc>
                  <a:txBody>
                    <a:bodyPr/>
                    <a:lstStyle/>
                    <a:p>
                      <a:pPr algn="ctr"/>
                      <a:r>
                        <a:rPr lang="en-US" sz="1400" kern="0" dirty="0">
                          <a:solidFill>
                            <a:schemeClr val="bg1"/>
                          </a:solidFill>
                          <a:effectLst/>
                        </a:rPr>
                        <a:t>IC02_</a:t>
                      </a:r>
                      <a:r>
                        <a:rPr lang="ja-JP" sz="1400" kern="0" dirty="0">
                          <a:solidFill>
                            <a:schemeClr val="bg1"/>
                          </a:solidFill>
                          <a:effectLst/>
                        </a:rPr>
                        <a:t>広子</a:t>
                      </a:r>
                      <a:endParaRPr lang="ja-JP" sz="1400"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ja-JP" sz="1400" kern="0" dirty="0">
                          <a:solidFill>
                            <a:schemeClr val="bg1"/>
                          </a:solidFill>
                          <a:effectLst/>
                        </a:rPr>
                        <a:t>うん うん。</a:t>
                      </a:r>
                      <a:endParaRPr lang="ja-JP" sz="1400"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91116618"/>
                  </a:ext>
                </a:extLst>
              </a:tr>
            </a:tbl>
          </a:graphicData>
        </a:graphic>
      </p:graphicFrame>
      <p:sp>
        <p:nvSpPr>
          <p:cNvPr id="12" name="テキスト ボックス 11">
            <a:extLst>
              <a:ext uri="{FF2B5EF4-FFF2-40B4-BE49-F238E27FC236}">
                <a16:creationId xmlns:a16="http://schemas.microsoft.com/office/drawing/2014/main" id="{620025AE-2968-9AC9-6ED8-6D546F8B71B7}"/>
              </a:ext>
            </a:extLst>
          </p:cNvPr>
          <p:cNvSpPr txBox="1"/>
          <p:nvPr/>
        </p:nvSpPr>
        <p:spPr>
          <a:xfrm>
            <a:off x="9085715" y="5059598"/>
            <a:ext cx="2214889" cy="312650"/>
          </a:xfrm>
          <a:prstGeom prst="rect">
            <a:avLst/>
          </a:prstGeom>
          <a:noFill/>
        </p:spPr>
        <p:txBody>
          <a:bodyPr wrap="square">
            <a:spAutoFit/>
          </a:bodyPr>
          <a:lstStyle/>
          <a:p>
            <a:pPr algn="r">
              <a:lnSpc>
                <a:spcPct val="107000"/>
              </a:lnSpc>
              <a:spcAft>
                <a:spcPts val="800"/>
              </a:spcAft>
            </a:pPr>
            <a:r>
              <a:rPr lang="en-US" altLang="ja-JP" sz="1400" b="0" dirty="0">
                <a:solidFill>
                  <a:schemeClr val="bg1"/>
                </a:solidFill>
                <a:effectLst/>
                <a:latin typeface="Calibri" panose="020F0502020204030204" pitchFamily="34" charset="0"/>
                <a:ea typeface="MS Mincho" panose="02020609040205080304" pitchFamily="49" charset="-128"/>
                <a:cs typeface="Times New Roman" panose="02020603050405020304" pitchFamily="18" charset="0"/>
              </a:rPr>
              <a:t>(CEJC, K006_009)</a:t>
            </a:r>
            <a:endParaRPr lang="ja-JP" altLang="ja-JP" sz="1400" b="0" dirty="0">
              <a:solidFill>
                <a:schemeClr val="bg1"/>
              </a:solidFill>
              <a:effectLst/>
              <a:latin typeface="Calibri" panose="020F0502020204030204" pitchFamily="34" charset="0"/>
              <a:ea typeface="MS Mincho" panose="02020609040205080304" pitchFamily="49" charset="-128"/>
              <a:cs typeface="Times New Roman" panose="02020603050405020304" pitchFamily="18" charset="0"/>
            </a:endParaRPr>
          </a:p>
        </p:txBody>
      </p:sp>
      <p:sp>
        <p:nvSpPr>
          <p:cNvPr id="13" name="TextBox 8">
            <a:extLst>
              <a:ext uri="{FF2B5EF4-FFF2-40B4-BE49-F238E27FC236}">
                <a16:creationId xmlns:a16="http://schemas.microsoft.com/office/drawing/2014/main" id="{600E7B5B-3EB9-2352-6575-C949479B8F93}"/>
              </a:ext>
            </a:extLst>
          </p:cNvPr>
          <p:cNvSpPr txBox="1"/>
          <p:nvPr/>
        </p:nvSpPr>
        <p:spPr>
          <a:xfrm>
            <a:off x="5195939" y="5372248"/>
            <a:ext cx="5969478" cy="507831"/>
          </a:xfrm>
          <a:prstGeom prst="rect">
            <a:avLst/>
          </a:prstGeom>
        </p:spPr>
        <p:txBody>
          <a:bodyPr wrap="square" lIns="0" tIns="0" rIns="0" bIns="0" rtlCol="0" anchor="t">
            <a:spAutoFit/>
          </a:bodyPr>
          <a:lstStyle/>
          <a:p>
            <a:pPr marL="0" lvl="0" indent="0" algn="just"/>
            <a:r>
              <a:rPr lang="en-US" sz="1100" spc="121" dirty="0">
                <a:solidFill>
                  <a:schemeClr val="bg1"/>
                </a:solidFill>
                <a:latin typeface="Roboto"/>
              </a:rPr>
              <a:t>On data (1), the speaker used </a:t>
            </a:r>
            <a:r>
              <a:rPr lang="en-US" sz="1100" i="1" spc="121" dirty="0">
                <a:solidFill>
                  <a:schemeClr val="bg1"/>
                </a:solidFill>
                <a:latin typeface="Roboto"/>
              </a:rPr>
              <a:t>–</a:t>
            </a:r>
            <a:r>
              <a:rPr lang="en-US" sz="1100" i="1" spc="121" dirty="0" err="1">
                <a:solidFill>
                  <a:schemeClr val="bg1"/>
                </a:solidFill>
                <a:latin typeface="Roboto Italics"/>
              </a:rPr>
              <a:t>tte</a:t>
            </a:r>
            <a:r>
              <a:rPr lang="en-US" sz="1100" spc="121" dirty="0">
                <a:solidFill>
                  <a:schemeClr val="bg1"/>
                </a:solidFill>
                <a:latin typeface="Roboto"/>
              </a:rPr>
              <a:t> to quote the third party’s statement to promote her information, so that she could also indirectly provide a true fact that has been provided earlier.</a:t>
            </a:r>
            <a:r>
              <a:rPr lang="en-US" sz="1100" spc="55" dirty="0">
                <a:solidFill>
                  <a:schemeClr val="bg1"/>
                </a:solidFill>
                <a:latin typeface="Arimo"/>
              </a:rPr>
              <a:t> </a:t>
            </a:r>
          </a:p>
        </p:txBody>
      </p:sp>
      <p:sp>
        <p:nvSpPr>
          <p:cNvPr id="2" name="TextBox 6">
            <a:extLst>
              <a:ext uri="{FF2B5EF4-FFF2-40B4-BE49-F238E27FC236}">
                <a16:creationId xmlns:a16="http://schemas.microsoft.com/office/drawing/2014/main" id="{7F16E093-4550-5FD2-8478-BF5F13F47BD4}"/>
              </a:ext>
            </a:extLst>
          </p:cNvPr>
          <p:cNvSpPr txBox="1"/>
          <p:nvPr/>
        </p:nvSpPr>
        <p:spPr>
          <a:xfrm>
            <a:off x="1669083" y="2491733"/>
            <a:ext cx="3535837" cy="1723549"/>
          </a:xfrm>
          <a:prstGeom prst="rect">
            <a:avLst/>
          </a:prstGeom>
        </p:spPr>
        <p:txBody>
          <a:bodyPr wrap="square" lIns="0" tIns="0" rIns="0" bIns="0" rtlCol="0" anchor="t">
            <a:spAutoFit/>
          </a:bodyPr>
          <a:lstStyle/>
          <a:p>
            <a:r>
              <a:rPr lang="en-US" sz="1400" spc="294" dirty="0">
                <a:solidFill>
                  <a:schemeClr val="bg1">
                    <a:lumMod val="95000"/>
                  </a:schemeClr>
                </a:solidFill>
                <a:latin typeface="Roboto Italics"/>
              </a:rPr>
              <a:t>Formal Structure</a:t>
            </a:r>
          </a:p>
          <a:p>
            <a:r>
              <a:rPr lang="en-US" altLang="ja-JP" sz="1400" spc="294" dirty="0">
                <a:solidFill>
                  <a:schemeClr val="bg1">
                    <a:lumMod val="95000"/>
                  </a:schemeClr>
                </a:solidFill>
              </a:rPr>
              <a:t>Phrase</a:t>
            </a:r>
            <a:r>
              <a:rPr lang="en-US" altLang="ja-JP" sz="1400" spc="294" dirty="0">
                <a:solidFill>
                  <a:schemeClr val="bg1">
                    <a:lumMod val="95000"/>
                  </a:schemeClr>
                </a:solidFill>
                <a:latin typeface="Roboto"/>
              </a:rPr>
              <a:t>/ Sentence </a:t>
            </a:r>
            <a:r>
              <a:rPr lang="en-US" altLang="ja-JP" sz="1400" spc="294" dirty="0">
                <a:solidFill>
                  <a:schemeClr val="bg1">
                    <a:lumMod val="95000"/>
                  </a:schemeClr>
                </a:solidFill>
              </a:rPr>
              <a:t>+ </a:t>
            </a:r>
            <a:r>
              <a:rPr lang="en-US" altLang="ja-JP" sz="1400" i="1" spc="294" dirty="0">
                <a:solidFill>
                  <a:schemeClr val="bg1">
                    <a:lumMod val="95000"/>
                  </a:schemeClr>
                </a:solidFill>
              </a:rPr>
              <a:t>–to</a:t>
            </a:r>
            <a:r>
              <a:rPr lang="ja-JP" altLang="en-US" sz="1400" i="1" spc="294" dirty="0">
                <a:solidFill>
                  <a:schemeClr val="bg1">
                    <a:lumMod val="95000"/>
                  </a:schemeClr>
                </a:solidFill>
              </a:rPr>
              <a:t> </a:t>
            </a:r>
            <a:r>
              <a:rPr lang="en-US" altLang="ja-JP" sz="1400" i="1" spc="294" dirty="0" err="1">
                <a:solidFill>
                  <a:schemeClr val="bg1">
                    <a:lumMod val="95000"/>
                  </a:schemeClr>
                </a:solidFill>
              </a:rPr>
              <a:t>iu</a:t>
            </a:r>
            <a:endParaRPr lang="en-US" altLang="ja-JP" sz="1400" i="1" spc="294" dirty="0">
              <a:solidFill>
                <a:schemeClr val="bg1">
                  <a:lumMod val="95000"/>
                </a:schemeClr>
              </a:solidFill>
            </a:endParaRPr>
          </a:p>
          <a:p>
            <a:r>
              <a:rPr lang="en-US" altLang="ja-JP" sz="1400" spc="294" dirty="0">
                <a:solidFill>
                  <a:schemeClr val="bg1">
                    <a:lumMod val="95000"/>
                  </a:schemeClr>
                </a:solidFill>
              </a:rPr>
              <a:t>‘Someone said that…’  </a:t>
            </a:r>
          </a:p>
          <a:p>
            <a:endParaRPr lang="en-US" altLang="ja-JP" sz="1400" spc="294" dirty="0">
              <a:solidFill>
                <a:schemeClr val="bg1">
                  <a:lumMod val="95000"/>
                </a:schemeClr>
              </a:solidFill>
              <a:latin typeface="Roboto Italics"/>
            </a:endParaRPr>
          </a:p>
          <a:p>
            <a:r>
              <a:rPr lang="en-US" altLang="ja-JP" sz="1400" spc="294" dirty="0">
                <a:solidFill>
                  <a:schemeClr val="bg1">
                    <a:lumMod val="95000"/>
                  </a:schemeClr>
                </a:solidFill>
                <a:latin typeface="Roboto Italics"/>
              </a:rPr>
              <a:t>Informal Structure</a:t>
            </a:r>
            <a:endParaRPr lang="en-US" altLang="ja-JP" sz="1400" spc="294" dirty="0">
              <a:solidFill>
                <a:schemeClr val="bg1">
                  <a:lumMod val="95000"/>
                </a:schemeClr>
              </a:solidFill>
              <a:latin typeface="Roboto"/>
            </a:endParaRPr>
          </a:p>
          <a:p>
            <a:r>
              <a:rPr lang="en-US" altLang="ja-JP" sz="1400" spc="294" dirty="0">
                <a:solidFill>
                  <a:schemeClr val="bg1">
                    <a:lumMod val="95000"/>
                  </a:schemeClr>
                </a:solidFill>
              </a:rPr>
              <a:t>Phrase</a:t>
            </a:r>
            <a:r>
              <a:rPr lang="en-US" altLang="ja-JP" sz="1400" spc="294" dirty="0">
                <a:solidFill>
                  <a:schemeClr val="bg1">
                    <a:lumMod val="95000"/>
                  </a:schemeClr>
                </a:solidFill>
                <a:latin typeface="Roboto"/>
              </a:rPr>
              <a:t> / Sentence </a:t>
            </a:r>
            <a:r>
              <a:rPr lang="en-US" altLang="ja-JP" sz="1400" spc="294" dirty="0">
                <a:solidFill>
                  <a:schemeClr val="bg1">
                    <a:lumMod val="95000"/>
                  </a:schemeClr>
                </a:solidFill>
              </a:rPr>
              <a:t>+ </a:t>
            </a:r>
            <a:r>
              <a:rPr lang="en-US" altLang="ja-JP" sz="1400" i="1" spc="294" dirty="0">
                <a:solidFill>
                  <a:schemeClr val="bg1">
                    <a:lumMod val="95000"/>
                  </a:schemeClr>
                </a:solidFill>
              </a:rPr>
              <a:t>–</a:t>
            </a:r>
            <a:r>
              <a:rPr lang="en-US" altLang="ja-JP" sz="1400" i="1" spc="294" dirty="0" err="1">
                <a:solidFill>
                  <a:schemeClr val="bg1">
                    <a:lumMod val="95000"/>
                  </a:schemeClr>
                </a:solidFill>
              </a:rPr>
              <a:t>tte</a:t>
            </a:r>
            <a:endParaRPr lang="en-US" altLang="ja-JP" sz="1400" i="1" spc="294" dirty="0">
              <a:solidFill>
                <a:schemeClr val="bg1">
                  <a:lumMod val="95000"/>
                </a:schemeClr>
              </a:solidFill>
            </a:endParaRPr>
          </a:p>
          <a:p>
            <a:endParaRPr lang="en-US" altLang="ja-JP" sz="1400" spc="294" dirty="0">
              <a:solidFill>
                <a:schemeClr val="bg1">
                  <a:lumMod val="95000"/>
                </a:schemeClr>
              </a:solidFill>
              <a:latin typeface="Roboto Italics"/>
            </a:endParaRPr>
          </a:p>
          <a:p>
            <a:endParaRPr lang="en-US" altLang="ja-JP" sz="1400" spc="294" dirty="0">
              <a:solidFill>
                <a:schemeClr val="bg1">
                  <a:lumMod val="95000"/>
                </a:schemeClr>
              </a:solidFill>
              <a:latin typeface="Roboto Italics"/>
            </a:endParaRPr>
          </a:p>
        </p:txBody>
      </p:sp>
    </p:spTree>
    <p:extLst>
      <p:ext uri="{BB962C8B-B14F-4D97-AF65-F5344CB8AC3E}">
        <p14:creationId xmlns:p14="http://schemas.microsoft.com/office/powerpoint/2010/main" val="599952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8" name="TextBox 5">
            <a:extLst>
              <a:ext uri="{FF2B5EF4-FFF2-40B4-BE49-F238E27FC236}">
                <a16:creationId xmlns:a16="http://schemas.microsoft.com/office/drawing/2014/main" id="{7A08EE3A-8FB7-0789-7A91-47B248B8D2C2}"/>
              </a:ext>
            </a:extLst>
          </p:cNvPr>
          <p:cNvSpPr txBox="1"/>
          <p:nvPr/>
        </p:nvSpPr>
        <p:spPr>
          <a:xfrm>
            <a:off x="803249" y="1526957"/>
            <a:ext cx="3535838" cy="677108"/>
          </a:xfrm>
          <a:prstGeom prst="rect">
            <a:avLst/>
          </a:prstGeom>
          <a:solidFill>
            <a:schemeClr val="bg1">
              <a:lumMod val="65000"/>
            </a:schemeClr>
          </a:solidFill>
        </p:spPr>
        <p:txBody>
          <a:bodyPr wrap="square" lIns="0" tIns="0" rIns="0" bIns="0" rtlCol="0" anchor="t">
            <a:spAutoFit/>
          </a:bodyPr>
          <a:lstStyle/>
          <a:p>
            <a:r>
              <a:rPr lang="en-US" sz="1600" spc="110" dirty="0">
                <a:solidFill>
                  <a:srgbClr val="FFFFFF"/>
                </a:solidFill>
                <a:latin typeface="Arvo"/>
              </a:rPr>
              <a:t>2) -</a:t>
            </a:r>
            <a:r>
              <a:rPr lang="en-US" sz="1600" spc="110" dirty="0" err="1">
                <a:solidFill>
                  <a:srgbClr val="FFFFFF"/>
                </a:solidFill>
                <a:latin typeface="Arvo"/>
              </a:rPr>
              <a:t>tte</a:t>
            </a:r>
            <a:r>
              <a:rPr lang="en-US" sz="1600" spc="110" dirty="0">
                <a:solidFill>
                  <a:srgbClr val="FFFFFF"/>
                </a:solidFill>
                <a:latin typeface="Arvo"/>
              </a:rPr>
              <a:t> as </a:t>
            </a:r>
          </a:p>
          <a:p>
            <a:r>
              <a:rPr lang="en-US" sz="2800" spc="110" dirty="0">
                <a:solidFill>
                  <a:srgbClr val="FFFFFF"/>
                </a:solidFill>
                <a:latin typeface="Arvo"/>
              </a:rPr>
              <a:t>  Oneself-Quotation</a:t>
            </a:r>
            <a:endParaRPr lang="en-US" sz="2800" spc="130" dirty="0">
              <a:solidFill>
                <a:srgbClr val="FFFFFF"/>
              </a:solidFill>
              <a:latin typeface="Arvo"/>
            </a:endParaRPr>
          </a:p>
        </p:txBody>
      </p:sp>
      <p:sp>
        <p:nvSpPr>
          <p:cNvPr id="9" name="AutoShape 2">
            <a:extLst>
              <a:ext uri="{FF2B5EF4-FFF2-40B4-BE49-F238E27FC236}">
                <a16:creationId xmlns:a16="http://schemas.microsoft.com/office/drawing/2014/main" id="{D1818532-05D8-AB4A-C6CB-0E2028941173}"/>
              </a:ext>
            </a:extLst>
          </p:cNvPr>
          <p:cNvSpPr/>
          <p:nvPr/>
        </p:nvSpPr>
        <p:spPr>
          <a:xfrm>
            <a:off x="1279607" y="2204065"/>
            <a:ext cx="48865" cy="2217708"/>
          </a:xfrm>
          <a:prstGeom prst="rect">
            <a:avLst/>
          </a:prstGeom>
          <a:solidFill>
            <a:srgbClr val="AE8441"/>
          </a:solidFill>
        </p:spPr>
        <p:txBody>
          <a:bodyPr/>
          <a:lstStyle/>
          <a:p>
            <a:endParaRPr lang="ja-JP" altLang="en-US"/>
          </a:p>
        </p:txBody>
      </p:sp>
      <p:graphicFrame>
        <p:nvGraphicFramePr>
          <p:cNvPr id="2" name="表 1">
            <a:extLst>
              <a:ext uri="{FF2B5EF4-FFF2-40B4-BE49-F238E27FC236}">
                <a16:creationId xmlns:a16="http://schemas.microsoft.com/office/drawing/2014/main" id="{12BAB78C-9825-077A-8CB4-3101E0B35E9B}"/>
              </a:ext>
            </a:extLst>
          </p:cNvPr>
          <p:cNvGraphicFramePr>
            <a:graphicFrameLocks noGrp="1"/>
          </p:cNvGraphicFramePr>
          <p:nvPr>
            <p:extLst>
              <p:ext uri="{D42A27DB-BD31-4B8C-83A1-F6EECF244321}">
                <p14:modId xmlns:p14="http://schemas.microsoft.com/office/powerpoint/2010/main" val="3368519638"/>
              </p:ext>
            </p:extLst>
          </p:nvPr>
        </p:nvGraphicFramePr>
        <p:xfrm>
          <a:off x="4711015" y="1526957"/>
          <a:ext cx="6344416" cy="3413760"/>
        </p:xfrm>
        <a:graphic>
          <a:graphicData uri="http://schemas.openxmlformats.org/drawingml/2006/table">
            <a:tbl>
              <a:tblPr firstRow="1" firstCol="1" bandRow="1">
                <a:tableStyleId>{5C22544A-7EE6-4342-B048-85BDC9FD1C3A}</a:tableStyleId>
              </a:tblPr>
              <a:tblGrid>
                <a:gridCol w="1203147">
                  <a:extLst>
                    <a:ext uri="{9D8B030D-6E8A-4147-A177-3AD203B41FA5}">
                      <a16:colId xmlns:a16="http://schemas.microsoft.com/office/drawing/2014/main" val="2326473121"/>
                    </a:ext>
                  </a:extLst>
                </a:gridCol>
                <a:gridCol w="5141269">
                  <a:extLst>
                    <a:ext uri="{9D8B030D-6E8A-4147-A177-3AD203B41FA5}">
                      <a16:colId xmlns:a16="http://schemas.microsoft.com/office/drawing/2014/main" val="633524537"/>
                    </a:ext>
                  </a:extLst>
                </a:gridCol>
              </a:tblGrid>
              <a:tr h="207818">
                <a:tc>
                  <a:txBody>
                    <a:bodyPr/>
                    <a:lstStyle/>
                    <a:p>
                      <a:pPr algn="ctr"/>
                      <a:r>
                        <a:rPr lang="en-US" sz="1400" kern="0">
                          <a:effectLst/>
                        </a:rPr>
                        <a:t>IC01_</a:t>
                      </a:r>
                      <a:r>
                        <a:rPr lang="ja-JP" sz="1400" kern="0">
                          <a:effectLst/>
                        </a:rPr>
                        <a:t>杉田</a:t>
                      </a:r>
                      <a:endParaRPr lang="ja-JP" sz="1400" kern="100">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l"/>
                      <a:r>
                        <a:rPr lang="ja-JP" sz="1400" kern="0" dirty="0">
                          <a:solidFill>
                            <a:schemeClr val="bg1"/>
                          </a:solidFill>
                          <a:effectLst/>
                        </a:rPr>
                        <a:t>このテーブルか。</a:t>
                      </a:r>
                      <a:endParaRPr lang="ja-JP" sz="1400"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11162889"/>
                  </a:ext>
                </a:extLst>
              </a:tr>
              <a:tr h="207818">
                <a:tc>
                  <a:txBody>
                    <a:bodyPr/>
                    <a:lstStyle/>
                    <a:p>
                      <a:pPr algn="ctr"/>
                      <a:r>
                        <a:rPr lang="en-US" sz="1400" kern="0">
                          <a:effectLst/>
                        </a:rPr>
                        <a:t>IC01_</a:t>
                      </a:r>
                      <a:r>
                        <a:rPr lang="ja-JP" sz="1400" kern="0">
                          <a:effectLst/>
                        </a:rPr>
                        <a:t>杉田</a:t>
                      </a:r>
                      <a:endParaRPr lang="ja-JP" sz="1400" kern="100">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l"/>
                      <a:r>
                        <a:rPr lang="ja-JP" sz="1400" kern="0" dirty="0">
                          <a:solidFill>
                            <a:schemeClr val="bg1"/>
                          </a:solidFill>
                          <a:effectLst/>
                        </a:rPr>
                        <a:t>で だいじょぶですか</a:t>
                      </a:r>
                      <a:r>
                        <a:rPr lang="en-US" sz="1400" kern="0" dirty="0">
                          <a:solidFill>
                            <a:schemeClr val="bg1"/>
                          </a:solidFill>
                          <a:effectLst/>
                        </a:rPr>
                        <a:t>?</a:t>
                      </a:r>
                      <a:r>
                        <a:rPr lang="ja-JP" sz="1400" kern="0" dirty="0">
                          <a:solidFill>
                            <a:schemeClr val="bg1"/>
                          </a:solidFill>
                          <a:effectLst/>
                        </a:rPr>
                        <a:t>。</a:t>
                      </a:r>
                      <a:endParaRPr lang="ja-JP" sz="1400"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245848270"/>
                  </a:ext>
                </a:extLst>
              </a:tr>
              <a:tr h="207818">
                <a:tc>
                  <a:txBody>
                    <a:bodyPr/>
                    <a:lstStyle/>
                    <a:p>
                      <a:pPr algn="ctr"/>
                      <a:r>
                        <a:rPr lang="en-US" sz="1400" kern="0">
                          <a:effectLst/>
                        </a:rPr>
                        <a:t>IC01_</a:t>
                      </a:r>
                      <a:r>
                        <a:rPr lang="ja-JP" sz="1400" kern="0">
                          <a:effectLst/>
                        </a:rPr>
                        <a:t>杉田</a:t>
                      </a:r>
                      <a:endParaRPr lang="ja-JP" sz="1400" kern="100">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ja-JP" sz="1400" kern="0" dirty="0">
                          <a:solidFill>
                            <a:schemeClr val="bg1"/>
                          </a:solidFill>
                          <a:effectLst/>
                        </a:rPr>
                        <a:t>あっ。</a:t>
                      </a:r>
                      <a:endParaRPr lang="ja-JP" sz="1400"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6257108"/>
                  </a:ext>
                </a:extLst>
              </a:tr>
              <a:tr h="207818">
                <a:tc>
                  <a:txBody>
                    <a:bodyPr/>
                    <a:lstStyle/>
                    <a:p>
                      <a:pPr algn="ctr"/>
                      <a:r>
                        <a:rPr lang="en-US" sz="1400" kern="0">
                          <a:effectLst/>
                        </a:rPr>
                        <a:t>IC01_</a:t>
                      </a:r>
                      <a:r>
                        <a:rPr lang="ja-JP" sz="1400" kern="0">
                          <a:effectLst/>
                        </a:rPr>
                        <a:t>杉田</a:t>
                      </a:r>
                      <a:endParaRPr lang="ja-JP" sz="1400" kern="100">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ja-JP" sz="1400" kern="0" dirty="0">
                          <a:solidFill>
                            <a:schemeClr val="bg1"/>
                          </a:solidFill>
                          <a:effectLst/>
                        </a:rPr>
                        <a:t>ほんとですか</a:t>
                      </a:r>
                      <a:r>
                        <a:rPr lang="en-US" sz="1400" kern="0" dirty="0">
                          <a:solidFill>
                            <a:schemeClr val="bg1"/>
                          </a:solidFill>
                          <a:effectLst/>
                        </a:rPr>
                        <a:t>?</a:t>
                      </a:r>
                      <a:r>
                        <a:rPr lang="ja-JP" sz="1400" kern="0" dirty="0">
                          <a:solidFill>
                            <a:schemeClr val="bg1"/>
                          </a:solidFill>
                          <a:effectLst/>
                        </a:rPr>
                        <a:t>。</a:t>
                      </a:r>
                      <a:endParaRPr lang="ja-JP" sz="1400"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62287136"/>
                  </a:ext>
                </a:extLst>
              </a:tr>
              <a:tr h="207818">
                <a:tc>
                  <a:txBody>
                    <a:bodyPr/>
                    <a:lstStyle/>
                    <a:p>
                      <a:pPr algn="ctr"/>
                      <a:r>
                        <a:rPr lang="en-US" sz="1400" kern="0">
                          <a:effectLst/>
                        </a:rPr>
                        <a:t>IC01_</a:t>
                      </a:r>
                      <a:r>
                        <a:rPr lang="ja-JP" sz="1400" kern="0">
                          <a:effectLst/>
                        </a:rPr>
                        <a:t>杉田</a:t>
                      </a:r>
                      <a:endParaRPr lang="ja-JP" sz="1400" kern="100">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ja-JP" sz="1400" kern="0" dirty="0">
                          <a:solidFill>
                            <a:schemeClr val="bg1"/>
                          </a:solidFill>
                          <a:effectLst/>
                        </a:rPr>
                        <a:t>あっ。</a:t>
                      </a:r>
                      <a:endParaRPr lang="ja-JP" sz="1400"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62737365"/>
                  </a:ext>
                </a:extLst>
              </a:tr>
              <a:tr h="207818">
                <a:tc>
                  <a:txBody>
                    <a:bodyPr/>
                    <a:lstStyle/>
                    <a:p>
                      <a:pPr algn="ctr"/>
                      <a:r>
                        <a:rPr lang="en-US" sz="1400" kern="0">
                          <a:effectLst/>
                        </a:rPr>
                        <a:t>IC01_</a:t>
                      </a:r>
                      <a:r>
                        <a:rPr lang="ja-JP" sz="1400" kern="0">
                          <a:effectLst/>
                        </a:rPr>
                        <a:t>杉田</a:t>
                      </a:r>
                      <a:endParaRPr lang="ja-JP" sz="1400" kern="100">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ja-JP" sz="1400" kern="0" dirty="0">
                          <a:solidFill>
                            <a:schemeClr val="bg1"/>
                          </a:solidFill>
                          <a:effectLst/>
                        </a:rPr>
                        <a:t>そんなんでできますか</a:t>
                      </a:r>
                      <a:r>
                        <a:rPr lang="en-US" sz="1400" kern="0" dirty="0">
                          <a:solidFill>
                            <a:schemeClr val="bg1"/>
                          </a:solidFill>
                          <a:effectLst/>
                        </a:rPr>
                        <a:t>?</a:t>
                      </a:r>
                      <a:r>
                        <a:rPr lang="ja-JP" sz="1400" kern="0" dirty="0">
                          <a:solidFill>
                            <a:schemeClr val="bg1"/>
                          </a:solidFill>
                          <a:effectLst/>
                        </a:rPr>
                        <a:t>。</a:t>
                      </a:r>
                      <a:endParaRPr lang="ja-JP" sz="1400"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98564342"/>
                  </a:ext>
                </a:extLst>
              </a:tr>
              <a:tr h="207818">
                <a:tc>
                  <a:txBody>
                    <a:bodyPr/>
                    <a:lstStyle/>
                    <a:p>
                      <a:pPr algn="ctr"/>
                      <a:r>
                        <a:rPr lang="en-US" sz="1400" kern="0">
                          <a:effectLst/>
                        </a:rPr>
                        <a:t>IC01_</a:t>
                      </a:r>
                      <a:r>
                        <a:rPr lang="ja-JP" sz="1400" kern="0">
                          <a:effectLst/>
                        </a:rPr>
                        <a:t>杉田</a:t>
                      </a:r>
                      <a:endParaRPr lang="ja-JP" sz="1400" kern="100">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ja-JP" sz="1400" kern="0" dirty="0">
                          <a:solidFill>
                            <a:schemeClr val="bg1"/>
                          </a:solidFill>
                          <a:effectLst/>
                        </a:rPr>
                        <a:t>ふん ふん。</a:t>
                      </a:r>
                      <a:endParaRPr lang="ja-JP" sz="1400"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013518989"/>
                  </a:ext>
                </a:extLst>
              </a:tr>
              <a:tr h="498764">
                <a:tc>
                  <a:txBody>
                    <a:bodyPr/>
                    <a:lstStyle/>
                    <a:p>
                      <a:pPr algn="ctr">
                        <a:lnSpc>
                          <a:spcPct val="100000"/>
                        </a:lnSpc>
                      </a:pPr>
                      <a:r>
                        <a:rPr lang="en-US" sz="1400" kern="0">
                          <a:effectLst/>
                        </a:rPr>
                        <a:t>IC01_</a:t>
                      </a:r>
                      <a:r>
                        <a:rPr lang="ja-JP" sz="1400" kern="0">
                          <a:effectLst/>
                        </a:rPr>
                        <a:t>杉田</a:t>
                      </a:r>
                      <a:endParaRPr lang="ja-JP" sz="1400" kern="100">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lnSpc>
                          <a:spcPct val="100000"/>
                        </a:lnSpc>
                      </a:pPr>
                      <a:r>
                        <a:rPr lang="ja-JP" sz="1400" u="none" kern="0" dirty="0">
                          <a:solidFill>
                            <a:schemeClr val="bg1"/>
                          </a:solidFill>
                          <a:effectLst/>
                        </a:rPr>
                        <a:t>あとは</a:t>
                      </a:r>
                      <a:r>
                        <a:rPr lang="en-US" sz="1400" u="none" kern="0" dirty="0">
                          <a:solidFill>
                            <a:schemeClr val="bg1"/>
                          </a:solidFill>
                          <a:effectLst/>
                        </a:rPr>
                        <a:t>:(0.19)</a:t>
                      </a:r>
                      <a:r>
                        <a:rPr lang="ja-JP" sz="1400" u="none" kern="0" dirty="0">
                          <a:solidFill>
                            <a:schemeClr val="bg1"/>
                          </a:solidFill>
                          <a:effectLst/>
                        </a:rPr>
                        <a:t>これから</a:t>
                      </a:r>
                      <a:r>
                        <a:rPr lang="en-US" sz="1400" u="none" kern="0" dirty="0">
                          <a:solidFill>
                            <a:schemeClr val="bg1"/>
                          </a:solidFill>
                          <a:effectLst/>
                        </a:rPr>
                        <a:t>:(0.325)</a:t>
                      </a:r>
                      <a:r>
                        <a:rPr lang="ja-JP" sz="1400" u="none" kern="0" dirty="0">
                          <a:solidFill>
                            <a:schemeClr val="bg1"/>
                          </a:solidFill>
                          <a:effectLst/>
                        </a:rPr>
                        <a:t>せっかくだったら長いスパンで考えて</a:t>
                      </a:r>
                      <a:r>
                        <a:rPr lang="ja-JP" sz="1400" u="sng" kern="0" dirty="0">
                          <a:solidFill>
                            <a:schemeClr val="bg1"/>
                          </a:solidFill>
                          <a:effectLst/>
                        </a:rPr>
                        <a:t>皆さんに月一で鎌倉でやってるってゆう</a:t>
                      </a:r>
                      <a:r>
                        <a:rPr lang="en-US" sz="1400" u="sng" kern="0" dirty="0">
                          <a:solidFill>
                            <a:schemeClr val="bg1"/>
                          </a:solidFill>
                          <a:effectLst/>
                        </a:rPr>
                        <a:t>(0.213)</a:t>
                      </a:r>
                      <a:r>
                        <a:rPr lang="ja-JP" sz="1400" u="sng" kern="0" dirty="0">
                          <a:solidFill>
                            <a:schemeClr val="bg1"/>
                          </a:solidFill>
                          <a:effectLst/>
                        </a:rPr>
                        <a:t>お話しをなさるのも一つじゃないかな</a:t>
                      </a:r>
                      <a:r>
                        <a:rPr lang="en-US" sz="1400" u="sng" kern="0" dirty="0">
                          <a:solidFill>
                            <a:schemeClr val="bg1"/>
                          </a:solidFill>
                          <a:effectLst/>
                        </a:rPr>
                        <a:t>:</a:t>
                      </a:r>
                      <a:r>
                        <a:rPr lang="ja-JP" sz="1400" u="sng" kern="0" dirty="0">
                          <a:solidFill>
                            <a:schemeClr val="bg1"/>
                          </a:solidFill>
                          <a:effectLst/>
                        </a:rPr>
                        <a:t>って。</a:t>
                      </a:r>
                      <a:endParaRPr lang="en-US" altLang="ja-JP" sz="1400" u="sng" kern="0" dirty="0">
                        <a:solidFill>
                          <a:schemeClr val="bg1"/>
                        </a:solidFill>
                        <a:effectLst/>
                      </a:endParaRPr>
                    </a:p>
                    <a:p>
                      <a:pPr algn="l">
                        <a:lnSpc>
                          <a:spcPct val="100000"/>
                        </a:lnSpc>
                      </a:pPr>
                      <a:r>
                        <a:rPr lang="en-US" altLang="ja-JP" sz="1400" i="1" u="none" kern="100" dirty="0" err="1">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Minasan</a:t>
                      </a:r>
                      <a:r>
                        <a:rPr lang="en-US" altLang="ja-JP" sz="1400" i="1" u="none"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 </a:t>
                      </a:r>
                      <a:r>
                        <a:rPr lang="en-US" altLang="ja-JP" sz="1400" i="1" u="none" kern="100" dirty="0" err="1">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ni</a:t>
                      </a:r>
                      <a:r>
                        <a:rPr lang="en-US" altLang="ja-JP" sz="1400" i="1" u="none"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 </a:t>
                      </a:r>
                      <a:r>
                        <a:rPr lang="en-US" altLang="ja-JP" sz="1400" i="1" u="none" kern="100" dirty="0" err="1">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tsuki</a:t>
                      </a:r>
                      <a:r>
                        <a:rPr lang="en-US" altLang="ja-JP" sz="1400" i="1" u="none"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 </a:t>
                      </a:r>
                      <a:r>
                        <a:rPr lang="en-US" altLang="ja-JP" sz="1400" i="1" u="none" kern="100" dirty="0" err="1">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ichi</a:t>
                      </a:r>
                      <a:r>
                        <a:rPr lang="en-US" altLang="ja-JP" sz="1400" i="1" u="none"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 de Kamakura de </a:t>
                      </a:r>
                      <a:r>
                        <a:rPr lang="en-US" altLang="ja-JP" sz="1400" i="1" u="none" kern="100" dirty="0" err="1">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yatteru</a:t>
                      </a:r>
                      <a:r>
                        <a:rPr lang="en-US" altLang="ja-JP" sz="1400" i="1" u="none"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 </a:t>
                      </a:r>
                      <a:r>
                        <a:rPr lang="en-US" altLang="ja-JP" sz="1400" i="1" u="none" kern="100" dirty="0" err="1">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tteyuu</a:t>
                      </a:r>
                      <a:r>
                        <a:rPr lang="en-US" altLang="ja-JP" sz="1400" i="1" u="none"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 </a:t>
                      </a:r>
                      <a:r>
                        <a:rPr lang="en-US" altLang="ja-JP" sz="1400" i="1" u="none" kern="100" dirty="0" err="1">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ohanashi</a:t>
                      </a:r>
                      <a:r>
                        <a:rPr lang="en-US" altLang="ja-JP" sz="1400" i="1" u="none"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 wo </a:t>
                      </a:r>
                      <a:r>
                        <a:rPr lang="en-US" altLang="ja-JP" sz="1400" i="1" u="none" kern="100" dirty="0" err="1">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nasarunomo</a:t>
                      </a:r>
                      <a:r>
                        <a:rPr lang="en-US" altLang="ja-JP" sz="1400" i="1" u="none"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 </a:t>
                      </a:r>
                      <a:r>
                        <a:rPr lang="en-US" altLang="ja-JP" sz="1400" i="1" u="none" kern="100" dirty="0" err="1">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hitotsu</a:t>
                      </a:r>
                      <a:r>
                        <a:rPr lang="en-US" altLang="ja-JP" sz="1400" i="1" u="none"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 </a:t>
                      </a:r>
                      <a:r>
                        <a:rPr lang="en-US" altLang="ja-JP" sz="1400" i="1" u="none" kern="100" dirty="0" err="1">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janai</a:t>
                      </a:r>
                      <a:r>
                        <a:rPr lang="en-US" altLang="ja-JP" sz="1400" i="1" u="none"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 </a:t>
                      </a:r>
                      <a:r>
                        <a:rPr lang="en-US" altLang="ja-JP" sz="1400" i="1" u="none" kern="100" dirty="0" err="1">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kana</a:t>
                      </a:r>
                      <a:r>
                        <a:rPr lang="en-US" altLang="ja-JP" sz="1400" i="1" u="sng" kern="100" dirty="0" err="1">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tte</a:t>
                      </a:r>
                      <a:r>
                        <a:rPr lang="en-US" altLang="ja-JP" sz="1400" i="1" u="sng"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a:t>
                      </a:r>
                    </a:p>
                    <a:p>
                      <a:pPr algn="l">
                        <a:lnSpc>
                          <a:spcPct val="100000"/>
                        </a:lnSpc>
                      </a:pPr>
                      <a:r>
                        <a:rPr lang="en-US" altLang="ja-JP" sz="1400" i="1" u="none"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I think  it might be okay to tell everyone that we’re going to held it once a month in Kamakura as part of the plan..</a:t>
                      </a:r>
                      <a:endParaRPr lang="ja-JP" sz="1400" i="1" u="none"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35537470"/>
                  </a:ext>
                </a:extLst>
              </a:tr>
              <a:tr h="207818">
                <a:tc>
                  <a:txBody>
                    <a:bodyPr/>
                    <a:lstStyle/>
                    <a:p>
                      <a:pPr algn="ctr"/>
                      <a:r>
                        <a:rPr lang="en-US" sz="1400" kern="0">
                          <a:effectLst/>
                        </a:rPr>
                        <a:t>IC02_</a:t>
                      </a:r>
                      <a:r>
                        <a:rPr lang="ja-JP" sz="1400" kern="0">
                          <a:effectLst/>
                        </a:rPr>
                        <a:t>川内</a:t>
                      </a:r>
                      <a:endParaRPr lang="ja-JP" sz="1400" kern="100">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ja-JP" sz="1400" kern="0" dirty="0">
                          <a:solidFill>
                            <a:schemeClr val="bg1"/>
                          </a:solidFill>
                          <a:effectLst/>
                        </a:rPr>
                        <a:t>ええ。</a:t>
                      </a:r>
                      <a:endParaRPr lang="ja-JP" sz="1400"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768718605"/>
                  </a:ext>
                </a:extLst>
              </a:tr>
              <a:tr h="207818">
                <a:tc>
                  <a:txBody>
                    <a:bodyPr/>
                    <a:lstStyle/>
                    <a:p>
                      <a:pPr algn="ctr"/>
                      <a:r>
                        <a:rPr lang="en-US" sz="1400" kern="0" dirty="0">
                          <a:effectLst/>
                        </a:rPr>
                        <a:t>IC02_</a:t>
                      </a:r>
                      <a:r>
                        <a:rPr lang="ja-JP" sz="1400" kern="0" dirty="0">
                          <a:effectLst/>
                        </a:rPr>
                        <a:t>川内</a:t>
                      </a:r>
                      <a:endParaRPr lang="ja-JP" sz="1400" kern="100" dirty="0">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ja-JP" sz="1400" kern="0" dirty="0">
                          <a:solidFill>
                            <a:schemeClr val="bg1"/>
                          </a:solidFill>
                          <a:effectLst/>
                        </a:rPr>
                        <a:t>はい。</a:t>
                      </a:r>
                      <a:endParaRPr lang="ja-JP" sz="1400"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93838383"/>
                  </a:ext>
                </a:extLst>
              </a:tr>
            </a:tbl>
          </a:graphicData>
        </a:graphic>
      </p:graphicFrame>
      <p:sp>
        <p:nvSpPr>
          <p:cNvPr id="5" name="テキスト ボックス 4">
            <a:extLst>
              <a:ext uri="{FF2B5EF4-FFF2-40B4-BE49-F238E27FC236}">
                <a16:creationId xmlns:a16="http://schemas.microsoft.com/office/drawing/2014/main" id="{A4C50EE0-DDC0-EA1B-65B9-20F11C3838FC}"/>
              </a:ext>
            </a:extLst>
          </p:cNvPr>
          <p:cNvSpPr txBox="1"/>
          <p:nvPr/>
        </p:nvSpPr>
        <p:spPr>
          <a:xfrm>
            <a:off x="8752177" y="4899056"/>
            <a:ext cx="2214889" cy="312650"/>
          </a:xfrm>
          <a:prstGeom prst="rect">
            <a:avLst/>
          </a:prstGeom>
          <a:noFill/>
        </p:spPr>
        <p:txBody>
          <a:bodyPr wrap="square">
            <a:spAutoFit/>
          </a:bodyPr>
          <a:lstStyle/>
          <a:p>
            <a:pPr algn="r">
              <a:lnSpc>
                <a:spcPct val="107000"/>
              </a:lnSpc>
              <a:spcAft>
                <a:spcPts val="800"/>
              </a:spcAft>
            </a:pPr>
            <a:r>
              <a:rPr lang="en-US" altLang="ja-JP" sz="1400" b="0" dirty="0">
                <a:solidFill>
                  <a:schemeClr val="bg1"/>
                </a:solidFill>
                <a:effectLst/>
                <a:latin typeface="Calibri" panose="020F0502020204030204" pitchFamily="34" charset="0"/>
                <a:ea typeface="MS Mincho" panose="02020609040205080304" pitchFamily="49" charset="-128"/>
                <a:cs typeface="Times New Roman" panose="02020603050405020304" pitchFamily="18" charset="0"/>
              </a:rPr>
              <a:t>(CEJC, K002_004)</a:t>
            </a:r>
            <a:endParaRPr lang="ja-JP" altLang="ja-JP" sz="1400" b="0" dirty="0">
              <a:solidFill>
                <a:schemeClr val="bg1"/>
              </a:solidFill>
              <a:effectLst/>
              <a:latin typeface="Calibri" panose="020F0502020204030204" pitchFamily="34" charset="0"/>
              <a:ea typeface="MS Mincho" panose="02020609040205080304" pitchFamily="49" charset="-128"/>
              <a:cs typeface="Times New Roman" panose="02020603050405020304" pitchFamily="18" charset="0"/>
            </a:endParaRPr>
          </a:p>
        </p:txBody>
      </p:sp>
      <p:sp>
        <p:nvSpPr>
          <p:cNvPr id="3" name="TextBox 8">
            <a:extLst>
              <a:ext uri="{FF2B5EF4-FFF2-40B4-BE49-F238E27FC236}">
                <a16:creationId xmlns:a16="http://schemas.microsoft.com/office/drawing/2014/main" id="{0485AF02-EF74-04A3-AEB8-30B2553007A9}"/>
              </a:ext>
            </a:extLst>
          </p:cNvPr>
          <p:cNvSpPr txBox="1"/>
          <p:nvPr/>
        </p:nvSpPr>
        <p:spPr>
          <a:xfrm>
            <a:off x="4890051" y="5331043"/>
            <a:ext cx="6165380" cy="553998"/>
          </a:xfrm>
          <a:prstGeom prst="rect">
            <a:avLst/>
          </a:prstGeom>
        </p:spPr>
        <p:txBody>
          <a:bodyPr wrap="square" lIns="0" tIns="0" rIns="0" bIns="0" rtlCol="0" anchor="t">
            <a:spAutoFit/>
          </a:bodyPr>
          <a:lstStyle/>
          <a:p>
            <a:pPr marL="0" lvl="0" indent="0" algn="just"/>
            <a:r>
              <a:rPr lang="en-US" sz="1200" spc="121" dirty="0">
                <a:solidFill>
                  <a:schemeClr val="bg1"/>
                </a:solidFill>
                <a:latin typeface="Roboto"/>
              </a:rPr>
              <a:t>On data (3), the speaker used </a:t>
            </a:r>
            <a:r>
              <a:rPr lang="en-US" sz="1200" i="1" spc="121" dirty="0">
                <a:solidFill>
                  <a:schemeClr val="bg1"/>
                </a:solidFill>
                <a:latin typeface="Roboto"/>
              </a:rPr>
              <a:t>-</a:t>
            </a:r>
            <a:r>
              <a:rPr lang="en-US" sz="1200" i="1" spc="121" dirty="0" err="1">
                <a:solidFill>
                  <a:schemeClr val="bg1"/>
                </a:solidFill>
                <a:latin typeface="Roboto"/>
              </a:rPr>
              <a:t>tte</a:t>
            </a:r>
            <a:r>
              <a:rPr lang="en-US" sz="1200" spc="121" dirty="0">
                <a:solidFill>
                  <a:schemeClr val="bg1"/>
                </a:solidFill>
                <a:latin typeface="Roboto"/>
              </a:rPr>
              <a:t> to convey their own thought and needs in polite way, so that the listener will try to accommodate to their statement.</a:t>
            </a:r>
            <a:r>
              <a:rPr lang="en-US" sz="1200" spc="55" dirty="0">
                <a:solidFill>
                  <a:schemeClr val="bg1"/>
                </a:solidFill>
                <a:latin typeface="Arimo"/>
              </a:rPr>
              <a:t> </a:t>
            </a:r>
          </a:p>
        </p:txBody>
      </p:sp>
      <p:sp>
        <p:nvSpPr>
          <p:cNvPr id="6" name="TextBox 6">
            <a:extLst>
              <a:ext uri="{FF2B5EF4-FFF2-40B4-BE49-F238E27FC236}">
                <a16:creationId xmlns:a16="http://schemas.microsoft.com/office/drawing/2014/main" id="{3997CFC1-FF8B-1D6F-31E5-9E0B525D379B}"/>
              </a:ext>
            </a:extLst>
          </p:cNvPr>
          <p:cNvSpPr txBox="1"/>
          <p:nvPr/>
        </p:nvSpPr>
        <p:spPr>
          <a:xfrm>
            <a:off x="1450381" y="2451144"/>
            <a:ext cx="3260634" cy="1723549"/>
          </a:xfrm>
          <a:prstGeom prst="rect">
            <a:avLst/>
          </a:prstGeom>
        </p:spPr>
        <p:txBody>
          <a:bodyPr wrap="square" lIns="0" tIns="0" rIns="0" bIns="0" rtlCol="0" anchor="t">
            <a:spAutoFit/>
          </a:bodyPr>
          <a:lstStyle/>
          <a:p>
            <a:r>
              <a:rPr lang="en-US" sz="1400" spc="294" dirty="0">
                <a:solidFill>
                  <a:schemeClr val="bg1">
                    <a:lumMod val="95000"/>
                  </a:schemeClr>
                </a:solidFill>
                <a:latin typeface="Roboto Italics"/>
              </a:rPr>
              <a:t>Formal Structure</a:t>
            </a:r>
          </a:p>
          <a:p>
            <a:r>
              <a:rPr lang="en-US" altLang="ja-JP" sz="1400" spc="294" dirty="0">
                <a:solidFill>
                  <a:schemeClr val="bg1">
                    <a:lumMod val="95000"/>
                  </a:schemeClr>
                </a:solidFill>
              </a:rPr>
              <a:t>Phrase</a:t>
            </a:r>
            <a:r>
              <a:rPr lang="en-US" altLang="ja-JP" sz="1400" spc="294" dirty="0">
                <a:solidFill>
                  <a:schemeClr val="bg1">
                    <a:lumMod val="95000"/>
                  </a:schemeClr>
                </a:solidFill>
                <a:latin typeface="Roboto"/>
              </a:rPr>
              <a:t>/ Sentence </a:t>
            </a:r>
            <a:r>
              <a:rPr lang="en-US" altLang="ja-JP" sz="1400" spc="294" dirty="0">
                <a:solidFill>
                  <a:schemeClr val="bg1">
                    <a:lumMod val="95000"/>
                  </a:schemeClr>
                </a:solidFill>
              </a:rPr>
              <a:t>+ </a:t>
            </a:r>
            <a:r>
              <a:rPr lang="en-US" altLang="ja-JP" sz="1400" i="1" spc="294" dirty="0">
                <a:solidFill>
                  <a:schemeClr val="bg1">
                    <a:lumMod val="95000"/>
                  </a:schemeClr>
                </a:solidFill>
              </a:rPr>
              <a:t>–to</a:t>
            </a:r>
            <a:r>
              <a:rPr lang="ja-JP" altLang="en-US" sz="1400" i="1" spc="294" dirty="0">
                <a:solidFill>
                  <a:schemeClr val="bg1">
                    <a:lumMod val="95000"/>
                  </a:schemeClr>
                </a:solidFill>
              </a:rPr>
              <a:t> </a:t>
            </a:r>
            <a:r>
              <a:rPr lang="en-US" altLang="ja-JP" sz="1400" i="1" spc="294" dirty="0" err="1">
                <a:solidFill>
                  <a:schemeClr val="bg1">
                    <a:lumMod val="95000"/>
                  </a:schemeClr>
                </a:solidFill>
              </a:rPr>
              <a:t>omou</a:t>
            </a:r>
            <a:r>
              <a:rPr lang="en-US" altLang="ja-JP" sz="1400" spc="294" dirty="0">
                <a:solidFill>
                  <a:schemeClr val="bg1">
                    <a:lumMod val="95000"/>
                  </a:schemeClr>
                </a:solidFill>
              </a:rPr>
              <a:t>  </a:t>
            </a:r>
          </a:p>
          <a:p>
            <a:r>
              <a:rPr lang="en-US" altLang="ja-JP" sz="1400" spc="294" dirty="0">
                <a:solidFill>
                  <a:schemeClr val="bg1">
                    <a:lumMod val="95000"/>
                  </a:schemeClr>
                </a:solidFill>
                <a:latin typeface="Roboto Italics"/>
              </a:rPr>
              <a:t>‘I think/ I wonder….’</a:t>
            </a:r>
          </a:p>
          <a:p>
            <a:endParaRPr lang="en-US" altLang="ja-JP" sz="1400" spc="294" dirty="0">
              <a:solidFill>
                <a:schemeClr val="bg1">
                  <a:lumMod val="95000"/>
                </a:schemeClr>
              </a:solidFill>
              <a:latin typeface="Roboto Italics"/>
            </a:endParaRPr>
          </a:p>
          <a:p>
            <a:r>
              <a:rPr lang="en-US" altLang="ja-JP" sz="1400" spc="294" dirty="0">
                <a:solidFill>
                  <a:schemeClr val="bg1">
                    <a:lumMod val="95000"/>
                  </a:schemeClr>
                </a:solidFill>
                <a:latin typeface="Roboto Italics"/>
              </a:rPr>
              <a:t>Informal Structure</a:t>
            </a:r>
            <a:endParaRPr lang="en-US" altLang="ja-JP" sz="1400" spc="294" dirty="0">
              <a:solidFill>
                <a:schemeClr val="bg1">
                  <a:lumMod val="95000"/>
                </a:schemeClr>
              </a:solidFill>
              <a:latin typeface="Roboto"/>
            </a:endParaRPr>
          </a:p>
          <a:p>
            <a:r>
              <a:rPr lang="en-US" altLang="ja-JP" sz="1400" spc="294" dirty="0">
                <a:solidFill>
                  <a:schemeClr val="bg1">
                    <a:lumMod val="95000"/>
                  </a:schemeClr>
                </a:solidFill>
              </a:rPr>
              <a:t>Phrase</a:t>
            </a:r>
            <a:r>
              <a:rPr lang="en-US" altLang="ja-JP" sz="1400" spc="294" dirty="0">
                <a:solidFill>
                  <a:schemeClr val="bg1">
                    <a:lumMod val="95000"/>
                  </a:schemeClr>
                </a:solidFill>
                <a:latin typeface="Roboto"/>
              </a:rPr>
              <a:t>/ Sentence </a:t>
            </a:r>
            <a:r>
              <a:rPr lang="en-US" altLang="ja-JP" sz="1400" spc="294" dirty="0">
                <a:solidFill>
                  <a:schemeClr val="bg1">
                    <a:lumMod val="95000"/>
                  </a:schemeClr>
                </a:solidFill>
              </a:rPr>
              <a:t>+ </a:t>
            </a:r>
            <a:r>
              <a:rPr lang="en-US" altLang="ja-JP" sz="1400" i="1" spc="294" dirty="0">
                <a:solidFill>
                  <a:schemeClr val="bg1">
                    <a:lumMod val="95000"/>
                  </a:schemeClr>
                </a:solidFill>
              </a:rPr>
              <a:t>–</a:t>
            </a:r>
            <a:r>
              <a:rPr lang="en-US" altLang="ja-JP" sz="1400" i="1" spc="294" dirty="0" err="1">
                <a:solidFill>
                  <a:schemeClr val="bg1">
                    <a:lumMod val="95000"/>
                  </a:schemeClr>
                </a:solidFill>
              </a:rPr>
              <a:t>tte</a:t>
            </a:r>
            <a:endParaRPr lang="en-US" altLang="ja-JP" sz="1400" i="1" spc="294" dirty="0">
              <a:solidFill>
                <a:schemeClr val="bg1">
                  <a:lumMod val="95000"/>
                </a:schemeClr>
              </a:solidFill>
            </a:endParaRPr>
          </a:p>
          <a:p>
            <a:endParaRPr lang="en-US" altLang="ja-JP" sz="1400" spc="294" dirty="0">
              <a:solidFill>
                <a:schemeClr val="bg1">
                  <a:lumMod val="95000"/>
                </a:schemeClr>
              </a:solidFill>
              <a:latin typeface="Roboto Italics"/>
            </a:endParaRPr>
          </a:p>
          <a:p>
            <a:endParaRPr lang="en-US" altLang="ja-JP" sz="1400" spc="294" dirty="0">
              <a:solidFill>
                <a:schemeClr val="bg1">
                  <a:lumMod val="95000"/>
                </a:schemeClr>
              </a:solidFill>
              <a:latin typeface="Roboto Italics"/>
            </a:endParaRPr>
          </a:p>
        </p:txBody>
      </p:sp>
    </p:spTree>
    <p:extLst>
      <p:ext uri="{BB962C8B-B14F-4D97-AF65-F5344CB8AC3E}">
        <p14:creationId xmlns:p14="http://schemas.microsoft.com/office/powerpoint/2010/main" val="4084534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8" name="TextBox 5">
            <a:extLst>
              <a:ext uri="{FF2B5EF4-FFF2-40B4-BE49-F238E27FC236}">
                <a16:creationId xmlns:a16="http://schemas.microsoft.com/office/drawing/2014/main" id="{7A08EE3A-8FB7-0789-7A91-47B248B8D2C2}"/>
              </a:ext>
            </a:extLst>
          </p:cNvPr>
          <p:cNvSpPr txBox="1"/>
          <p:nvPr/>
        </p:nvSpPr>
        <p:spPr>
          <a:xfrm>
            <a:off x="803249" y="1526957"/>
            <a:ext cx="3535838" cy="677108"/>
          </a:xfrm>
          <a:prstGeom prst="rect">
            <a:avLst/>
          </a:prstGeom>
          <a:solidFill>
            <a:schemeClr val="bg1">
              <a:lumMod val="65000"/>
            </a:schemeClr>
          </a:solidFill>
        </p:spPr>
        <p:txBody>
          <a:bodyPr wrap="square" lIns="0" tIns="0" rIns="0" bIns="0" rtlCol="0" anchor="t">
            <a:spAutoFit/>
          </a:bodyPr>
          <a:lstStyle/>
          <a:p>
            <a:r>
              <a:rPr lang="en-US" sz="1600" spc="110" dirty="0">
                <a:solidFill>
                  <a:srgbClr val="FFFFFF"/>
                </a:solidFill>
                <a:latin typeface="Arvo"/>
              </a:rPr>
              <a:t>3) -</a:t>
            </a:r>
            <a:r>
              <a:rPr lang="en-US" sz="1600" spc="110" dirty="0" err="1">
                <a:solidFill>
                  <a:srgbClr val="FFFFFF"/>
                </a:solidFill>
                <a:latin typeface="Arvo"/>
              </a:rPr>
              <a:t>tte</a:t>
            </a:r>
            <a:r>
              <a:rPr lang="en-US" sz="1600" spc="110" dirty="0">
                <a:solidFill>
                  <a:srgbClr val="FFFFFF"/>
                </a:solidFill>
                <a:latin typeface="Arvo"/>
              </a:rPr>
              <a:t> as </a:t>
            </a:r>
          </a:p>
          <a:p>
            <a:r>
              <a:rPr lang="ja-JP" altLang="en-US" sz="2800" spc="110" dirty="0">
                <a:solidFill>
                  <a:srgbClr val="FFFFFF"/>
                </a:solidFill>
                <a:latin typeface="Arvo"/>
              </a:rPr>
              <a:t>　</a:t>
            </a:r>
            <a:r>
              <a:rPr lang="en-US" sz="2800" spc="110" dirty="0">
                <a:solidFill>
                  <a:srgbClr val="FFFFFF"/>
                </a:solidFill>
                <a:latin typeface="Arvo"/>
              </a:rPr>
              <a:t>Hearsay</a:t>
            </a:r>
            <a:endParaRPr lang="en-US" sz="2800" spc="130" dirty="0">
              <a:solidFill>
                <a:srgbClr val="FFFFFF"/>
              </a:solidFill>
              <a:latin typeface="Arvo"/>
            </a:endParaRPr>
          </a:p>
        </p:txBody>
      </p:sp>
      <p:sp>
        <p:nvSpPr>
          <p:cNvPr id="9" name="AutoShape 2">
            <a:extLst>
              <a:ext uri="{FF2B5EF4-FFF2-40B4-BE49-F238E27FC236}">
                <a16:creationId xmlns:a16="http://schemas.microsoft.com/office/drawing/2014/main" id="{D1818532-05D8-AB4A-C6CB-0E2028941173}"/>
              </a:ext>
            </a:extLst>
          </p:cNvPr>
          <p:cNvSpPr/>
          <p:nvPr/>
        </p:nvSpPr>
        <p:spPr>
          <a:xfrm>
            <a:off x="1213857" y="2204065"/>
            <a:ext cx="48865" cy="2217708"/>
          </a:xfrm>
          <a:prstGeom prst="rect">
            <a:avLst/>
          </a:prstGeom>
          <a:solidFill>
            <a:srgbClr val="AE8441"/>
          </a:solidFill>
        </p:spPr>
        <p:txBody>
          <a:bodyPr/>
          <a:lstStyle/>
          <a:p>
            <a:endParaRPr lang="ja-JP" altLang="en-US"/>
          </a:p>
        </p:txBody>
      </p:sp>
      <p:graphicFrame>
        <p:nvGraphicFramePr>
          <p:cNvPr id="2" name="表 1">
            <a:extLst>
              <a:ext uri="{FF2B5EF4-FFF2-40B4-BE49-F238E27FC236}">
                <a16:creationId xmlns:a16="http://schemas.microsoft.com/office/drawing/2014/main" id="{136C8B0B-EE8B-0C24-263D-A28E9C9EDCF2}"/>
              </a:ext>
            </a:extLst>
          </p:cNvPr>
          <p:cNvGraphicFramePr>
            <a:graphicFrameLocks noGrp="1"/>
          </p:cNvGraphicFramePr>
          <p:nvPr>
            <p:extLst>
              <p:ext uri="{D42A27DB-BD31-4B8C-83A1-F6EECF244321}">
                <p14:modId xmlns:p14="http://schemas.microsoft.com/office/powerpoint/2010/main" val="3538040959"/>
              </p:ext>
            </p:extLst>
          </p:nvPr>
        </p:nvGraphicFramePr>
        <p:xfrm>
          <a:off x="4906310" y="1734522"/>
          <a:ext cx="5919405" cy="2943838"/>
        </p:xfrm>
        <a:graphic>
          <a:graphicData uri="http://schemas.openxmlformats.org/drawingml/2006/table">
            <a:tbl>
              <a:tblPr firstRow="1" firstCol="1" bandRow="1">
                <a:tableStyleId>{0505E3EF-67EA-436B-97B2-0124C06EBD24}</a:tableStyleId>
              </a:tblPr>
              <a:tblGrid>
                <a:gridCol w="1023973">
                  <a:extLst>
                    <a:ext uri="{9D8B030D-6E8A-4147-A177-3AD203B41FA5}">
                      <a16:colId xmlns:a16="http://schemas.microsoft.com/office/drawing/2014/main" val="435763195"/>
                    </a:ext>
                  </a:extLst>
                </a:gridCol>
                <a:gridCol w="4895432">
                  <a:extLst>
                    <a:ext uri="{9D8B030D-6E8A-4147-A177-3AD203B41FA5}">
                      <a16:colId xmlns:a16="http://schemas.microsoft.com/office/drawing/2014/main" val="880956235"/>
                    </a:ext>
                  </a:extLst>
                </a:gridCol>
              </a:tblGrid>
              <a:tr h="228600">
                <a:tc>
                  <a:txBody>
                    <a:bodyPr/>
                    <a:lstStyle/>
                    <a:p>
                      <a:pPr algn="ctr"/>
                      <a:r>
                        <a:rPr lang="en-US" sz="1400" kern="0">
                          <a:solidFill>
                            <a:schemeClr val="bg1"/>
                          </a:solidFill>
                          <a:effectLst/>
                        </a:rPr>
                        <a:t>IC01_</a:t>
                      </a:r>
                      <a:r>
                        <a:rPr lang="ja-JP" sz="1400" kern="0">
                          <a:solidFill>
                            <a:schemeClr val="bg1"/>
                          </a:solidFill>
                          <a:effectLst/>
                        </a:rPr>
                        <a:t>安村</a:t>
                      </a:r>
                      <a:endParaRPr lang="ja-JP" sz="1400" kern="10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ja-JP" sz="1400" b="0" kern="0" dirty="0">
                          <a:solidFill>
                            <a:schemeClr val="bg1"/>
                          </a:solidFill>
                          <a:effectLst/>
                        </a:rPr>
                        <a:t>場所はね</a:t>
                      </a:r>
                      <a:r>
                        <a:rPr lang="en-US" sz="1400" b="0" kern="0" dirty="0">
                          <a:solidFill>
                            <a:schemeClr val="bg1"/>
                          </a:solidFill>
                          <a:effectLst/>
                        </a:rPr>
                        <a:t>:(0.257)</a:t>
                      </a:r>
                      <a:r>
                        <a:rPr lang="ja-JP" sz="1400" b="0" kern="0" dirty="0">
                          <a:solidFill>
                            <a:schemeClr val="bg1"/>
                          </a:solidFill>
                          <a:effectLst/>
                        </a:rPr>
                        <a:t>すごいね</a:t>
                      </a:r>
                      <a:r>
                        <a:rPr lang="en-US" sz="1400" b="0" kern="0" dirty="0">
                          <a:solidFill>
                            <a:schemeClr val="bg1"/>
                          </a:solidFill>
                          <a:effectLst/>
                        </a:rPr>
                        <a:t>:(0.864)</a:t>
                      </a:r>
                      <a:r>
                        <a:rPr lang="ja-JP" sz="1400" b="0" kern="0" dirty="0">
                          <a:solidFill>
                            <a:schemeClr val="bg1"/>
                          </a:solidFill>
                          <a:effectLst/>
                        </a:rPr>
                        <a:t>素敵なね</a:t>
                      </a:r>
                      <a:r>
                        <a:rPr lang="en-US" sz="1400" b="0" kern="0" dirty="0">
                          <a:solidFill>
                            <a:schemeClr val="bg1"/>
                          </a:solidFill>
                          <a:effectLst/>
                        </a:rPr>
                        <a:t>:(0.248)</a:t>
                      </a:r>
                      <a:r>
                        <a:rPr lang="ja-JP" sz="1400" b="0" kern="0" dirty="0">
                          <a:solidFill>
                            <a:schemeClr val="bg1"/>
                          </a:solidFill>
                          <a:effectLst/>
                        </a:rPr>
                        <a:t>場所でしたよ。</a:t>
                      </a:r>
                      <a:endParaRPr lang="ja-JP" sz="1400" b="0"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54282205"/>
                  </a:ext>
                </a:extLst>
              </a:tr>
              <a:tr h="228600">
                <a:tc>
                  <a:txBody>
                    <a:bodyPr/>
                    <a:lstStyle/>
                    <a:p>
                      <a:pPr algn="ctr"/>
                      <a:r>
                        <a:rPr lang="en-US" sz="1400" kern="0">
                          <a:solidFill>
                            <a:schemeClr val="bg1"/>
                          </a:solidFill>
                          <a:effectLst/>
                        </a:rPr>
                        <a:t>IC02_</a:t>
                      </a:r>
                      <a:r>
                        <a:rPr lang="ja-JP" sz="1400" kern="0">
                          <a:solidFill>
                            <a:schemeClr val="bg1"/>
                          </a:solidFill>
                          <a:effectLst/>
                        </a:rPr>
                        <a:t>広子</a:t>
                      </a:r>
                      <a:endParaRPr lang="ja-JP" sz="1400" kern="10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ja-JP" sz="1400" kern="0" dirty="0">
                          <a:solidFill>
                            <a:schemeClr val="bg1"/>
                          </a:solidFill>
                          <a:effectLst/>
                        </a:rPr>
                        <a:t>すごいですね</a:t>
                      </a:r>
                      <a:r>
                        <a:rPr lang="en-US" sz="1400" kern="0" dirty="0">
                          <a:solidFill>
                            <a:schemeClr val="bg1"/>
                          </a:solidFill>
                          <a:effectLst/>
                        </a:rPr>
                        <a:t>:</a:t>
                      </a:r>
                      <a:r>
                        <a:rPr lang="ja-JP" sz="1400" kern="0" dirty="0">
                          <a:solidFill>
                            <a:schemeClr val="bg1"/>
                          </a:solidFill>
                          <a:effectLst/>
                        </a:rPr>
                        <a:t>。</a:t>
                      </a:r>
                      <a:endParaRPr lang="ja-JP" sz="1400"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517442413"/>
                  </a:ext>
                </a:extLst>
              </a:tr>
              <a:tr h="474958">
                <a:tc>
                  <a:txBody>
                    <a:bodyPr/>
                    <a:lstStyle/>
                    <a:p>
                      <a:pPr algn="ctr"/>
                      <a:r>
                        <a:rPr lang="en-US" sz="1400" kern="0" dirty="0">
                          <a:solidFill>
                            <a:schemeClr val="bg1"/>
                          </a:solidFill>
                          <a:effectLst/>
                        </a:rPr>
                        <a:t>IC02_</a:t>
                      </a:r>
                      <a:r>
                        <a:rPr lang="ja-JP" sz="1400" kern="0" dirty="0">
                          <a:solidFill>
                            <a:schemeClr val="bg1"/>
                          </a:solidFill>
                          <a:effectLst/>
                        </a:rPr>
                        <a:t>広子</a:t>
                      </a:r>
                      <a:endParaRPr lang="ja-JP" sz="1400"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ja-JP" sz="1400" kern="0" dirty="0">
                          <a:solidFill>
                            <a:schemeClr val="bg1"/>
                          </a:solidFill>
                          <a:effectLst/>
                        </a:rPr>
                        <a:t>いいとこですね</a:t>
                      </a:r>
                      <a:r>
                        <a:rPr lang="en-US" sz="1400" kern="0" dirty="0">
                          <a:solidFill>
                            <a:schemeClr val="bg1"/>
                          </a:solidFill>
                          <a:effectLst/>
                        </a:rPr>
                        <a:t>:</a:t>
                      </a:r>
                      <a:r>
                        <a:rPr lang="ja-JP" sz="1400" kern="0" dirty="0">
                          <a:solidFill>
                            <a:schemeClr val="bg1"/>
                          </a:solidFill>
                          <a:effectLst/>
                        </a:rPr>
                        <a:t>。</a:t>
                      </a:r>
                      <a:endParaRPr lang="ja-JP" sz="1400"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6161427"/>
                  </a:ext>
                </a:extLst>
              </a:tr>
              <a:tr h="228600">
                <a:tc>
                  <a:txBody>
                    <a:bodyPr/>
                    <a:lstStyle/>
                    <a:p>
                      <a:pPr algn="ctr"/>
                      <a:r>
                        <a:rPr lang="en-US" sz="1400" kern="0">
                          <a:solidFill>
                            <a:schemeClr val="bg1"/>
                          </a:solidFill>
                          <a:effectLst/>
                        </a:rPr>
                        <a:t>IC02_</a:t>
                      </a:r>
                      <a:r>
                        <a:rPr lang="ja-JP" sz="1400" kern="0">
                          <a:solidFill>
                            <a:schemeClr val="bg1"/>
                          </a:solidFill>
                          <a:effectLst/>
                        </a:rPr>
                        <a:t>広子</a:t>
                      </a:r>
                      <a:endParaRPr lang="ja-JP" sz="1400" kern="10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ja-JP" sz="1400" kern="0" dirty="0">
                          <a:solidFill>
                            <a:schemeClr val="bg1"/>
                          </a:solidFill>
                          <a:effectLst/>
                        </a:rPr>
                        <a:t>うん うん。</a:t>
                      </a:r>
                      <a:endParaRPr lang="ja-JP" sz="1400"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16904358"/>
                  </a:ext>
                </a:extLst>
              </a:tr>
              <a:tr h="228600">
                <a:tc>
                  <a:txBody>
                    <a:bodyPr/>
                    <a:lstStyle/>
                    <a:p>
                      <a:pPr algn="ctr"/>
                      <a:r>
                        <a:rPr lang="en-US" sz="1400" kern="0">
                          <a:solidFill>
                            <a:schemeClr val="bg1"/>
                          </a:solidFill>
                          <a:effectLst/>
                        </a:rPr>
                        <a:t>IC02_</a:t>
                      </a:r>
                      <a:r>
                        <a:rPr lang="ja-JP" sz="1400" kern="0">
                          <a:solidFill>
                            <a:schemeClr val="bg1"/>
                          </a:solidFill>
                          <a:effectLst/>
                        </a:rPr>
                        <a:t>広子</a:t>
                      </a:r>
                      <a:endParaRPr lang="ja-JP" sz="1400" kern="10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ja-JP" sz="1400" kern="0">
                          <a:solidFill>
                            <a:schemeClr val="bg1"/>
                          </a:solidFill>
                          <a:effectLst/>
                        </a:rPr>
                        <a:t>いやー。</a:t>
                      </a:r>
                      <a:endParaRPr lang="ja-JP" sz="1400" kern="10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021586601"/>
                  </a:ext>
                </a:extLst>
              </a:tr>
              <a:tr h="228600">
                <a:tc>
                  <a:txBody>
                    <a:bodyPr/>
                    <a:lstStyle/>
                    <a:p>
                      <a:pPr algn="ctr"/>
                      <a:r>
                        <a:rPr lang="en-US" sz="1400" kern="0">
                          <a:solidFill>
                            <a:schemeClr val="bg1"/>
                          </a:solidFill>
                          <a:effectLst/>
                        </a:rPr>
                        <a:t>IC02_</a:t>
                      </a:r>
                      <a:r>
                        <a:rPr lang="ja-JP" sz="1400" kern="0">
                          <a:solidFill>
                            <a:schemeClr val="bg1"/>
                          </a:solidFill>
                          <a:effectLst/>
                        </a:rPr>
                        <a:t>広子</a:t>
                      </a:r>
                      <a:endParaRPr lang="ja-JP" sz="1400" kern="10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ja-JP" sz="1400" kern="0" dirty="0">
                          <a:solidFill>
                            <a:schemeClr val="bg1"/>
                          </a:solidFill>
                          <a:effectLst/>
                        </a:rPr>
                        <a:t>喜びますよ。</a:t>
                      </a:r>
                      <a:endParaRPr lang="ja-JP" sz="1400"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5849012"/>
                  </a:ext>
                </a:extLst>
              </a:tr>
              <a:tr h="228600">
                <a:tc>
                  <a:txBody>
                    <a:bodyPr/>
                    <a:lstStyle/>
                    <a:p>
                      <a:pPr algn="ctr"/>
                      <a:r>
                        <a:rPr lang="en-US" sz="1400" kern="0">
                          <a:solidFill>
                            <a:schemeClr val="bg1"/>
                          </a:solidFill>
                          <a:effectLst/>
                        </a:rPr>
                        <a:t>IC02_</a:t>
                      </a:r>
                      <a:r>
                        <a:rPr lang="ja-JP" sz="1400" kern="0">
                          <a:solidFill>
                            <a:schemeClr val="bg1"/>
                          </a:solidFill>
                          <a:effectLst/>
                        </a:rPr>
                        <a:t>広子</a:t>
                      </a:r>
                      <a:endParaRPr lang="ja-JP" sz="1400" kern="10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ja-JP" sz="1400" kern="0" dirty="0">
                          <a:solidFill>
                            <a:schemeClr val="bg1"/>
                          </a:solidFill>
                          <a:effectLst/>
                        </a:rPr>
                        <a:t>子供が</a:t>
                      </a:r>
                      <a:r>
                        <a:rPr lang="en-US" sz="1400" kern="0" dirty="0">
                          <a:solidFill>
                            <a:schemeClr val="bg1"/>
                          </a:solidFill>
                          <a:effectLst/>
                        </a:rPr>
                        <a:t>:</a:t>
                      </a:r>
                      <a:r>
                        <a:rPr lang="ja-JP" sz="1400" kern="0" dirty="0">
                          <a:solidFill>
                            <a:schemeClr val="bg1"/>
                          </a:solidFill>
                          <a:effectLst/>
                        </a:rPr>
                        <a:t>。</a:t>
                      </a:r>
                      <a:endParaRPr lang="ja-JP" sz="1400"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47606378"/>
                  </a:ext>
                </a:extLst>
              </a:tr>
              <a:tr h="228600">
                <a:tc>
                  <a:txBody>
                    <a:bodyPr/>
                    <a:lstStyle/>
                    <a:p>
                      <a:pPr algn="ctr"/>
                      <a:r>
                        <a:rPr lang="en-US" sz="1400" kern="0">
                          <a:solidFill>
                            <a:schemeClr val="bg1"/>
                          </a:solidFill>
                          <a:effectLst/>
                        </a:rPr>
                        <a:t>IC01_</a:t>
                      </a:r>
                      <a:r>
                        <a:rPr lang="ja-JP" sz="1400" kern="0">
                          <a:solidFill>
                            <a:schemeClr val="bg1"/>
                          </a:solidFill>
                          <a:effectLst/>
                        </a:rPr>
                        <a:t>安村</a:t>
                      </a:r>
                      <a:endParaRPr lang="ja-JP" sz="1400" kern="10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ja-JP" sz="1400" kern="0" dirty="0">
                          <a:solidFill>
                            <a:schemeClr val="bg1"/>
                          </a:solidFill>
                          <a:effectLst/>
                        </a:rPr>
                        <a:t>ほんとですか。</a:t>
                      </a:r>
                      <a:endParaRPr lang="ja-JP" sz="1400"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250064185"/>
                  </a:ext>
                </a:extLst>
              </a:tr>
              <a:tr h="228600">
                <a:tc>
                  <a:txBody>
                    <a:bodyPr/>
                    <a:lstStyle/>
                    <a:p>
                      <a:pPr algn="ctr"/>
                      <a:r>
                        <a:rPr lang="en-US" sz="1400" kern="0">
                          <a:solidFill>
                            <a:schemeClr val="bg1"/>
                          </a:solidFill>
                          <a:effectLst/>
                        </a:rPr>
                        <a:t>IC02_</a:t>
                      </a:r>
                      <a:r>
                        <a:rPr lang="ja-JP" sz="1400" kern="0">
                          <a:solidFill>
                            <a:schemeClr val="bg1"/>
                          </a:solidFill>
                          <a:effectLst/>
                        </a:rPr>
                        <a:t>広子</a:t>
                      </a:r>
                      <a:endParaRPr lang="ja-JP" sz="1400" kern="10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ja-JP" sz="1400" kern="0" dirty="0">
                          <a:solidFill>
                            <a:schemeClr val="bg1"/>
                          </a:solidFill>
                          <a:effectLst/>
                        </a:rPr>
                        <a:t>うん。</a:t>
                      </a:r>
                      <a:endParaRPr lang="ja-JP" sz="1400"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205317686"/>
                  </a:ext>
                </a:extLst>
              </a:tr>
              <a:tr h="228600">
                <a:tc>
                  <a:txBody>
                    <a:bodyPr/>
                    <a:lstStyle/>
                    <a:p>
                      <a:pPr algn="ctr"/>
                      <a:r>
                        <a:rPr lang="en-US" sz="1400" kern="0" dirty="0">
                          <a:solidFill>
                            <a:schemeClr val="bg1"/>
                          </a:solidFill>
                          <a:effectLst/>
                        </a:rPr>
                        <a:t>IC01_</a:t>
                      </a:r>
                      <a:r>
                        <a:rPr lang="ja-JP" sz="1400" kern="0" dirty="0">
                          <a:solidFill>
                            <a:schemeClr val="bg1"/>
                          </a:solidFill>
                          <a:effectLst/>
                        </a:rPr>
                        <a:t>安村</a:t>
                      </a:r>
                      <a:endParaRPr lang="ja-JP" sz="1400"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ja-JP" sz="1400" u="sng" kern="0" dirty="0">
                          <a:solidFill>
                            <a:schemeClr val="bg1"/>
                          </a:solidFill>
                          <a:effectLst/>
                        </a:rPr>
                        <a:t>で</a:t>
                      </a:r>
                      <a:r>
                        <a:rPr lang="en-US" sz="1400" u="sng" kern="0" dirty="0">
                          <a:solidFill>
                            <a:schemeClr val="bg1"/>
                          </a:solidFill>
                          <a:effectLst/>
                        </a:rPr>
                        <a:t>(0.231)</a:t>
                      </a:r>
                      <a:r>
                        <a:rPr lang="ja-JP" sz="1400" u="sng" kern="0" dirty="0">
                          <a:solidFill>
                            <a:schemeClr val="bg1"/>
                          </a:solidFill>
                          <a:effectLst/>
                        </a:rPr>
                        <a:t>こうゆうね 缶バッジとか好きなんですって。</a:t>
                      </a:r>
                      <a:endParaRPr lang="en-US" altLang="ja-JP" sz="1400" u="sng" kern="0" dirty="0">
                        <a:solidFill>
                          <a:schemeClr val="bg1"/>
                        </a:solidFill>
                        <a:effectLst/>
                      </a:endParaRPr>
                    </a:p>
                    <a:p>
                      <a:pPr algn="l"/>
                      <a:r>
                        <a:rPr lang="en-US" altLang="ja-JP" sz="1400" i="1" u="none" kern="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De, </a:t>
                      </a:r>
                      <a:r>
                        <a:rPr lang="en-US" altLang="ja-JP" sz="1400" i="1" u="none" kern="0" dirty="0" err="1">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kouyuune</a:t>
                      </a:r>
                      <a:r>
                        <a:rPr lang="en-US" altLang="ja-JP" sz="1400" i="1" u="none" kern="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 </a:t>
                      </a:r>
                      <a:r>
                        <a:rPr lang="en-US" altLang="ja-JP" sz="1400" i="1" u="none" kern="0" dirty="0" err="1">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kan</a:t>
                      </a:r>
                      <a:r>
                        <a:rPr lang="en-US" altLang="ja-JP" sz="1400" i="1" u="none" kern="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 </a:t>
                      </a:r>
                      <a:r>
                        <a:rPr lang="en-US" altLang="ja-JP" sz="1400" i="1" u="none" kern="0" dirty="0" err="1">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bajji</a:t>
                      </a:r>
                      <a:r>
                        <a:rPr lang="en-US" altLang="ja-JP" sz="1400" i="1" u="none" kern="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 </a:t>
                      </a:r>
                      <a:r>
                        <a:rPr lang="en-US" altLang="ja-JP" sz="1400" i="1" u="none" kern="0" dirty="0" err="1">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toka</a:t>
                      </a:r>
                      <a:r>
                        <a:rPr lang="en-US" altLang="ja-JP" sz="1400" i="1" u="none" kern="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 suki nan </a:t>
                      </a:r>
                      <a:r>
                        <a:rPr lang="en-US" altLang="ja-JP" sz="1400" i="1" u="sng" kern="0" dirty="0" err="1">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desutte</a:t>
                      </a:r>
                      <a:endParaRPr lang="en-US" altLang="ja-JP" sz="1400" i="1" u="sng" kern="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p>
                      <a:pPr algn="l"/>
                      <a:r>
                        <a:rPr lang="en-US" altLang="ja-JP" sz="1400" i="0" u="sng" kern="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‘Anyway, I heard that </a:t>
                      </a:r>
                      <a:r>
                        <a:rPr lang="en-US" altLang="ja-JP" sz="1400" i="0" u="none" kern="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kids love this kind of can badge’</a:t>
                      </a:r>
                    </a:p>
                  </a:txBody>
                  <a:tcPr marL="62865" marR="62865"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229859596"/>
                  </a:ext>
                </a:extLst>
              </a:tr>
            </a:tbl>
          </a:graphicData>
        </a:graphic>
      </p:graphicFrame>
      <p:sp>
        <p:nvSpPr>
          <p:cNvPr id="6" name="テキスト ボックス 5">
            <a:extLst>
              <a:ext uri="{FF2B5EF4-FFF2-40B4-BE49-F238E27FC236}">
                <a16:creationId xmlns:a16="http://schemas.microsoft.com/office/drawing/2014/main" id="{BBA4A6B8-F1B4-A565-5517-EC5CB85950FF}"/>
              </a:ext>
            </a:extLst>
          </p:cNvPr>
          <p:cNvSpPr txBox="1"/>
          <p:nvPr/>
        </p:nvSpPr>
        <p:spPr>
          <a:xfrm>
            <a:off x="9071707" y="4645528"/>
            <a:ext cx="2214889" cy="312650"/>
          </a:xfrm>
          <a:prstGeom prst="rect">
            <a:avLst/>
          </a:prstGeom>
          <a:noFill/>
        </p:spPr>
        <p:txBody>
          <a:bodyPr wrap="square">
            <a:spAutoFit/>
          </a:bodyPr>
          <a:lstStyle/>
          <a:p>
            <a:pPr algn="r">
              <a:lnSpc>
                <a:spcPct val="107000"/>
              </a:lnSpc>
              <a:spcAft>
                <a:spcPts val="800"/>
              </a:spcAft>
            </a:pPr>
            <a:r>
              <a:rPr lang="en-US" altLang="ja-JP" sz="1400" b="0" dirty="0">
                <a:solidFill>
                  <a:schemeClr val="bg1"/>
                </a:solidFill>
                <a:effectLst/>
                <a:latin typeface="Calibri" panose="020F0502020204030204" pitchFamily="34" charset="0"/>
                <a:ea typeface="MS Mincho" panose="02020609040205080304" pitchFamily="49" charset="-128"/>
                <a:cs typeface="Times New Roman" panose="02020603050405020304" pitchFamily="18" charset="0"/>
              </a:rPr>
              <a:t>(CEJC, K006_009)</a:t>
            </a:r>
            <a:endParaRPr lang="ja-JP" altLang="ja-JP" sz="1400" b="0" dirty="0">
              <a:solidFill>
                <a:schemeClr val="bg1"/>
              </a:solidFill>
              <a:effectLst/>
              <a:latin typeface="Calibri" panose="020F0502020204030204" pitchFamily="34" charset="0"/>
              <a:ea typeface="MS Mincho" panose="02020609040205080304" pitchFamily="49" charset="-128"/>
              <a:cs typeface="Times New Roman" panose="02020603050405020304" pitchFamily="18" charset="0"/>
            </a:endParaRPr>
          </a:p>
        </p:txBody>
      </p:sp>
      <p:sp>
        <p:nvSpPr>
          <p:cNvPr id="7" name="TextBox 8">
            <a:extLst>
              <a:ext uri="{FF2B5EF4-FFF2-40B4-BE49-F238E27FC236}">
                <a16:creationId xmlns:a16="http://schemas.microsoft.com/office/drawing/2014/main" id="{07356F67-C7E1-33F7-0B72-2FADD77E2DA1}"/>
              </a:ext>
            </a:extLst>
          </p:cNvPr>
          <p:cNvSpPr txBox="1"/>
          <p:nvPr/>
        </p:nvSpPr>
        <p:spPr>
          <a:xfrm>
            <a:off x="5051790" y="5206768"/>
            <a:ext cx="5628443" cy="553998"/>
          </a:xfrm>
          <a:prstGeom prst="rect">
            <a:avLst/>
          </a:prstGeom>
        </p:spPr>
        <p:txBody>
          <a:bodyPr wrap="square" lIns="0" tIns="0" rIns="0" bIns="0" rtlCol="0" anchor="t">
            <a:spAutoFit/>
          </a:bodyPr>
          <a:lstStyle/>
          <a:p>
            <a:pPr marL="0" lvl="0" indent="0" algn="just"/>
            <a:r>
              <a:rPr lang="en-US" sz="1200" spc="121" dirty="0">
                <a:solidFill>
                  <a:schemeClr val="bg1"/>
                </a:solidFill>
                <a:latin typeface="Roboto"/>
              </a:rPr>
              <a:t>On data (3), the speaker used </a:t>
            </a:r>
            <a:r>
              <a:rPr lang="en-US" sz="1200" i="1" spc="121" dirty="0">
                <a:solidFill>
                  <a:schemeClr val="bg1"/>
                </a:solidFill>
                <a:latin typeface="Roboto"/>
              </a:rPr>
              <a:t>-</a:t>
            </a:r>
            <a:r>
              <a:rPr lang="en-US" sz="1200" i="1" spc="121" dirty="0" err="1">
                <a:solidFill>
                  <a:schemeClr val="bg1"/>
                </a:solidFill>
                <a:latin typeface="Roboto"/>
              </a:rPr>
              <a:t>tte</a:t>
            </a:r>
            <a:r>
              <a:rPr lang="en-US" sz="1200" spc="121" dirty="0">
                <a:solidFill>
                  <a:schemeClr val="bg1"/>
                </a:solidFill>
                <a:latin typeface="Roboto"/>
              </a:rPr>
              <a:t> to convey the third party’s statement to emphasizing a valid information, which she has been believed from a trusted source.</a:t>
            </a:r>
            <a:r>
              <a:rPr lang="en-US" sz="1200" spc="55" dirty="0">
                <a:solidFill>
                  <a:schemeClr val="bg1"/>
                </a:solidFill>
                <a:latin typeface="Arimo"/>
              </a:rPr>
              <a:t> </a:t>
            </a:r>
          </a:p>
        </p:txBody>
      </p:sp>
      <p:sp>
        <p:nvSpPr>
          <p:cNvPr id="3" name="TextBox 6">
            <a:extLst>
              <a:ext uri="{FF2B5EF4-FFF2-40B4-BE49-F238E27FC236}">
                <a16:creationId xmlns:a16="http://schemas.microsoft.com/office/drawing/2014/main" id="{92E1908A-2CB6-CB41-1440-1940F17E04C5}"/>
              </a:ext>
            </a:extLst>
          </p:cNvPr>
          <p:cNvSpPr txBox="1"/>
          <p:nvPr/>
        </p:nvSpPr>
        <p:spPr>
          <a:xfrm>
            <a:off x="1366285" y="2452655"/>
            <a:ext cx="3858040" cy="1661993"/>
          </a:xfrm>
          <a:prstGeom prst="rect">
            <a:avLst/>
          </a:prstGeom>
        </p:spPr>
        <p:txBody>
          <a:bodyPr wrap="square" lIns="0" tIns="0" rIns="0" bIns="0" rtlCol="0" anchor="t">
            <a:spAutoFit/>
          </a:bodyPr>
          <a:lstStyle/>
          <a:p>
            <a:r>
              <a:rPr lang="en-US" altLang="ja-JP" sz="1200" spc="294" dirty="0">
                <a:solidFill>
                  <a:schemeClr val="bg1">
                    <a:lumMod val="95000"/>
                  </a:schemeClr>
                </a:solidFill>
                <a:latin typeface="Roboto Italics"/>
              </a:rPr>
              <a:t>Formal Structure</a:t>
            </a:r>
            <a:endParaRPr lang="en-US" sz="1200" spc="294" dirty="0">
              <a:solidFill>
                <a:schemeClr val="bg1">
                  <a:lumMod val="95000"/>
                </a:schemeClr>
              </a:solidFill>
              <a:latin typeface="Roboto"/>
            </a:endParaRPr>
          </a:p>
          <a:p>
            <a:pPr algn="l"/>
            <a:r>
              <a:rPr lang="en-US" sz="1200" spc="294" dirty="0">
                <a:solidFill>
                  <a:schemeClr val="bg1">
                    <a:lumMod val="95000"/>
                  </a:schemeClr>
                </a:solidFill>
                <a:latin typeface="Roboto"/>
              </a:rPr>
              <a:t>Phrase/ Sentence + </a:t>
            </a:r>
            <a:r>
              <a:rPr lang="en-US" sz="1200" i="1" spc="294" dirty="0">
                <a:solidFill>
                  <a:schemeClr val="bg1">
                    <a:lumMod val="95000"/>
                  </a:schemeClr>
                </a:solidFill>
                <a:latin typeface="Roboto"/>
              </a:rPr>
              <a:t>sou (</a:t>
            </a:r>
            <a:r>
              <a:rPr lang="en-US" sz="1200" i="1" spc="294" dirty="0" err="1">
                <a:solidFill>
                  <a:schemeClr val="bg1">
                    <a:lumMod val="95000"/>
                  </a:schemeClr>
                </a:solidFill>
                <a:latin typeface="Roboto"/>
              </a:rPr>
              <a:t>desu</a:t>
            </a:r>
            <a:r>
              <a:rPr lang="en-US" sz="1200" i="1" spc="294" dirty="0">
                <a:solidFill>
                  <a:schemeClr val="bg1">
                    <a:lumMod val="95000"/>
                  </a:schemeClr>
                </a:solidFill>
                <a:latin typeface="Roboto"/>
              </a:rPr>
              <a:t>/da)</a:t>
            </a:r>
            <a:endParaRPr lang="en-US" sz="1200" spc="294" dirty="0">
              <a:solidFill>
                <a:schemeClr val="bg1">
                  <a:lumMod val="95000"/>
                </a:schemeClr>
              </a:solidFill>
              <a:latin typeface="Roboto Italics"/>
            </a:endParaRPr>
          </a:p>
          <a:p>
            <a:r>
              <a:rPr lang="en-US" sz="1200" spc="294" dirty="0">
                <a:solidFill>
                  <a:schemeClr val="bg1">
                    <a:lumMod val="95000"/>
                  </a:schemeClr>
                </a:solidFill>
                <a:latin typeface="Roboto Italics"/>
              </a:rPr>
              <a:t>‘I heard that…’</a:t>
            </a:r>
          </a:p>
          <a:p>
            <a:endParaRPr lang="en-US" sz="1200" spc="294" dirty="0">
              <a:solidFill>
                <a:schemeClr val="bg1">
                  <a:lumMod val="95000"/>
                </a:schemeClr>
              </a:solidFill>
              <a:latin typeface="Roboto Italics"/>
            </a:endParaRPr>
          </a:p>
          <a:p>
            <a:pPr algn="l"/>
            <a:r>
              <a:rPr lang="en-US" sz="1200" b="1" spc="294" dirty="0">
                <a:solidFill>
                  <a:schemeClr val="bg1">
                    <a:lumMod val="95000"/>
                  </a:schemeClr>
                </a:solidFill>
                <a:latin typeface="Roboto Italics"/>
              </a:rPr>
              <a:t>Informal Structure</a:t>
            </a:r>
          </a:p>
          <a:p>
            <a:r>
              <a:rPr lang="en-US" sz="1200" spc="294" dirty="0">
                <a:solidFill>
                  <a:schemeClr val="bg1">
                    <a:lumMod val="95000"/>
                  </a:schemeClr>
                </a:solidFill>
                <a:latin typeface="Roboto"/>
              </a:rPr>
              <a:t>Phrase/ Sentence + </a:t>
            </a:r>
            <a:r>
              <a:rPr lang="en-US" sz="1200" spc="294" dirty="0" err="1">
                <a:solidFill>
                  <a:schemeClr val="bg1">
                    <a:lumMod val="95000"/>
                  </a:schemeClr>
                </a:solidFill>
                <a:latin typeface="Roboto"/>
              </a:rPr>
              <a:t>desu</a:t>
            </a:r>
            <a:r>
              <a:rPr lang="en-US" sz="1200" spc="294" dirty="0">
                <a:solidFill>
                  <a:schemeClr val="bg1">
                    <a:lumMod val="95000"/>
                  </a:schemeClr>
                </a:solidFill>
                <a:latin typeface="Roboto"/>
              </a:rPr>
              <a:t>;</a:t>
            </a:r>
            <a:r>
              <a:rPr lang="en-US" altLang="ja-JP" sz="1200" i="1" spc="294" dirty="0">
                <a:solidFill>
                  <a:schemeClr val="bg1">
                    <a:lumMod val="95000"/>
                  </a:schemeClr>
                </a:solidFill>
              </a:rPr>
              <a:t> –</a:t>
            </a:r>
            <a:r>
              <a:rPr lang="en-US" sz="1200" i="1" spc="294" dirty="0" err="1">
                <a:solidFill>
                  <a:schemeClr val="bg1">
                    <a:lumMod val="95000"/>
                  </a:schemeClr>
                </a:solidFill>
                <a:latin typeface="Roboto"/>
              </a:rPr>
              <a:t>tte</a:t>
            </a:r>
            <a:endParaRPr lang="en-US" sz="1200" i="1" spc="294" dirty="0">
              <a:solidFill>
                <a:schemeClr val="bg1">
                  <a:lumMod val="95000"/>
                </a:schemeClr>
              </a:solidFill>
              <a:latin typeface="Roboto"/>
            </a:endParaRPr>
          </a:p>
          <a:p>
            <a:r>
              <a:rPr lang="en-US" sz="1200" i="1" spc="294" dirty="0">
                <a:solidFill>
                  <a:schemeClr val="bg1">
                    <a:lumMod val="95000"/>
                  </a:schemeClr>
                </a:solidFill>
                <a:latin typeface="Roboto"/>
              </a:rPr>
              <a:t>                           </a:t>
            </a:r>
            <a:r>
              <a:rPr lang="en-US" altLang="ja-JP" sz="1200" i="1" spc="294" dirty="0">
                <a:solidFill>
                  <a:schemeClr val="bg1">
                    <a:lumMod val="95000"/>
                  </a:schemeClr>
                </a:solidFill>
              </a:rPr>
              <a:t>–</a:t>
            </a:r>
            <a:r>
              <a:rPr lang="en-US" sz="1200" i="1" spc="294" dirty="0" err="1">
                <a:solidFill>
                  <a:schemeClr val="bg1">
                    <a:lumMod val="95000"/>
                  </a:schemeClr>
                </a:solidFill>
                <a:latin typeface="Roboto"/>
              </a:rPr>
              <a:t>datte</a:t>
            </a:r>
            <a:endParaRPr lang="en-US" sz="1200" i="1" spc="294" dirty="0">
              <a:solidFill>
                <a:schemeClr val="bg1">
                  <a:lumMod val="95000"/>
                </a:schemeClr>
              </a:solidFill>
              <a:latin typeface="Roboto"/>
            </a:endParaRPr>
          </a:p>
          <a:p>
            <a:r>
              <a:rPr lang="en-US" sz="1200" i="1" spc="294" dirty="0">
                <a:solidFill>
                  <a:schemeClr val="bg1">
                    <a:lumMod val="95000"/>
                  </a:schemeClr>
                </a:solidFill>
                <a:latin typeface="Roboto"/>
              </a:rPr>
              <a:t>                           </a:t>
            </a:r>
            <a:r>
              <a:rPr lang="en-US" altLang="ja-JP" sz="1200" i="1" spc="294" dirty="0">
                <a:solidFill>
                  <a:schemeClr val="bg1">
                    <a:lumMod val="95000"/>
                  </a:schemeClr>
                </a:solidFill>
              </a:rPr>
              <a:t>–</a:t>
            </a:r>
            <a:r>
              <a:rPr lang="en-US" sz="1200" i="1" spc="294" dirty="0" err="1">
                <a:solidFill>
                  <a:schemeClr val="bg1">
                    <a:lumMod val="95000"/>
                  </a:schemeClr>
                </a:solidFill>
                <a:latin typeface="Roboto"/>
              </a:rPr>
              <a:t>ndatte</a:t>
            </a:r>
            <a:endParaRPr lang="en-US" sz="1200" i="1" spc="294" dirty="0">
              <a:solidFill>
                <a:schemeClr val="bg1">
                  <a:lumMod val="95000"/>
                </a:schemeClr>
              </a:solidFill>
              <a:latin typeface="Roboto"/>
            </a:endParaRPr>
          </a:p>
          <a:p>
            <a:r>
              <a:rPr lang="en-US" sz="1200" i="1" spc="294" dirty="0">
                <a:solidFill>
                  <a:schemeClr val="bg1">
                    <a:lumMod val="95000"/>
                  </a:schemeClr>
                </a:solidFill>
                <a:latin typeface="Roboto"/>
              </a:rPr>
              <a:t>  </a:t>
            </a:r>
          </a:p>
        </p:txBody>
      </p:sp>
    </p:spTree>
    <p:extLst>
      <p:ext uri="{BB962C8B-B14F-4D97-AF65-F5344CB8AC3E}">
        <p14:creationId xmlns:p14="http://schemas.microsoft.com/office/powerpoint/2010/main" val="3921815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8" name="TextBox 5">
            <a:extLst>
              <a:ext uri="{FF2B5EF4-FFF2-40B4-BE49-F238E27FC236}">
                <a16:creationId xmlns:a16="http://schemas.microsoft.com/office/drawing/2014/main" id="{7A08EE3A-8FB7-0789-7A91-47B248B8D2C2}"/>
              </a:ext>
            </a:extLst>
          </p:cNvPr>
          <p:cNvSpPr txBox="1"/>
          <p:nvPr/>
        </p:nvSpPr>
        <p:spPr>
          <a:xfrm>
            <a:off x="803249" y="1526957"/>
            <a:ext cx="3820682" cy="1107996"/>
          </a:xfrm>
          <a:prstGeom prst="rect">
            <a:avLst/>
          </a:prstGeom>
          <a:solidFill>
            <a:schemeClr val="bg1">
              <a:lumMod val="65000"/>
            </a:schemeClr>
          </a:solidFill>
        </p:spPr>
        <p:txBody>
          <a:bodyPr wrap="square" lIns="0" tIns="0" rIns="0" bIns="0" rtlCol="0" anchor="t">
            <a:spAutoFit/>
          </a:bodyPr>
          <a:lstStyle/>
          <a:p>
            <a:pPr algn="just"/>
            <a:r>
              <a:rPr lang="en-US" sz="1600" spc="110" dirty="0">
                <a:solidFill>
                  <a:srgbClr val="FFFFFF"/>
                </a:solidFill>
                <a:latin typeface="Arvo"/>
              </a:rPr>
              <a:t>4) -</a:t>
            </a:r>
            <a:r>
              <a:rPr lang="en-US" sz="1600" spc="110" dirty="0" err="1">
                <a:solidFill>
                  <a:srgbClr val="FFFFFF"/>
                </a:solidFill>
                <a:latin typeface="Arvo"/>
              </a:rPr>
              <a:t>tte</a:t>
            </a:r>
            <a:r>
              <a:rPr lang="en-US" sz="1600" spc="110" dirty="0">
                <a:solidFill>
                  <a:srgbClr val="FFFFFF"/>
                </a:solidFill>
                <a:latin typeface="Arvo"/>
              </a:rPr>
              <a:t> as </a:t>
            </a:r>
          </a:p>
          <a:p>
            <a:pPr algn="just"/>
            <a:r>
              <a:rPr lang="en-US" sz="2800" spc="110" dirty="0">
                <a:solidFill>
                  <a:srgbClr val="FFFFFF"/>
                </a:solidFill>
                <a:latin typeface="Arvo"/>
              </a:rPr>
              <a:t>  Interrogative marker</a:t>
            </a:r>
          </a:p>
          <a:p>
            <a:pPr algn="just"/>
            <a:r>
              <a:rPr lang="en-US" sz="2800" spc="110" dirty="0">
                <a:solidFill>
                  <a:srgbClr val="FFFFFF"/>
                </a:solidFill>
                <a:latin typeface="Arvo"/>
              </a:rPr>
              <a:t>  interjection</a:t>
            </a:r>
            <a:endParaRPr lang="en-US" sz="2800" spc="130" dirty="0">
              <a:solidFill>
                <a:srgbClr val="FFFFFF"/>
              </a:solidFill>
              <a:latin typeface="Arvo"/>
            </a:endParaRPr>
          </a:p>
        </p:txBody>
      </p:sp>
      <p:sp>
        <p:nvSpPr>
          <p:cNvPr id="9" name="AutoShape 2">
            <a:extLst>
              <a:ext uri="{FF2B5EF4-FFF2-40B4-BE49-F238E27FC236}">
                <a16:creationId xmlns:a16="http://schemas.microsoft.com/office/drawing/2014/main" id="{D1818532-05D8-AB4A-C6CB-0E2028941173}"/>
              </a:ext>
            </a:extLst>
          </p:cNvPr>
          <p:cNvSpPr/>
          <p:nvPr/>
        </p:nvSpPr>
        <p:spPr>
          <a:xfrm>
            <a:off x="1407550" y="2634939"/>
            <a:ext cx="48865" cy="2217708"/>
          </a:xfrm>
          <a:prstGeom prst="rect">
            <a:avLst/>
          </a:prstGeom>
          <a:solidFill>
            <a:srgbClr val="AE8441"/>
          </a:solidFill>
        </p:spPr>
        <p:txBody>
          <a:bodyPr/>
          <a:lstStyle/>
          <a:p>
            <a:endParaRPr lang="ja-JP" altLang="en-US"/>
          </a:p>
        </p:txBody>
      </p:sp>
      <p:graphicFrame>
        <p:nvGraphicFramePr>
          <p:cNvPr id="2" name="表 1">
            <a:extLst>
              <a:ext uri="{FF2B5EF4-FFF2-40B4-BE49-F238E27FC236}">
                <a16:creationId xmlns:a16="http://schemas.microsoft.com/office/drawing/2014/main" id="{1BFDAA68-71D9-C0BB-3378-4C503629098D}"/>
              </a:ext>
            </a:extLst>
          </p:cNvPr>
          <p:cNvGraphicFramePr>
            <a:graphicFrameLocks noGrp="1"/>
          </p:cNvGraphicFramePr>
          <p:nvPr>
            <p:extLst>
              <p:ext uri="{D42A27DB-BD31-4B8C-83A1-F6EECF244321}">
                <p14:modId xmlns:p14="http://schemas.microsoft.com/office/powerpoint/2010/main" val="2278484677"/>
              </p:ext>
            </p:extLst>
          </p:nvPr>
        </p:nvGraphicFramePr>
        <p:xfrm>
          <a:off x="5555994" y="1518412"/>
          <a:ext cx="5832757" cy="3108960"/>
        </p:xfrm>
        <a:graphic>
          <a:graphicData uri="http://schemas.openxmlformats.org/drawingml/2006/table">
            <a:tbl>
              <a:tblPr firstRow="1" firstCol="1" bandRow="1">
                <a:tableStyleId>{5C22544A-7EE6-4342-B048-85BDC9FD1C3A}</a:tableStyleId>
              </a:tblPr>
              <a:tblGrid>
                <a:gridCol w="1519568">
                  <a:extLst>
                    <a:ext uri="{9D8B030D-6E8A-4147-A177-3AD203B41FA5}">
                      <a16:colId xmlns:a16="http://schemas.microsoft.com/office/drawing/2014/main" val="3407067648"/>
                    </a:ext>
                  </a:extLst>
                </a:gridCol>
                <a:gridCol w="4313189">
                  <a:extLst>
                    <a:ext uri="{9D8B030D-6E8A-4147-A177-3AD203B41FA5}">
                      <a16:colId xmlns:a16="http://schemas.microsoft.com/office/drawing/2014/main" val="3019675911"/>
                    </a:ext>
                  </a:extLst>
                </a:gridCol>
              </a:tblGrid>
              <a:tr h="228600">
                <a:tc>
                  <a:txBody>
                    <a:bodyPr/>
                    <a:lstStyle/>
                    <a:p>
                      <a:pPr algn="l"/>
                      <a:r>
                        <a:rPr lang="en-US" sz="1400" kern="0" dirty="0">
                          <a:solidFill>
                            <a:schemeClr val="bg1"/>
                          </a:solidFill>
                          <a:effectLst/>
                        </a:rPr>
                        <a:t>IC02_</a:t>
                      </a:r>
                      <a:r>
                        <a:rPr lang="ja-JP" sz="1400" kern="0" dirty="0">
                          <a:solidFill>
                            <a:schemeClr val="bg1"/>
                          </a:solidFill>
                          <a:effectLst/>
                        </a:rPr>
                        <a:t>謙三郎</a:t>
                      </a:r>
                      <a:endParaRPr lang="ja-JP" sz="1400"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9152" marR="69152"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l"/>
                      <a:r>
                        <a:rPr lang="ja-JP" sz="1400" kern="0" dirty="0">
                          <a:solidFill>
                            <a:schemeClr val="bg1"/>
                          </a:solidFill>
                          <a:effectLst/>
                        </a:rPr>
                        <a:t>どこに書いてある。</a:t>
                      </a:r>
                      <a:endParaRPr lang="en-US" altLang="ja-JP" sz="1400" kern="0" dirty="0">
                        <a:solidFill>
                          <a:schemeClr val="bg1"/>
                        </a:solidFill>
                        <a:effectLst/>
                      </a:endParaRPr>
                    </a:p>
                  </a:txBody>
                  <a:tcPr marL="69152" marR="69152"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01357929"/>
                  </a:ext>
                </a:extLst>
              </a:tr>
              <a:tr h="228600">
                <a:tc>
                  <a:txBody>
                    <a:bodyPr/>
                    <a:lstStyle/>
                    <a:p>
                      <a:pPr algn="l"/>
                      <a:r>
                        <a:rPr lang="en-US" sz="1400" kern="0">
                          <a:solidFill>
                            <a:schemeClr val="bg1"/>
                          </a:solidFill>
                          <a:effectLst/>
                        </a:rPr>
                        <a:t>IC01_</a:t>
                      </a:r>
                      <a:r>
                        <a:rPr lang="ja-JP" sz="1400" kern="0">
                          <a:solidFill>
                            <a:schemeClr val="bg1"/>
                          </a:solidFill>
                          <a:effectLst/>
                        </a:rPr>
                        <a:t>島村</a:t>
                      </a:r>
                      <a:endParaRPr lang="ja-JP" sz="1400" kern="10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9152" marR="69152"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l"/>
                      <a:r>
                        <a:rPr lang="ja-JP" sz="1400" kern="0" dirty="0">
                          <a:solidFill>
                            <a:schemeClr val="bg1"/>
                          </a:solidFill>
                          <a:effectLst/>
                        </a:rPr>
                        <a:t>ここ。</a:t>
                      </a:r>
                      <a:endParaRPr lang="ja-JP" sz="1400"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9152" marR="69152"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15807843"/>
                  </a:ext>
                </a:extLst>
              </a:tr>
              <a:tr h="228600">
                <a:tc>
                  <a:txBody>
                    <a:bodyPr/>
                    <a:lstStyle/>
                    <a:p>
                      <a:pPr algn="l"/>
                      <a:r>
                        <a:rPr lang="en-US" sz="1400" kern="0">
                          <a:solidFill>
                            <a:schemeClr val="bg1"/>
                          </a:solidFill>
                          <a:effectLst/>
                        </a:rPr>
                        <a:t>IC01_</a:t>
                      </a:r>
                      <a:r>
                        <a:rPr lang="ja-JP" sz="1400" kern="0">
                          <a:solidFill>
                            <a:schemeClr val="bg1"/>
                          </a:solidFill>
                          <a:effectLst/>
                        </a:rPr>
                        <a:t>島村</a:t>
                      </a:r>
                      <a:endParaRPr lang="ja-JP" sz="1400" kern="10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9152" marR="69152"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ja-JP" sz="1400" kern="0" dirty="0">
                          <a:solidFill>
                            <a:schemeClr val="bg1"/>
                          </a:solidFill>
                          <a:effectLst/>
                        </a:rPr>
                        <a:t>だから これ二枚でこのレシピ一個分なんだ。</a:t>
                      </a:r>
                      <a:endParaRPr lang="ja-JP" sz="1400"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9152" marR="69152"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04223009"/>
                  </a:ext>
                </a:extLst>
              </a:tr>
              <a:tr h="228600">
                <a:tc>
                  <a:txBody>
                    <a:bodyPr/>
                    <a:lstStyle/>
                    <a:p>
                      <a:pPr algn="l"/>
                      <a:r>
                        <a:rPr lang="en-US" sz="1400" kern="0">
                          <a:solidFill>
                            <a:schemeClr val="bg1"/>
                          </a:solidFill>
                          <a:effectLst/>
                        </a:rPr>
                        <a:t>IC02_</a:t>
                      </a:r>
                      <a:r>
                        <a:rPr lang="ja-JP" sz="1400" kern="0">
                          <a:solidFill>
                            <a:schemeClr val="bg1"/>
                          </a:solidFill>
                          <a:effectLst/>
                        </a:rPr>
                        <a:t>謙三郎</a:t>
                      </a:r>
                      <a:endParaRPr lang="ja-JP" sz="1400" kern="10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9152" marR="69152"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ja-JP" sz="1400" kern="0">
                          <a:solidFill>
                            <a:schemeClr val="bg1"/>
                          </a:solidFill>
                          <a:effectLst/>
                        </a:rPr>
                        <a:t>え。</a:t>
                      </a:r>
                      <a:endParaRPr lang="ja-JP" sz="1400" kern="10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9152" marR="69152"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69510287"/>
                  </a:ext>
                </a:extLst>
              </a:tr>
              <a:tr h="228600">
                <a:tc>
                  <a:txBody>
                    <a:bodyPr/>
                    <a:lstStyle/>
                    <a:p>
                      <a:pPr algn="l"/>
                      <a:r>
                        <a:rPr lang="en-US" sz="1400" kern="0">
                          <a:solidFill>
                            <a:schemeClr val="bg1"/>
                          </a:solidFill>
                          <a:effectLst/>
                        </a:rPr>
                        <a:t>IC01_</a:t>
                      </a:r>
                      <a:r>
                        <a:rPr lang="ja-JP" sz="1400" kern="0">
                          <a:solidFill>
                            <a:schemeClr val="bg1"/>
                          </a:solidFill>
                          <a:effectLst/>
                        </a:rPr>
                        <a:t>島村</a:t>
                      </a:r>
                      <a:endParaRPr lang="ja-JP" sz="1400" kern="10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9152" marR="69152"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ja-JP" sz="1400" kern="0">
                          <a:solidFill>
                            <a:schemeClr val="bg1"/>
                          </a:solidFill>
                          <a:effectLst/>
                        </a:rPr>
                        <a:t>ほんと。</a:t>
                      </a:r>
                      <a:endParaRPr lang="ja-JP" sz="1400" kern="10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9152" marR="69152"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39660578"/>
                  </a:ext>
                </a:extLst>
              </a:tr>
              <a:tr h="228600">
                <a:tc>
                  <a:txBody>
                    <a:bodyPr/>
                    <a:lstStyle/>
                    <a:p>
                      <a:pPr algn="l"/>
                      <a:r>
                        <a:rPr lang="en-US" sz="1400" kern="0" dirty="0">
                          <a:solidFill>
                            <a:schemeClr val="bg1"/>
                          </a:solidFill>
                          <a:effectLst/>
                        </a:rPr>
                        <a:t>IC02_</a:t>
                      </a:r>
                      <a:r>
                        <a:rPr lang="ja-JP" sz="1400" kern="0" dirty="0">
                          <a:solidFill>
                            <a:schemeClr val="bg1"/>
                          </a:solidFill>
                          <a:effectLst/>
                        </a:rPr>
                        <a:t>謙三郎</a:t>
                      </a:r>
                      <a:endParaRPr lang="ja-JP" sz="1400"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9152" marR="69152"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ja-JP" sz="1400" kern="0">
                          <a:solidFill>
                            <a:schemeClr val="bg1"/>
                          </a:solidFill>
                          <a:effectLst/>
                        </a:rPr>
                        <a:t>ね。</a:t>
                      </a:r>
                      <a:endParaRPr lang="ja-JP" sz="1400" kern="10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9152" marR="69152"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121826272"/>
                  </a:ext>
                </a:extLst>
              </a:tr>
              <a:tr h="228600">
                <a:tc>
                  <a:txBody>
                    <a:bodyPr/>
                    <a:lstStyle/>
                    <a:p>
                      <a:pPr algn="l"/>
                      <a:r>
                        <a:rPr lang="en-US" sz="1400" kern="0" dirty="0">
                          <a:solidFill>
                            <a:schemeClr val="bg1"/>
                          </a:solidFill>
                          <a:effectLst/>
                        </a:rPr>
                        <a:t>IC02_</a:t>
                      </a:r>
                      <a:r>
                        <a:rPr lang="ja-JP" sz="1400" kern="0" dirty="0">
                          <a:solidFill>
                            <a:schemeClr val="bg1"/>
                          </a:solidFill>
                          <a:effectLst/>
                        </a:rPr>
                        <a:t>謙三郎</a:t>
                      </a:r>
                      <a:endParaRPr lang="ja-JP" sz="1400"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9152" marR="69152"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ja-JP" sz="1400" kern="0" dirty="0">
                          <a:solidFill>
                            <a:schemeClr val="bg1"/>
                          </a:solidFill>
                          <a:effectLst/>
                        </a:rPr>
                        <a:t>やばくね</a:t>
                      </a:r>
                      <a:r>
                        <a:rPr lang="en-US" sz="1400" kern="0" dirty="0">
                          <a:solidFill>
                            <a:schemeClr val="bg1"/>
                          </a:solidFill>
                          <a:effectLst/>
                        </a:rPr>
                        <a:t>?</a:t>
                      </a:r>
                      <a:r>
                        <a:rPr lang="ja-JP" sz="1400" kern="0" dirty="0">
                          <a:solidFill>
                            <a:schemeClr val="bg1"/>
                          </a:solidFill>
                          <a:effectLst/>
                        </a:rPr>
                        <a:t>。</a:t>
                      </a:r>
                      <a:endParaRPr lang="en-US" altLang="ja-JP" sz="1400" kern="0" dirty="0">
                        <a:solidFill>
                          <a:schemeClr val="bg1"/>
                        </a:solidFill>
                        <a:effectLst/>
                      </a:endParaRPr>
                    </a:p>
                    <a:p>
                      <a:pPr algn="l"/>
                      <a:r>
                        <a:rPr lang="en-US" altLang="ja-JP" sz="1400" i="1" kern="0" dirty="0" err="1">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Yabakunee</a:t>
                      </a:r>
                      <a:endParaRPr lang="en-US" altLang="ja-JP" sz="1400" i="1" kern="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p>
                      <a:pPr algn="l"/>
                      <a:r>
                        <a:rPr lang="en-US" altLang="ja-JP" sz="1400" kern="100" dirty="0" err="1">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Isnt</a:t>
                      </a:r>
                      <a:r>
                        <a:rPr lang="en-US" altLang="ja-JP" sz="1400"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 it </a:t>
                      </a:r>
                      <a:r>
                        <a:rPr lang="en-US" altLang="ja-JP" sz="1400" kern="100" dirty="0" err="1">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awfull</a:t>
                      </a:r>
                      <a:endParaRPr lang="ja-JP" sz="1400"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9152" marR="69152"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03511089"/>
                  </a:ext>
                </a:extLst>
              </a:tr>
              <a:tr h="228600">
                <a:tc>
                  <a:txBody>
                    <a:bodyPr/>
                    <a:lstStyle/>
                    <a:p>
                      <a:pPr algn="l"/>
                      <a:r>
                        <a:rPr lang="en-US" sz="1400" kern="0">
                          <a:solidFill>
                            <a:schemeClr val="bg1"/>
                          </a:solidFill>
                          <a:effectLst/>
                        </a:rPr>
                        <a:t>IC02_</a:t>
                      </a:r>
                      <a:r>
                        <a:rPr lang="ja-JP" sz="1400" kern="0">
                          <a:solidFill>
                            <a:schemeClr val="bg1"/>
                          </a:solidFill>
                          <a:effectLst/>
                        </a:rPr>
                        <a:t>謙三郎</a:t>
                      </a:r>
                      <a:endParaRPr lang="ja-JP" sz="1400" kern="10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9152" marR="69152"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ja-JP" sz="1400" u="sng" kern="0" dirty="0">
                          <a:solidFill>
                            <a:schemeClr val="bg1"/>
                          </a:solidFill>
                          <a:effectLst/>
                        </a:rPr>
                        <a:t>それって。</a:t>
                      </a:r>
                      <a:endParaRPr lang="en-US" altLang="ja-JP" sz="1400" u="sng" kern="0" dirty="0">
                        <a:solidFill>
                          <a:schemeClr val="bg1"/>
                        </a:solidFill>
                        <a:effectLst/>
                      </a:endParaRPr>
                    </a:p>
                    <a:p>
                      <a:pPr algn="l"/>
                      <a:r>
                        <a:rPr lang="en-US" altLang="ja-JP" sz="1400" i="1" u="none" kern="0" dirty="0">
                          <a:solidFill>
                            <a:schemeClr val="bg1"/>
                          </a:solidFill>
                          <a:effectLst/>
                        </a:rPr>
                        <a:t>Sore </a:t>
                      </a:r>
                      <a:r>
                        <a:rPr lang="en-US" altLang="ja-JP" sz="1400" i="1" u="none" kern="0" dirty="0" err="1">
                          <a:solidFill>
                            <a:schemeClr val="bg1"/>
                          </a:solidFill>
                          <a:effectLst/>
                        </a:rPr>
                        <a:t>tte</a:t>
                      </a:r>
                      <a:endParaRPr lang="en-US" altLang="ja-JP" sz="1400" i="1" u="none" kern="0" dirty="0">
                        <a:solidFill>
                          <a:schemeClr val="bg1"/>
                        </a:solidFill>
                        <a:effectLst/>
                      </a:endParaRPr>
                    </a:p>
                    <a:p>
                      <a:pPr algn="l"/>
                      <a:r>
                        <a:rPr lang="en-US" altLang="ja-JP" sz="1400" u="sng" kern="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rPr>
                        <a:t>Is it?</a:t>
                      </a:r>
                      <a:endParaRPr lang="ja-JP" sz="1400" u="sng"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9152" marR="69152"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75272358"/>
                  </a:ext>
                </a:extLst>
              </a:tr>
              <a:tr h="228600">
                <a:tc>
                  <a:txBody>
                    <a:bodyPr/>
                    <a:lstStyle/>
                    <a:p>
                      <a:pPr algn="l"/>
                      <a:r>
                        <a:rPr lang="en-US" sz="1400" kern="0">
                          <a:solidFill>
                            <a:schemeClr val="bg1"/>
                          </a:solidFill>
                          <a:effectLst/>
                        </a:rPr>
                        <a:t>IC01_</a:t>
                      </a:r>
                      <a:r>
                        <a:rPr lang="ja-JP" sz="1400" kern="0">
                          <a:solidFill>
                            <a:schemeClr val="bg1"/>
                          </a:solidFill>
                          <a:effectLst/>
                        </a:rPr>
                        <a:t>島村</a:t>
                      </a:r>
                      <a:endParaRPr lang="ja-JP" sz="1400" kern="10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9152" marR="69152"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ja-JP" sz="1400" kern="0" dirty="0">
                          <a:solidFill>
                            <a:schemeClr val="bg1"/>
                          </a:solidFill>
                          <a:effectLst/>
                        </a:rPr>
                        <a:t>いや。</a:t>
                      </a:r>
                      <a:endParaRPr lang="ja-JP" sz="1400"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9152" marR="69152"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943626852"/>
                  </a:ext>
                </a:extLst>
              </a:tr>
              <a:tr h="228600">
                <a:tc>
                  <a:txBody>
                    <a:bodyPr/>
                    <a:lstStyle/>
                    <a:p>
                      <a:pPr algn="l"/>
                      <a:r>
                        <a:rPr lang="en-US" sz="1400" kern="0" dirty="0">
                          <a:solidFill>
                            <a:schemeClr val="bg1"/>
                          </a:solidFill>
                          <a:effectLst/>
                        </a:rPr>
                        <a:t>IC01_</a:t>
                      </a:r>
                      <a:r>
                        <a:rPr lang="ja-JP" sz="1400" kern="0" dirty="0">
                          <a:solidFill>
                            <a:schemeClr val="bg1"/>
                          </a:solidFill>
                          <a:effectLst/>
                        </a:rPr>
                        <a:t>島村</a:t>
                      </a:r>
                      <a:endParaRPr lang="ja-JP" sz="1400"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9152" marR="69152"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a:r>
                        <a:rPr lang="ja-JP" sz="1400" kern="0" dirty="0">
                          <a:solidFill>
                            <a:schemeClr val="bg1"/>
                          </a:solidFill>
                          <a:effectLst/>
                        </a:rPr>
                        <a:t>結構使うんですね</a:t>
                      </a:r>
                      <a:r>
                        <a:rPr lang="en-US" sz="1400" kern="0" dirty="0">
                          <a:solidFill>
                            <a:schemeClr val="bg1"/>
                          </a:solidFill>
                          <a:effectLst/>
                        </a:rPr>
                        <a:t>:</a:t>
                      </a:r>
                      <a:r>
                        <a:rPr lang="ja-JP" sz="1400" kern="0" dirty="0">
                          <a:solidFill>
                            <a:schemeClr val="bg1"/>
                          </a:solidFill>
                          <a:effectLst/>
                        </a:rPr>
                        <a:t>。</a:t>
                      </a:r>
                      <a:endParaRPr lang="ja-JP" sz="1400" kern="100" dirty="0">
                        <a:solidFill>
                          <a:schemeClr val="bg1"/>
                        </a:solidFill>
                        <a:effectLst/>
                        <a:latin typeface="Yu Mincho" panose="02020400000000000000" pitchFamily="18" charset="-128"/>
                        <a:ea typeface="Yu Mincho" panose="02020400000000000000" pitchFamily="18" charset="-128"/>
                        <a:cs typeface="Times New Roman" panose="02020603050405020304" pitchFamily="18" charset="0"/>
                      </a:endParaRPr>
                    </a:p>
                  </a:txBody>
                  <a:tcPr marL="69152" marR="69152"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44675309"/>
                  </a:ext>
                </a:extLst>
              </a:tr>
            </a:tbl>
          </a:graphicData>
        </a:graphic>
      </p:graphicFrame>
      <p:sp>
        <p:nvSpPr>
          <p:cNvPr id="3" name="テキスト ボックス 2">
            <a:extLst>
              <a:ext uri="{FF2B5EF4-FFF2-40B4-BE49-F238E27FC236}">
                <a16:creationId xmlns:a16="http://schemas.microsoft.com/office/drawing/2014/main" id="{58A4EF48-773B-608B-8BA2-34C9B87172A2}"/>
              </a:ext>
            </a:extLst>
          </p:cNvPr>
          <p:cNvSpPr txBox="1"/>
          <p:nvPr/>
        </p:nvSpPr>
        <p:spPr>
          <a:xfrm>
            <a:off x="9173862" y="4696322"/>
            <a:ext cx="2214889" cy="312650"/>
          </a:xfrm>
          <a:prstGeom prst="rect">
            <a:avLst/>
          </a:prstGeom>
          <a:noFill/>
        </p:spPr>
        <p:txBody>
          <a:bodyPr wrap="square">
            <a:spAutoFit/>
          </a:bodyPr>
          <a:lstStyle/>
          <a:p>
            <a:pPr algn="r">
              <a:lnSpc>
                <a:spcPct val="107000"/>
              </a:lnSpc>
              <a:spcAft>
                <a:spcPts val="800"/>
              </a:spcAft>
            </a:pPr>
            <a:r>
              <a:rPr lang="en-US" altLang="ja-JP" sz="1400" b="0" dirty="0">
                <a:solidFill>
                  <a:schemeClr val="bg1"/>
                </a:solidFill>
                <a:effectLst/>
                <a:latin typeface="Calibri" panose="020F0502020204030204" pitchFamily="34" charset="0"/>
                <a:ea typeface="MS Mincho" panose="02020609040205080304" pitchFamily="49" charset="-128"/>
                <a:cs typeface="Times New Roman" panose="02020603050405020304" pitchFamily="18" charset="0"/>
              </a:rPr>
              <a:t>(CEJC, K004_011)</a:t>
            </a:r>
            <a:endParaRPr lang="ja-JP" altLang="ja-JP" sz="1400" b="0" dirty="0">
              <a:solidFill>
                <a:schemeClr val="bg1"/>
              </a:solidFill>
              <a:effectLst/>
              <a:latin typeface="Calibri" panose="020F0502020204030204" pitchFamily="34" charset="0"/>
              <a:ea typeface="MS Mincho" panose="02020609040205080304" pitchFamily="49" charset="-128"/>
              <a:cs typeface="Times New Roman" panose="02020603050405020304" pitchFamily="18" charset="0"/>
            </a:endParaRPr>
          </a:p>
        </p:txBody>
      </p:sp>
      <p:sp>
        <p:nvSpPr>
          <p:cNvPr id="5" name="TextBox 8">
            <a:extLst>
              <a:ext uri="{FF2B5EF4-FFF2-40B4-BE49-F238E27FC236}">
                <a16:creationId xmlns:a16="http://schemas.microsoft.com/office/drawing/2014/main" id="{64BE2AD0-55A0-8702-8AB1-1744503FD53B}"/>
              </a:ext>
            </a:extLst>
          </p:cNvPr>
          <p:cNvSpPr txBox="1"/>
          <p:nvPr/>
        </p:nvSpPr>
        <p:spPr>
          <a:xfrm>
            <a:off x="5693729" y="5154922"/>
            <a:ext cx="5401453" cy="369332"/>
          </a:xfrm>
          <a:prstGeom prst="rect">
            <a:avLst/>
          </a:prstGeom>
        </p:spPr>
        <p:txBody>
          <a:bodyPr wrap="square" lIns="0" tIns="0" rIns="0" bIns="0" rtlCol="0" anchor="t">
            <a:spAutoFit/>
          </a:bodyPr>
          <a:lstStyle/>
          <a:p>
            <a:pPr marL="0" lvl="0" indent="0" algn="just"/>
            <a:r>
              <a:rPr lang="en-US" sz="1200" spc="121" dirty="0">
                <a:solidFill>
                  <a:schemeClr val="bg1"/>
                </a:solidFill>
                <a:latin typeface="Roboto"/>
              </a:rPr>
              <a:t>On data (4), the speaker used -</a:t>
            </a:r>
            <a:r>
              <a:rPr lang="en-US" sz="1200" i="1" spc="121" dirty="0" err="1">
                <a:solidFill>
                  <a:schemeClr val="bg1"/>
                </a:solidFill>
                <a:latin typeface="Roboto"/>
              </a:rPr>
              <a:t>tte</a:t>
            </a:r>
            <a:r>
              <a:rPr lang="en-US" sz="1200" spc="121" dirty="0">
                <a:solidFill>
                  <a:schemeClr val="bg1"/>
                </a:solidFill>
                <a:latin typeface="Roboto"/>
              </a:rPr>
              <a:t> to express his surprise feelings by asking in rhetorical way to the listener.</a:t>
            </a:r>
            <a:r>
              <a:rPr lang="en-US" sz="1200" spc="55" dirty="0">
                <a:solidFill>
                  <a:schemeClr val="bg1"/>
                </a:solidFill>
                <a:latin typeface="Arimo"/>
              </a:rPr>
              <a:t> </a:t>
            </a:r>
          </a:p>
        </p:txBody>
      </p:sp>
      <p:sp>
        <p:nvSpPr>
          <p:cNvPr id="6" name="TextBox 6">
            <a:extLst>
              <a:ext uri="{FF2B5EF4-FFF2-40B4-BE49-F238E27FC236}">
                <a16:creationId xmlns:a16="http://schemas.microsoft.com/office/drawing/2014/main" id="{112B7D10-48BF-A31D-B55F-F3F4FC81F8AB}"/>
              </a:ext>
            </a:extLst>
          </p:cNvPr>
          <p:cNvSpPr txBox="1"/>
          <p:nvPr/>
        </p:nvSpPr>
        <p:spPr>
          <a:xfrm>
            <a:off x="1720746" y="2951150"/>
            <a:ext cx="3570917" cy="1107996"/>
          </a:xfrm>
          <a:prstGeom prst="rect">
            <a:avLst/>
          </a:prstGeom>
        </p:spPr>
        <p:txBody>
          <a:bodyPr wrap="square" lIns="0" tIns="0" rIns="0" bIns="0" rtlCol="0" anchor="t">
            <a:spAutoFit/>
          </a:bodyPr>
          <a:lstStyle/>
          <a:p>
            <a:r>
              <a:rPr lang="en-US" altLang="ja-JP" sz="1200" spc="294" dirty="0">
                <a:solidFill>
                  <a:schemeClr val="bg1">
                    <a:lumMod val="95000"/>
                  </a:schemeClr>
                </a:solidFill>
                <a:latin typeface="Roboto Italics"/>
              </a:rPr>
              <a:t>Formal Structure</a:t>
            </a:r>
            <a:endParaRPr lang="en-US" sz="1200" spc="294" dirty="0">
              <a:solidFill>
                <a:schemeClr val="bg1">
                  <a:lumMod val="95000"/>
                </a:schemeClr>
              </a:solidFill>
              <a:latin typeface="Roboto"/>
            </a:endParaRPr>
          </a:p>
          <a:p>
            <a:pPr algn="l"/>
            <a:r>
              <a:rPr lang="en-US" sz="1200" spc="294" dirty="0">
                <a:solidFill>
                  <a:schemeClr val="bg1">
                    <a:lumMod val="95000"/>
                  </a:schemeClr>
                </a:solidFill>
                <a:latin typeface="Roboto"/>
              </a:rPr>
              <a:t>Phrase/Noun + topic</a:t>
            </a:r>
            <a:r>
              <a:rPr lang="ja-JP" altLang="en-US" sz="1200" spc="294" dirty="0">
                <a:solidFill>
                  <a:schemeClr val="bg1">
                    <a:lumMod val="95000"/>
                  </a:schemeClr>
                </a:solidFill>
                <a:latin typeface="Roboto"/>
              </a:rPr>
              <a:t> </a:t>
            </a:r>
            <a:r>
              <a:rPr lang="en-US" altLang="ja-JP" sz="1200" spc="294" dirty="0">
                <a:solidFill>
                  <a:schemeClr val="bg1">
                    <a:lumMod val="95000"/>
                  </a:schemeClr>
                </a:solidFill>
                <a:latin typeface="Roboto"/>
              </a:rPr>
              <a:t>marker</a:t>
            </a:r>
            <a:r>
              <a:rPr lang="ja-JP" altLang="en-US" sz="1200" spc="294" dirty="0">
                <a:solidFill>
                  <a:schemeClr val="bg1">
                    <a:lumMod val="95000"/>
                  </a:schemeClr>
                </a:solidFill>
                <a:latin typeface="Roboto"/>
              </a:rPr>
              <a:t> </a:t>
            </a:r>
            <a:r>
              <a:rPr lang="en-US" altLang="ja-JP" sz="1200" i="1" spc="294" dirty="0" err="1">
                <a:solidFill>
                  <a:schemeClr val="bg1">
                    <a:lumMod val="95000"/>
                  </a:schemeClr>
                </a:solidFill>
                <a:latin typeface="Roboto"/>
              </a:rPr>
              <a:t>w</a:t>
            </a:r>
            <a:r>
              <a:rPr lang="en-US" sz="1200" i="1" spc="294" dirty="0" err="1">
                <a:solidFill>
                  <a:schemeClr val="bg1">
                    <a:lumMod val="95000"/>
                  </a:schemeClr>
                </a:solidFill>
                <a:latin typeface="Roboto"/>
              </a:rPr>
              <a:t>a</a:t>
            </a:r>
            <a:endParaRPr lang="en-US" sz="1200" spc="294" dirty="0">
              <a:solidFill>
                <a:schemeClr val="bg1">
                  <a:lumMod val="95000"/>
                </a:schemeClr>
              </a:solidFill>
              <a:latin typeface="Roboto Italics"/>
            </a:endParaRPr>
          </a:p>
          <a:p>
            <a:endParaRPr lang="en-US" sz="1200" spc="294" dirty="0">
              <a:solidFill>
                <a:schemeClr val="bg1">
                  <a:lumMod val="95000"/>
                </a:schemeClr>
              </a:solidFill>
              <a:latin typeface="Roboto Italics"/>
            </a:endParaRPr>
          </a:p>
          <a:p>
            <a:pPr algn="l"/>
            <a:r>
              <a:rPr lang="en-US" sz="1200" b="1" spc="294" dirty="0">
                <a:solidFill>
                  <a:schemeClr val="bg1">
                    <a:lumMod val="95000"/>
                  </a:schemeClr>
                </a:solidFill>
                <a:latin typeface="Roboto Italics"/>
              </a:rPr>
              <a:t>Informal Structure</a:t>
            </a:r>
          </a:p>
          <a:p>
            <a:r>
              <a:rPr lang="en-US" sz="1200" spc="294" dirty="0">
                <a:solidFill>
                  <a:schemeClr val="bg1">
                    <a:lumMod val="95000"/>
                  </a:schemeClr>
                </a:solidFill>
                <a:latin typeface="Roboto"/>
              </a:rPr>
              <a:t>Phrase/ Noun + </a:t>
            </a:r>
            <a:r>
              <a:rPr lang="en-US" altLang="ja-JP" sz="1200" i="1" spc="294" dirty="0">
                <a:solidFill>
                  <a:schemeClr val="bg1">
                    <a:lumMod val="95000"/>
                  </a:schemeClr>
                </a:solidFill>
              </a:rPr>
              <a:t>–</a:t>
            </a:r>
            <a:r>
              <a:rPr lang="en-US" sz="1200" i="1" spc="294" dirty="0" err="1">
                <a:solidFill>
                  <a:schemeClr val="bg1">
                    <a:lumMod val="95000"/>
                  </a:schemeClr>
                </a:solidFill>
                <a:latin typeface="Roboto"/>
              </a:rPr>
              <a:t>tte</a:t>
            </a:r>
            <a:endParaRPr lang="en-US" sz="1200" i="1" spc="294" dirty="0">
              <a:solidFill>
                <a:schemeClr val="bg1">
                  <a:lumMod val="95000"/>
                </a:schemeClr>
              </a:solidFill>
              <a:latin typeface="Roboto"/>
            </a:endParaRPr>
          </a:p>
          <a:p>
            <a:endParaRPr lang="en-US" sz="1200" i="1" spc="294" dirty="0">
              <a:solidFill>
                <a:schemeClr val="bg1">
                  <a:lumMod val="95000"/>
                </a:schemeClr>
              </a:solidFill>
              <a:latin typeface="Roboto"/>
            </a:endParaRPr>
          </a:p>
        </p:txBody>
      </p:sp>
    </p:spTree>
    <p:extLst>
      <p:ext uri="{BB962C8B-B14F-4D97-AF65-F5344CB8AC3E}">
        <p14:creationId xmlns:p14="http://schemas.microsoft.com/office/powerpoint/2010/main" val="26139150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332</TotalTime>
  <Words>2126</Words>
  <Application>Microsoft Office PowerPoint</Application>
  <PresentationFormat>ワイド画面</PresentationFormat>
  <Paragraphs>200</Paragraphs>
  <Slides>12</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12</vt:i4>
      </vt:variant>
    </vt:vector>
  </HeadingPairs>
  <TitlesOfParts>
    <vt:vector size="25" baseType="lpstr">
      <vt:lpstr>Arimo</vt:lpstr>
      <vt:lpstr>Arvo</vt:lpstr>
      <vt:lpstr>Arvo Italics</vt:lpstr>
      <vt:lpstr>Roboto Italics</vt:lpstr>
      <vt:lpstr>Yu Mincho</vt:lpstr>
      <vt:lpstr>Arial</vt:lpstr>
      <vt:lpstr>Calibri</vt:lpstr>
      <vt:lpstr>Calibri Light</vt:lpstr>
      <vt:lpstr>Cambria</vt:lpstr>
      <vt:lpstr>Open Sans</vt:lpstr>
      <vt:lpstr>Roboto</vt:lpstr>
      <vt:lpstr>Roboto Bold</vt:lpstr>
      <vt:lpstr>Office Theme</vt:lpstr>
      <vt:lpstr>The Usage of Final Particle -tte in Expressing Speaker’s Emotion on Japanese Formal Conversations based on Japanese Everyday Corpus</vt:lpstr>
      <vt:lpstr>INTRODUCTION</vt:lpstr>
      <vt:lpstr>LITERATURE REVIEW</vt:lpstr>
      <vt:lpstr>METHOD</vt:lpstr>
      <vt:lpstr>PowerPoint プレゼンテーション</vt:lpstr>
      <vt:lpstr>FINDING AND DISCUSSION</vt:lpstr>
      <vt:lpstr>FINDING AND DISCUSSION</vt:lpstr>
      <vt:lpstr>FINDING AND DISCUSSION</vt:lpstr>
      <vt:lpstr>FINDING AND DISCUSSION</vt:lpstr>
      <vt:lpstr>CONCLUSION</vt:lpstr>
      <vt:lpstr>REFERENCES</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Risma Rismelati</cp:lastModifiedBy>
  <cp:revision>28</cp:revision>
  <dcterms:created xsi:type="dcterms:W3CDTF">2023-04-14T06:04:15Z</dcterms:created>
  <dcterms:modified xsi:type="dcterms:W3CDTF">2023-07-30T14:55:35Z</dcterms:modified>
</cp:coreProperties>
</file>