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47EF9E-48FB-4ACA-B4C9-EC0D379A4D4A}" v="4" dt="2023-07-27T14:55:01.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vi Taufik" userId="8b68e9b49eb81b74" providerId="LiveId" clId="{E747EF9E-48FB-4ACA-B4C9-EC0D379A4D4A}"/>
    <pc:docChg chg="undo custSel modSld">
      <pc:chgData name="Cevi Taufik" userId="8b68e9b49eb81b74" providerId="LiveId" clId="{E747EF9E-48FB-4ACA-B4C9-EC0D379A4D4A}" dt="2023-07-27T15:07:30.210" v="231" actId="14100"/>
      <pc:docMkLst>
        <pc:docMk/>
      </pc:docMkLst>
      <pc:sldChg chg="modSp mod">
        <pc:chgData name="Cevi Taufik" userId="8b68e9b49eb81b74" providerId="LiveId" clId="{E747EF9E-48FB-4ACA-B4C9-EC0D379A4D4A}" dt="2023-07-27T14:55:01.422" v="179" actId="20577"/>
        <pc:sldMkLst>
          <pc:docMk/>
          <pc:sldMk cId="346991933" sldId="256"/>
        </pc:sldMkLst>
        <pc:spChg chg="mod">
          <ac:chgData name="Cevi Taufik" userId="8b68e9b49eb81b74" providerId="LiveId" clId="{E747EF9E-48FB-4ACA-B4C9-EC0D379A4D4A}" dt="2023-07-27T14:55:01.422" v="179" actId="20577"/>
          <ac:spMkLst>
            <pc:docMk/>
            <pc:sldMk cId="346991933" sldId="256"/>
            <ac:spMk id="6" creationId="{00000000-0000-0000-0000-000000000000}"/>
          </ac:spMkLst>
        </pc:spChg>
      </pc:sldChg>
      <pc:sldChg chg="modSp mod">
        <pc:chgData name="Cevi Taufik" userId="8b68e9b49eb81b74" providerId="LiveId" clId="{E747EF9E-48FB-4ACA-B4C9-EC0D379A4D4A}" dt="2023-07-27T15:03:52.266" v="198" actId="27636"/>
        <pc:sldMkLst>
          <pc:docMk/>
          <pc:sldMk cId="2950692155" sldId="257"/>
        </pc:sldMkLst>
        <pc:spChg chg="mod">
          <ac:chgData name="Cevi Taufik" userId="8b68e9b49eb81b74" providerId="LiveId" clId="{E747EF9E-48FB-4ACA-B4C9-EC0D379A4D4A}" dt="2023-07-27T15:03:52.266" v="198" actId="27636"/>
          <ac:spMkLst>
            <pc:docMk/>
            <pc:sldMk cId="2950692155" sldId="257"/>
            <ac:spMk id="5" creationId="{00000000-0000-0000-0000-000000000000}"/>
          </ac:spMkLst>
        </pc:spChg>
      </pc:sldChg>
      <pc:sldChg chg="modSp mod">
        <pc:chgData name="Cevi Taufik" userId="8b68e9b49eb81b74" providerId="LiveId" clId="{E747EF9E-48FB-4ACA-B4C9-EC0D379A4D4A}" dt="2023-07-27T14:18:32.468" v="118" actId="207"/>
        <pc:sldMkLst>
          <pc:docMk/>
          <pc:sldMk cId="915989542" sldId="258"/>
        </pc:sldMkLst>
        <pc:spChg chg="mod">
          <ac:chgData name="Cevi Taufik" userId="8b68e9b49eb81b74" providerId="LiveId" clId="{E747EF9E-48FB-4ACA-B4C9-EC0D379A4D4A}" dt="2023-07-27T14:18:32.468" v="118" actId="207"/>
          <ac:spMkLst>
            <pc:docMk/>
            <pc:sldMk cId="915989542" sldId="258"/>
            <ac:spMk id="5" creationId="{00000000-0000-0000-0000-000000000000}"/>
          </ac:spMkLst>
        </pc:spChg>
      </pc:sldChg>
      <pc:sldChg chg="modSp mod">
        <pc:chgData name="Cevi Taufik" userId="8b68e9b49eb81b74" providerId="LiveId" clId="{E747EF9E-48FB-4ACA-B4C9-EC0D379A4D4A}" dt="2023-07-27T15:06:34.300" v="223" actId="6549"/>
        <pc:sldMkLst>
          <pc:docMk/>
          <pc:sldMk cId="2324887373" sldId="259"/>
        </pc:sldMkLst>
        <pc:spChg chg="mod">
          <ac:chgData name="Cevi Taufik" userId="8b68e9b49eb81b74" providerId="LiveId" clId="{E747EF9E-48FB-4ACA-B4C9-EC0D379A4D4A}" dt="2023-07-27T15:06:34.300" v="223" actId="6549"/>
          <ac:spMkLst>
            <pc:docMk/>
            <pc:sldMk cId="2324887373" sldId="259"/>
            <ac:spMk id="5" creationId="{00000000-0000-0000-0000-000000000000}"/>
          </ac:spMkLst>
        </pc:spChg>
      </pc:sldChg>
      <pc:sldChg chg="modSp mod">
        <pc:chgData name="Cevi Taufik" userId="8b68e9b49eb81b74" providerId="LiveId" clId="{E747EF9E-48FB-4ACA-B4C9-EC0D379A4D4A}" dt="2023-07-27T14:54:06.459" v="161" actId="207"/>
        <pc:sldMkLst>
          <pc:docMk/>
          <pc:sldMk cId="599952679" sldId="260"/>
        </pc:sldMkLst>
        <pc:spChg chg="mod">
          <ac:chgData name="Cevi Taufik" userId="8b68e9b49eb81b74" providerId="LiveId" clId="{E747EF9E-48FB-4ACA-B4C9-EC0D379A4D4A}" dt="2023-07-27T14:54:06.459" v="161" actId="207"/>
          <ac:spMkLst>
            <pc:docMk/>
            <pc:sldMk cId="599952679" sldId="260"/>
            <ac:spMk id="5" creationId="{00000000-0000-0000-0000-000000000000}"/>
          </ac:spMkLst>
        </pc:spChg>
      </pc:sldChg>
      <pc:sldChg chg="modSp mod">
        <pc:chgData name="Cevi Taufik" userId="8b68e9b49eb81b74" providerId="LiveId" clId="{E747EF9E-48FB-4ACA-B4C9-EC0D379A4D4A}" dt="2023-07-27T14:48:51.550" v="140" actId="6549"/>
        <pc:sldMkLst>
          <pc:docMk/>
          <pc:sldMk cId="2965204266" sldId="261"/>
        </pc:sldMkLst>
        <pc:spChg chg="mod">
          <ac:chgData name="Cevi Taufik" userId="8b68e9b49eb81b74" providerId="LiveId" clId="{E747EF9E-48FB-4ACA-B4C9-EC0D379A4D4A}" dt="2023-07-27T14:48:51.550" v="140" actId="6549"/>
          <ac:spMkLst>
            <pc:docMk/>
            <pc:sldMk cId="2965204266" sldId="261"/>
            <ac:spMk id="5" creationId="{00000000-0000-0000-0000-000000000000}"/>
          </ac:spMkLst>
        </pc:spChg>
      </pc:sldChg>
      <pc:sldChg chg="modSp mod">
        <pc:chgData name="Cevi Taufik" userId="8b68e9b49eb81b74" providerId="LiveId" clId="{E747EF9E-48FB-4ACA-B4C9-EC0D379A4D4A}" dt="2023-07-27T15:07:30.210" v="231" actId="14100"/>
        <pc:sldMkLst>
          <pc:docMk/>
          <pc:sldMk cId="3004828107" sldId="262"/>
        </pc:sldMkLst>
        <pc:spChg chg="mod">
          <ac:chgData name="Cevi Taufik" userId="8b68e9b49eb81b74" providerId="LiveId" clId="{E747EF9E-48FB-4ACA-B4C9-EC0D379A4D4A}" dt="2023-07-27T15:07:30.210" v="231" actId="14100"/>
          <ac:spMkLst>
            <pc:docMk/>
            <pc:sldMk cId="3004828107" sldId="262"/>
            <ac:spMk id="5" creationId="{00000000-0000-0000-0000-000000000000}"/>
          </ac:spMkLst>
        </pc:spChg>
      </pc:sldChg>
      <pc:sldChg chg="modSp mod">
        <pc:chgData name="Cevi Taufik" userId="8b68e9b49eb81b74" providerId="LiveId" clId="{E747EF9E-48FB-4ACA-B4C9-EC0D379A4D4A}" dt="2023-07-27T14:54:26.499" v="175" actId="20577"/>
        <pc:sldMkLst>
          <pc:docMk/>
          <pc:sldMk cId="1757516389" sldId="263"/>
        </pc:sldMkLst>
        <pc:spChg chg="mod">
          <ac:chgData name="Cevi Taufik" userId="8b68e9b49eb81b74" providerId="LiveId" clId="{E747EF9E-48FB-4ACA-B4C9-EC0D379A4D4A}" dt="2023-07-27T14:54:26.499" v="175" actId="20577"/>
          <ac:spMkLst>
            <pc:docMk/>
            <pc:sldMk cId="1757516389" sldId="263"/>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Online Teacher Incompetence In Shaping Audience Confidence</a:t>
            </a:r>
          </a:p>
        </p:txBody>
      </p:sp>
      <mc:AlternateContent xmlns:mc="http://schemas.openxmlformats.org/markup-compatibility/2006">
        <mc:Choice xmlns:a14="http://schemas.microsoft.com/office/drawing/2010/main" Requires="a14">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baseline="30000" dirty="0">
                    <a:solidFill>
                      <a:schemeClr val="bg1"/>
                    </a:solidFill>
                  </a:rPr>
                  <a:t>1</a:t>
                </a:r>
                <a:r>
                  <a:rPr lang="en-US" sz="1600" b="1" dirty="0">
                    <a:solidFill>
                      <a:schemeClr val="bg1"/>
                    </a:solidFill>
                  </a:rPr>
                  <a:t>Cevi </a:t>
                </a:r>
                <a:r>
                  <a:rPr lang="en-US" sz="1600" b="1" dirty="0" err="1">
                    <a:solidFill>
                      <a:schemeClr val="bg1"/>
                    </a:solidFill>
                  </a:rPr>
                  <a:t>Mochamad</a:t>
                </a:r>
                <a:r>
                  <a:rPr lang="en-US" sz="1600" b="1" dirty="0">
                    <a:solidFill>
                      <a:schemeClr val="bg1"/>
                    </a:solidFill>
                  </a:rPr>
                  <a:t> Taufik, </a:t>
                </a:r>
                <a:r>
                  <a:rPr lang="en-US" sz="1600" b="1" baseline="30000" dirty="0">
                    <a:solidFill>
                      <a:schemeClr val="bg1"/>
                    </a:solidFill>
                  </a:rPr>
                  <a:t>2</a:t>
                </a:r>
                <a:r>
                  <a:rPr lang="en-US" sz="1600" b="1" dirty="0">
                    <a:solidFill>
                      <a:schemeClr val="bg1"/>
                    </a:solidFill>
                  </a:rPr>
                  <a:t>Rizqi </a:t>
                </a:r>
                <a:r>
                  <a:rPr lang="en-US" sz="1600" b="1" dirty="0" err="1">
                    <a:solidFill>
                      <a:schemeClr val="bg1"/>
                    </a:solidFill>
                  </a:rPr>
                  <a:t>Ghassani</a:t>
                </a:r>
                <a:r>
                  <a:rPr lang="en-US" sz="1600" b="1" dirty="0">
                    <a:solidFill>
                      <a:schemeClr val="bg1"/>
                    </a:solidFill>
                  </a:rPr>
                  <a:t> </a:t>
                </a:r>
              </a:p>
              <a:p>
                <a:pPr>
                  <a:lnSpc>
                    <a:spcPct val="100000"/>
                  </a:lnSpc>
                </a:pPr>
                <a:r>
                  <a:rPr lang="en-US" sz="1600" b="1" baseline="30000" dirty="0">
                    <a:solidFill>
                      <a:schemeClr val="bg1"/>
                    </a:solidFill>
                  </a:rPr>
                  <a:t>1, </a:t>
                </a:r>
                <a14:m>
                  <m:oMath xmlns:m="http://schemas.openxmlformats.org/officeDocument/2006/math">
                    <m:r>
                      <a:rPr lang="en-US" sz="1600" b="1" i="1" baseline="30000" smtClean="0">
                        <a:solidFill>
                          <a:schemeClr val="bg1"/>
                        </a:solidFill>
                        <a:latin typeface="Cambria Math" panose="02040503050406030204" pitchFamily="18" charset="0"/>
                      </a:rPr>
                      <m:t>𝟐</m:t>
                    </m:r>
                  </m:oMath>
                </a14:m>
                <a:r>
                  <a:rPr lang="en-US" sz="1600" b="1" baseline="30000" dirty="0">
                    <a:solidFill>
                      <a:schemeClr val="bg1"/>
                    </a:solidFill>
                  </a:rPr>
                  <a:t> </a:t>
                </a:r>
                <a:r>
                  <a:rPr lang="en-US" sz="1600" b="1" dirty="0">
                    <a:solidFill>
                      <a:schemeClr val="bg1"/>
                    </a:solidFill>
                  </a:rPr>
                  <a:t>Universitas </a:t>
                </a:r>
                <a:r>
                  <a:rPr lang="en-US" sz="1600" b="1" dirty="0" err="1">
                    <a:solidFill>
                      <a:schemeClr val="bg1"/>
                    </a:solidFill>
                  </a:rPr>
                  <a:t>Kebangsaan</a:t>
                </a:r>
                <a:r>
                  <a:rPr lang="en-US" sz="1600" b="1" dirty="0">
                    <a:solidFill>
                      <a:schemeClr val="bg1"/>
                    </a:solidFill>
                  </a:rPr>
                  <a:t> </a:t>
                </a:r>
                <a:r>
                  <a:rPr lang="en-US" sz="1600" b="1" dirty="0" err="1">
                    <a:solidFill>
                      <a:schemeClr val="bg1"/>
                    </a:solidFill>
                  </a:rPr>
                  <a:t>Republik</a:t>
                </a:r>
                <a:r>
                  <a:rPr lang="en-US" sz="1600" b="1" dirty="0">
                    <a:solidFill>
                      <a:schemeClr val="bg1"/>
                    </a:solidFill>
                  </a:rPr>
                  <a:t> Indonesia </a:t>
                </a:r>
              </a:p>
            </p:txBody>
          </p:sp>
        </mc:Choice>
        <mc:Fallback>
          <p:sp>
            <p:nvSpPr>
              <p:cNvPr id="6" name="Subtitle 5"/>
              <p:cNvSpPr>
                <a:spLocks noGrp="1" noRot="1" noChangeAspect="1" noMove="1" noResize="1" noEditPoints="1" noAdjustHandles="1" noChangeArrowheads="1" noChangeShapeType="1" noTextEdit="1"/>
              </p:cNvSpPr>
              <p:nvPr>
                <p:ph type="subTitle" idx="1"/>
              </p:nvPr>
            </p:nvSpPr>
            <p:spPr>
              <a:xfrm>
                <a:off x="551410" y="1966694"/>
                <a:ext cx="11089177" cy="940248"/>
              </a:xfrm>
              <a:blipFill>
                <a:blip r:embed="rId3"/>
                <a:stretch>
                  <a:fillRect t="-1948"/>
                </a:stretch>
              </a:blipFill>
            </p:spPr>
            <p:txBody>
              <a:bodyPr/>
              <a:lstStyle/>
              <a:p>
                <a:r>
                  <a:rPr lang="en-ID">
                    <a:noFill/>
                  </a:rPr>
                  <a:t> </a:t>
                </a:r>
              </a:p>
            </p:txBody>
          </p:sp>
        </mc:Fallback>
      </mc:AlternateContent>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Information in various categories is very easy to obtain. Only linking to social media accounts by following or being followed. Every content that is spread then gets a response. The type of response can be in the form of views or reactions in the form of likes, shares, or comments. These responses can be given according to the aspirations of the audience. The next way is by visiting a search engine, whatever you are looking for then pops up. The same thing can also be done to make information known to the public. </a:t>
            </a:r>
          </a:p>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system implemented is egalitarian by not prioritizing certain groups. All mingle together into the vast expanse of cyberspace. Its membership knows no national boundaries, race, economic class, ideology or other factors that hinder the exchange of ideas . The internet is a world community with a code of ethics or ethics that is respected by its members. Thus, there is no clear separation between what is private and public, even if there is a relatively thin boundary between the two. </a:t>
            </a:r>
          </a:p>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lot of private content appears massively filling all public spaces. In other words, the public space is crammed with vast amounts of private information. This is due to technology which cannot select which is private life and which is public (Utami, 2021). New media is more personal and not direct social interaction, the level of freedom in media use, the level of fun and interest in the media that is used as desired and the high level of privacy for the use of new media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Norhabiba</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et al., 2018).</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Media has many functions. One of them is education. This function is carried out by the media by presenting various things that are educational. The method used by the media is through teaching values, ethics and rules that apply to viewers or readers). In another sense, because of this teaching role, the media can be considered as a teacher. The role of the teacher carried out by the media takes place in an informal setting because it is not a real profession. The actual teaching profession can refer to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Undang</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Undang</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14/2005 concerning Teachers and Lecturers (Ministry of Education and Culture, n.d.) in article 1 which reads: Teachers are professional educators with the main task of educating, teaching, guiding, directing, training, assessing and evaluating students in early childhood education through formal education, basic education, and secondary education.</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subsequent developments, the media that plays the role of 'teacher' changes as changes occur in the media system. In conventional types of media, those who act as teachers are media companies or organizations. As the changes, the teacher's role shifted to the individual account holders. Especially in today's media context, the transformation that is taking place is not only presenting media in the form of a website, but more accommodating social media accounts that are personally controlled. This of course changes the configuration of the role of the media as a 'teacher'. Every account owner can be creative to create teaching or educational content. Regardless of the background or profession they have, when they have the opportunity to create content, they make it like educational content. In some cases, many children create educational content, or followers of other religions create content outside of their religion.</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This study uses a qualitative method with the type of media analysis content. According to Bogdan and Taylor, qualitative research is a research method that produces descriptive data, either in the form of spoken or written words from people or observed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behavior</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Sutikno</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2020). A qualitative approach is used to explain and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analyze</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individual or group phenomena, events, social dynamics, attitudes, beliefs, and perceptions. While in media research, one of the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analyzes</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emphasizes the contents that are the object of research.</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research process begins with the development of basic assumptions, then associated with the principles of thought used in the research. This is intended so that research does not deviate from the observed reality and obtain data that is in accordance with the object being studied. Therefore, with regard to this research, the steps taken are to trace online data sourced from social media in the form of videos, such as YouTube, reels, and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tiktok</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Various content spread across various social media applications has become a reference. Guidance on these contents is considered as a truth. This is because it is supported by a scene that resembles objective reality. Content can talk about anything and say anything as long as it can be disseminated. Various supporting elements that lead to the construction of truth can be easily obtained. Various media channels provide very complete information about various things. In other words, everything is available and only the courage to create content that is not their competence.</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manufacturing process is relatively easy and does not require complicated equipment like the production programs carried out by television stations. There are many applications that can be obtained for free at application service providers for recording images, audio, to editing images, or writing. It does not require special skills to operate because everything is equipped with technical instructions for its implementation. With devices that are integrated and operated only by hand, various content slides across the network. Content will be interesting and get a large number of visitors, when it is added with a caption or title made by means of clickbait. Based on these conditions, anyone can become a digital creator regardless of age or educational background.</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social media application system makes it easy for everyone to become an “online teacher” by creating content based on their own knowledge. Regardless of his own credibility and competence with the field being constructed, explanatory information about something he is constructing can be obtained easily in various media channels. With the ability to combine images and narratives, content is created and distributed across various media networks. On the other hand, audiences are easy to perceive the content they receive because it places more emphasis on the substance of the message than the name of the account owner. This audience attitude makes it easier for content that comes from incompetent hands to get a good image because the substance of the message is considered satisfying and </a:t>
            </a:r>
            <a:r>
              <a:rPr lang="en-ID"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fulfills</a:t>
            </a:r>
            <a:r>
              <a:rPr lang="en-ID"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audience's curiosity. As long as there is no statement explaining that the content created contains heretical elements, the content will receive a positive reaction and the name of the account owner is seen as a credible person.</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1349182" cy="5107275"/>
          </a:xfrm>
        </p:spPr>
        <p:txBody>
          <a:bodyPr>
            <a:normAutofit fontScale="70000" lnSpcReduction="20000"/>
          </a:bodyPr>
          <a:lstStyle/>
          <a:p>
            <a:pPr indent="-304800">
              <a:lnSpc>
                <a:spcPct val="107000"/>
              </a:lnSpc>
              <a:spcBef>
                <a:spcPts val="0"/>
              </a:spcBef>
            </a:pP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Ahmadi, M. (2020).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Dampak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Perkembangan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New Media Pada Pola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Masyarakat. In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Penyiaran</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Islam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4). www.yahoo.com,</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Faidlatul</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Habibah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 &amp;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Irwansyah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 (2021). Era Masyarakat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Informasi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sebagai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Dampak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Baru.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Teknologi</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Sistem</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Informasi</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350–363. https://doi.org/10.47233/jteksis.v3i2.255</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Indrawan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J., &amp;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Ilmar</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 (2020).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Kehadiran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Baru (New Media)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Proses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Politik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Medium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1–17.</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Istiqomah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(2020). Peran Gatekeeper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Jurnalisme</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Radio Merdeka Fm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Suara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Surabaya.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Commonline</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147–161. http://www.romelteamedia.com/2014/04/jumlah-pendengar-radio-menurun-drastis.html</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Kementerian Pendidikan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Kebudayaan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(n.d.).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UU RI NO 14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Tahun</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2005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Tentang</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Guru dan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Dosen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Kencana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W. H., V, I.,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Situmeang</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O.,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Meisyanti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Rahmawati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K. J., &amp; Nugroho, H. (2022).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Penggunaan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Sosial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Portal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Berita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Online.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IKRAITH HUMANIORA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136–145.</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Mulyana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Deddy. (2012),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Suatu</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Pengantar</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Bandung,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Remaja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Rosda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Karya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Nasrullah, R. (2018).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Riset</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Khalayak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Digital: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Perspektif</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Khalayak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Realitas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Virtual Di Media Sosial.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Sosioteknologi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271–287.</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Norhabiba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F., Ari, S., &amp; Putri, R. (2018).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Hubungan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Intensitas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Akses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Baru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Kualitas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Interaksi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Lingkungan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Sekitar</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Pada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Mahasiswa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Untag</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Surabaya. In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Ilmu</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7, Issue 1).</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Pratyaksa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 G. T., &amp; Putri,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Niluh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Wiwik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Eka Putri. (2020).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Peranan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New Media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Transformasi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Fungsi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Komunikator</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Fungsi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Konstruksi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(Dramaturgy Akun Instagram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Walikota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Denpasar Rai Mantra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Tahun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2019).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Ilmu</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Sosial Dan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Humaniora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 92–103.</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Qudratullah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(2016). Peran Dan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Fungsi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Komunikasi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Massa.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Tabligh</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41–46.</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Subagyo</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 (2020).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Kebenaran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Digital. In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Studia Philosophia et Theologica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20, pp. 127–141).</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Sukardi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W. A. (2013).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Standar</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Kompetensi</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Wartawan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5).</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Sutikno</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 H. P. (2020).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Penelitian</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Kualitatif</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https://www.researchgate.net/publication/353587963</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Tjahyanti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 &amp;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Chairuninsa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 (2020).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Kompetensi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Kepemimpinan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Disiplin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Kerja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Kinerja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Karyawan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Human Resources And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Facilty</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Management Directorate.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127–132. http://jurnaltsm.id/index.php/MB</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Umbara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W. F. (2021). User Generated Content di Media Sosial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Sebagai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Strategi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Promosi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Manajemen</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Strategi Dan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Aplikasi</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Bisnis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572–581. https://doi.org/10.36407/jmsab.v4i2.366</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Utami, A. H. (2021). Media Baru Dan Anak Muda: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Perubahan</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Bentuk</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Interaksi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Keluarga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Jurnal</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Perpustakaan</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Universitas </a:t>
            </a:r>
            <a:r>
              <a:rPr lang="en-ID" sz="18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Airlangga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11, Issue 1).</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Bef>
                <a:spcPts val="0"/>
              </a:spcBef>
            </a:pP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Yusanda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Darmastuti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R., &amp; Huwae, G. N. (2021). Strategi Personal Branding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Melalui</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Media Sosial Instagram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Analisis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Isi pada Media Sosial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MahasiswaUniversitas</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Kristen Satya </a:t>
            </a:r>
            <a:r>
              <a:rPr lang="en-ID" sz="18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Wacana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Scriptura</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a:t>
            </a:r>
            <a:r>
              <a:rPr lang="en-ID" sz="18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41–52. https://doi.org/10.9744/scriptura.11.1.41-52</a:t>
            </a: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@cevimtaufik</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1846</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 Math</vt:lpstr>
      <vt:lpstr>Times New Roman</vt:lpstr>
      <vt:lpstr>Office Theme</vt:lpstr>
      <vt:lpstr>Online Teacher Incompetence In Shaping Audience Confidence</vt:lpstr>
      <vt:lpstr>INTRODUCTION</vt:lpstr>
      <vt:lpstr>LITERATURE REVIEW</vt:lpstr>
      <vt:lpstr>METHOD</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Cevi Taufik</cp:lastModifiedBy>
  <cp:revision>5</cp:revision>
  <dcterms:created xsi:type="dcterms:W3CDTF">2023-04-14T06:04:15Z</dcterms:created>
  <dcterms:modified xsi:type="dcterms:W3CDTF">2023-07-27T15:07:32Z</dcterms:modified>
</cp:coreProperties>
</file>