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58" r:id="rId5"/>
    <p:sldId id="267" r:id="rId6"/>
    <p:sldId id="260" r:id="rId7"/>
    <p:sldId id="265"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FFFF"/>
    <a:srgbClr val="942093"/>
    <a:srgbClr val="009193"/>
    <a:srgbClr val="FF2F92"/>
    <a:srgbClr val="945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70" autoAdjust="0"/>
    <p:restoredTop sz="85106"/>
  </p:normalViewPr>
  <p:slideViewPr>
    <p:cSldViewPr snapToGrid="0">
      <p:cViewPr varScale="1">
        <p:scale>
          <a:sx n="82" d="100"/>
          <a:sy n="82" d="100"/>
        </p:scale>
        <p:origin x="200" y="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06/08/25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D" sz="1200" b="0" kern="1200" dirty="0">
                <a:solidFill>
                  <a:schemeClr val="tx1"/>
                </a:solidFill>
                <a:effectLst/>
                <a:latin typeface="+mn-lt"/>
                <a:ea typeface="+mn-ea"/>
                <a:cs typeface="+mn-cs"/>
              </a:rPr>
              <a:t> </a:t>
            </a:r>
            <a:endParaRPr lang="en-ID"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1</a:t>
            </a:fld>
            <a:endParaRPr lang="en-ID"/>
          </a:p>
        </p:txBody>
      </p:sp>
    </p:spTree>
    <p:extLst>
      <p:ext uri="{BB962C8B-B14F-4D97-AF65-F5344CB8AC3E}">
        <p14:creationId xmlns:p14="http://schemas.microsoft.com/office/powerpoint/2010/main" val="2188756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2</a:t>
            </a:fld>
            <a:endParaRPr lang="en-ID"/>
          </a:p>
        </p:txBody>
      </p:sp>
    </p:spTree>
    <p:extLst>
      <p:ext uri="{BB962C8B-B14F-4D97-AF65-F5344CB8AC3E}">
        <p14:creationId xmlns:p14="http://schemas.microsoft.com/office/powerpoint/2010/main" val="3785519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3</a:t>
            </a:fld>
            <a:endParaRPr lang="en-ID"/>
          </a:p>
        </p:txBody>
      </p:sp>
    </p:spTree>
    <p:extLst>
      <p:ext uri="{BB962C8B-B14F-4D97-AF65-F5344CB8AC3E}">
        <p14:creationId xmlns:p14="http://schemas.microsoft.com/office/powerpoint/2010/main" val="3499748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4</a:t>
            </a:fld>
            <a:endParaRPr lang="en-ID"/>
          </a:p>
        </p:txBody>
      </p:sp>
    </p:spTree>
    <p:extLst>
      <p:ext uri="{BB962C8B-B14F-4D97-AF65-F5344CB8AC3E}">
        <p14:creationId xmlns:p14="http://schemas.microsoft.com/office/powerpoint/2010/main" val="3228105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A611D-A44E-4537-5B0C-9561D8C122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E5608-9464-9DC0-1127-DD62295537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287108-3B6A-49FB-73AA-F77742F9DF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A7BBDA-9386-9DC2-843C-866483E1B419}"/>
              </a:ext>
            </a:extLst>
          </p:cNvPr>
          <p:cNvSpPr>
            <a:spLocks noGrp="1"/>
          </p:cNvSpPr>
          <p:nvPr>
            <p:ph type="sldNum" sz="quarter" idx="5"/>
          </p:nvPr>
        </p:nvSpPr>
        <p:spPr/>
        <p:txBody>
          <a:bodyPr/>
          <a:lstStyle/>
          <a:p>
            <a:fld id="{02C56254-029C-4DD0-8802-8710D5610970}" type="slidenum">
              <a:rPr lang="en-ID" smtClean="0"/>
              <a:t>5</a:t>
            </a:fld>
            <a:endParaRPr lang="en-ID"/>
          </a:p>
        </p:txBody>
      </p:sp>
    </p:spTree>
    <p:extLst>
      <p:ext uri="{BB962C8B-B14F-4D97-AF65-F5344CB8AC3E}">
        <p14:creationId xmlns:p14="http://schemas.microsoft.com/office/powerpoint/2010/main" val="419232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6</a:t>
            </a:fld>
            <a:endParaRPr lang="en-ID"/>
          </a:p>
        </p:txBody>
      </p:sp>
    </p:spTree>
    <p:extLst>
      <p:ext uri="{BB962C8B-B14F-4D97-AF65-F5344CB8AC3E}">
        <p14:creationId xmlns:p14="http://schemas.microsoft.com/office/powerpoint/2010/main" val="1364539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7</a:t>
            </a:fld>
            <a:endParaRPr lang="en-ID"/>
          </a:p>
        </p:txBody>
      </p:sp>
    </p:spTree>
    <p:extLst>
      <p:ext uri="{BB962C8B-B14F-4D97-AF65-F5344CB8AC3E}">
        <p14:creationId xmlns:p14="http://schemas.microsoft.com/office/powerpoint/2010/main" val="292322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8</a:t>
            </a:fld>
            <a:endParaRPr lang="en-ID"/>
          </a:p>
        </p:txBody>
      </p:sp>
    </p:spTree>
    <p:extLst>
      <p:ext uri="{BB962C8B-B14F-4D97-AF65-F5344CB8AC3E}">
        <p14:creationId xmlns:p14="http://schemas.microsoft.com/office/powerpoint/2010/main" val="4043979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C56254-029C-4DD0-8802-8710D5610970}" type="slidenum">
              <a:rPr lang="en-ID" smtClean="0"/>
              <a:t>9</a:t>
            </a:fld>
            <a:endParaRPr lang="en-ID"/>
          </a:p>
        </p:txBody>
      </p:sp>
    </p:spTree>
    <p:extLst>
      <p:ext uri="{BB962C8B-B14F-4D97-AF65-F5344CB8AC3E}">
        <p14:creationId xmlns:p14="http://schemas.microsoft.com/office/powerpoint/2010/main" val="252774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8/6/25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016/j.jeap.2018.11.01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oi.org/10.1016/j.jeap.2022.1011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62544" y="1101437"/>
            <a:ext cx="11812385" cy="2649481"/>
          </a:xfrm>
        </p:spPr>
        <p:txBody>
          <a:bodyPr>
            <a:noAutofit/>
          </a:bodyPr>
          <a:lstStyle/>
          <a:p>
            <a:r>
              <a:rPr lang="en-ID" sz="5000" dirty="0">
                <a:effectLst/>
              </a:rPr>
              <a:t>Exploring Cognitive Discourse Functions in Bilingual Education: Operationalizing 'Defining' in EMI Students' Final Project Proposals</a:t>
            </a:r>
          </a:p>
        </p:txBody>
      </p:sp>
      <p:sp>
        <p:nvSpPr>
          <p:cNvPr id="6" name="Subtitle 5"/>
          <p:cNvSpPr>
            <a:spLocks noGrp="1"/>
          </p:cNvSpPr>
          <p:nvPr>
            <p:ph type="subTitle" idx="1"/>
          </p:nvPr>
        </p:nvSpPr>
        <p:spPr>
          <a:xfrm>
            <a:off x="2244287" y="5108562"/>
            <a:ext cx="2167075" cy="1208349"/>
          </a:xfrm>
        </p:spPr>
        <p:txBody>
          <a:bodyPr>
            <a:normAutofit fontScale="92500" lnSpcReduction="10000"/>
          </a:bodyPr>
          <a:lstStyle/>
          <a:p>
            <a:pPr>
              <a:lnSpc>
                <a:spcPct val="100000"/>
              </a:lnSpc>
            </a:pPr>
            <a:r>
              <a:rPr lang="en-US" sz="1600" b="1" dirty="0">
                <a:solidFill>
                  <a:srgbClr val="FFFF00"/>
                </a:solidFill>
              </a:rPr>
              <a:t>Ima Normalia Kusmayanti</a:t>
            </a:r>
          </a:p>
          <a:p>
            <a:pPr>
              <a:lnSpc>
                <a:spcPct val="100000"/>
              </a:lnSpc>
            </a:pPr>
            <a:r>
              <a:rPr lang="en-US" sz="1600" b="1" dirty="0">
                <a:solidFill>
                  <a:schemeClr val="bg1"/>
                </a:solidFill>
              </a:rPr>
              <a:t>Telkom University</a:t>
            </a:r>
          </a:p>
          <a:p>
            <a:pPr>
              <a:lnSpc>
                <a:spcPct val="100000"/>
              </a:lnSpc>
            </a:pPr>
            <a:r>
              <a:rPr lang="en-ID" sz="1600" b="1" dirty="0">
                <a:solidFill>
                  <a:schemeClr val="bg1"/>
                </a:solidFill>
              </a:rPr>
              <a:t>State University of Yogyakarta </a:t>
            </a:r>
            <a:endParaRPr lang="en-ID" sz="1600" dirty="0">
              <a:solidFill>
                <a:schemeClr val="bg1"/>
              </a:solidFill>
            </a:endParaRPr>
          </a:p>
          <a:p>
            <a:pPr>
              <a:lnSpc>
                <a:spcPct val="100000"/>
              </a:lnSpc>
            </a:pPr>
            <a:endParaRPr lang="en-US" sz="1600" b="1" dirty="0">
              <a:solidFill>
                <a:schemeClr val="bg1"/>
              </a:solidFill>
            </a:endParaRPr>
          </a:p>
        </p:txBody>
      </p:sp>
      <p:sp>
        <p:nvSpPr>
          <p:cNvPr id="7" name="Title 4"/>
          <p:cNvSpPr txBox="1">
            <a:spLocks/>
          </p:cNvSpPr>
          <p:nvPr/>
        </p:nvSpPr>
        <p:spPr>
          <a:xfrm>
            <a:off x="1632064" y="4591962"/>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ABS-25194</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
        <p:nvSpPr>
          <p:cNvPr id="2" name="Subtitle 5">
            <a:extLst>
              <a:ext uri="{FF2B5EF4-FFF2-40B4-BE49-F238E27FC236}">
                <a16:creationId xmlns:a16="http://schemas.microsoft.com/office/drawing/2014/main" id="{79D8A2BC-239B-C863-9EFC-E0CB51007434}"/>
              </a:ext>
            </a:extLst>
          </p:cNvPr>
          <p:cNvSpPr txBox="1">
            <a:spLocks/>
          </p:cNvSpPr>
          <p:nvPr/>
        </p:nvSpPr>
        <p:spPr>
          <a:xfrm>
            <a:off x="4695568" y="5108561"/>
            <a:ext cx="2695442" cy="1208349"/>
          </a:xfrm>
          <a:prstGeom prst="rect">
            <a:avLst/>
          </a:prstGeom>
        </p:spPr>
        <p:txBody>
          <a:bodyPr vert="horz" lIns="91440" tIns="45720" rIns="91440" bIns="45720" rtlCol="0">
            <a:norm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bg1">
                    <a:lumMod val="95000"/>
                  </a:schemeClr>
                </a:solidFill>
                <a:latin typeface="Franklin Gothic Medium Cond" panose="020B0606030402020204" pitchFamily="34" charset="0"/>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D" sz="1600" b="1" dirty="0">
                <a:solidFill>
                  <a:srgbClr val="FFFF00"/>
                </a:solidFill>
              </a:rPr>
              <a:t>Endang Nurhayati</a:t>
            </a:r>
            <a:endParaRPr lang="en-ID" sz="1600" dirty="0">
              <a:solidFill>
                <a:srgbClr val="FFFF00"/>
              </a:solidFill>
            </a:endParaRPr>
          </a:p>
          <a:p>
            <a:r>
              <a:rPr lang="en-ID" sz="1600" b="1" dirty="0">
                <a:solidFill>
                  <a:schemeClr val="bg1"/>
                </a:solidFill>
              </a:rPr>
              <a:t>State University of Yogyakarta </a:t>
            </a:r>
            <a:endParaRPr lang="en-ID" sz="1600" dirty="0">
              <a:solidFill>
                <a:schemeClr val="bg1"/>
              </a:solidFill>
            </a:endParaRPr>
          </a:p>
        </p:txBody>
      </p:sp>
      <p:sp>
        <p:nvSpPr>
          <p:cNvPr id="3" name="Subtitle 5">
            <a:extLst>
              <a:ext uri="{FF2B5EF4-FFF2-40B4-BE49-F238E27FC236}">
                <a16:creationId xmlns:a16="http://schemas.microsoft.com/office/drawing/2014/main" id="{FFEE1352-A8A9-5CC7-B8D3-04AD11CB165A}"/>
              </a:ext>
            </a:extLst>
          </p:cNvPr>
          <p:cNvSpPr txBox="1">
            <a:spLocks/>
          </p:cNvSpPr>
          <p:nvPr/>
        </p:nvSpPr>
        <p:spPr>
          <a:xfrm>
            <a:off x="7496433" y="5130665"/>
            <a:ext cx="2623751" cy="1208349"/>
          </a:xfrm>
          <a:prstGeom prst="rect">
            <a:avLst/>
          </a:prstGeom>
        </p:spPr>
        <p:txBody>
          <a:bodyPr vert="horz" lIns="91440" tIns="45720" rIns="91440" bIns="45720" rtlCol="0">
            <a:normAutofit/>
          </a:bodyPr>
          <a:lstStyle>
            <a:lvl1pPr marL="0" indent="0" algn="ctr" defTabSz="914377" rtl="0" eaLnBrk="1" latinLnBrk="0" hangingPunct="1">
              <a:lnSpc>
                <a:spcPct val="90000"/>
              </a:lnSpc>
              <a:spcBef>
                <a:spcPts val="1000"/>
              </a:spcBef>
              <a:buFont typeface="Arial" panose="020B0604020202020204" pitchFamily="34" charset="0"/>
              <a:buNone/>
              <a:defRPr sz="2400" kern="1200">
                <a:solidFill>
                  <a:schemeClr val="bg1">
                    <a:lumMod val="95000"/>
                  </a:schemeClr>
                </a:solidFill>
                <a:latin typeface="Franklin Gothic Medium Cond" panose="020B0606030402020204" pitchFamily="34" charset="0"/>
                <a:ea typeface="+mn-ea"/>
                <a:cs typeface="+mn-cs"/>
              </a:defRPr>
            </a:lvl1pPr>
            <a:lvl2pPr marL="457189" indent="0" algn="ctr" defTabSz="914377"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377"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D" sz="1600" b="1" dirty="0">
                <a:solidFill>
                  <a:srgbClr val="FFFF00"/>
                </a:solidFill>
              </a:rPr>
              <a:t>Nur </a:t>
            </a:r>
            <a:r>
              <a:rPr lang="en-ID" sz="1600" b="1" dirty="0" err="1">
                <a:solidFill>
                  <a:srgbClr val="FFFF00"/>
                </a:solidFill>
              </a:rPr>
              <a:t>Hidayanto</a:t>
            </a:r>
            <a:r>
              <a:rPr lang="en-ID" sz="1600" b="1" dirty="0">
                <a:solidFill>
                  <a:srgbClr val="FFFF00"/>
                </a:solidFill>
              </a:rPr>
              <a:t> </a:t>
            </a:r>
            <a:r>
              <a:rPr lang="en-ID" sz="1600" b="1" dirty="0" err="1">
                <a:solidFill>
                  <a:srgbClr val="FFFF00"/>
                </a:solidFill>
              </a:rPr>
              <a:t>Pancoro</a:t>
            </a:r>
            <a:r>
              <a:rPr lang="en-ID" sz="1600" b="1" dirty="0">
                <a:solidFill>
                  <a:srgbClr val="FFFF00"/>
                </a:solidFill>
              </a:rPr>
              <a:t> Setyo</a:t>
            </a:r>
            <a:endParaRPr lang="en-ID" sz="1600" dirty="0">
              <a:solidFill>
                <a:srgbClr val="FFFF00"/>
              </a:solidFill>
            </a:endParaRPr>
          </a:p>
          <a:p>
            <a:r>
              <a:rPr lang="en-ID" sz="1600" b="1" dirty="0">
                <a:solidFill>
                  <a:schemeClr val="bg1"/>
                </a:solidFill>
              </a:rPr>
              <a:t>State University of Yogyakarta </a:t>
            </a:r>
            <a:endParaRPr lang="en-ID" sz="1600" dirty="0">
              <a:solidFill>
                <a:schemeClr val="bg1"/>
              </a:solidFill>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531341"/>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104429"/>
            <a:ext cx="11032834" cy="5476479"/>
          </a:xfrm>
        </p:spPr>
        <p:txBody>
          <a:bodyPr>
            <a:normAutofit fontScale="85000" lnSpcReduction="20000"/>
          </a:bodyPr>
          <a:lstStyle/>
          <a:p>
            <a:endParaRPr lang="en-ID" b="1" u="sng" dirty="0"/>
          </a:p>
          <a:p>
            <a:r>
              <a:rPr lang="en-ID" dirty="0"/>
              <a:t>For </a:t>
            </a:r>
            <a:r>
              <a:rPr lang="en-ID" b="1" dirty="0"/>
              <a:t>EMI</a:t>
            </a:r>
            <a:r>
              <a:rPr lang="en-ID" dirty="0"/>
              <a:t> </a:t>
            </a:r>
            <a:r>
              <a:rPr lang="en-ID" b="1" dirty="0"/>
              <a:t>university</a:t>
            </a:r>
            <a:r>
              <a:rPr lang="en-ID" dirty="0"/>
              <a:t> </a:t>
            </a:r>
            <a:r>
              <a:rPr lang="en-ID" b="1" dirty="0"/>
              <a:t>students</a:t>
            </a:r>
            <a:r>
              <a:rPr lang="en-ID" dirty="0"/>
              <a:t>, </a:t>
            </a:r>
            <a:r>
              <a:rPr lang="en-ID" b="1" u="sng" dirty="0">
                <a:solidFill>
                  <a:srgbClr val="0432FF"/>
                </a:solidFill>
              </a:rPr>
              <a:t>the ability to define</a:t>
            </a:r>
            <a:r>
              <a:rPr lang="en-ID" dirty="0">
                <a:solidFill>
                  <a:srgbClr val="0432FF"/>
                </a:solidFill>
              </a:rPr>
              <a:t> </a:t>
            </a:r>
            <a:r>
              <a:rPr lang="en-ID" dirty="0"/>
              <a:t>is crucial because it </a:t>
            </a:r>
            <a:r>
              <a:rPr lang="en-ID" i="1" dirty="0"/>
              <a:t>enables them to clearly communicate complex disciplinary concepts in English</a:t>
            </a:r>
            <a:r>
              <a:rPr lang="en-ID" dirty="0"/>
              <a:t>, which is essential for </a:t>
            </a:r>
            <a:r>
              <a:rPr lang="en-ID" b="1" u="sng" dirty="0"/>
              <a:t>constructing knowledge</a:t>
            </a:r>
            <a:r>
              <a:rPr lang="en-ID" dirty="0"/>
              <a:t>, </a:t>
            </a:r>
            <a:r>
              <a:rPr lang="en-ID" b="1" u="sng" dirty="0"/>
              <a:t>explaining technical content</a:t>
            </a:r>
            <a:r>
              <a:rPr lang="en-ID" dirty="0"/>
              <a:t>, and </a:t>
            </a:r>
            <a:r>
              <a:rPr lang="en-ID" b="1" u="sng" dirty="0"/>
              <a:t>engaging in academic discourse</a:t>
            </a:r>
            <a:r>
              <a:rPr lang="en-ID" dirty="0"/>
              <a:t> (</a:t>
            </a:r>
            <a:r>
              <a:rPr lang="en-ID" dirty="0" err="1"/>
              <a:t>Doiz</a:t>
            </a:r>
            <a:r>
              <a:rPr lang="en-ID" dirty="0"/>
              <a:t> &amp; </a:t>
            </a:r>
            <a:r>
              <a:rPr lang="en-ID" dirty="0" err="1"/>
              <a:t>Lasagabaster</a:t>
            </a:r>
            <a:r>
              <a:rPr lang="en-ID" dirty="0"/>
              <a:t>, 2021; Nashaat-Sobhy, 2018; Triki, 2019).</a:t>
            </a:r>
            <a:endParaRPr lang="en-ID" b="1" u="sng" dirty="0"/>
          </a:p>
          <a:p>
            <a:r>
              <a:rPr lang="en-ID" dirty="0"/>
              <a:t>Compared to other cognitive discourse functions in academic contexts, "</a:t>
            </a:r>
            <a:r>
              <a:rPr lang="en-ID" b="1" dirty="0">
                <a:solidFill>
                  <a:srgbClr val="0432FF"/>
                </a:solidFill>
              </a:rPr>
              <a:t>definition</a:t>
            </a:r>
            <a:r>
              <a:rPr lang="en-ID" dirty="0"/>
              <a:t>" is more loosely structured and is one of the best-described academic functions (Dalton-Puffer, 2013). It is recognized as </a:t>
            </a:r>
            <a:r>
              <a:rPr lang="en-ID" b="1" dirty="0"/>
              <a:t>a significant tool for cognitive development </a:t>
            </a:r>
            <a:r>
              <a:rPr lang="en-ID" dirty="0"/>
              <a:t>(</a:t>
            </a:r>
            <a:r>
              <a:rPr lang="en-ID" dirty="0" err="1"/>
              <a:t>Doiz</a:t>
            </a:r>
            <a:r>
              <a:rPr lang="en-ID" dirty="0"/>
              <a:t> &amp; </a:t>
            </a:r>
            <a:r>
              <a:rPr lang="en-ID" dirty="0" err="1"/>
              <a:t>Lasagabaster</a:t>
            </a:r>
            <a:r>
              <a:rPr lang="en-ID" dirty="0"/>
              <a:t>, 2021; Morton, 2020), for </a:t>
            </a:r>
            <a:r>
              <a:rPr lang="en-ID" b="1" dirty="0"/>
              <a:t>representing disciplinary knowledge</a:t>
            </a:r>
            <a:r>
              <a:rPr lang="en-ID" dirty="0"/>
              <a:t> (Clarence &amp; McKenna, 2017) and as </a:t>
            </a:r>
            <a:r>
              <a:rPr lang="en-ID" b="1" dirty="0"/>
              <a:t>highly relevant for academic writing</a:t>
            </a:r>
            <a:r>
              <a:rPr lang="en-ID" dirty="0"/>
              <a:t> (Nashaat-Sobhy, 2018; Triki, 2019).</a:t>
            </a:r>
          </a:p>
          <a:p>
            <a:r>
              <a:rPr lang="en-ID" dirty="0"/>
              <a:t>However, </a:t>
            </a:r>
            <a:r>
              <a:rPr lang="en-ID" b="1" dirty="0"/>
              <a:t>EMI students’</a:t>
            </a:r>
            <a:r>
              <a:rPr lang="en-ID" dirty="0"/>
              <a:t> </a:t>
            </a:r>
            <a:r>
              <a:rPr lang="en-ID" b="1" dirty="0">
                <a:solidFill>
                  <a:srgbClr val="C00000"/>
                </a:solidFill>
              </a:rPr>
              <a:t>limited English academic writing skills</a:t>
            </a:r>
            <a:r>
              <a:rPr lang="en-ID" b="1" dirty="0"/>
              <a:t> </a:t>
            </a:r>
            <a:r>
              <a:rPr lang="en-ID" dirty="0"/>
              <a:t>can </a:t>
            </a:r>
            <a:r>
              <a:rPr lang="en-ID" b="1" i="1" dirty="0"/>
              <a:t>hinder</a:t>
            </a:r>
            <a:r>
              <a:rPr lang="en-ID" i="1" dirty="0"/>
              <a:t> </a:t>
            </a:r>
            <a:r>
              <a:rPr lang="en-ID" b="1" i="1" dirty="0"/>
              <a:t>their</a:t>
            </a:r>
            <a:r>
              <a:rPr lang="en-ID" i="1" dirty="0"/>
              <a:t> </a:t>
            </a:r>
            <a:r>
              <a:rPr lang="en-ID" b="1" i="1" dirty="0"/>
              <a:t>ability to express their ideas and </a:t>
            </a:r>
            <a:r>
              <a:rPr lang="en-ID" b="1" i="1" dirty="0">
                <a:solidFill>
                  <a:srgbClr val="0432FF"/>
                </a:solidFill>
              </a:rPr>
              <a:t>definitions</a:t>
            </a:r>
            <a:r>
              <a:rPr lang="en-ID" b="1" i="1" dirty="0"/>
              <a:t> clearly</a:t>
            </a:r>
            <a:r>
              <a:rPr lang="en-ID" dirty="0"/>
              <a:t>, potentially impeding their understanding and performance in both coursework and professional contexts (</a:t>
            </a:r>
            <a:r>
              <a:rPr lang="en-ID" dirty="0" err="1"/>
              <a:t>Doiz</a:t>
            </a:r>
            <a:r>
              <a:rPr lang="en-ID" dirty="0"/>
              <a:t> &amp; </a:t>
            </a:r>
            <a:r>
              <a:rPr lang="en-ID" dirty="0" err="1"/>
              <a:t>Lasagabaster</a:t>
            </a:r>
            <a:r>
              <a:rPr lang="en-ID" dirty="0"/>
              <a:t>, 2021; Morton, 2020; Nashaat-Sobhy, 2018). </a:t>
            </a:r>
          </a:p>
          <a:p>
            <a:r>
              <a:rPr lang="en-ID" dirty="0" err="1"/>
              <a:t>Analyzing</a:t>
            </a:r>
            <a:r>
              <a:rPr lang="en-ID" dirty="0"/>
              <a:t> </a:t>
            </a:r>
            <a:r>
              <a:rPr lang="en-ID" b="1" dirty="0"/>
              <a:t>how "</a:t>
            </a:r>
            <a:r>
              <a:rPr lang="en-ID" b="1" dirty="0">
                <a:solidFill>
                  <a:srgbClr val="0432FF"/>
                </a:solidFill>
              </a:rPr>
              <a:t>defining</a:t>
            </a:r>
            <a:r>
              <a:rPr lang="en-ID" b="1" dirty="0"/>
              <a:t>" is realized in EMI student writing</a:t>
            </a:r>
            <a:r>
              <a:rPr lang="en-ID" dirty="0"/>
              <a:t> helps identify </a:t>
            </a:r>
            <a:r>
              <a:rPr lang="en-ID" b="1" dirty="0">
                <a:solidFill>
                  <a:srgbClr val="942093"/>
                </a:solidFill>
              </a:rPr>
              <a:t>strengths</a:t>
            </a:r>
            <a:r>
              <a:rPr lang="en-ID" dirty="0"/>
              <a:t> and </a:t>
            </a:r>
            <a:r>
              <a:rPr lang="en-ID" b="1" dirty="0">
                <a:solidFill>
                  <a:srgbClr val="C00000"/>
                </a:solidFill>
              </a:rPr>
              <a:t>gaps</a:t>
            </a:r>
            <a:r>
              <a:rPr lang="en-ID" dirty="0"/>
              <a:t> in academic language use, </a:t>
            </a:r>
            <a:r>
              <a:rPr lang="en-ID" b="1" u="sng" dirty="0"/>
              <a:t>enabling educators to provide targeted support that fosters students success in bilingual and EMI environments.</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259492"/>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981236"/>
            <a:ext cx="10899844" cy="5617272"/>
          </a:xfrm>
        </p:spPr>
        <p:txBody>
          <a:bodyPr>
            <a:noAutofit/>
          </a:bodyPr>
          <a:lstStyle/>
          <a:p>
            <a:r>
              <a:rPr lang="en-ID" sz="1900" dirty="0"/>
              <a:t>Previous studies have classified </a:t>
            </a:r>
            <a:r>
              <a:rPr lang="en-ID" sz="1900" b="1" dirty="0"/>
              <a:t>the "</a:t>
            </a:r>
            <a:r>
              <a:rPr lang="en-ID" sz="1900" b="1" dirty="0">
                <a:solidFill>
                  <a:srgbClr val="0432FF"/>
                </a:solidFill>
              </a:rPr>
              <a:t>defining</a:t>
            </a:r>
            <a:r>
              <a:rPr lang="en-ID" sz="1900" b="1" dirty="0"/>
              <a:t>” functions in EMI settings</a:t>
            </a:r>
            <a:r>
              <a:rPr lang="en-ID" sz="1900" dirty="0"/>
              <a:t> by examining various aspects, such as: the position and manner in which definitions appear within sentences </a:t>
            </a:r>
            <a:r>
              <a:rPr lang="en-ID" sz="1900" b="1" dirty="0"/>
              <a:t>(Lambrou, 1979</a:t>
            </a:r>
            <a:r>
              <a:rPr lang="en-ID" sz="1900" dirty="0"/>
              <a:t>); the conceptual aspects used to construct definitions </a:t>
            </a:r>
            <a:r>
              <a:rPr lang="en-ID" sz="1900" b="1" dirty="0"/>
              <a:t>(Darien, 1981)</a:t>
            </a:r>
            <a:r>
              <a:rPr lang="en-ID" sz="1900" dirty="0"/>
              <a:t>; the linguistic level at which definitions operate </a:t>
            </a:r>
            <a:r>
              <a:rPr lang="en-ID" sz="1900" b="1" dirty="0"/>
              <a:t>(Chaudron, 1982)</a:t>
            </a:r>
            <a:r>
              <a:rPr lang="en-ID" sz="1900" dirty="0"/>
              <a:t>; the rhetorical and visual strategies employed </a:t>
            </a:r>
            <a:r>
              <a:rPr lang="en-ID" sz="1900" b="1" dirty="0"/>
              <a:t>(</a:t>
            </a:r>
            <a:r>
              <a:rPr lang="en-ID" sz="1900" b="1" dirty="0" err="1"/>
              <a:t>Bramki</a:t>
            </a:r>
            <a:r>
              <a:rPr lang="en-ID" sz="1900" b="1" dirty="0"/>
              <a:t> &amp; Williams, 1984)</a:t>
            </a:r>
            <a:r>
              <a:rPr lang="en-ID" sz="1900" dirty="0"/>
              <a:t>; the degree of formality and expansion </a:t>
            </a:r>
            <a:r>
              <a:rPr lang="en-ID" sz="1900" b="1" dirty="0"/>
              <a:t>(Trimble, 1985)</a:t>
            </a:r>
            <a:r>
              <a:rPr lang="en-ID" sz="1900" dirty="0"/>
              <a:t>; the major types and one minor type, with further sub-classifications </a:t>
            </a:r>
            <a:r>
              <a:rPr lang="en-ID" sz="1900" b="1" dirty="0"/>
              <a:t>(Swales, 1992)</a:t>
            </a:r>
            <a:r>
              <a:rPr lang="en-ID" sz="1900" dirty="0"/>
              <a:t>, and the cognitive discourse function that definitions serve </a:t>
            </a:r>
            <a:r>
              <a:rPr lang="en-ID" sz="1900" b="1" dirty="0"/>
              <a:t>(Dalton-Puffer, 2016)</a:t>
            </a:r>
            <a:r>
              <a:rPr lang="en-ID" sz="1900" dirty="0"/>
              <a:t>.</a:t>
            </a:r>
          </a:p>
          <a:p>
            <a:r>
              <a:rPr lang="en-ID" sz="1900" b="1" dirty="0"/>
              <a:t>Dalton-Puffer’s (2016) Cognitive Discourse Functions (CDFs) framework</a:t>
            </a:r>
            <a:r>
              <a:rPr lang="en-ID" sz="1900" dirty="0"/>
              <a:t> is particularly relevant, as it provides a comprehensive and empirically grounded approach for </a:t>
            </a:r>
            <a:r>
              <a:rPr lang="en-ID" sz="1900" dirty="0" err="1"/>
              <a:t>analyzing</a:t>
            </a:r>
            <a:r>
              <a:rPr lang="en-ID" sz="1900" dirty="0"/>
              <a:t> </a:t>
            </a:r>
            <a:r>
              <a:rPr lang="en-ID" sz="1900" b="1" u="sng" dirty="0"/>
              <a:t>how language supports</a:t>
            </a:r>
            <a:r>
              <a:rPr lang="en-ID" sz="1900" dirty="0"/>
              <a:t> </a:t>
            </a:r>
            <a:r>
              <a:rPr lang="en-ID" sz="1900" b="1" i="1" dirty="0"/>
              <a:t>content learning in bilingual and EMI contexts</a:t>
            </a:r>
            <a:r>
              <a:rPr lang="en-ID" sz="1900" dirty="0"/>
              <a:t>. Within this framework, the "</a:t>
            </a:r>
            <a:r>
              <a:rPr lang="en-ID" sz="1900" b="1" dirty="0">
                <a:solidFill>
                  <a:srgbClr val="0432FF"/>
                </a:solidFill>
              </a:rPr>
              <a:t>Define</a:t>
            </a:r>
            <a:r>
              <a:rPr lang="en-ID" sz="1900" dirty="0"/>
              <a:t>" function is characterized by the communicative intention of </a:t>
            </a:r>
            <a:r>
              <a:rPr lang="en-ID" sz="1900" b="1" i="1" dirty="0"/>
              <a:t>conveying the extension of a specialist knowledge object</a:t>
            </a:r>
            <a:r>
              <a:rPr lang="en-ID" sz="1900" dirty="0"/>
              <a:t>, and can be realized through </a:t>
            </a:r>
            <a:r>
              <a:rPr lang="en-ID" sz="1900" b="1" dirty="0">
                <a:solidFill>
                  <a:srgbClr val="0432FF"/>
                </a:solidFill>
              </a:rPr>
              <a:t>classification</a:t>
            </a:r>
            <a:r>
              <a:rPr lang="en-ID" sz="1900" b="1" dirty="0"/>
              <a:t>, </a:t>
            </a:r>
            <a:r>
              <a:rPr lang="en-ID" sz="1900" b="1" dirty="0">
                <a:solidFill>
                  <a:srgbClr val="0432FF"/>
                </a:solidFill>
              </a:rPr>
              <a:t>descriptive</a:t>
            </a:r>
            <a:r>
              <a:rPr lang="en-ID" sz="1900" b="1" dirty="0"/>
              <a:t>, </a:t>
            </a:r>
            <a:r>
              <a:rPr lang="en-ID" sz="1900" b="1" dirty="0">
                <a:solidFill>
                  <a:srgbClr val="0432FF"/>
                </a:solidFill>
              </a:rPr>
              <a:t>comparative</a:t>
            </a:r>
            <a:r>
              <a:rPr lang="en-ID" sz="1900" b="1" dirty="0"/>
              <a:t>, </a:t>
            </a:r>
            <a:r>
              <a:rPr lang="en-ID" sz="1900" b="1" dirty="0">
                <a:solidFill>
                  <a:srgbClr val="0432FF"/>
                </a:solidFill>
              </a:rPr>
              <a:t>functional</a:t>
            </a:r>
            <a:r>
              <a:rPr lang="en-ID" sz="1900" b="1" dirty="0"/>
              <a:t>, </a:t>
            </a:r>
            <a:r>
              <a:rPr lang="en-ID" sz="1900" b="1" dirty="0">
                <a:solidFill>
                  <a:srgbClr val="0432FF"/>
                </a:solidFill>
              </a:rPr>
              <a:t>historical</a:t>
            </a:r>
            <a:r>
              <a:rPr lang="en-ID" sz="1900" b="1" dirty="0"/>
              <a:t>, </a:t>
            </a:r>
            <a:r>
              <a:rPr lang="en-ID" sz="1900" dirty="0"/>
              <a:t>or</a:t>
            </a:r>
            <a:r>
              <a:rPr lang="en-ID" sz="1900" b="1" dirty="0"/>
              <a:t> </a:t>
            </a:r>
            <a:r>
              <a:rPr lang="en-ID" sz="1900" b="1" dirty="0">
                <a:solidFill>
                  <a:srgbClr val="0432FF"/>
                </a:solidFill>
              </a:rPr>
              <a:t>any combination of these definitional types</a:t>
            </a:r>
            <a:r>
              <a:rPr lang="en-ID" sz="1900" dirty="0"/>
              <a:t>.</a:t>
            </a:r>
          </a:p>
          <a:p>
            <a:r>
              <a:rPr lang="en-ID" sz="1900" b="1" dirty="0"/>
              <a:t>Types and linguistic realizations of </a:t>
            </a:r>
            <a:r>
              <a:rPr lang="en-ID" sz="1900" b="1" dirty="0">
                <a:solidFill>
                  <a:srgbClr val="0432FF"/>
                </a:solidFill>
              </a:rPr>
              <a:t>definitions</a:t>
            </a:r>
            <a:r>
              <a:rPr lang="en-ID" sz="1900" b="1" dirty="0"/>
              <a:t> in EMI university contexts using Dalton-Puffer’s CDFs</a:t>
            </a:r>
            <a:r>
              <a:rPr lang="en-ID" sz="1900" dirty="0"/>
              <a:t> have been studied across disciplines—including, history, education, linguistics, and computer science in order to</a:t>
            </a:r>
            <a:r>
              <a:rPr lang="en-ID" sz="1900" b="1" i="1" dirty="0">
                <a:solidFill>
                  <a:srgbClr val="942093"/>
                </a:solidFill>
              </a:rPr>
              <a:t> identify the verbalization of “define”, </a:t>
            </a:r>
            <a:r>
              <a:rPr lang="en-ID" sz="1900" b="1" i="1" dirty="0" err="1">
                <a:solidFill>
                  <a:srgbClr val="942093"/>
                </a:solidFill>
              </a:rPr>
              <a:t>analyze</a:t>
            </a:r>
            <a:r>
              <a:rPr lang="en-ID" sz="1900" b="1" i="1" dirty="0">
                <a:solidFill>
                  <a:srgbClr val="942093"/>
                </a:solidFill>
              </a:rPr>
              <a:t> the linguistic markers, structural patterns, </a:t>
            </a:r>
            <a:r>
              <a:rPr lang="en-ID" sz="1900" dirty="0"/>
              <a:t>and</a:t>
            </a:r>
            <a:r>
              <a:rPr lang="en-ID" sz="1900" b="1" i="1" dirty="0">
                <a:solidFill>
                  <a:srgbClr val="942093"/>
                </a:solidFill>
              </a:rPr>
              <a:t> functional roles that definitions play in academic discourse </a:t>
            </a:r>
            <a:r>
              <a:rPr lang="en-ID" sz="1900" dirty="0"/>
              <a:t>(</a:t>
            </a:r>
            <a:r>
              <a:rPr lang="en-ID" sz="1900" dirty="0" err="1"/>
              <a:t>Doiz</a:t>
            </a:r>
            <a:r>
              <a:rPr lang="en-ID" sz="1900" dirty="0"/>
              <a:t> &amp; </a:t>
            </a:r>
            <a:r>
              <a:rPr lang="en-ID" sz="1900" dirty="0" err="1"/>
              <a:t>Lasagabaster</a:t>
            </a:r>
            <a:r>
              <a:rPr lang="en-ID" sz="1900" dirty="0"/>
              <a:t>, 2021; Nashaat-Sobhy, 2018; Triki, 2019; Zhang &amp; Su, 2022). </a:t>
            </a:r>
          </a:p>
          <a:p>
            <a:r>
              <a:rPr lang="en-ID" sz="1900" b="1" u="sng" dirty="0"/>
              <a:t>However, research specifically on how </a:t>
            </a:r>
            <a:r>
              <a:rPr lang="en-ID" sz="1900" b="1" u="sng" dirty="0">
                <a:solidFill>
                  <a:srgbClr val="0432FF"/>
                </a:solidFill>
              </a:rPr>
              <a:t>definitions</a:t>
            </a:r>
            <a:r>
              <a:rPr lang="en-ID" sz="1900" b="1" u="sng" dirty="0"/>
              <a:t> are realized in engineering-related academic texts remains limited</a:t>
            </a:r>
            <a:r>
              <a:rPr lang="en-ID" sz="1900" b="1" dirty="0"/>
              <a:t>. </a:t>
            </a:r>
          </a:p>
          <a:p>
            <a:endParaRPr lang="en-ID" sz="1900" b="1" dirty="0"/>
          </a:p>
          <a:p>
            <a:pPr>
              <a:buFont typeface="Courier New" panose="02070309020205020404" pitchFamily="49" charset="0"/>
              <a:buChar char="o"/>
            </a:pPr>
            <a:endParaRPr lang="en-US" sz="1900" dirty="0"/>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5989" y="249382"/>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345989" y="822469"/>
            <a:ext cx="11266428" cy="5910839"/>
          </a:xfrm>
        </p:spPr>
        <p:txBody>
          <a:bodyPr>
            <a:noAutofit/>
          </a:bodyPr>
          <a:lstStyle/>
          <a:p>
            <a:pPr marL="0" indent="0">
              <a:buNone/>
            </a:pPr>
            <a:r>
              <a:rPr lang="en-ID" sz="1800" dirty="0"/>
              <a:t>This study adopts </a:t>
            </a:r>
            <a:r>
              <a:rPr lang="en-ID" sz="1800" b="1" dirty="0"/>
              <a:t>a qualitative, text-analytical approach.</a:t>
            </a:r>
          </a:p>
          <a:p>
            <a:pPr marL="0" indent="0">
              <a:buNone/>
            </a:pPr>
            <a:r>
              <a:rPr lang="en-ID" sz="1800" b="1" dirty="0"/>
              <a:t>Corpus Selection and Data Collection:</a:t>
            </a:r>
          </a:p>
          <a:p>
            <a:r>
              <a:rPr lang="en-ID" sz="1600" dirty="0"/>
              <a:t>A purposive sample of final project proposals from thirty-one EMI industrial engineering students at a private university, all with B1–B2 CEFR English proficiency, was collected. Each proposal ranges from 1,426 to 8,996 words, comprising approximately 48 to 381 sentences. </a:t>
            </a:r>
          </a:p>
          <a:p>
            <a:r>
              <a:rPr lang="en-ID" sz="1600" dirty="0"/>
              <a:t>The sample represents diverse specializations within the field, including Business Modelling &amp; Simulation (3 proposals), Digital Marketing and Intelligence (4), E-Logistic and Supply Chain (1), Enterprise System and Solution (7), Manufacturing System (4), Product Development &amp; Ergonomics (2), Project Management &amp; Digital Talent (9), and Quality System Engineering (1).</a:t>
            </a:r>
            <a:endParaRPr lang="en-US" sz="1600" dirty="0"/>
          </a:p>
          <a:p>
            <a:pPr marL="0" indent="0">
              <a:buNone/>
            </a:pPr>
            <a:r>
              <a:rPr lang="en-ID" sz="1800" b="1" dirty="0"/>
              <a:t>Identification and Coding of "Defining" Instances:</a:t>
            </a:r>
            <a:endParaRPr lang="en-ID" sz="1800" dirty="0"/>
          </a:p>
          <a:p>
            <a:r>
              <a:rPr lang="en-ID" sz="1600" b="1" dirty="0"/>
              <a:t>Frequency &amp; Distribution:</a:t>
            </a:r>
            <a:r>
              <a:rPr lang="en-ID" sz="1600" dirty="0"/>
              <a:t> Each proposal was systematically read to identify defined terms; the placement of definitions was noted within sections (i.e., introduction, literature review, and method).</a:t>
            </a:r>
          </a:p>
          <a:p>
            <a:r>
              <a:rPr lang="en-ID" sz="1600" b="1" dirty="0"/>
              <a:t>Function:</a:t>
            </a:r>
            <a:r>
              <a:rPr lang="en-ID" sz="1600" dirty="0"/>
              <a:t> Definitions were marked based on linguistic signals and functional context, with both explicit and implicit definitions included.</a:t>
            </a:r>
          </a:p>
          <a:p>
            <a:r>
              <a:rPr lang="en-ID" sz="1600" b="1" dirty="0"/>
              <a:t>Form of Definitions:</a:t>
            </a:r>
            <a:r>
              <a:rPr lang="en-ID" sz="1600" dirty="0"/>
              <a:t> Definitions were further categorized according to Dalton-Puffer’s (2016) “define” function to address the variety and distinguishing characteristics of definitions used by students.</a:t>
            </a:r>
          </a:p>
          <a:p>
            <a:pPr marL="0" indent="0">
              <a:buNone/>
            </a:pPr>
            <a:r>
              <a:rPr lang="en-ID" sz="1800" b="1" dirty="0"/>
              <a:t>Reliability and Validation:</a:t>
            </a:r>
            <a:endParaRPr lang="en-ID" sz="1800" dirty="0"/>
          </a:p>
          <a:p>
            <a:pPr>
              <a:buFont typeface="Courier New" panose="02070309020205020404" pitchFamily="49" charset="0"/>
              <a:buChar char="o"/>
            </a:pPr>
            <a:r>
              <a:rPr lang="en-ID" sz="1600" dirty="0"/>
              <a:t>Coding was conducted by two independent raters with expertise in applied linguistics and English language teaching.</a:t>
            </a:r>
          </a:p>
          <a:p>
            <a:pPr>
              <a:buFont typeface="Courier New" panose="02070309020205020404" pitchFamily="49" charset="0"/>
              <a:buChar char="o"/>
            </a:pPr>
            <a:r>
              <a:rPr lang="en-ID" sz="1600" dirty="0"/>
              <a:t>Discrepancies were discussed and resolved to ensure reliability. </a:t>
            </a:r>
          </a:p>
          <a:p>
            <a:pPr>
              <a:buFont typeface="Courier New" panose="02070309020205020404" pitchFamily="49" charset="0"/>
              <a:buChar char="o"/>
            </a:pPr>
            <a:r>
              <a:rPr lang="en-ID" sz="1600" dirty="0"/>
              <a:t>Representative excerpts were selected for in-depth qualitative discussion</a:t>
            </a:r>
            <a:r>
              <a:rPr lang="en-ID" sz="1700" dirty="0"/>
              <a:t>.</a:t>
            </a:r>
            <a:endParaRPr lang="en-US" sz="1700" dirty="0"/>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A8D13-8532-0758-26D0-BA1B8185D8E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140155-C55B-4385-FBBC-2F24173DB0C1}"/>
              </a:ext>
            </a:extLst>
          </p:cNvPr>
          <p:cNvSpPr>
            <a:spLocks noGrp="1"/>
          </p:cNvSpPr>
          <p:nvPr>
            <p:ph type="title"/>
          </p:nvPr>
        </p:nvSpPr>
        <p:spPr>
          <a:xfrm>
            <a:off x="341871" y="482289"/>
            <a:ext cx="10515600" cy="573088"/>
          </a:xfrm>
        </p:spPr>
        <p:txBody>
          <a:bodyPr>
            <a:normAutofit fontScale="90000"/>
          </a:bodyPr>
          <a:lstStyle/>
          <a:p>
            <a:r>
              <a:rPr lang="en-US" b="1" dirty="0">
                <a:solidFill>
                  <a:schemeClr val="bg1"/>
                </a:solidFill>
                <a:latin typeface="+mn-lt"/>
              </a:rPr>
              <a:t>FINDING AND DISCUSSION-1</a:t>
            </a:r>
          </a:p>
        </p:txBody>
      </p:sp>
      <p:sp>
        <p:nvSpPr>
          <p:cNvPr id="5" name="Content Placeholder 4">
            <a:extLst>
              <a:ext uri="{FF2B5EF4-FFF2-40B4-BE49-F238E27FC236}">
                <a16:creationId xmlns:a16="http://schemas.microsoft.com/office/drawing/2014/main" id="{4018974B-21F3-AAE2-C88A-E095EB7E69F6}"/>
              </a:ext>
            </a:extLst>
          </p:cNvPr>
          <p:cNvSpPr>
            <a:spLocks noGrp="1"/>
          </p:cNvSpPr>
          <p:nvPr>
            <p:ph idx="1"/>
          </p:nvPr>
        </p:nvSpPr>
        <p:spPr>
          <a:xfrm>
            <a:off x="180822" y="1071663"/>
            <a:ext cx="5609967" cy="5633937"/>
          </a:xfrm>
        </p:spPr>
        <p:txBody>
          <a:bodyPr>
            <a:noAutofit/>
          </a:bodyPr>
          <a:lstStyle/>
          <a:p>
            <a:pPr marL="0" indent="0">
              <a:buNone/>
            </a:pPr>
            <a:r>
              <a:rPr lang="en-US" sz="2000" i="1" dirty="0"/>
              <a:t>1. W</a:t>
            </a:r>
            <a:r>
              <a:rPr lang="en-ID" sz="2000" i="1" dirty="0"/>
              <a:t>hat are the frequency and distribution of the cognitive discourse function "defining" within the academic discourse of EMI students’ final projects?</a:t>
            </a:r>
          </a:p>
          <a:p>
            <a:pPr marL="0" indent="0">
              <a:buNone/>
            </a:pPr>
            <a:endParaRPr lang="en-US" sz="2000" dirty="0"/>
          </a:p>
          <a:p>
            <a:r>
              <a:rPr lang="en-ID" sz="2000" dirty="0"/>
              <a:t>A total of </a:t>
            </a:r>
            <a:r>
              <a:rPr lang="en-ID" sz="2000" b="1" dirty="0"/>
              <a:t>315 terms</a:t>
            </a:r>
            <a:r>
              <a:rPr lang="en-ID" sz="2000" dirty="0"/>
              <a:t> </a:t>
            </a:r>
            <a:r>
              <a:rPr lang="en-ID" sz="2000" b="1" dirty="0"/>
              <a:t>both single words and multi-word phrases </a:t>
            </a:r>
            <a:r>
              <a:rPr lang="en-ID" sz="2000" dirty="0"/>
              <a:t>defined across the proposals, with an average occurrence of one definition per term. </a:t>
            </a:r>
          </a:p>
          <a:p>
            <a:r>
              <a:rPr lang="en-ID" sz="2000" b="1" dirty="0"/>
              <a:t>Project Management &amp; Digital Talent</a:t>
            </a:r>
            <a:r>
              <a:rPr lang="en-ID" sz="2000" dirty="0"/>
              <a:t> contains the largest share of terms (29.2%), followed by </a:t>
            </a:r>
            <a:r>
              <a:rPr lang="en-ID" sz="2000" b="1" dirty="0"/>
              <a:t>Enterprise System and Solution</a:t>
            </a:r>
            <a:r>
              <a:rPr lang="en-ID" sz="2000" dirty="0"/>
              <a:t> (22.5%).</a:t>
            </a:r>
          </a:p>
          <a:p>
            <a:r>
              <a:rPr lang="en-ID" sz="2000" dirty="0"/>
              <a:t>Supporting previous study (Zhang &amp; Su, 2022; Triki, 2019), the use of "defining" in student proposals is uneven and context-dependent, with the highest frequency </a:t>
            </a:r>
            <a:r>
              <a:rPr lang="en-ID" sz="2000" b="1" dirty="0"/>
              <a:t>in the Literature Review </a:t>
            </a:r>
            <a:r>
              <a:rPr lang="en-ID" sz="2000" dirty="0"/>
              <a:t>(47.6%)—</a:t>
            </a:r>
            <a:r>
              <a:rPr lang="en-ID" sz="2000" b="1" u="sng" dirty="0"/>
              <a:t>where clarifying and comparing key terms is essential</a:t>
            </a:r>
            <a:r>
              <a:rPr lang="en-ID" sz="2000" dirty="0"/>
              <a:t>—and a substantial presence </a:t>
            </a:r>
            <a:r>
              <a:rPr lang="en-ID" sz="2000" b="1" dirty="0"/>
              <a:t>in the Introduction</a:t>
            </a:r>
            <a:r>
              <a:rPr lang="en-ID" sz="2000" dirty="0"/>
              <a:t> (38.1%) </a:t>
            </a:r>
            <a:r>
              <a:rPr lang="en-ID" sz="2000" b="1" u="sng" dirty="0"/>
              <a:t>to establish central concepts and study scope</a:t>
            </a:r>
            <a:endParaRPr lang="en-ID" sz="2000" dirty="0"/>
          </a:p>
          <a:p>
            <a:pPr marL="0" indent="0">
              <a:buNone/>
            </a:pPr>
            <a:endParaRPr lang="en-ID" sz="2000" dirty="0"/>
          </a:p>
          <a:p>
            <a:endParaRPr lang="en-ID" sz="2000" dirty="0"/>
          </a:p>
        </p:txBody>
      </p:sp>
      <p:graphicFrame>
        <p:nvGraphicFramePr>
          <p:cNvPr id="3" name="Table 2">
            <a:extLst>
              <a:ext uri="{FF2B5EF4-FFF2-40B4-BE49-F238E27FC236}">
                <a16:creationId xmlns:a16="http://schemas.microsoft.com/office/drawing/2014/main" id="{3AA9A039-D924-A8D4-7890-59713787A6B8}"/>
              </a:ext>
            </a:extLst>
          </p:cNvPr>
          <p:cNvGraphicFramePr>
            <a:graphicFrameLocks noGrp="1"/>
          </p:cNvGraphicFramePr>
          <p:nvPr>
            <p:extLst>
              <p:ext uri="{D42A27DB-BD31-4B8C-83A1-F6EECF244321}">
                <p14:modId xmlns:p14="http://schemas.microsoft.com/office/powerpoint/2010/main" val="661188209"/>
              </p:ext>
            </p:extLst>
          </p:nvPr>
        </p:nvGraphicFramePr>
        <p:xfrm>
          <a:off x="5891179" y="1306999"/>
          <a:ext cx="6119999" cy="4949265"/>
        </p:xfrm>
        <a:graphic>
          <a:graphicData uri="http://schemas.openxmlformats.org/drawingml/2006/table">
            <a:tbl>
              <a:tblPr>
                <a:tableStyleId>{2D5ABB26-0587-4C30-8999-92F81FD0307C}</a:tableStyleId>
              </a:tblPr>
              <a:tblGrid>
                <a:gridCol w="806184">
                  <a:extLst>
                    <a:ext uri="{9D8B030D-6E8A-4147-A177-3AD203B41FA5}">
                      <a16:colId xmlns:a16="http://schemas.microsoft.com/office/drawing/2014/main" val="3351832143"/>
                    </a:ext>
                  </a:extLst>
                </a:gridCol>
                <a:gridCol w="827903">
                  <a:extLst>
                    <a:ext uri="{9D8B030D-6E8A-4147-A177-3AD203B41FA5}">
                      <a16:colId xmlns:a16="http://schemas.microsoft.com/office/drawing/2014/main" val="406430782"/>
                    </a:ext>
                  </a:extLst>
                </a:gridCol>
                <a:gridCol w="716692">
                  <a:extLst>
                    <a:ext uri="{9D8B030D-6E8A-4147-A177-3AD203B41FA5}">
                      <a16:colId xmlns:a16="http://schemas.microsoft.com/office/drawing/2014/main" val="3358670148"/>
                    </a:ext>
                  </a:extLst>
                </a:gridCol>
                <a:gridCol w="766119">
                  <a:extLst>
                    <a:ext uri="{9D8B030D-6E8A-4147-A177-3AD203B41FA5}">
                      <a16:colId xmlns:a16="http://schemas.microsoft.com/office/drawing/2014/main" val="63207526"/>
                    </a:ext>
                  </a:extLst>
                </a:gridCol>
                <a:gridCol w="766119">
                  <a:extLst>
                    <a:ext uri="{9D8B030D-6E8A-4147-A177-3AD203B41FA5}">
                      <a16:colId xmlns:a16="http://schemas.microsoft.com/office/drawing/2014/main" val="3824908043"/>
                    </a:ext>
                  </a:extLst>
                </a:gridCol>
                <a:gridCol w="790832">
                  <a:extLst>
                    <a:ext uri="{9D8B030D-6E8A-4147-A177-3AD203B41FA5}">
                      <a16:colId xmlns:a16="http://schemas.microsoft.com/office/drawing/2014/main" val="3773499883"/>
                    </a:ext>
                  </a:extLst>
                </a:gridCol>
                <a:gridCol w="704335">
                  <a:extLst>
                    <a:ext uri="{9D8B030D-6E8A-4147-A177-3AD203B41FA5}">
                      <a16:colId xmlns:a16="http://schemas.microsoft.com/office/drawing/2014/main" val="1359356160"/>
                    </a:ext>
                  </a:extLst>
                </a:gridCol>
                <a:gridCol w="741815">
                  <a:extLst>
                    <a:ext uri="{9D8B030D-6E8A-4147-A177-3AD203B41FA5}">
                      <a16:colId xmlns:a16="http://schemas.microsoft.com/office/drawing/2014/main" val="3116889659"/>
                    </a:ext>
                  </a:extLst>
                </a:gridCol>
              </a:tblGrid>
              <a:tr h="476605">
                <a:tc>
                  <a:txBody>
                    <a:bodyPr/>
                    <a:lstStyle/>
                    <a:p>
                      <a:pPr algn="ctr">
                        <a:buNone/>
                      </a:pPr>
                      <a:r>
                        <a:rPr lang="en-ID" sz="900" b="1" dirty="0">
                          <a:solidFill>
                            <a:srgbClr val="000000"/>
                          </a:solidFill>
                          <a:effectLst/>
                        </a:rPr>
                        <a:t>Business Modelling &amp; Simulation</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rPr>
                        <a:t>Digital Marketing and Intelligence</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rPr>
                        <a:t>E-Logistic and Supply Chain</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highlight>
                            <a:srgbClr val="FFFF00"/>
                          </a:highlight>
                        </a:rPr>
                        <a:t>Enterprise System and Solution</a:t>
                      </a:r>
                      <a:endParaRPr lang="en-ID" sz="900" dirty="0">
                        <a:effectLst/>
                        <a:highlight>
                          <a:srgbClr val="FFFF00"/>
                        </a:highligh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rPr>
                        <a:t>Manufacturing System</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rPr>
                        <a:t>Product Development &amp; Ergonomics</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highlight>
                            <a:srgbClr val="FFFF00"/>
                          </a:highlight>
                        </a:rPr>
                        <a:t>Project Management &amp; Digital Talent</a:t>
                      </a:r>
                      <a:endParaRPr lang="en-ID" sz="900" dirty="0">
                        <a:effectLst/>
                        <a:highlight>
                          <a:srgbClr val="FFFF00"/>
                        </a:highligh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buNone/>
                      </a:pPr>
                      <a:r>
                        <a:rPr lang="en-ID" sz="900" b="1" dirty="0">
                          <a:solidFill>
                            <a:srgbClr val="000000"/>
                          </a:solidFill>
                          <a:effectLst/>
                        </a:rPr>
                        <a:t>Quality System Engineering</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662765170"/>
                  </a:ext>
                </a:extLst>
              </a:tr>
              <a:tr h="365191">
                <a:tc>
                  <a:txBody>
                    <a:bodyPr/>
                    <a:lstStyle/>
                    <a:p>
                      <a:pPr>
                        <a:buNone/>
                      </a:pPr>
                      <a:r>
                        <a:rPr lang="en-ID" sz="900" b="0">
                          <a:solidFill>
                            <a:srgbClr val="000000"/>
                          </a:solidFill>
                          <a:effectLst/>
                        </a:rPr>
                        <a:t>Business model</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Digital marketing</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Supply chain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Enterprise Resource Planning (ERP)</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Manufacturing process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Product lifecycle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Project management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Quality assurance (QA)</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90088145"/>
                  </a:ext>
                </a:extLst>
              </a:tr>
              <a:tr h="534181">
                <a:tc>
                  <a:txBody>
                    <a:bodyPr/>
                    <a:lstStyle/>
                    <a:p>
                      <a:pPr>
                        <a:buNone/>
                      </a:pPr>
                      <a:r>
                        <a:rPr lang="en-ID" sz="900" b="0">
                          <a:solidFill>
                            <a:srgbClr val="000000"/>
                          </a:solidFill>
                          <a:effectLst/>
                        </a:rPr>
                        <a:t>Simulation</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Search engine optimization (SEO)</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Logistics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Customer Relationship Management (CRM)</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Lean manufacturing</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Prototyping</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Gantt chart</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Quality control (QC)</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13603273"/>
                  </a:ext>
                </a:extLst>
              </a:tr>
              <a:tr h="476605">
                <a:tc>
                  <a:txBody>
                    <a:bodyPr/>
                    <a:lstStyle/>
                    <a:p>
                      <a:pPr>
                        <a:buNone/>
                      </a:pPr>
                      <a:r>
                        <a:rPr lang="en-ID" sz="900" b="0" dirty="0">
                          <a:solidFill>
                            <a:srgbClr val="000000"/>
                          </a:solidFill>
                          <a:effectLst/>
                        </a:rPr>
                        <a:t>Process mapping</a:t>
                      </a:r>
                      <a:endParaRPr lang="en-ID" sz="900" b="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Pay-per-click (PPC)</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Inventory management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Business process reengineering</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Six Sigma</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Ergonomics</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Critical path method (CPM)</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Statistical process control (SPC)</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84036546"/>
                  </a:ext>
                </a:extLst>
              </a:tr>
              <a:tr h="253776">
                <a:tc>
                  <a:txBody>
                    <a:bodyPr/>
                    <a:lstStyle/>
                    <a:p>
                      <a:pPr>
                        <a:buNone/>
                      </a:pPr>
                      <a:r>
                        <a:rPr lang="en-ID" sz="900" b="0">
                          <a:solidFill>
                            <a:srgbClr val="000000"/>
                          </a:solidFill>
                          <a:effectLst/>
                        </a:rPr>
                        <a:t>Scenario analysis</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Conversion rate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Just-in-time (JIT)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System integration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Kaizen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Human factors</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Agile methodology</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ISO 9001</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106204816"/>
                  </a:ext>
                </a:extLst>
              </a:tr>
              <a:tr h="476605">
                <a:tc>
                  <a:txBody>
                    <a:bodyPr/>
                    <a:lstStyle/>
                    <a:p>
                      <a:pPr>
                        <a:buNone/>
                      </a:pPr>
                      <a:r>
                        <a:rPr lang="en-ID" sz="900" b="0">
                          <a:solidFill>
                            <a:srgbClr val="000000"/>
                          </a:solidFill>
                          <a:effectLst/>
                        </a:rPr>
                        <a:t>System dynamics</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Customer journey</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Distribution center</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Data migration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Total Quality Management (TQM)</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Usability testing</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Scrum</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Non-conformance report (NCR)</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73441033"/>
                  </a:ext>
                </a:extLst>
              </a:tr>
              <a:tr h="365191">
                <a:tc>
                  <a:txBody>
                    <a:bodyPr/>
                    <a:lstStyle/>
                    <a:p>
                      <a:pPr>
                        <a:buNone/>
                      </a:pPr>
                      <a:r>
                        <a:rPr lang="en-ID" sz="900" b="0">
                          <a:solidFill>
                            <a:srgbClr val="000000"/>
                          </a:solidFill>
                          <a:effectLst/>
                        </a:rPr>
                        <a:t>Monte Carlo simulation</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Data analytics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Lead time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Cloud computing</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Process optimization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800" dirty="0">
                          <a:solidFill>
                            <a:srgbClr val="000000"/>
                          </a:solidFill>
                          <a:effectLst/>
                        </a:rPr>
                        <a:t>Design for manufacturability (DFM)</a:t>
                      </a:r>
                      <a:endParaRPr lang="en-ID" sz="8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Stakeholder analysis</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Root cause analysis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81890225"/>
                  </a:ext>
                </a:extLst>
              </a:tr>
              <a:tr h="365191">
                <a:tc>
                  <a:txBody>
                    <a:bodyPr/>
                    <a:lstStyle/>
                    <a:p>
                      <a:pPr>
                        <a:buNone/>
                      </a:pPr>
                      <a:r>
                        <a:rPr lang="en-ID" sz="900" b="0">
                          <a:solidFill>
                            <a:srgbClr val="000000"/>
                          </a:solidFill>
                          <a:effectLst/>
                        </a:rPr>
                        <a:t>Value chain</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Social media engagement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Order fulfillment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Workflow automation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Assembly line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Failure mode and effects analysis (FMEA)</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Risk management</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Continuous improvement</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634420349"/>
                  </a:ext>
                </a:extLst>
              </a:tr>
              <a:tr h="253776">
                <a:tc>
                  <a:txBody>
                    <a:bodyPr/>
                    <a:lstStyle/>
                    <a:p>
                      <a:pPr>
                        <a:buNone/>
                      </a:pPr>
                      <a:r>
                        <a:rPr lang="en-ID" sz="900" b="0">
                          <a:solidFill>
                            <a:srgbClr val="000000"/>
                          </a:solidFill>
                          <a:effectLst/>
                        </a:rPr>
                        <a:t>Sensitivity analysis</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Click-through rate (CTR)</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Reverse logistics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Information system</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Work-in-progress (WIP)</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Rapid prototyping</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Milestone</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Process capability</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59282594"/>
                  </a:ext>
                </a:extLst>
              </a:tr>
              <a:tr h="365191">
                <a:tc>
                  <a:txBody>
                    <a:bodyPr/>
                    <a:lstStyle/>
                    <a:p>
                      <a:pPr>
                        <a:buNone/>
                      </a:pPr>
                      <a:r>
                        <a:rPr lang="en-ID" sz="900" b="0">
                          <a:solidFill>
                            <a:srgbClr val="000000"/>
                          </a:solidFill>
                          <a:effectLst/>
                        </a:rPr>
                        <a:t>Bottleneck</a:t>
                      </a:r>
                      <a:endParaRPr lang="en-ID" sz="900" b="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Marketing automation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Supply chain visibility</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User interface (UI)</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Cycle time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User-centered design</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Resource allocation</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Defect rate</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061900237"/>
                  </a:ext>
                </a:extLst>
              </a:tr>
              <a:tr h="476605">
                <a:tc>
                  <a:txBody>
                    <a:bodyPr/>
                    <a:lstStyle/>
                    <a:p>
                      <a:pPr>
                        <a:buNone/>
                      </a:pPr>
                      <a:r>
                        <a:rPr lang="en-ID" sz="900" b="0" dirty="0">
                          <a:solidFill>
                            <a:srgbClr val="000000"/>
                          </a:solidFill>
                          <a:effectLst/>
                        </a:rPr>
                        <a:t>Throughput</a:t>
                      </a:r>
                      <a:endParaRPr lang="en-ID" sz="900" b="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Customer segmentation</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Demand forecasting</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Application programming interface (API)</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Overall Equipment Effectiveness (OEE)</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Anthropometrics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a:solidFill>
                            <a:srgbClr val="000000"/>
                          </a:solidFill>
                          <a:effectLst/>
                        </a:rPr>
                        <a:t>Digital skills</a:t>
                      </a:r>
                      <a:endParaRPr lang="en-ID" sz="90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buNone/>
                      </a:pPr>
                      <a:r>
                        <a:rPr lang="en-ID" sz="900" dirty="0">
                          <a:solidFill>
                            <a:srgbClr val="000000"/>
                          </a:solidFill>
                          <a:effectLst/>
                        </a:rPr>
                        <a:t>Audit trail</a:t>
                      </a:r>
                      <a:endParaRPr lang="en-ID" sz="900" dirty="0">
                        <a:effectLst/>
                      </a:endParaRPr>
                    </a:p>
                  </a:txBody>
                  <a:tcPr marL="15474" marR="15474" marT="15474" marB="154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58943874"/>
                  </a:ext>
                </a:extLst>
              </a:tr>
            </a:tbl>
          </a:graphicData>
        </a:graphic>
      </p:graphicFrame>
    </p:spTree>
    <p:extLst>
      <p:ext uri="{BB962C8B-B14F-4D97-AF65-F5344CB8AC3E}">
        <p14:creationId xmlns:p14="http://schemas.microsoft.com/office/powerpoint/2010/main" val="187660839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13" y="185960"/>
            <a:ext cx="10515600" cy="573088"/>
          </a:xfrm>
        </p:spPr>
        <p:txBody>
          <a:bodyPr>
            <a:normAutofit fontScale="90000"/>
          </a:bodyPr>
          <a:lstStyle/>
          <a:p>
            <a:r>
              <a:rPr lang="en-US" b="1" dirty="0">
                <a:solidFill>
                  <a:schemeClr val="bg1"/>
                </a:solidFill>
                <a:latin typeface="+mn-lt"/>
              </a:rPr>
              <a:t>FINDING AND DISCUSSION-2</a:t>
            </a:r>
          </a:p>
        </p:txBody>
      </p:sp>
      <p:sp>
        <p:nvSpPr>
          <p:cNvPr id="5" name="Content Placeholder 4"/>
          <p:cNvSpPr>
            <a:spLocks noGrp="1"/>
          </p:cNvSpPr>
          <p:nvPr>
            <p:ph idx="1"/>
          </p:nvPr>
        </p:nvSpPr>
        <p:spPr>
          <a:xfrm>
            <a:off x="8056606" y="1030641"/>
            <a:ext cx="3919384" cy="5468233"/>
          </a:xfrm>
        </p:spPr>
        <p:txBody>
          <a:bodyPr>
            <a:normAutofit/>
          </a:bodyPr>
          <a:lstStyle/>
          <a:p>
            <a:pPr marL="0" indent="0">
              <a:buNone/>
            </a:pPr>
            <a:r>
              <a:rPr lang="en-ID" sz="2000" i="1" dirty="0"/>
              <a:t>2. How is the cognitive discourse function "defining" </a:t>
            </a:r>
            <a:r>
              <a:rPr lang="en-ID" sz="2000" i="1" dirty="0" err="1"/>
              <a:t>signaled</a:t>
            </a:r>
            <a:r>
              <a:rPr lang="en-ID" sz="2000" i="1" dirty="0"/>
              <a:t> linguistically in the academic discourse of EMI students’ final projects?</a:t>
            </a:r>
          </a:p>
          <a:p>
            <a:pPr marL="0" indent="0">
              <a:buNone/>
            </a:pPr>
            <a:endParaRPr lang="en-ID" sz="2000" b="1" dirty="0"/>
          </a:p>
          <a:p>
            <a:pPr>
              <a:buFont typeface="Courier New" panose="02070309020205020404" pitchFamily="49" charset="0"/>
              <a:buChar char="o"/>
            </a:pPr>
            <a:r>
              <a:rPr lang="en-ID" sz="2000" dirty="0"/>
              <a:t>The most common and effective signals for definitions in engineering academic writing are </a:t>
            </a:r>
            <a:r>
              <a:rPr lang="en-ID" sz="2000" b="1" dirty="0"/>
              <a:t>the “X BE Y” </a:t>
            </a:r>
            <a:r>
              <a:rPr lang="en-ID" sz="2000" dirty="0"/>
              <a:t>and </a:t>
            </a:r>
            <a:r>
              <a:rPr lang="en-ID" sz="2000" b="1" dirty="0"/>
              <a:t>functional/ contextual (“X does Y”) constructions</a:t>
            </a:r>
            <a:r>
              <a:rPr lang="en-ID" sz="2000" dirty="0"/>
              <a:t>.</a:t>
            </a:r>
          </a:p>
          <a:p>
            <a:pPr>
              <a:buFont typeface="Courier New" panose="02070309020205020404" pitchFamily="49" charset="0"/>
              <a:buChar char="o"/>
            </a:pPr>
            <a:r>
              <a:rPr lang="en-ID" sz="2000" dirty="0"/>
              <a:t>Implicit signals such as </a:t>
            </a:r>
            <a:r>
              <a:rPr lang="en-ID" sz="2000" b="1" dirty="0"/>
              <a:t>appositive structures</a:t>
            </a:r>
            <a:r>
              <a:rPr lang="en-ID" sz="2000" dirty="0"/>
              <a:t> and </a:t>
            </a:r>
            <a:r>
              <a:rPr lang="en-ID" sz="2000" b="1" dirty="0"/>
              <a:t>relative clauses </a:t>
            </a:r>
            <a:r>
              <a:rPr lang="en-ID" sz="2000" dirty="0"/>
              <a:t>provide additional nuance and context for term clarification (</a:t>
            </a:r>
            <a:r>
              <a:rPr lang="en-ID" sz="2000" dirty="0" err="1"/>
              <a:t>Doiz</a:t>
            </a:r>
            <a:r>
              <a:rPr lang="en-ID" sz="2000" dirty="0"/>
              <a:t> &amp; </a:t>
            </a:r>
            <a:r>
              <a:rPr lang="en-ID" sz="2000" dirty="0" err="1"/>
              <a:t>Lasagabaster</a:t>
            </a:r>
            <a:r>
              <a:rPr lang="en-ID" sz="2000" dirty="0"/>
              <a:t>, 2021; Nashaat-Sobhy, 2018.</a:t>
            </a:r>
          </a:p>
          <a:p>
            <a:pPr>
              <a:buFont typeface="Courier New" panose="02070309020205020404" pitchFamily="49" charset="0"/>
              <a:buChar char="o"/>
            </a:pPr>
            <a:endParaRPr lang="en-ID" sz="2000" dirty="0"/>
          </a:p>
          <a:p>
            <a:pPr marL="457200" indent="-457200">
              <a:buAutoNum type="arabicPeriod"/>
            </a:pPr>
            <a:endParaRPr lang="en-US" sz="2000" dirty="0"/>
          </a:p>
        </p:txBody>
      </p:sp>
      <p:graphicFrame>
        <p:nvGraphicFramePr>
          <p:cNvPr id="2" name="Table 1">
            <a:extLst>
              <a:ext uri="{FF2B5EF4-FFF2-40B4-BE49-F238E27FC236}">
                <a16:creationId xmlns:a16="http://schemas.microsoft.com/office/drawing/2014/main" id="{AF0E8931-C0F9-1CDB-4B7B-701AC7B1A634}"/>
              </a:ext>
            </a:extLst>
          </p:cNvPr>
          <p:cNvGraphicFramePr>
            <a:graphicFrameLocks noGrp="1"/>
          </p:cNvGraphicFramePr>
          <p:nvPr>
            <p:extLst>
              <p:ext uri="{D42A27DB-BD31-4B8C-83A1-F6EECF244321}">
                <p14:modId xmlns:p14="http://schemas.microsoft.com/office/powerpoint/2010/main" val="2210864153"/>
              </p:ext>
            </p:extLst>
          </p:nvPr>
        </p:nvGraphicFramePr>
        <p:xfrm>
          <a:off x="129513" y="815570"/>
          <a:ext cx="7684451" cy="5905169"/>
        </p:xfrm>
        <a:graphic>
          <a:graphicData uri="http://schemas.openxmlformats.org/drawingml/2006/table">
            <a:tbl>
              <a:tblPr/>
              <a:tblGrid>
                <a:gridCol w="1560743">
                  <a:extLst>
                    <a:ext uri="{9D8B030D-6E8A-4147-A177-3AD203B41FA5}">
                      <a16:colId xmlns:a16="http://schemas.microsoft.com/office/drawing/2014/main" val="273999783"/>
                    </a:ext>
                  </a:extLst>
                </a:gridCol>
                <a:gridCol w="2095581">
                  <a:extLst>
                    <a:ext uri="{9D8B030D-6E8A-4147-A177-3AD203B41FA5}">
                      <a16:colId xmlns:a16="http://schemas.microsoft.com/office/drawing/2014/main" val="3870496955"/>
                    </a:ext>
                  </a:extLst>
                </a:gridCol>
                <a:gridCol w="4028127">
                  <a:extLst>
                    <a:ext uri="{9D8B030D-6E8A-4147-A177-3AD203B41FA5}">
                      <a16:colId xmlns:a16="http://schemas.microsoft.com/office/drawing/2014/main" val="708983888"/>
                    </a:ext>
                  </a:extLst>
                </a:gridCol>
              </a:tblGrid>
              <a:tr h="306079">
                <a:tc>
                  <a:txBody>
                    <a:bodyPr/>
                    <a:lstStyle/>
                    <a:p>
                      <a:pPr algn="ctr">
                        <a:lnSpc>
                          <a:spcPts val="1170"/>
                        </a:lnSpc>
                      </a:pPr>
                      <a:r>
                        <a:rPr lang="en-ID" sz="1600" b="1" dirty="0">
                          <a:effectLst/>
                        </a:rPr>
                        <a:t>Signal Type</a:t>
                      </a:r>
                    </a:p>
                  </a:txBody>
                  <a:tcPr marL="95250" marR="95250" marT="95250" marB="95250"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9F9F9"/>
                    </a:solidFill>
                  </a:tcPr>
                </a:tc>
                <a:tc>
                  <a:txBody>
                    <a:bodyPr/>
                    <a:lstStyle/>
                    <a:p>
                      <a:pPr algn="ctr">
                        <a:lnSpc>
                          <a:spcPts val="1170"/>
                        </a:lnSpc>
                      </a:pPr>
                      <a:r>
                        <a:rPr lang="en-ID" sz="1600" b="1" dirty="0">
                          <a:effectLst/>
                        </a:rPr>
                        <a:t>Pattern or Phrase</a:t>
                      </a:r>
                    </a:p>
                  </a:txBody>
                  <a:tcPr marL="95250" marR="95250" marT="95250" marB="95250"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9F9F9"/>
                    </a:solidFill>
                  </a:tcPr>
                </a:tc>
                <a:tc>
                  <a:txBody>
                    <a:bodyPr/>
                    <a:lstStyle/>
                    <a:p>
                      <a:pPr algn="ctr">
                        <a:lnSpc>
                          <a:spcPts val="1170"/>
                        </a:lnSpc>
                      </a:pPr>
                      <a:r>
                        <a:rPr lang="en-ID" sz="1600" b="1" dirty="0">
                          <a:effectLst/>
                        </a:rPr>
                        <a:t>Example from the Sample Texts</a:t>
                      </a:r>
                    </a:p>
                  </a:txBody>
                  <a:tcPr marL="95250" marR="95250" marT="95250" marB="95250" anchor="ctr">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9F9F9"/>
                    </a:solidFill>
                  </a:tcPr>
                </a:tc>
                <a:extLst>
                  <a:ext uri="{0D108BD9-81ED-4DB2-BD59-A6C34878D82A}">
                    <a16:rowId xmlns:a16="http://schemas.microsoft.com/office/drawing/2014/main" val="3405196909"/>
                  </a:ext>
                </a:extLst>
              </a:tr>
              <a:tr h="482682">
                <a:tc>
                  <a:txBody>
                    <a:bodyPr/>
                    <a:lstStyle/>
                    <a:p>
                      <a:pPr fontAlgn="t">
                        <a:lnSpc>
                          <a:spcPts val="1170"/>
                        </a:lnSpc>
                      </a:pPr>
                      <a:r>
                        <a:rPr lang="en-ID" sz="1400" dirty="0">
                          <a:effectLst/>
                        </a:rPr>
                        <a:t>Explicit: Copular verb</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"X is Y"</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"A supply chain </a:t>
                      </a:r>
                      <a:r>
                        <a:rPr lang="en-ID" sz="1200" b="1" i="0" kern="1200" dirty="0">
                          <a:solidFill>
                            <a:schemeClr val="tx1"/>
                          </a:solidFill>
                          <a:effectLst/>
                          <a:latin typeface="+mn-lt"/>
                          <a:ea typeface="+mn-ea"/>
                          <a:cs typeface="+mn-cs"/>
                        </a:rPr>
                        <a:t>is</a:t>
                      </a:r>
                      <a:r>
                        <a:rPr lang="en-ID" sz="1200" b="0" i="0" kern="1200" dirty="0">
                          <a:solidFill>
                            <a:schemeClr val="tx1"/>
                          </a:solidFill>
                          <a:effectLst/>
                          <a:latin typeface="+mn-lt"/>
                          <a:ea typeface="+mn-ea"/>
                          <a:cs typeface="+mn-cs"/>
                        </a:rPr>
                        <a:t> a network of organizations involved in production and delivery.” (p.6)</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2452256468"/>
                  </a:ext>
                </a:extLst>
              </a:tr>
              <a:tr h="741254">
                <a:tc>
                  <a:txBody>
                    <a:bodyPr/>
                    <a:lstStyle/>
                    <a:p>
                      <a:pPr fontAlgn="t">
                        <a:lnSpc>
                          <a:spcPts val="1170"/>
                        </a:lnSpc>
                      </a:pPr>
                      <a:r>
                        <a:rPr lang="en-ID" sz="1400" dirty="0">
                          <a:effectLst/>
                        </a:rPr>
                        <a:t>Explicit: Definitional verb</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marL="285750" indent="-285750" fontAlgn="t">
                        <a:lnSpc>
                          <a:spcPts val="1170"/>
                        </a:lnSpc>
                        <a:buFont typeface="Wingdings" pitchFamily="2" charset="2"/>
                        <a:buChar char="q"/>
                      </a:pPr>
                      <a:r>
                        <a:rPr lang="en-ID" sz="1400" dirty="0">
                          <a:effectLst/>
                        </a:rPr>
                        <a:t>"X is defined as Y" </a:t>
                      </a:r>
                    </a:p>
                    <a:p>
                      <a:pPr marL="285750" indent="-285750" fontAlgn="t">
                        <a:lnSpc>
                          <a:spcPts val="1170"/>
                        </a:lnSpc>
                        <a:buFont typeface="Wingdings" pitchFamily="2" charset="2"/>
                        <a:buChar char="q"/>
                      </a:pPr>
                      <a:r>
                        <a:rPr lang="en-ID" sz="1400" dirty="0">
                          <a:effectLst/>
                        </a:rPr>
                        <a:t>"X means Y"</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marL="285750" indent="-285750" fontAlgn="t">
                        <a:lnSpc>
                          <a:spcPts val="1170"/>
                        </a:lnSpc>
                        <a:buFont typeface="Wingdings" pitchFamily="2" charset="2"/>
                        <a:buChar char="q"/>
                      </a:pPr>
                      <a:r>
                        <a:rPr lang="en-ID" sz="1200" b="0" i="0" kern="1200" dirty="0">
                          <a:solidFill>
                            <a:schemeClr val="tx1"/>
                          </a:solidFill>
                          <a:effectLst/>
                          <a:latin typeface="+mn-lt"/>
                          <a:ea typeface="+mn-ea"/>
                          <a:cs typeface="+mn-cs"/>
                        </a:rPr>
                        <a:t>“Lean manufacturing is defined as a systematic method for waste minimization.” (p.3)</a:t>
                      </a:r>
                    </a:p>
                    <a:p>
                      <a:pPr marL="285750" indent="-285750" fontAlgn="t">
                        <a:lnSpc>
                          <a:spcPts val="1170"/>
                        </a:lnSpc>
                        <a:buFont typeface="Wingdings" pitchFamily="2" charset="2"/>
                        <a:buChar char="q"/>
                      </a:pPr>
                      <a:r>
                        <a:rPr lang="en-ID" sz="1200" b="0" i="0" kern="1200" dirty="0">
                          <a:solidFill>
                            <a:schemeClr val="tx1"/>
                          </a:solidFill>
                          <a:effectLst/>
                          <a:latin typeface="+mn-lt"/>
                          <a:ea typeface="+mn-ea"/>
                          <a:cs typeface="+mn-cs"/>
                        </a:rPr>
                        <a:t>“Just-in-time means producing only what is needed, when it is needed.” (p.29)</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2231985687"/>
                  </a:ext>
                </a:extLst>
              </a:tr>
              <a:tr h="570851">
                <a:tc>
                  <a:txBody>
                    <a:bodyPr/>
                    <a:lstStyle/>
                    <a:p>
                      <a:pPr fontAlgn="t">
                        <a:lnSpc>
                          <a:spcPts val="1170"/>
                        </a:lnSpc>
                      </a:pPr>
                      <a:r>
                        <a:rPr lang="en-ID" sz="1400" dirty="0">
                          <a:effectLst/>
                        </a:rPr>
                        <a:t>Explicit: Reference verb</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marL="285750" indent="-285750" fontAlgn="t">
                        <a:lnSpc>
                          <a:spcPts val="1170"/>
                        </a:lnSpc>
                        <a:buFont typeface="Wingdings" pitchFamily="2" charset="2"/>
                        <a:buChar char="q"/>
                      </a:pPr>
                      <a:r>
                        <a:rPr lang="en-ID" sz="1400" dirty="0">
                          <a:effectLst/>
                        </a:rPr>
                        <a:t>"X refers to Y" </a:t>
                      </a:r>
                    </a:p>
                    <a:p>
                      <a:pPr marL="285750" indent="-285750" fontAlgn="t">
                        <a:lnSpc>
                          <a:spcPts val="1170"/>
                        </a:lnSpc>
                        <a:buFont typeface="Wingdings" pitchFamily="2" charset="2"/>
                        <a:buChar char="q"/>
                      </a:pPr>
                      <a:r>
                        <a:rPr lang="en-ID" sz="1400" dirty="0">
                          <a:effectLst/>
                        </a:rPr>
                        <a:t>"X denotes Y"</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“Digital twin refers to a virtual representation of a physical object.” (p.8)</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2275065974"/>
                  </a:ext>
                </a:extLst>
              </a:tr>
              <a:tr h="408968">
                <a:tc>
                  <a:txBody>
                    <a:bodyPr/>
                    <a:lstStyle/>
                    <a:p>
                      <a:pPr fontAlgn="t">
                        <a:lnSpc>
                          <a:spcPts val="1170"/>
                        </a:lnSpc>
                      </a:pPr>
                      <a:r>
                        <a:rPr lang="en-ID" sz="1400" dirty="0">
                          <a:effectLst/>
                        </a:rPr>
                        <a:t>Explicit: Pseudo-cleft</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"What X means is Y"</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“What lean production means is eliminating waste at every stage.” (p.27)</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3836273809"/>
                  </a:ext>
                </a:extLst>
              </a:tr>
              <a:tr h="408968">
                <a:tc>
                  <a:txBody>
                    <a:bodyPr/>
                    <a:lstStyle/>
                    <a:p>
                      <a:pPr fontAlgn="t">
                        <a:lnSpc>
                          <a:spcPts val="1170"/>
                        </a:lnSpc>
                      </a:pPr>
                      <a:r>
                        <a:rPr lang="en-ID" sz="1400" dirty="0">
                          <a:effectLst/>
                        </a:rPr>
                        <a:t>Explicit: Bundled phrase</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"The term X refers to..."</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dirty="0">
                          <a:effectLst/>
                        </a:rPr>
                        <a:t>“The system, MRP is essential for inventory control.” (p. 2)</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834817379"/>
                  </a:ext>
                </a:extLst>
              </a:tr>
              <a:tr h="408968">
                <a:tc>
                  <a:txBody>
                    <a:bodyPr/>
                    <a:lstStyle/>
                    <a:p>
                      <a:pPr fontAlgn="t">
                        <a:lnSpc>
                          <a:spcPts val="1170"/>
                        </a:lnSpc>
                      </a:pPr>
                      <a:r>
                        <a:rPr lang="en-ID" sz="1400" dirty="0">
                          <a:effectLst/>
                        </a:rPr>
                        <a:t>Implicit: Apposition</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"X, a Y, ..."</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dirty="0">
                          <a:effectLst/>
                        </a:rPr>
                        <a:t>“</a:t>
                      </a:r>
                      <a:r>
                        <a:rPr lang="en-ID" sz="1200" b="0" i="0" kern="1200" dirty="0">
                          <a:solidFill>
                            <a:schemeClr val="tx1"/>
                          </a:solidFill>
                          <a:effectLst/>
                          <a:latin typeface="+mn-lt"/>
                          <a:ea typeface="+mn-ea"/>
                          <a:cs typeface="+mn-cs"/>
                        </a:rPr>
                        <a:t>ERP, an enterprise resource planning system, integrates business processes.” (p. 16)</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3945021887"/>
                  </a:ext>
                </a:extLst>
              </a:tr>
              <a:tr h="408968">
                <a:tc>
                  <a:txBody>
                    <a:bodyPr/>
                    <a:lstStyle/>
                    <a:p>
                      <a:pPr fontAlgn="t">
                        <a:lnSpc>
                          <a:spcPts val="1170"/>
                        </a:lnSpc>
                      </a:pPr>
                      <a:r>
                        <a:rPr lang="en-ID" sz="1400" dirty="0">
                          <a:effectLst/>
                        </a:rPr>
                        <a:t>Implicit: Relative clause</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a:effectLst/>
                        </a:rPr>
                        <a:t>"X, which is Y, ..."</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“Horizontal intermittent cutting, where the tool disengages horizontally from the material, as shown in Figure I.1, represented by red dotted lines, would minimize heat buildup.” (p. 3)</a:t>
                      </a:r>
                      <a:endParaRPr lang="en-ID" sz="1200" b="0" i="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3548797265"/>
                  </a:ext>
                </a:extLst>
              </a:tr>
              <a:tr h="408968">
                <a:tc>
                  <a:txBody>
                    <a:bodyPr/>
                    <a:lstStyle/>
                    <a:p>
                      <a:pPr fontAlgn="t">
                        <a:lnSpc>
                          <a:spcPts val="1170"/>
                        </a:lnSpc>
                      </a:pPr>
                      <a:r>
                        <a:rPr lang="en-ID" sz="1400" dirty="0">
                          <a:effectLst/>
                        </a:rPr>
                        <a:t>Implicit: Parenthesis</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"X (Y)"</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“Material Removal Rate (MRR) depends on stepover, axial depth of cut, slot width, Path length per loop, and feed rate.” (p.7)</a:t>
                      </a:r>
                      <a:endParaRPr lang="en-ID" sz="1200" i="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4074826736"/>
                  </a:ext>
                </a:extLst>
              </a:tr>
              <a:tr h="570851">
                <a:tc>
                  <a:txBody>
                    <a:bodyPr/>
                    <a:lstStyle/>
                    <a:p>
                      <a:pPr fontAlgn="t">
                        <a:lnSpc>
                          <a:spcPts val="1170"/>
                        </a:lnSpc>
                      </a:pPr>
                      <a:r>
                        <a:rPr lang="en-ID" sz="1400" dirty="0">
                          <a:effectLst/>
                        </a:rPr>
                        <a:t>Implicit: Functional/</a:t>
                      </a:r>
                    </a:p>
                    <a:p>
                      <a:pPr fontAlgn="t">
                        <a:lnSpc>
                          <a:spcPts val="1170"/>
                        </a:lnSpc>
                      </a:pPr>
                      <a:r>
                        <a:rPr lang="en-ID" sz="1400" dirty="0">
                          <a:effectLst/>
                        </a:rPr>
                        <a:t>Contextual</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400" dirty="0">
                          <a:effectLst/>
                        </a:rPr>
                        <a:t>"X does Y" (function described)</a:t>
                      </a: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tc>
                  <a:txBody>
                    <a:bodyPr/>
                    <a:lstStyle/>
                    <a:p>
                      <a:pPr fontAlgn="t">
                        <a:lnSpc>
                          <a:spcPts val="1170"/>
                        </a:lnSpc>
                      </a:pPr>
                      <a:r>
                        <a:rPr lang="en-ID" sz="1200" b="0" i="0" kern="1200" dirty="0">
                          <a:solidFill>
                            <a:schemeClr val="tx1"/>
                          </a:solidFill>
                          <a:effectLst/>
                          <a:latin typeface="+mn-lt"/>
                          <a:ea typeface="+mn-ea"/>
                          <a:cs typeface="+mn-cs"/>
                        </a:rPr>
                        <a:t>“Trochoidal milling utilizes a circular motion of the cutter to minimize tool engagement and improve temperature regulation.” (p. 1)</a:t>
                      </a:r>
                      <a:endParaRPr lang="en-ID" sz="1200" dirty="0">
                        <a:effectLst/>
                      </a:endParaRPr>
                    </a:p>
                  </a:txBody>
                  <a:tcPr marL="95250" marR="95250" marT="95250" marB="95250">
                    <a:lnL w="9525" cap="flat" cmpd="sng" algn="ctr">
                      <a:solidFill>
                        <a:srgbClr val="D9D9D9"/>
                      </a:solidFill>
                      <a:prstDash val="solid"/>
                      <a:round/>
                      <a:headEnd type="none" w="med" len="med"/>
                      <a:tailEnd type="none" w="med" len="med"/>
                    </a:lnL>
                    <a:lnR w="9525" cap="flat" cmpd="sng" algn="ctr">
                      <a:solidFill>
                        <a:srgbClr val="D9D9D9"/>
                      </a:solidFill>
                      <a:prstDash val="solid"/>
                      <a:round/>
                      <a:headEnd type="none" w="med" len="med"/>
                      <a:tailEnd type="none" w="med" len="med"/>
                    </a:lnR>
                    <a:lnT w="9525" cap="flat" cmpd="sng" algn="ctr">
                      <a:solidFill>
                        <a:srgbClr val="D9D9D9"/>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FFF"/>
                    </a:solidFill>
                  </a:tcPr>
                </a:tc>
                <a:extLst>
                  <a:ext uri="{0D108BD9-81ED-4DB2-BD59-A6C34878D82A}">
                    <a16:rowId xmlns:a16="http://schemas.microsoft.com/office/drawing/2014/main" val="3814962843"/>
                  </a:ext>
                </a:extLst>
              </a:tr>
            </a:tbl>
          </a:graphicData>
        </a:graphic>
      </p:graphicFrame>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9BCEA-7A03-A283-3473-5B90F2BE293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FD53576-E8CB-D370-86DE-59954B28EE32}"/>
              </a:ext>
            </a:extLst>
          </p:cNvPr>
          <p:cNvSpPr>
            <a:spLocks noGrp="1"/>
          </p:cNvSpPr>
          <p:nvPr>
            <p:ph type="title"/>
          </p:nvPr>
        </p:nvSpPr>
        <p:spPr>
          <a:xfrm>
            <a:off x="235528" y="387927"/>
            <a:ext cx="10515600" cy="573088"/>
          </a:xfrm>
        </p:spPr>
        <p:txBody>
          <a:bodyPr>
            <a:normAutofit fontScale="90000"/>
          </a:bodyPr>
          <a:lstStyle/>
          <a:p>
            <a:r>
              <a:rPr lang="en-US" b="1" dirty="0">
                <a:solidFill>
                  <a:schemeClr val="bg1"/>
                </a:solidFill>
                <a:latin typeface="+mn-lt"/>
              </a:rPr>
              <a:t>FINDING AND DISCUSSION-3</a:t>
            </a:r>
          </a:p>
        </p:txBody>
      </p:sp>
      <p:sp>
        <p:nvSpPr>
          <p:cNvPr id="5" name="Content Placeholder 4">
            <a:extLst>
              <a:ext uri="{FF2B5EF4-FFF2-40B4-BE49-F238E27FC236}">
                <a16:creationId xmlns:a16="http://schemas.microsoft.com/office/drawing/2014/main" id="{C348DE83-01B4-F2B6-EF0D-A5586622B6BA}"/>
              </a:ext>
            </a:extLst>
          </p:cNvPr>
          <p:cNvSpPr>
            <a:spLocks noGrp="1"/>
          </p:cNvSpPr>
          <p:nvPr>
            <p:ph idx="1"/>
          </p:nvPr>
        </p:nvSpPr>
        <p:spPr>
          <a:xfrm>
            <a:off x="235528" y="1030287"/>
            <a:ext cx="4211782" cy="5701339"/>
          </a:xfrm>
        </p:spPr>
        <p:txBody>
          <a:bodyPr>
            <a:noAutofit/>
          </a:bodyPr>
          <a:lstStyle/>
          <a:p>
            <a:pPr marL="0" indent="0">
              <a:buNone/>
            </a:pPr>
            <a:r>
              <a:rPr lang="en-US" sz="1800" i="1" dirty="0"/>
              <a:t>3. </a:t>
            </a:r>
            <a:r>
              <a:rPr lang="en-ID" sz="1800" i="1" dirty="0"/>
              <a:t>What types of definitions are employed within the academic discourse of EMI students’ final projects?</a:t>
            </a:r>
          </a:p>
          <a:p>
            <a:pPr marL="0" indent="0">
              <a:buNone/>
            </a:pPr>
            <a:endParaRPr lang="en-ID" sz="1800" i="1" dirty="0"/>
          </a:p>
          <a:p>
            <a:r>
              <a:rPr lang="en-ID" sz="1800" b="1" dirty="0"/>
              <a:t>Functional definitions</a:t>
            </a:r>
            <a:r>
              <a:rPr lang="en-ID" sz="1800" dirty="0"/>
              <a:t> are the most prevalent, reflecting the practical and process-oriented nature of engineering discourse.</a:t>
            </a:r>
          </a:p>
          <a:p>
            <a:r>
              <a:rPr lang="en-ID" sz="1800" b="1" dirty="0"/>
              <a:t>Descriptive and classification definitions</a:t>
            </a:r>
            <a:r>
              <a:rPr lang="en-ID" sz="1800" dirty="0"/>
              <a:t> are also common, supporting the need for clarity and precision in technical communication.</a:t>
            </a:r>
          </a:p>
          <a:p>
            <a:r>
              <a:rPr lang="en-ID" sz="1800" b="1" dirty="0"/>
              <a:t>Comparative and historical definitions</a:t>
            </a:r>
            <a:r>
              <a:rPr lang="en-ID" sz="1800" dirty="0"/>
              <a:t> are less frequent but provide important context and differentiation.</a:t>
            </a:r>
          </a:p>
          <a:p>
            <a:r>
              <a:rPr lang="en-ID" sz="1800" b="1" dirty="0"/>
              <a:t>Combined definitions</a:t>
            </a:r>
            <a:r>
              <a:rPr lang="en-ID" sz="1800" dirty="0"/>
              <a:t> demonstrate students’ ability to integrate multiple perspectives for a richer explanation (</a:t>
            </a:r>
            <a:r>
              <a:rPr lang="en-ID" sz="1800" dirty="0" err="1"/>
              <a:t>Doiz</a:t>
            </a:r>
            <a:r>
              <a:rPr lang="en-ID" sz="1800" dirty="0"/>
              <a:t> &amp; </a:t>
            </a:r>
            <a:r>
              <a:rPr lang="en-ID" sz="1800" dirty="0" err="1"/>
              <a:t>Lasagabaster</a:t>
            </a:r>
            <a:r>
              <a:rPr lang="en-ID" sz="1800" dirty="0"/>
              <a:t>, 2021; Nashaat-Sobhy, 2018).</a:t>
            </a:r>
          </a:p>
          <a:p>
            <a:pPr marL="0" indent="0">
              <a:buNone/>
            </a:pPr>
            <a:endParaRPr lang="en-ID" sz="1800" i="1" dirty="0"/>
          </a:p>
          <a:p>
            <a:pPr marL="0" indent="0">
              <a:buNone/>
            </a:pPr>
            <a:endParaRPr lang="en-ID" sz="1800" dirty="0"/>
          </a:p>
          <a:p>
            <a:pPr marL="457200" indent="-457200">
              <a:buAutoNum type="arabicPeriod"/>
            </a:pPr>
            <a:endParaRPr lang="en-US" sz="1800" dirty="0"/>
          </a:p>
        </p:txBody>
      </p:sp>
      <p:graphicFrame>
        <p:nvGraphicFramePr>
          <p:cNvPr id="2" name="Table 1">
            <a:extLst>
              <a:ext uri="{FF2B5EF4-FFF2-40B4-BE49-F238E27FC236}">
                <a16:creationId xmlns:a16="http://schemas.microsoft.com/office/drawing/2014/main" id="{1FB29008-525D-8A3C-43BA-4D3EA45CD26D}"/>
              </a:ext>
            </a:extLst>
          </p:cNvPr>
          <p:cNvGraphicFramePr>
            <a:graphicFrameLocks noGrp="1"/>
          </p:cNvGraphicFramePr>
          <p:nvPr>
            <p:extLst>
              <p:ext uri="{D42A27DB-BD31-4B8C-83A1-F6EECF244321}">
                <p14:modId xmlns:p14="http://schemas.microsoft.com/office/powerpoint/2010/main" val="1018713270"/>
              </p:ext>
            </p:extLst>
          </p:nvPr>
        </p:nvGraphicFramePr>
        <p:xfrm>
          <a:off x="4710545" y="1030287"/>
          <a:ext cx="7356764" cy="5701340"/>
        </p:xfrm>
        <a:graphic>
          <a:graphicData uri="http://schemas.openxmlformats.org/drawingml/2006/table">
            <a:tbl>
              <a:tblPr/>
              <a:tblGrid>
                <a:gridCol w="2629468">
                  <a:extLst>
                    <a:ext uri="{9D8B030D-6E8A-4147-A177-3AD203B41FA5}">
                      <a16:colId xmlns:a16="http://schemas.microsoft.com/office/drawing/2014/main" val="3034500304"/>
                    </a:ext>
                  </a:extLst>
                </a:gridCol>
                <a:gridCol w="1005808">
                  <a:extLst>
                    <a:ext uri="{9D8B030D-6E8A-4147-A177-3AD203B41FA5}">
                      <a16:colId xmlns:a16="http://schemas.microsoft.com/office/drawing/2014/main" val="3891568569"/>
                    </a:ext>
                  </a:extLst>
                </a:gridCol>
                <a:gridCol w="3721488">
                  <a:extLst>
                    <a:ext uri="{9D8B030D-6E8A-4147-A177-3AD203B41FA5}">
                      <a16:colId xmlns:a16="http://schemas.microsoft.com/office/drawing/2014/main" val="815909933"/>
                    </a:ext>
                  </a:extLst>
                </a:gridCol>
              </a:tblGrid>
              <a:tr h="898029">
                <a:tc>
                  <a:txBody>
                    <a:bodyPr/>
                    <a:lstStyle/>
                    <a:p>
                      <a:pPr algn="ctr">
                        <a:buNone/>
                      </a:pPr>
                      <a:r>
                        <a:rPr lang="en-ID" sz="1600" b="1" dirty="0">
                          <a:solidFill>
                            <a:srgbClr val="000000"/>
                          </a:solidFill>
                          <a:effectLst/>
                          <a:latin typeface="+mn-lt"/>
                          <a:cs typeface="Calibri" panose="020F0502020204030204" pitchFamily="34" charset="0"/>
                        </a:rPr>
                        <a:t>Definition Type</a:t>
                      </a:r>
                      <a:endParaRPr lang="en-ID" sz="16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pPr algn="ctr">
                        <a:buNone/>
                      </a:pPr>
                      <a:r>
                        <a:rPr lang="en-ID" sz="1600" b="1" dirty="0">
                          <a:solidFill>
                            <a:srgbClr val="000000"/>
                          </a:solidFill>
                          <a:effectLst/>
                          <a:latin typeface="+mn-lt"/>
                          <a:cs typeface="Calibri" panose="020F0502020204030204" pitchFamily="34" charset="0"/>
                        </a:rPr>
                        <a:t>Number of Instances</a:t>
                      </a:r>
                      <a:endParaRPr lang="en-ID" sz="16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pPr algn="ctr">
                        <a:lnSpc>
                          <a:spcPts val="1170"/>
                        </a:lnSpc>
                      </a:pPr>
                      <a:r>
                        <a:rPr lang="en-ID" sz="1600" b="1" dirty="0">
                          <a:effectLst/>
                          <a:latin typeface="+mn-lt"/>
                          <a:cs typeface="Calibri" panose="020F0502020204030204" pitchFamily="34" charset="0"/>
                        </a:rPr>
                        <a:t>Example from the Sample Text (p.1)</a:t>
                      </a: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extLst>
                  <a:ext uri="{0D108BD9-81ED-4DB2-BD59-A6C34878D82A}">
                    <a16:rowId xmlns:a16="http://schemas.microsoft.com/office/drawing/2014/main" val="3235925353"/>
                  </a:ext>
                </a:extLst>
              </a:tr>
              <a:tr h="600031">
                <a:tc>
                  <a:txBody>
                    <a:bodyPr/>
                    <a:lstStyle/>
                    <a:p>
                      <a:pPr>
                        <a:buNone/>
                      </a:pPr>
                      <a:r>
                        <a:rPr lang="en-ID" sz="1200" b="1" dirty="0">
                          <a:solidFill>
                            <a:srgbClr val="000000"/>
                          </a:solidFill>
                          <a:effectLst/>
                          <a:latin typeface="+mn-lt"/>
                          <a:cs typeface="Calibri" panose="020F0502020204030204" pitchFamily="34" charset="0"/>
                        </a:rPr>
                        <a:t>Classification: </a:t>
                      </a:r>
                      <a:r>
                        <a:rPr lang="en-ID" sz="1200" b="0" i="0" kern="1200" dirty="0">
                          <a:solidFill>
                            <a:schemeClr val="tx1"/>
                          </a:solidFill>
                          <a:effectLst/>
                          <a:latin typeface="+mn-lt"/>
                          <a:ea typeface="+mn-ea"/>
                          <a:cs typeface="+mn-cs"/>
                        </a:rPr>
                        <a:t>These definitions specify the category or class to which a term belongs.</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70 (22%)</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Calibri" panose="020F0502020204030204" pitchFamily="34" charset="0"/>
                        </a:rPr>
                        <a:t>"A CNC milling machine is a type of manufacturing equipment used for precision cutting.”  </a:t>
                      </a:r>
                      <a:r>
                        <a:rPr lang="en-ID" sz="1200" b="0" i="0" kern="1200" dirty="0">
                          <a:solidFill>
                            <a:schemeClr val="tx1"/>
                          </a:solidFill>
                          <a:effectLst/>
                          <a:latin typeface="+mn-lt"/>
                          <a:ea typeface="+mn-ea"/>
                          <a:cs typeface="Calibri" panose="020F0502020204030204" pitchFamily="34" charset="0"/>
                        </a:rPr>
                        <a:t>(Method of Problem Solving)</a:t>
                      </a:r>
                      <a:endParaRPr lang="en-ID" sz="1200" i="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34835384"/>
                  </a:ext>
                </a:extLst>
              </a:tr>
              <a:tr h="478171">
                <a:tc>
                  <a:txBody>
                    <a:bodyPr/>
                    <a:lstStyle/>
                    <a:p>
                      <a:pPr>
                        <a:buNone/>
                      </a:pPr>
                      <a:r>
                        <a:rPr lang="en-ID" sz="1200" b="1" dirty="0">
                          <a:solidFill>
                            <a:srgbClr val="000000"/>
                          </a:solidFill>
                          <a:effectLst/>
                          <a:latin typeface="+mn-lt"/>
                          <a:cs typeface="Calibri" panose="020F0502020204030204" pitchFamily="34" charset="0"/>
                        </a:rPr>
                        <a:t>Descriptive: </a:t>
                      </a:r>
                      <a:r>
                        <a:rPr lang="en-ID" sz="1200" b="0" i="0" kern="1200" dirty="0">
                          <a:solidFill>
                            <a:schemeClr val="tx1"/>
                          </a:solidFill>
                          <a:effectLst/>
                          <a:latin typeface="+mn-lt"/>
                          <a:ea typeface="+mn-ea"/>
                          <a:cs typeface="+mn-cs"/>
                        </a:rPr>
                        <a:t>These definitions provide detailed characteristics, features, or attributes of the term, focusing on what it is like or how it appears.</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80 (25%)</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mn-cs"/>
                        </a:rPr>
                        <a:t>"Polytetrafluoroethylene (PTFE) is a white, waxy, solid polymer known for its low friction and chemical resistance.” </a:t>
                      </a:r>
                      <a:r>
                        <a:rPr lang="en-ID" sz="1200" b="0" i="0" kern="1200" dirty="0">
                          <a:solidFill>
                            <a:schemeClr val="tx1"/>
                          </a:solidFill>
                          <a:effectLst/>
                          <a:latin typeface="+mn-lt"/>
                          <a:ea typeface="+mn-ea"/>
                          <a:cs typeface="+mn-cs"/>
                        </a:rPr>
                        <a:t>(Literature Review)</a:t>
                      </a:r>
                      <a:endParaRPr lang="en-ID" sz="1200" i="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8108981"/>
                  </a:ext>
                </a:extLst>
              </a:tr>
              <a:tr h="688100">
                <a:tc>
                  <a:txBody>
                    <a:bodyPr/>
                    <a:lstStyle/>
                    <a:p>
                      <a:pPr>
                        <a:buNone/>
                      </a:pPr>
                      <a:r>
                        <a:rPr lang="en-ID" sz="1200" b="1" dirty="0">
                          <a:solidFill>
                            <a:srgbClr val="000000"/>
                          </a:solidFill>
                          <a:effectLst/>
                          <a:latin typeface="+mn-lt"/>
                          <a:cs typeface="Calibri" panose="020F0502020204030204" pitchFamily="34" charset="0"/>
                        </a:rPr>
                        <a:t>Comparative: </a:t>
                      </a:r>
                      <a:r>
                        <a:rPr lang="en-ID" sz="1200" b="0" i="0" kern="1200" dirty="0">
                          <a:solidFill>
                            <a:schemeClr val="tx1"/>
                          </a:solidFill>
                          <a:effectLst/>
                          <a:latin typeface="+mn-lt"/>
                          <a:ea typeface="+mn-ea"/>
                          <a:cs typeface="+mn-cs"/>
                        </a:rPr>
                        <a:t>These definitions explain a term by comparing it to other related terms, highlighting similarities or differences.</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30 (10%)</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mn-cs"/>
                        </a:rPr>
                        <a:t>"Trochoidal milling, unlike conventional milling, uses a circular toolpath to reduce tool engagement and heat buildup.” </a:t>
                      </a:r>
                      <a:r>
                        <a:rPr lang="en-ID" sz="1200" b="0" i="0" kern="1200" dirty="0">
                          <a:solidFill>
                            <a:schemeClr val="tx1"/>
                          </a:solidFill>
                          <a:effectLst/>
                          <a:latin typeface="+mn-lt"/>
                          <a:ea typeface="+mn-ea"/>
                          <a:cs typeface="+mn-cs"/>
                        </a:rPr>
                        <a:t>(Introduction)</a:t>
                      </a:r>
                      <a:endParaRPr lang="en-ID" sz="1200" i="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3539913"/>
                  </a:ext>
                </a:extLst>
              </a:tr>
              <a:tr h="478171">
                <a:tc>
                  <a:txBody>
                    <a:bodyPr/>
                    <a:lstStyle/>
                    <a:p>
                      <a:pPr>
                        <a:buNone/>
                      </a:pPr>
                      <a:r>
                        <a:rPr lang="en-ID" sz="1200" b="1" dirty="0">
                          <a:solidFill>
                            <a:srgbClr val="000000"/>
                          </a:solidFill>
                          <a:effectLst/>
                          <a:latin typeface="+mn-lt"/>
                          <a:cs typeface="Calibri" panose="020F0502020204030204" pitchFamily="34" charset="0"/>
                        </a:rPr>
                        <a:t>Functional: </a:t>
                      </a:r>
                      <a:r>
                        <a:rPr lang="en-ID" sz="1200" b="0" i="0" kern="1200" dirty="0">
                          <a:solidFill>
                            <a:schemeClr val="tx1"/>
                          </a:solidFill>
                          <a:effectLst/>
                          <a:latin typeface="+mn-lt"/>
                          <a:ea typeface="+mn-ea"/>
                          <a:cs typeface="+mn-cs"/>
                        </a:rPr>
                        <a:t>These definitions focus on what the term does or its purpose within a process or system.</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100 (32%)</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mn-cs"/>
                        </a:rPr>
                        <a:t>"A vice is a mechanical device designed to securely hold a workpiece in place during machining.” </a:t>
                      </a:r>
                      <a:r>
                        <a:rPr lang="en-ID" sz="1200" b="0" i="0" kern="1200" dirty="0">
                          <a:solidFill>
                            <a:schemeClr val="tx1"/>
                          </a:solidFill>
                          <a:effectLst/>
                          <a:latin typeface="+mn-lt"/>
                          <a:ea typeface="+mn-ea"/>
                          <a:cs typeface="Calibri" panose="020F0502020204030204" pitchFamily="34" charset="0"/>
                        </a:rPr>
                        <a:t>(Method of Problem Solving)</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4378703"/>
                  </a:ext>
                </a:extLst>
              </a:tr>
              <a:tr h="478171">
                <a:tc>
                  <a:txBody>
                    <a:bodyPr/>
                    <a:lstStyle/>
                    <a:p>
                      <a:pPr>
                        <a:buNone/>
                      </a:pPr>
                      <a:r>
                        <a:rPr lang="en-ID" sz="1200" b="1" dirty="0">
                          <a:solidFill>
                            <a:srgbClr val="000000"/>
                          </a:solidFill>
                          <a:effectLst/>
                          <a:latin typeface="+mn-lt"/>
                          <a:cs typeface="Calibri" panose="020F0502020204030204" pitchFamily="34" charset="0"/>
                        </a:rPr>
                        <a:t>Historical: </a:t>
                      </a:r>
                      <a:r>
                        <a:rPr lang="en-ID" sz="1200" b="0" i="0" kern="1200" dirty="0">
                          <a:solidFill>
                            <a:schemeClr val="tx1"/>
                          </a:solidFill>
                          <a:effectLst/>
                          <a:latin typeface="+mn-lt"/>
                          <a:ea typeface="+mn-ea"/>
                          <a:cs typeface="+mn-cs"/>
                        </a:rPr>
                        <a:t>These definition provide background or the development of the term over time, sometimes including its origin or evolution.</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10 (3%)</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mn-cs"/>
                        </a:rPr>
                        <a:t>"The concept of Material Removal Rate (MRR) has evolved since the early days of machining to include considerations of thermal management.” </a:t>
                      </a:r>
                      <a:r>
                        <a:rPr lang="en-ID" sz="1200" b="0" i="0" kern="1200" dirty="0">
                          <a:solidFill>
                            <a:schemeClr val="tx1"/>
                          </a:solidFill>
                          <a:effectLst/>
                          <a:latin typeface="+mn-lt"/>
                          <a:ea typeface="+mn-ea"/>
                          <a:cs typeface="+mn-cs"/>
                        </a:rPr>
                        <a:t>(Literature Review)</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27146279"/>
                  </a:ext>
                </a:extLst>
              </a:tr>
              <a:tr h="688100">
                <a:tc>
                  <a:txBody>
                    <a:bodyPr/>
                    <a:lstStyle/>
                    <a:p>
                      <a:pPr>
                        <a:buNone/>
                      </a:pPr>
                      <a:r>
                        <a:rPr lang="en-ID" sz="1200" b="1" dirty="0">
                          <a:solidFill>
                            <a:srgbClr val="000000"/>
                          </a:solidFill>
                          <a:effectLst/>
                          <a:latin typeface="+mn-lt"/>
                          <a:cs typeface="Calibri" panose="020F0502020204030204" pitchFamily="34" charset="0"/>
                        </a:rPr>
                        <a:t>Combined Types: e.g., classification-functional-descriptive</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200" dirty="0">
                          <a:solidFill>
                            <a:srgbClr val="000000"/>
                          </a:solidFill>
                          <a:effectLst/>
                          <a:latin typeface="+mn-lt"/>
                          <a:cs typeface="Calibri" panose="020F0502020204030204" pitchFamily="34" charset="0"/>
                        </a:rPr>
                        <a:t>25 (8%)</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r>
                        <a:rPr lang="en-ID" sz="1200" b="0" i="1" kern="1200" dirty="0">
                          <a:solidFill>
                            <a:schemeClr val="tx1"/>
                          </a:solidFill>
                          <a:effectLst/>
                          <a:latin typeface="+mn-lt"/>
                          <a:ea typeface="+mn-ea"/>
                          <a:cs typeface="+mn-cs"/>
                        </a:rPr>
                        <a:t>"A FLIR temperature camera, originally developed for military applications, is a thermal imaging device (</a:t>
                      </a:r>
                      <a:r>
                        <a:rPr lang="en-ID" sz="1200" b="1" i="1" kern="1200" dirty="0">
                          <a:solidFill>
                            <a:schemeClr val="tx1"/>
                          </a:solidFill>
                          <a:effectLst/>
                          <a:latin typeface="+mn-lt"/>
                          <a:ea typeface="+mn-ea"/>
                          <a:cs typeface="+mn-cs"/>
                        </a:rPr>
                        <a:t>classification</a:t>
                      </a:r>
                      <a:r>
                        <a:rPr lang="en-ID" sz="1200" b="0" i="1" kern="1200" dirty="0">
                          <a:solidFill>
                            <a:schemeClr val="tx1"/>
                          </a:solidFill>
                          <a:effectLst/>
                          <a:latin typeface="+mn-lt"/>
                          <a:ea typeface="+mn-ea"/>
                          <a:cs typeface="+mn-cs"/>
                        </a:rPr>
                        <a:t>) used to measure surface temperatures (</a:t>
                      </a:r>
                      <a:r>
                        <a:rPr lang="en-ID" sz="1200" b="1" i="1" kern="1200" dirty="0">
                          <a:solidFill>
                            <a:schemeClr val="tx1"/>
                          </a:solidFill>
                          <a:effectLst/>
                          <a:latin typeface="+mn-lt"/>
                          <a:ea typeface="+mn-ea"/>
                          <a:cs typeface="+mn-cs"/>
                        </a:rPr>
                        <a:t>functional</a:t>
                      </a:r>
                      <a:r>
                        <a:rPr lang="en-ID" sz="1200" b="0" i="1" kern="1200" dirty="0">
                          <a:solidFill>
                            <a:schemeClr val="tx1"/>
                          </a:solidFill>
                          <a:effectLst/>
                          <a:latin typeface="+mn-lt"/>
                          <a:ea typeface="+mn-ea"/>
                          <a:cs typeface="+mn-cs"/>
                        </a:rPr>
                        <a:t>) and identify heat distribution across objects (</a:t>
                      </a:r>
                      <a:r>
                        <a:rPr lang="en-ID" sz="1200" b="1" i="1" kern="1200" dirty="0">
                          <a:solidFill>
                            <a:schemeClr val="tx1"/>
                          </a:solidFill>
                          <a:effectLst/>
                          <a:latin typeface="+mn-lt"/>
                          <a:ea typeface="+mn-ea"/>
                          <a:cs typeface="+mn-cs"/>
                        </a:rPr>
                        <a:t>descriptive</a:t>
                      </a:r>
                      <a:r>
                        <a:rPr lang="en-ID" sz="1200" b="0" i="1" kern="1200" dirty="0">
                          <a:solidFill>
                            <a:schemeClr val="tx1"/>
                          </a:solidFill>
                          <a:effectLst/>
                          <a:latin typeface="+mn-lt"/>
                          <a:ea typeface="+mn-ea"/>
                          <a:cs typeface="+mn-cs"/>
                        </a:rPr>
                        <a:t>).” </a:t>
                      </a:r>
                      <a:r>
                        <a:rPr lang="en-ID" sz="1200" b="0" i="0" kern="1200" dirty="0">
                          <a:solidFill>
                            <a:schemeClr val="tx1"/>
                          </a:solidFill>
                          <a:effectLst/>
                          <a:latin typeface="+mn-lt"/>
                          <a:ea typeface="+mn-ea"/>
                          <a:cs typeface="Calibri" panose="020F0502020204030204" pitchFamily="34" charset="0"/>
                        </a:rPr>
                        <a:t>(Method of Problem Solving)</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89313436"/>
                  </a:ext>
                </a:extLst>
              </a:tr>
              <a:tr h="270719">
                <a:tc>
                  <a:txBody>
                    <a:bodyPr/>
                    <a:lstStyle/>
                    <a:p>
                      <a:pPr>
                        <a:buNone/>
                      </a:pPr>
                      <a:r>
                        <a:rPr lang="en-ID" sz="1200" b="1" dirty="0">
                          <a:solidFill>
                            <a:srgbClr val="000000"/>
                          </a:solidFill>
                          <a:effectLst/>
                          <a:latin typeface="+mn-lt"/>
                          <a:cs typeface="Calibri" panose="020F0502020204030204" pitchFamily="34" charset="0"/>
                        </a:rPr>
                        <a:t>Total</a:t>
                      </a:r>
                      <a:endParaRPr lang="en-ID" sz="12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4D4D4"/>
                    </a:solidFill>
                  </a:tcPr>
                </a:tc>
                <a:tc>
                  <a:txBody>
                    <a:bodyPr/>
                    <a:lstStyle/>
                    <a:p>
                      <a:pPr algn="ctr">
                        <a:buNone/>
                      </a:pPr>
                      <a:r>
                        <a:rPr lang="en-ID" sz="1300" dirty="0">
                          <a:solidFill>
                            <a:srgbClr val="000000"/>
                          </a:solidFill>
                          <a:effectLst/>
                          <a:latin typeface="+mn-lt"/>
                          <a:cs typeface="Calibri" panose="020F0502020204030204" pitchFamily="34" charset="0"/>
                        </a:rPr>
                        <a:t>315</a:t>
                      </a:r>
                      <a:endParaRPr lang="en-ID" sz="13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None/>
                      </a:pPr>
                      <a:endParaRPr lang="en-ID" sz="1300" dirty="0">
                        <a:effectLst/>
                        <a:latin typeface="+mn-lt"/>
                        <a:cs typeface="Calibri" panose="020F0502020204030204" pitchFamily="34" charset="0"/>
                      </a:endParaRPr>
                    </a:p>
                  </a:txBody>
                  <a:tcPr marL="27196" marR="27196" marT="27196" marB="27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42340530"/>
                  </a:ext>
                </a:extLst>
              </a:tr>
            </a:tbl>
          </a:graphicData>
        </a:graphic>
      </p:graphicFrame>
    </p:spTree>
    <p:extLst>
      <p:ext uri="{BB962C8B-B14F-4D97-AF65-F5344CB8AC3E}">
        <p14:creationId xmlns:p14="http://schemas.microsoft.com/office/powerpoint/2010/main" val="120095466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5636" y="443346"/>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415636" y="1376652"/>
            <a:ext cx="11402291" cy="5162693"/>
          </a:xfrm>
        </p:spPr>
        <p:txBody>
          <a:bodyPr>
            <a:noAutofit/>
          </a:bodyPr>
          <a:lstStyle/>
          <a:p>
            <a:pPr marL="0" indent="0">
              <a:buNone/>
            </a:pPr>
            <a:r>
              <a:rPr lang="en-ID" sz="2000" b="1" dirty="0"/>
              <a:t>Conclusion</a:t>
            </a:r>
          </a:p>
          <a:p>
            <a:pPr marL="457200" indent="-457200">
              <a:buFont typeface="+mj-lt"/>
              <a:buAutoNum type="arabicPeriod"/>
            </a:pPr>
            <a:r>
              <a:rPr lang="en-ID" sz="1600" dirty="0"/>
              <a:t>The findings </a:t>
            </a:r>
            <a:r>
              <a:rPr lang="en-ID" sz="1600" b="1" dirty="0"/>
              <a:t>highlight the need for explicit instruction</a:t>
            </a:r>
            <a:r>
              <a:rPr lang="en-ID" sz="1600" dirty="0"/>
              <a:t> on the use and linguistic </a:t>
            </a:r>
            <a:r>
              <a:rPr lang="en-ID" sz="1600" dirty="0" err="1"/>
              <a:t>signaling</a:t>
            </a:r>
            <a:r>
              <a:rPr lang="en-ID" sz="1600" dirty="0"/>
              <a:t> of definitions in academic writing, particularly in technical and engineering contexts where precise conceptual understanding is critical. </a:t>
            </a:r>
          </a:p>
          <a:p>
            <a:pPr marL="457200" indent="-457200">
              <a:buFont typeface="+mj-lt"/>
              <a:buAutoNum type="arabicPeriod"/>
            </a:pPr>
            <a:r>
              <a:rPr lang="en-ID" sz="1600" dirty="0"/>
              <a:t>Educators can use these insights to </a:t>
            </a:r>
            <a:r>
              <a:rPr lang="en-ID" sz="1600" b="1" dirty="0"/>
              <a:t>design targeted writing support and materials</a:t>
            </a:r>
            <a:r>
              <a:rPr lang="en-ID" sz="1600" dirty="0"/>
              <a:t> that help students recognize and employ a wider range of definitional strategies, thereby enhancing both content learning and academic language proficiency. </a:t>
            </a:r>
          </a:p>
          <a:p>
            <a:pPr marL="457200" indent="-457200">
              <a:buFont typeface="+mj-lt"/>
              <a:buAutoNum type="arabicPeriod"/>
            </a:pPr>
            <a:r>
              <a:rPr lang="en-ID" sz="1600" dirty="0"/>
              <a:t>The study also </a:t>
            </a:r>
            <a:r>
              <a:rPr lang="en-ID" sz="1600" b="1" dirty="0"/>
              <a:t>underscores the value of </a:t>
            </a:r>
            <a:r>
              <a:rPr lang="en-ID" sz="1600" b="1" dirty="0" err="1"/>
              <a:t>analyzing</a:t>
            </a:r>
            <a:r>
              <a:rPr lang="en-ID" sz="1600" b="1" dirty="0"/>
              <a:t> cognitive discourse functions </a:t>
            </a:r>
            <a:r>
              <a:rPr lang="en-ID" sz="1600" dirty="0"/>
              <a:t>as a means to better understand students’ academic writing development and to inform curriculum design. </a:t>
            </a:r>
          </a:p>
          <a:p>
            <a:pPr marL="0" indent="0">
              <a:buNone/>
            </a:pPr>
            <a:br>
              <a:rPr lang="en-ID" sz="1600" dirty="0"/>
            </a:br>
            <a:r>
              <a:rPr lang="en-ID" sz="2000" b="1" dirty="0"/>
              <a:t>Limitation of the study: </a:t>
            </a:r>
          </a:p>
          <a:p>
            <a:pPr marL="514350" indent="-514350">
              <a:buAutoNum type="arabicPeriod"/>
            </a:pPr>
            <a:r>
              <a:rPr lang="en-ID" sz="1600" dirty="0"/>
              <a:t>The analysis is based on a purposive sample from a single private university and a specific discipline (industrial engineering), which may limit the generalizability of the findings to other EMI contexts or academic fields. </a:t>
            </a:r>
          </a:p>
          <a:p>
            <a:pPr marL="514350" indent="-514350">
              <a:buAutoNum type="arabicPeriod"/>
            </a:pPr>
            <a:r>
              <a:rPr lang="en-ID" sz="1600" dirty="0"/>
              <a:t>The identification and coding of the "defining" function relied on the raters’ interpretation of linguistic markers and context, which, despite efforts to ensure reliability, may introduce subjectivity and overlook less explicit or unconventional definitional strategies. </a:t>
            </a:r>
          </a:p>
          <a:p>
            <a:pPr marL="514350" indent="-514350">
              <a:buAutoNum type="arabicPeriod"/>
            </a:pPr>
            <a:r>
              <a:rPr lang="en-ID" sz="1600" dirty="0"/>
              <a:t>The study focuses on written final project proposals, so the results may not capture how definitions are used in other genres of academic discourse, such as oral presentations, collaborative writing or coursework. </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233"/>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457200" y="839321"/>
            <a:ext cx="11155217" cy="5870397"/>
          </a:xfrm>
        </p:spPr>
        <p:txBody>
          <a:bodyPr>
            <a:noAutofit/>
          </a:bodyPr>
          <a:lstStyle/>
          <a:p>
            <a:r>
              <a:rPr lang="en-US" sz="1100" dirty="0" err="1"/>
              <a:t>Bramki</a:t>
            </a:r>
            <a:r>
              <a:rPr lang="en-US" sz="1100" dirty="0"/>
              <a:t>, D. &amp; Williams, R. (1984). Lexical familiarization in economics textbooks. </a:t>
            </a:r>
            <a:r>
              <a:rPr lang="en-US" sz="1100" i="1" dirty="0"/>
              <a:t>Reading in a Foreign Language</a:t>
            </a:r>
            <a:r>
              <a:rPr lang="en-US" sz="1100" dirty="0"/>
              <a:t>, 2(1), 169-81. </a:t>
            </a:r>
          </a:p>
          <a:p>
            <a:r>
              <a:rPr lang="en-ID" sz="1100" dirty="0"/>
              <a:t>Chaudron, C. (1982). Vocabulary elaboration in teachers' speech to L2 learners.</a:t>
            </a:r>
            <a:r>
              <a:rPr lang="en-ID" sz="1100" i="1" dirty="0"/>
              <a:t> Studies in Second Language Acquisition</a:t>
            </a:r>
            <a:r>
              <a:rPr lang="en-ID" sz="1100" dirty="0"/>
              <a:t> 4(2):170-80.</a:t>
            </a:r>
          </a:p>
          <a:p>
            <a:r>
              <a:rPr lang="en-ID" sz="1100" dirty="0"/>
              <a:t>Clarence, S., &amp; McKenna, S. (2017). Developing academic literacies through understanding the nature of disciplinary knowledge. </a:t>
            </a:r>
            <a:r>
              <a:rPr lang="en-ID" sz="1100" i="1" dirty="0"/>
              <a:t>London Review of Education</a:t>
            </a:r>
            <a:r>
              <a:rPr lang="en-ID" sz="1100" dirty="0"/>
              <a:t>, 15(1), 38–49. </a:t>
            </a:r>
            <a:r>
              <a:rPr lang="en-ID" sz="1100" u="sng" dirty="0"/>
              <a:t>https://doi.org/10.18546/LRE.15.1.04 </a:t>
            </a:r>
          </a:p>
          <a:p>
            <a:r>
              <a:rPr lang="en-ID" sz="1100" dirty="0"/>
              <a:t>Dalton-Puffer, C. (2016). Cognitive discourse functions: Specifying an integrative interdisciplinary construct. In Nikula, T., </a:t>
            </a:r>
            <a:r>
              <a:rPr lang="en-ID" sz="1100" dirty="0" err="1"/>
              <a:t>Dafouz</a:t>
            </a:r>
            <a:r>
              <a:rPr lang="en-ID" sz="1100" dirty="0"/>
              <a:t>, E., Moore, P. &amp; Smit, U. (Eds.), </a:t>
            </a:r>
            <a:r>
              <a:rPr lang="en-ID" sz="1100" i="1" dirty="0"/>
              <a:t>Conceptualising Integration in CLIL and Multilingual Education</a:t>
            </a:r>
            <a:r>
              <a:rPr lang="en-ID" sz="1100" dirty="0"/>
              <a:t> (pp. 29-54). Multilingual Matters</a:t>
            </a:r>
          </a:p>
          <a:p>
            <a:r>
              <a:rPr lang="en-ID" sz="1100" dirty="0"/>
              <a:t>Dalton-Puffer, C. (2013). A construct of cognitive discourse functions for conceptualizing content-language integration in CLIL and multilingual education. European Journal of Applied Linguistics, 1(2), 216-253. </a:t>
            </a:r>
            <a:r>
              <a:rPr lang="en-ID" sz="1100" u="sng" dirty="0"/>
              <a:t>https://</a:t>
            </a:r>
            <a:r>
              <a:rPr lang="en-ID" sz="1100" u="sng" dirty="0" err="1"/>
              <a:t>doi.org</a:t>
            </a:r>
            <a:r>
              <a:rPr lang="en-ID" sz="1100" u="sng" dirty="0"/>
              <a:t>/10.1515/eujal-2013-0011   </a:t>
            </a:r>
          </a:p>
          <a:p>
            <a:r>
              <a:rPr lang="en-ID" sz="1100" dirty="0"/>
              <a:t>Darien, S. (1981). The role of definitions in scientific and technical writing: forms, functions, and properties.</a:t>
            </a:r>
            <a:r>
              <a:rPr lang="en-ID" sz="1100" i="1" dirty="0"/>
              <a:t> English Language Research Journal, </a:t>
            </a:r>
            <a:r>
              <a:rPr lang="en-ID" sz="1100" dirty="0"/>
              <a:t>2, 41-56.</a:t>
            </a:r>
          </a:p>
          <a:p>
            <a:r>
              <a:rPr lang="en-ID" sz="1100" dirty="0" err="1"/>
              <a:t>Doiz</a:t>
            </a:r>
            <a:r>
              <a:rPr lang="en-ID" sz="1100" dirty="0"/>
              <a:t>, A., &amp; </a:t>
            </a:r>
            <a:r>
              <a:rPr lang="en-ID" sz="1100" dirty="0" err="1"/>
              <a:t>Lasagabaster</a:t>
            </a:r>
            <a:r>
              <a:rPr lang="en-ID" sz="1100" dirty="0"/>
              <a:t>, D. (2021). An analysis of the use of cognitive discourse functions in English-medium history teaching at university. </a:t>
            </a:r>
            <a:r>
              <a:rPr lang="en-ID" sz="1100" i="1" dirty="0"/>
              <a:t>English for Specific Purposes</a:t>
            </a:r>
            <a:r>
              <a:rPr lang="en-ID" sz="1100" dirty="0"/>
              <a:t>, 62, 58-69. </a:t>
            </a:r>
            <a:r>
              <a:rPr lang="en-ID" sz="1100" u="sng" dirty="0"/>
              <a:t>https://</a:t>
            </a:r>
            <a:r>
              <a:rPr lang="en-ID" sz="1100" u="sng" dirty="0" err="1"/>
              <a:t>doi.org</a:t>
            </a:r>
            <a:r>
              <a:rPr lang="en-ID" sz="1100" u="sng" dirty="0"/>
              <a:t>/10.1016/j.esp.2020.12.002.</a:t>
            </a:r>
          </a:p>
          <a:p>
            <a:r>
              <a:rPr lang="en-ID" sz="1100" dirty="0"/>
              <a:t>Flowerdew, J. (1992). Definitions in science lectures. </a:t>
            </a:r>
            <a:r>
              <a:rPr lang="en-ID" sz="1100" i="1" dirty="0"/>
              <a:t>Applied linguistics</a:t>
            </a:r>
            <a:r>
              <a:rPr lang="en-ID" sz="1100" dirty="0"/>
              <a:t>, 13(2), 202-221. </a:t>
            </a:r>
            <a:r>
              <a:rPr lang="en-ID" sz="1100" u="sng" dirty="0"/>
              <a:t>https://doi.org/10.1093/applin/13.2.202</a:t>
            </a:r>
            <a:endParaRPr lang="en-ID" sz="1100" dirty="0"/>
          </a:p>
          <a:p>
            <a:r>
              <a:rPr lang="en-US" sz="1100" dirty="0"/>
              <a:t>Harvey, A. (1999). Definitions in English technical discourse: A study in </a:t>
            </a:r>
            <a:r>
              <a:rPr lang="en-US" sz="1100" dirty="0" err="1"/>
              <a:t>metafunctional</a:t>
            </a:r>
            <a:r>
              <a:rPr lang="en-US" sz="1100" dirty="0"/>
              <a:t> dominance and interaction. </a:t>
            </a:r>
            <a:r>
              <a:rPr lang="en-US" sz="1100" i="1" dirty="0"/>
              <a:t>Functions of language</a:t>
            </a:r>
            <a:r>
              <a:rPr lang="en-US" sz="1100" dirty="0"/>
              <a:t>, 6(1), 53-94. </a:t>
            </a:r>
            <a:r>
              <a:rPr lang="en-ID" sz="1100" u="sng" dirty="0"/>
              <a:t>https://doi.org/10.1075/fol.6.1.03har</a:t>
            </a:r>
            <a:endParaRPr lang="en-US" sz="1100" u="sng" dirty="0"/>
          </a:p>
          <a:p>
            <a:r>
              <a:rPr lang="en-ID" sz="1100" dirty="0"/>
              <a:t>Lambrou, A.V. (1979) The Form and Function of Definitions in Undergraduate Texts. Unpublished MA thesis. University of Khartoum.</a:t>
            </a:r>
            <a:endParaRPr lang="en-US" sz="1100" dirty="0"/>
          </a:p>
          <a:p>
            <a:r>
              <a:rPr lang="en-ID" sz="1100" dirty="0"/>
              <a:t>Morton, T. (2020). Cognitive discourse functions: A bridge between content, literacy and language for Teaching and Assessment in CLIL. </a:t>
            </a:r>
            <a:r>
              <a:rPr lang="en-ID" sz="1100" i="1" dirty="0"/>
              <a:t>CLIL Journal of Innovation and Research in Plurilingual and Pluricultural Education, </a:t>
            </a:r>
            <a:r>
              <a:rPr lang="en-ID" sz="1100" dirty="0"/>
              <a:t>3(1), 7-17. https://</a:t>
            </a:r>
            <a:r>
              <a:rPr lang="en-ID" sz="1100" dirty="0" err="1"/>
              <a:t>doi.org</a:t>
            </a:r>
            <a:r>
              <a:rPr lang="en-ID" sz="1100" dirty="0"/>
              <a:t>/10.5565/rev/clil.33  </a:t>
            </a:r>
          </a:p>
          <a:p>
            <a:r>
              <a:rPr lang="en-ID" sz="1100" dirty="0"/>
              <a:t>Sobhy, N. N. (2018). Operationalizing “defining” from a cognitive discourse perspective for learners’ use. In Anwaruddin, S.M. (Ed.), </a:t>
            </a:r>
            <a:r>
              <a:rPr lang="en-ID" sz="1100" i="1" dirty="0"/>
              <a:t>Knowledge Mobilization in TESOL: Connecting Research and Practice</a:t>
            </a:r>
            <a:r>
              <a:rPr lang="en-ID" sz="1100" dirty="0"/>
              <a:t> (pp. 94-112). Brill.  </a:t>
            </a:r>
          </a:p>
          <a:p>
            <a:r>
              <a:rPr lang="en-ID" sz="1100" dirty="0" err="1"/>
              <a:t>Šafranj</a:t>
            </a:r>
            <a:r>
              <a:rPr lang="en-ID" sz="1100" dirty="0"/>
              <a:t>, J., &amp; Katić, M (2017). Definition in Scientific and Technical Discourse. A Review Paper. </a:t>
            </a:r>
            <a:r>
              <a:rPr lang="en-ID" sz="1100" u="sng" dirty="0"/>
              <a:t>https://</a:t>
            </a:r>
            <a:r>
              <a:rPr lang="en-ID" sz="1100" u="sng" dirty="0" err="1"/>
              <a:t>doi.org</a:t>
            </a:r>
            <a:r>
              <a:rPr lang="en-ID" sz="1100" u="sng" dirty="0"/>
              <a:t>/10.24867/GRID-2018-p50</a:t>
            </a:r>
          </a:p>
          <a:p>
            <a:r>
              <a:rPr lang="en-US" sz="1100" dirty="0"/>
              <a:t>Swales, J. (1981). Definitions in Science and Law—evidence for subject-specific course components? </a:t>
            </a:r>
            <a:r>
              <a:rPr lang="en-US" sz="1100" i="1" dirty="0" err="1"/>
              <a:t>Fachsprache</a:t>
            </a:r>
            <a:r>
              <a:rPr lang="en-US" sz="1100" dirty="0"/>
              <a:t>, 81(3), 106-12.</a:t>
            </a:r>
            <a:endParaRPr lang="en-ID" sz="1100" dirty="0"/>
          </a:p>
          <a:p>
            <a:r>
              <a:rPr lang="en-US" sz="1100" dirty="0"/>
              <a:t>Triki, N. (2019). Revisiting the </a:t>
            </a:r>
            <a:r>
              <a:rPr lang="en-US" sz="1100" dirty="0" err="1"/>
              <a:t>metadiscursive</a:t>
            </a:r>
            <a:r>
              <a:rPr lang="en-US" sz="1100" dirty="0"/>
              <a:t> aspect of definitions in academic writing. Journal of English for Academic Purposes, 37, 104-116. </a:t>
            </a:r>
            <a:r>
              <a:rPr lang="en-ID" sz="1100" u="sng" dirty="0"/>
              <a:t>https://doi.org</a:t>
            </a:r>
            <a:r>
              <a:rPr lang="en-ID" sz="1100" u="sng" dirty="0">
                <a:hlinkClick r:id="rId3">
                  <a:extLst>
                    <a:ext uri="{A12FA001-AC4F-418D-AE19-62706E023703}">
                      <ahyp:hlinkClr xmlns:ahyp="http://schemas.microsoft.com/office/drawing/2018/hyperlinkcolor" val="tx"/>
                    </a:ext>
                  </a:extLst>
                </a:hlinkClick>
              </a:rPr>
              <a:t>/10.1016/j.jeap.2018.11.010</a:t>
            </a:r>
            <a:r>
              <a:rPr lang="en-ID" sz="1100" u="sng" dirty="0"/>
              <a:t> </a:t>
            </a:r>
            <a:endParaRPr lang="en-US" sz="1100" u="sng" dirty="0"/>
          </a:p>
          <a:p>
            <a:r>
              <a:rPr lang="en-ID" sz="1100" dirty="0"/>
              <a:t>Trimble, L. 1985.</a:t>
            </a:r>
            <a:r>
              <a:rPr lang="en-ID" sz="1100" i="1" dirty="0"/>
              <a:t> English for Science and Technology: A Discourse </a:t>
            </a:r>
            <a:r>
              <a:rPr lang="en-ID" sz="1100" i="1" dirty="0" err="1"/>
              <a:t>Approach.</a:t>
            </a:r>
            <a:r>
              <a:rPr lang="en-ID" sz="1100" dirty="0" err="1"/>
              <a:t>Cambridge</a:t>
            </a:r>
            <a:r>
              <a:rPr lang="en-ID" sz="1100" dirty="0"/>
              <a:t>: Cambridge University Press.</a:t>
            </a:r>
          </a:p>
          <a:p>
            <a:r>
              <a:rPr lang="en-ID" sz="1100" dirty="0"/>
              <a:t>Zhang, Y., &amp; Su, H. (2022). “We define X as…”: A local grammar of definition in linguistics research articles and its pedagogical value. </a:t>
            </a:r>
            <a:r>
              <a:rPr lang="en-ID" sz="1100" i="1" dirty="0"/>
              <a:t>Journal of English for Academic Purposes</a:t>
            </a:r>
            <a:r>
              <a:rPr lang="en-ID" sz="1100" dirty="0"/>
              <a:t>, </a:t>
            </a:r>
            <a:r>
              <a:rPr lang="en-ID" sz="1100" i="1" dirty="0"/>
              <a:t>59</a:t>
            </a:r>
            <a:r>
              <a:rPr lang="en-ID" sz="1100" dirty="0"/>
              <a:t>, 101143. </a:t>
            </a:r>
            <a:r>
              <a:rPr lang="en-ID" sz="1100" dirty="0">
                <a:hlinkClick r:id="rId4" tooltip="Persistent link using digital object identifier">
                  <a:extLst>
                    <a:ext uri="{A12FA001-AC4F-418D-AE19-62706E023703}">
                      <ahyp:hlinkClr xmlns:ahyp="http://schemas.microsoft.com/office/drawing/2018/hyperlinkcolor" val="tx"/>
                    </a:ext>
                  </a:extLst>
                </a:hlinkClick>
              </a:rPr>
              <a:t>https://doi.org/10.1016/j.jeap.2022.101143</a:t>
            </a:r>
            <a:endParaRPr lang="en-ID" sz="11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2203</TotalTime>
  <Words>2939</Words>
  <Application>Microsoft Macintosh PowerPoint</Application>
  <PresentationFormat>Widescreen</PresentationFormat>
  <Paragraphs>236</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Franklin Gothic Demi Cond</vt:lpstr>
      <vt:lpstr>Franklin Gothic Medium Cond</vt:lpstr>
      <vt:lpstr>Wingdings</vt:lpstr>
      <vt:lpstr>Office Theme</vt:lpstr>
      <vt:lpstr>Exploring Cognitive Discourse Functions in Bilingual Education: Operationalizing 'Defining' in EMI Students' Final Project Proposals</vt:lpstr>
      <vt:lpstr>INTRODUCTION</vt:lpstr>
      <vt:lpstr>LITERATURE REVIEW</vt:lpstr>
      <vt:lpstr>METHOD</vt:lpstr>
      <vt:lpstr>FINDING AND DISCUSSION-1</vt:lpstr>
      <vt:lpstr>FINDING AND DISCUSSION-2</vt:lpstr>
      <vt:lpstr>FINDING AND DISCUSSION-3</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IMA NORMALIA KUSMAYANTI</cp:lastModifiedBy>
  <cp:revision>19</cp:revision>
  <dcterms:created xsi:type="dcterms:W3CDTF">2023-04-14T06:04:15Z</dcterms:created>
  <dcterms:modified xsi:type="dcterms:W3CDTF">2025-08-06T06:26:31Z</dcterms:modified>
</cp:coreProperties>
</file>