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58"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04/08/2025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8/4/2025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8/4/2025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8/4/2025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8/4/2025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8/4/2025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8/4/2025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i.org/10.3329/ajmbr.v3i2.3356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86787" y="2432684"/>
            <a:ext cx="11812385" cy="879475"/>
          </a:xfrm>
        </p:spPr>
        <p:txBody>
          <a:bodyPr>
            <a:noAutofit/>
          </a:bodyPr>
          <a:lstStyle/>
          <a:p>
            <a:r>
              <a:rPr lang="en-US" sz="4800" b="1" dirty="0" err="1">
                <a:solidFill>
                  <a:schemeClr val="bg1"/>
                </a:solidFill>
                <a:latin typeface="+mn-lt"/>
                <a:cs typeface="Times New Roman" panose="02020603050405020304" pitchFamily="18" charset="0"/>
              </a:rPr>
              <a:t>ONTAS</a:t>
            </a:r>
            <a:r>
              <a:rPr lang="en-US" sz="4800" b="1" dirty="0">
                <a:solidFill>
                  <a:schemeClr val="bg1"/>
                </a:solidFill>
                <a:latin typeface="+mn-lt"/>
                <a:cs typeface="Times New Roman" panose="02020603050405020304" pitchFamily="18" charset="0"/>
              </a:rPr>
              <a:t> RITUAL AS A REPRESENTATION OF LOCAL BELIEFS OF THE INDIGENOUS PASER COMMUNITY: </a:t>
            </a:r>
            <a:r>
              <a:rPr lang="en-US" sz="4800" b="1" dirty="0" err="1">
                <a:solidFill>
                  <a:schemeClr val="bg1"/>
                </a:solidFill>
                <a:latin typeface="+mn-lt"/>
                <a:cs typeface="Times New Roman" panose="02020603050405020304" pitchFamily="18" charset="0"/>
              </a:rPr>
              <a:t>THEMEANING</a:t>
            </a:r>
            <a:r>
              <a:rPr lang="en-US" sz="4800" b="1" dirty="0">
                <a:solidFill>
                  <a:schemeClr val="bg1"/>
                </a:solidFill>
                <a:latin typeface="+mn-lt"/>
                <a:cs typeface="Times New Roman" panose="02020603050405020304" pitchFamily="18" charset="0"/>
              </a:rPr>
              <a:t> OF HEALING RITUALS IN ORAL TRADITION</a:t>
            </a:r>
          </a:p>
        </p:txBody>
      </p:sp>
      <p:sp>
        <p:nvSpPr>
          <p:cNvPr id="6" name="Subtitle 5"/>
          <p:cNvSpPr>
            <a:spLocks noGrp="1"/>
          </p:cNvSpPr>
          <p:nvPr>
            <p:ph type="subTitle" idx="1"/>
          </p:nvPr>
        </p:nvSpPr>
        <p:spPr>
          <a:xfrm>
            <a:off x="551409" y="3979909"/>
            <a:ext cx="11089177" cy="940248"/>
          </a:xfrm>
        </p:spPr>
        <p:txBody>
          <a:bodyPr>
            <a:normAutofit/>
          </a:bodyPr>
          <a:lstStyle/>
          <a:p>
            <a:pPr>
              <a:lnSpc>
                <a:spcPct val="100000"/>
              </a:lnSpc>
            </a:pPr>
            <a:r>
              <a:rPr lang="en-US" sz="1600" b="1" dirty="0">
                <a:solidFill>
                  <a:schemeClr val="bg1"/>
                </a:solidFill>
              </a:rPr>
              <a:t>Ery Agus </a:t>
            </a:r>
            <a:r>
              <a:rPr lang="en-US" sz="1600" b="1" dirty="0" err="1">
                <a:solidFill>
                  <a:schemeClr val="bg1"/>
                </a:solidFill>
              </a:rPr>
              <a:t>Kurnianto</a:t>
            </a:r>
            <a:r>
              <a:rPr lang="en-US" sz="1600" b="1" dirty="0">
                <a:solidFill>
                  <a:schemeClr val="bg1"/>
                </a:solidFill>
              </a:rPr>
              <a:t>, Derri Ris Riana, Eka </a:t>
            </a:r>
            <a:r>
              <a:rPr lang="en-US" sz="1600" b="1" dirty="0" err="1">
                <a:solidFill>
                  <a:schemeClr val="bg1"/>
                </a:solidFill>
              </a:rPr>
              <a:t>Suryatin</a:t>
            </a:r>
            <a:endParaRPr lang="en-US" sz="1600" b="1" dirty="0">
              <a:solidFill>
                <a:schemeClr val="bg1"/>
              </a:solidFill>
            </a:endParaRPr>
          </a:p>
          <a:p>
            <a:pPr>
              <a:lnSpc>
                <a:spcPct val="100000"/>
              </a:lnSpc>
            </a:pPr>
            <a:r>
              <a:rPr lang="en-US" sz="1600" b="1" dirty="0">
                <a:solidFill>
                  <a:schemeClr val="bg1"/>
                </a:solidFill>
              </a:rPr>
              <a:t>Badan Riset dan </a:t>
            </a:r>
            <a:r>
              <a:rPr lang="en-US" sz="1600" b="1" dirty="0" err="1">
                <a:solidFill>
                  <a:schemeClr val="bg1"/>
                </a:solidFill>
              </a:rPr>
              <a:t>Inovasi</a:t>
            </a:r>
            <a:r>
              <a:rPr lang="en-US" sz="1600" b="1" dirty="0">
                <a:solidFill>
                  <a:schemeClr val="bg1"/>
                </a:solidFill>
              </a:rPr>
              <a:t> Nasional</a:t>
            </a:r>
          </a:p>
        </p:txBody>
      </p:sp>
      <p:sp>
        <p:nvSpPr>
          <p:cNvPr id="7" name="Title 4"/>
          <p:cNvSpPr txBox="1">
            <a:spLocks/>
          </p:cNvSpPr>
          <p:nvPr/>
        </p:nvSpPr>
        <p:spPr>
          <a:xfrm>
            <a:off x="1620980" y="3545841"/>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ABS-ICOLLITE-25167</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a:bodyPr>
          <a:lstStyle/>
          <a:p>
            <a:r>
              <a:rPr lang="en-US" sz="2000" dirty="0"/>
              <a:t>The </a:t>
            </a:r>
            <a:r>
              <a:rPr lang="en-US" sz="2000" dirty="0" err="1"/>
              <a:t>Ontas</a:t>
            </a:r>
            <a:r>
              <a:rPr lang="en-US" sz="2000" dirty="0"/>
              <a:t> healing ritual, practiced by the Paser indigenous people in the capital city of Indonesia (</a:t>
            </a:r>
            <a:r>
              <a:rPr lang="en-US" sz="2000" dirty="0" err="1"/>
              <a:t>IKN</a:t>
            </a:r>
            <a:r>
              <a:rPr lang="en-US" sz="2000" dirty="0"/>
              <a:t>), serves to cure illness by purifying and restoring harmony among humans, nature, and the spirit world.</a:t>
            </a:r>
          </a:p>
          <a:p>
            <a:r>
              <a:rPr lang="en-US" sz="2000" dirty="0"/>
              <a:t>This ritual is deeply intertwined with the local beliefs of the Paser people in the power of ancestral spirits and the guardians of the universe</a:t>
            </a:r>
          </a:p>
          <a:p>
            <a:r>
              <a:rPr lang="en-US" sz="2000" dirty="0"/>
              <a:t>This paper aims to explore the symbolic significance of the </a:t>
            </a:r>
            <a:r>
              <a:rPr lang="en-US" sz="2000" dirty="0" err="1"/>
              <a:t>Ontas</a:t>
            </a:r>
            <a:r>
              <a:rPr lang="en-US" sz="2000" dirty="0"/>
              <a:t> healing ritual, its representation of the Paser indigenous belief system, and its social and health functions within the Paser community. </a:t>
            </a:r>
          </a:p>
          <a:p>
            <a:r>
              <a:rPr lang="en-US" sz="2000" dirty="0"/>
              <a:t>Understanding the meaning of the </a:t>
            </a:r>
            <a:r>
              <a:rPr lang="en-US" sz="2000" dirty="0" err="1"/>
              <a:t>Ontas</a:t>
            </a:r>
            <a:r>
              <a:rPr lang="en-US" sz="2000" dirty="0"/>
              <a:t> healing ritual contributes to the preservation of local knowledge regarding traditional healing systems, which form an integral part of the Paser indigenous identity amidst cultural contestations in the capital city of Indonesia.</a:t>
            </a:r>
          </a:p>
          <a:p>
            <a:endParaRPr lang="en-US" sz="2000" dirty="0"/>
          </a:p>
          <a:p>
            <a:endParaRPr lang="en-US" sz="2000" dirty="0"/>
          </a:p>
          <a:p>
            <a:endParaRPr lang="en-US" sz="2000" dirty="0"/>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1032834" cy="5166388"/>
          </a:xfrm>
        </p:spPr>
        <p:txBody>
          <a:bodyPr>
            <a:normAutofit/>
          </a:bodyPr>
          <a:lstStyle/>
          <a:p>
            <a:pPr marL="0" indent="0">
              <a:buNone/>
            </a:pPr>
            <a:r>
              <a:rPr lang="en-US" sz="2000" dirty="0"/>
              <a:t>1. Local Beliefs</a:t>
            </a:r>
          </a:p>
          <a:p>
            <a:pPr marL="0" indent="0">
              <a:buNone/>
            </a:pPr>
            <a:r>
              <a:rPr lang="en-US" sz="2000" dirty="0"/>
              <a:t>Local belief systems encompass spiritual practices that are accompanied by myths and rituals, which are upheld and practiced by the community. These beliefs are frequently linked to faith in ancestral spirits or deities that are perceived to govern the universe. Such belief systems contribute to the sustainability of the community, as exemplified by healing rituals.</a:t>
            </a:r>
          </a:p>
          <a:p>
            <a:pPr marL="0" indent="0">
              <a:buNone/>
            </a:pPr>
            <a:r>
              <a:rPr lang="en-US" sz="2000" dirty="0"/>
              <a:t>2. Traditional Healing Rituals</a:t>
            </a:r>
          </a:p>
          <a:p>
            <a:pPr marL="0" indent="0">
              <a:buNone/>
            </a:pPr>
            <a:r>
              <a:rPr lang="en-US" sz="2000" dirty="0"/>
              <a:t>The local beliefs of the community are considered to possess the capacity to cure any illness. Diseases perceived to arise from imbalances in nature and the spiritual realm can be remedied through healing rituals, which are complemented by the use of traditional or herbal medicinal plants (Junaidi, 2016).</a:t>
            </a:r>
          </a:p>
          <a:p>
            <a:pPr marL="0" indent="0">
              <a:buNone/>
            </a:pPr>
            <a:r>
              <a:rPr lang="en-US" sz="2000" dirty="0"/>
              <a:t>3. Symbolic Meaning of Healing Rituals</a:t>
            </a:r>
          </a:p>
          <a:p>
            <a:pPr marL="0" indent="0">
              <a:buNone/>
            </a:pPr>
            <a:r>
              <a:rPr lang="en-US" sz="2000" dirty="0"/>
              <a:t>Each ethnomedicine practice conducted by a specific community possesses distinct characteristics. These practices may involve offerings such as animals, leaves (including palm leaves), water, and powder, among others (</a:t>
            </a:r>
            <a:r>
              <a:rPr lang="en-US" sz="2000" dirty="0" err="1"/>
              <a:t>Batoro</a:t>
            </a:r>
            <a:r>
              <a:rPr lang="en-US" sz="2000" dirty="0"/>
              <a:t> &amp; Siswanto, 2017; Gruca et al., 2014). These offerings carry symbolic significance, representing the connection between nature and the spiritual realm as a means of healing ailments.</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fontScale="92500" lnSpcReduction="20000"/>
          </a:bodyPr>
          <a:lstStyle/>
          <a:p>
            <a:pPr marL="0" indent="0">
              <a:buNone/>
            </a:pPr>
            <a:r>
              <a:rPr lang="en-US" sz="2000" dirty="0"/>
              <a:t>Data collection was conducted through a comprehensive literature review, in-depth interviews, and direct observation. </a:t>
            </a:r>
          </a:p>
          <a:p>
            <a:pPr marL="0" indent="0">
              <a:buNone/>
            </a:pPr>
            <a:r>
              <a:rPr lang="en-US" sz="2000" dirty="0"/>
              <a:t>The literature review involved examining sources related to various healing rituals of the Paser indigenous community, specifically (</a:t>
            </a:r>
            <a:r>
              <a:rPr lang="en-US" sz="2000" dirty="0" err="1"/>
              <a:t>Widaty</a:t>
            </a:r>
            <a:r>
              <a:rPr lang="en-US" sz="2000" dirty="0"/>
              <a:t> et al., 2021)(Jumiati, 2017)(</a:t>
            </a:r>
            <a:r>
              <a:rPr lang="en-US" sz="2000" dirty="0" err="1"/>
              <a:t>Rostiyati</a:t>
            </a:r>
            <a:r>
              <a:rPr lang="en-US" sz="2000" dirty="0"/>
              <a:t> et al., 2024)(Nafisah, 2021). </a:t>
            </a:r>
          </a:p>
          <a:p>
            <a:pPr marL="0" indent="0">
              <a:buNone/>
            </a:pPr>
            <a:r>
              <a:rPr lang="en-US" sz="2000" dirty="0"/>
              <a:t>In-depth interviews were employed to elucidate the symbolic meanings inherent in the rituals, the healing practices, and the function of the </a:t>
            </a:r>
            <a:r>
              <a:rPr lang="en-US" sz="2000" dirty="0" err="1"/>
              <a:t>Ontas</a:t>
            </a:r>
            <a:r>
              <a:rPr lang="en-US" sz="2000" dirty="0"/>
              <a:t> healing ritual as practiced by the Paser indigenous community. This study includes 15 informants, comprising </a:t>
            </a:r>
            <a:r>
              <a:rPr lang="en-US" sz="2000" dirty="0" err="1"/>
              <a:t>mulung</a:t>
            </a:r>
            <a:r>
              <a:rPr lang="en-US" sz="2000" dirty="0"/>
              <a:t> (traditional healers), traditional leaders, village heads, members of the Paser Traditional Institution, prominent figures within the Paser indigenous community, and representatives from the Regional Government of </a:t>
            </a:r>
            <a:r>
              <a:rPr lang="en-US" sz="2000" dirty="0" err="1"/>
              <a:t>Penajam</a:t>
            </a:r>
            <a:r>
              <a:rPr lang="en-US" sz="2000" dirty="0"/>
              <a:t> Paser Utara Regency. </a:t>
            </a:r>
          </a:p>
          <a:p>
            <a:pPr marL="0" indent="0">
              <a:buNone/>
            </a:pPr>
            <a:r>
              <a:rPr lang="en-US" sz="2000" dirty="0"/>
              <a:t>Direct field observations were carried out in </a:t>
            </a:r>
            <a:r>
              <a:rPr lang="en-US" sz="2000" dirty="0" err="1"/>
              <a:t>Penajam</a:t>
            </a:r>
            <a:r>
              <a:rPr lang="en-US" sz="2000" dirty="0"/>
              <a:t> Subdistrict and </a:t>
            </a:r>
            <a:r>
              <a:rPr lang="en-US" sz="2000" dirty="0" err="1"/>
              <a:t>Sepaku</a:t>
            </a:r>
            <a:r>
              <a:rPr lang="en-US" sz="2000" dirty="0"/>
              <a:t> Subdistrict, </a:t>
            </a:r>
            <a:r>
              <a:rPr lang="en-US" sz="2000" dirty="0" err="1"/>
              <a:t>Penajam</a:t>
            </a:r>
            <a:r>
              <a:rPr lang="en-US" sz="2000" dirty="0"/>
              <a:t> Paser Utara Regency. </a:t>
            </a:r>
          </a:p>
          <a:p>
            <a:pPr marL="0" indent="0">
              <a:buNone/>
            </a:pPr>
            <a:r>
              <a:rPr lang="en-US" sz="2000" dirty="0"/>
              <a:t>This paper adopts an interdisciplinary approach, integrating ethnomedicine theory (which examines traditional healing systems within the context of local culture), symbolic-interpretative theory (which interprets the symbolic meanings in traditional healing practices), and structural functionalism (which elucidates the social and cultural roles of traditional medicine).</a:t>
            </a:r>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5440" y="2447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345440" y="934720"/>
            <a:ext cx="11429999" cy="5781040"/>
          </a:xfrm>
        </p:spPr>
        <p:txBody>
          <a:bodyPr>
            <a:noAutofit/>
          </a:bodyPr>
          <a:lstStyle/>
          <a:p>
            <a:pPr marL="0" indent="0">
              <a:buNone/>
            </a:pPr>
            <a:r>
              <a:rPr lang="en-US" sz="2000" dirty="0"/>
              <a:t>1. The Symbolic Significance in the </a:t>
            </a:r>
            <a:r>
              <a:rPr lang="en-US" sz="2000" dirty="0" err="1"/>
              <a:t>Ontas</a:t>
            </a:r>
            <a:r>
              <a:rPr lang="en-US" sz="2000" dirty="0"/>
              <a:t> Healing Ritual</a:t>
            </a:r>
          </a:p>
          <a:p>
            <a:pPr marL="0" indent="0">
              <a:buNone/>
            </a:pPr>
            <a:r>
              <a:rPr lang="en-US" sz="2000" dirty="0"/>
              <a:t>Healing Mantras: Healing mantras are imbued with power, and the ritual serves to unify the community. There is a strong belief that ritual healing is conducted not solely for the physical body but is also intrinsically linked to spiritual matters that uphold the balance of the universe. </a:t>
            </a:r>
          </a:p>
          <a:p>
            <a:pPr marL="0" indent="0">
              <a:buNone/>
            </a:pPr>
            <a:r>
              <a:rPr lang="en-US" sz="2000" dirty="0"/>
              <a:t>Coins and Needles: The needle represents the sharpness of energy, and its piercing quality is metaphorically employed to eradicate and dispel sources of illness. The coin signifies respect for the power of ancestral spirits, who are engaged in dialogue and negotiation during the </a:t>
            </a:r>
            <a:r>
              <a:rPr lang="en-US" sz="2000" dirty="0" err="1"/>
              <a:t>Ontas</a:t>
            </a:r>
            <a:r>
              <a:rPr lang="en-US" sz="2000" dirty="0"/>
              <a:t> healing ritual process.</a:t>
            </a:r>
          </a:p>
          <a:p>
            <a:pPr marL="0" indent="0">
              <a:buNone/>
            </a:pPr>
            <a:r>
              <a:rPr lang="en-US" sz="2000" dirty="0"/>
              <a:t>2. </a:t>
            </a:r>
            <a:r>
              <a:rPr lang="en-US" sz="2000" dirty="0" err="1"/>
              <a:t>Ontas</a:t>
            </a:r>
            <a:r>
              <a:rPr lang="en-US" sz="2000" dirty="0"/>
              <a:t> Healing Practices as a Reflection of the Local Belief System of the Paser Indigenous Community in the </a:t>
            </a:r>
            <a:r>
              <a:rPr lang="en-US" sz="2000" dirty="0" err="1"/>
              <a:t>IKN</a:t>
            </a:r>
            <a:r>
              <a:rPr lang="en-US" sz="2000" dirty="0"/>
              <a:t> Area</a:t>
            </a:r>
          </a:p>
          <a:p>
            <a:pPr marL="0" indent="0">
              <a:buNone/>
            </a:pPr>
            <a:r>
              <a:rPr lang="en-US" sz="2000" dirty="0"/>
              <a:t>The extensive development of the National Capital (</a:t>
            </a:r>
            <a:r>
              <a:rPr lang="en-US" sz="2000" dirty="0" err="1"/>
              <a:t>IKN</a:t>
            </a:r>
            <a:r>
              <a:rPr lang="en-US" sz="2000" dirty="0"/>
              <a:t>) in East Kalimantan has not displaced the </a:t>
            </a:r>
            <a:r>
              <a:rPr lang="en-US" sz="2000" dirty="0" err="1"/>
              <a:t>Ontas</a:t>
            </a:r>
            <a:r>
              <a:rPr lang="en-US" sz="2000" dirty="0"/>
              <a:t> healing ritual. To date, it continues to endure amidst the sudden and substantial structural and ecological transformations within the territory of the Paser indigenous community.</a:t>
            </a:r>
          </a:p>
          <a:p>
            <a:pPr marL="0" indent="0">
              <a:buNone/>
            </a:pPr>
            <a:r>
              <a:rPr lang="en-US" sz="2000" dirty="0"/>
              <a:t>3. The Health and Social Functions of the </a:t>
            </a:r>
            <a:r>
              <a:rPr lang="en-US" sz="2000" dirty="0" err="1"/>
              <a:t>Ontas</a:t>
            </a:r>
            <a:r>
              <a:rPr lang="en-US" sz="2000" dirty="0"/>
              <a:t> Ritual in the Life of the Paser Indigenous Community</a:t>
            </a:r>
          </a:p>
          <a:p>
            <a:pPr marL="0" indent="0">
              <a:buNone/>
            </a:pPr>
            <a:r>
              <a:rPr lang="en-US" sz="2000" dirty="0" err="1"/>
              <a:t>Ontas</a:t>
            </a:r>
            <a:r>
              <a:rPr lang="en-US" sz="2000" dirty="0"/>
              <a:t> functions as a medium for reinforcing social relationships, resolving conflicts, and restoring the health of interactions among members of the social community through symbolic and spiritual approaches. In a broader context, the traditional </a:t>
            </a:r>
            <a:r>
              <a:rPr lang="en-US" sz="2000" dirty="0" err="1"/>
              <a:t>Ontas</a:t>
            </a:r>
            <a:r>
              <a:rPr lang="en-US" sz="2000" dirty="0"/>
              <a:t> healing ritual plays a pivotal role in affirming social identity and local knowledge amidst the extensive development of the National Capital in East Kalimantan.</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a:bodyPr>
          <a:lstStyle/>
          <a:p>
            <a:pPr marL="0" indent="0">
              <a:buNone/>
            </a:pPr>
            <a:r>
              <a:rPr lang="en-US" sz="2000" dirty="0"/>
              <a:t>The </a:t>
            </a:r>
            <a:r>
              <a:rPr lang="en-US" sz="2000" dirty="0" err="1"/>
              <a:t>ontas</a:t>
            </a:r>
            <a:r>
              <a:rPr lang="en-US" sz="2000" dirty="0"/>
              <a:t> healing ritual, a traditional practice among the Paser indigenous people residing in the </a:t>
            </a:r>
            <a:r>
              <a:rPr lang="en-US" sz="2000" dirty="0" err="1"/>
              <a:t>IKN</a:t>
            </a:r>
            <a:r>
              <a:rPr lang="en-US" sz="2000" dirty="0"/>
              <a:t> area, embodies a repository of local knowledge employed to address not only physical or biological ailments but also psychological, social, and spiritual afflictions. </a:t>
            </a:r>
          </a:p>
          <a:p>
            <a:pPr marL="0" indent="0">
              <a:buNone/>
            </a:pPr>
            <a:r>
              <a:rPr lang="en-US" sz="2000" dirty="0"/>
              <a:t>This ritualistic healing process integrates spiritual and social components. It functions to identify and categorize various illnesses and their corresponding remedies, facilitate negotiation, and eradicate negative elements within the patient. Through the recitation of mantras, a spiritual dimension is established, fostering a dialogue between the healer or ritual leader, the patient, and the guardian and ruler spirits of the universe. </a:t>
            </a:r>
          </a:p>
          <a:p>
            <a:pPr marL="0" indent="0">
              <a:buNone/>
            </a:pPr>
            <a:r>
              <a:rPr lang="en-US" sz="2000" dirty="0"/>
              <a:t>Beyond its role as a healthcare medium, the </a:t>
            </a:r>
            <a:r>
              <a:rPr lang="en-US" sz="2000" dirty="0" err="1"/>
              <a:t>ontas</a:t>
            </a:r>
            <a:r>
              <a:rPr lang="en-US" sz="2000" dirty="0"/>
              <a:t> ritual also fulfills social and cultural functions, such as reinforcing social identity, strengthening community bonds, and preserving ancestral cultural heritage amidst the rapid development of the </a:t>
            </a:r>
            <a:r>
              <a:rPr lang="en-US" sz="2000" dirty="0" err="1"/>
              <a:t>IKN</a:t>
            </a:r>
            <a:r>
              <a:rPr lang="en-US" sz="2000" dirty="0"/>
              <a:t>.</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6720" y="23460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426720" y="807692"/>
            <a:ext cx="11419840" cy="5918228"/>
          </a:xfrm>
        </p:spPr>
        <p:txBody>
          <a:bodyPr>
            <a:noAutofit/>
          </a:bodyPr>
          <a:lstStyle/>
          <a:p>
            <a:pPr marL="0" indent="0">
              <a:lnSpc>
                <a:spcPct val="100000"/>
              </a:lnSpc>
              <a:buNone/>
            </a:pPr>
            <a:r>
              <a:rPr lang="en-US" sz="900" dirty="0" err="1"/>
              <a:t>Batoro</a:t>
            </a:r>
            <a:r>
              <a:rPr lang="en-US" sz="900" dirty="0"/>
              <a:t>, J., &amp; Siswanto, D. (2017). Ethnomedicinal survey of plants used by local society in </a:t>
            </a:r>
            <a:r>
              <a:rPr lang="en-US" sz="900" dirty="0" err="1"/>
              <a:t>Poncokusumo</a:t>
            </a:r>
            <a:r>
              <a:rPr lang="en-US" sz="900" dirty="0"/>
              <a:t> district, Malang, East Java Province, Indonesia. Asian Journal of Medical and Biological Research. </a:t>
            </a:r>
            <a:r>
              <a:rPr lang="en-US" sz="900" dirty="0">
                <a:hlinkClick r:id="rId2"/>
              </a:rPr>
              <a:t>https://</a:t>
            </a:r>
            <a:r>
              <a:rPr lang="en-US" sz="900" dirty="0" err="1">
                <a:hlinkClick r:id="rId2"/>
              </a:rPr>
              <a:t>doi.org</a:t>
            </a:r>
            <a:r>
              <a:rPr lang="en-US" sz="900" dirty="0">
                <a:hlinkClick r:id="rId2"/>
              </a:rPr>
              <a:t>/10.3329/</a:t>
            </a:r>
            <a:r>
              <a:rPr lang="en-US" sz="900" dirty="0" err="1">
                <a:hlinkClick r:id="rId2"/>
              </a:rPr>
              <a:t>ajmbr.v3i2.33563</a:t>
            </a:r>
            <a:endParaRPr lang="en-US" sz="900" dirty="0"/>
          </a:p>
          <a:p>
            <a:pPr marL="0" indent="0">
              <a:lnSpc>
                <a:spcPct val="100000"/>
              </a:lnSpc>
              <a:buNone/>
            </a:pPr>
            <a:r>
              <a:rPr lang="en-US" sz="900" dirty="0"/>
              <a:t>Foster, George M. (1976). Disease etiologies in non-Western medical systems. American Anthropologist, 78(4), 773–782.</a:t>
            </a:r>
          </a:p>
          <a:p>
            <a:pPr marL="0" indent="0">
              <a:lnSpc>
                <a:spcPct val="100000"/>
              </a:lnSpc>
              <a:buNone/>
            </a:pPr>
            <a:r>
              <a:rPr lang="en-US" sz="900" dirty="0" err="1"/>
              <a:t>Gnansounou</a:t>
            </a:r>
            <a:r>
              <a:rPr lang="en-US" sz="900" dirty="0"/>
              <a:t>, S. C., Salako, K. V., </a:t>
            </a:r>
            <a:r>
              <a:rPr lang="en-US" sz="900" dirty="0" err="1"/>
              <a:t>Visée</a:t>
            </a:r>
            <a:r>
              <a:rPr lang="en-US" sz="900" dirty="0"/>
              <a:t>, C., Dahdouh-</a:t>
            </a:r>
            <a:r>
              <a:rPr lang="en-US" sz="900" dirty="0" err="1"/>
              <a:t>Guebas</a:t>
            </a:r>
            <a:r>
              <a:rPr lang="en-US" sz="900" dirty="0"/>
              <a:t>, F., </a:t>
            </a:r>
            <a:r>
              <a:rPr lang="en-US" sz="900" dirty="0" err="1"/>
              <a:t>Glèlè</a:t>
            </a:r>
            <a:r>
              <a:rPr lang="en-US" sz="900" dirty="0"/>
              <a:t> </a:t>
            </a:r>
            <a:r>
              <a:rPr lang="en-US" sz="900" dirty="0" err="1"/>
              <a:t>Kakaï</a:t>
            </a:r>
            <a:r>
              <a:rPr lang="en-US" sz="900" dirty="0"/>
              <a:t>, R., </a:t>
            </a:r>
            <a:r>
              <a:rPr lang="en-US" sz="900" dirty="0" err="1"/>
              <a:t>Kestemont</a:t>
            </a:r>
            <a:r>
              <a:rPr lang="en-US" sz="900" dirty="0"/>
              <a:t>, P., &amp; Henry, S. (2024). The role of local deities and traditional beliefs in promoting the sustainable use of mangrove ecosystems. Forest Policy and Economics. https://</a:t>
            </a:r>
            <a:r>
              <a:rPr lang="en-US" sz="900" dirty="0" err="1"/>
              <a:t>doi.org</a:t>
            </a:r>
            <a:r>
              <a:rPr lang="en-US" sz="900" dirty="0"/>
              <a:t>/10.1016/</a:t>
            </a:r>
            <a:r>
              <a:rPr lang="en-US" sz="900" dirty="0" err="1"/>
              <a:t>j.forpol.2023.103145</a:t>
            </a:r>
            <a:endParaRPr lang="en-US" sz="900" dirty="0"/>
          </a:p>
          <a:p>
            <a:pPr marL="0" indent="0">
              <a:lnSpc>
                <a:spcPct val="100000"/>
              </a:lnSpc>
              <a:buNone/>
            </a:pPr>
            <a:r>
              <a:rPr lang="en-US" sz="900" dirty="0"/>
              <a:t>Gruca, M., van Andel, T. R., &amp; Balslev, H. (2014). Ritual uses of palms in traditional medicine in sub-Saharan Africa: A review. In Journal of Ethnobiology and Ethnomedicine. https://</a:t>
            </a:r>
            <a:r>
              <a:rPr lang="en-US" sz="900" dirty="0" err="1"/>
              <a:t>doi.org</a:t>
            </a:r>
            <a:r>
              <a:rPr lang="en-US" sz="900" dirty="0"/>
              <a:t>/10.1186/1746-4269-10-60</a:t>
            </a:r>
          </a:p>
          <a:p>
            <a:pPr marL="0" indent="0">
              <a:lnSpc>
                <a:spcPct val="100000"/>
              </a:lnSpc>
              <a:buNone/>
            </a:pPr>
            <a:r>
              <a:rPr lang="en-US" sz="900" dirty="0"/>
              <a:t>Jumiati, J. (2017). </a:t>
            </a:r>
            <a:r>
              <a:rPr lang="en-US" sz="900" dirty="0" err="1"/>
              <a:t>Transformasi</a:t>
            </a:r>
            <a:r>
              <a:rPr lang="en-US" sz="900" dirty="0"/>
              <a:t> </a:t>
            </a:r>
            <a:r>
              <a:rPr lang="en-US" sz="900" dirty="0" err="1"/>
              <a:t>Upacara</a:t>
            </a:r>
            <a:r>
              <a:rPr lang="en-US" sz="900" dirty="0"/>
              <a:t> Belian Ke Dalam Tari </a:t>
            </a:r>
            <a:r>
              <a:rPr lang="en-US" sz="900" dirty="0" err="1"/>
              <a:t>Gitang</a:t>
            </a:r>
            <a:r>
              <a:rPr lang="en-US" sz="900" dirty="0"/>
              <a:t> Paser. </a:t>
            </a:r>
            <a:r>
              <a:rPr lang="en-US" sz="900" dirty="0" err="1"/>
              <a:t>Joged</a:t>
            </a:r>
            <a:r>
              <a:rPr lang="en-US" sz="900" dirty="0"/>
              <a:t>. https://</a:t>
            </a:r>
            <a:r>
              <a:rPr lang="en-US" sz="900" dirty="0" err="1"/>
              <a:t>doi.org</a:t>
            </a:r>
            <a:r>
              <a:rPr lang="en-US" sz="900" dirty="0"/>
              <a:t>/10.24821/</a:t>
            </a:r>
            <a:r>
              <a:rPr lang="en-US" sz="900" dirty="0" err="1"/>
              <a:t>joged.v8i2.1888</a:t>
            </a:r>
            <a:endParaRPr lang="en-US" sz="900" dirty="0"/>
          </a:p>
          <a:p>
            <a:pPr marL="0" indent="0">
              <a:lnSpc>
                <a:spcPct val="100000"/>
              </a:lnSpc>
              <a:buNone/>
            </a:pPr>
            <a:r>
              <a:rPr lang="en-US" sz="900" dirty="0"/>
              <a:t>Junaidi. (2016). </a:t>
            </a:r>
            <a:r>
              <a:rPr lang="en-US" sz="900" dirty="0" err="1"/>
              <a:t>Praktik</a:t>
            </a:r>
            <a:r>
              <a:rPr lang="en-US" sz="900" dirty="0"/>
              <a:t> </a:t>
            </a:r>
            <a:r>
              <a:rPr lang="en-US" sz="900" dirty="0" err="1"/>
              <a:t>Etnomedisin</a:t>
            </a:r>
            <a:r>
              <a:rPr lang="en-US" sz="900" dirty="0"/>
              <a:t> </a:t>
            </a:r>
            <a:r>
              <a:rPr lang="en-US" sz="900" dirty="0" err="1"/>
              <a:t>dalam</a:t>
            </a:r>
            <a:r>
              <a:rPr lang="en-US" sz="900" dirty="0"/>
              <a:t> </a:t>
            </a:r>
            <a:r>
              <a:rPr lang="en-US" sz="900" dirty="0" err="1"/>
              <a:t>Manuskrip</a:t>
            </a:r>
            <a:r>
              <a:rPr lang="en-US" sz="900" dirty="0"/>
              <a:t> Obat-</a:t>
            </a:r>
            <a:r>
              <a:rPr lang="en-US" sz="900" dirty="0" err="1"/>
              <a:t>Obatan</a:t>
            </a:r>
            <a:r>
              <a:rPr lang="en-US" sz="900" dirty="0"/>
              <a:t> </a:t>
            </a:r>
            <a:r>
              <a:rPr lang="en-US" sz="900" dirty="0" err="1"/>
              <a:t>Tradisional</a:t>
            </a:r>
            <a:r>
              <a:rPr lang="en-US" sz="900" dirty="0"/>
              <a:t> </a:t>
            </a:r>
            <a:r>
              <a:rPr lang="en-US" sz="900" dirty="0" err="1"/>
              <a:t>Melayu</a:t>
            </a:r>
            <a:r>
              <a:rPr lang="en-US" sz="900" dirty="0"/>
              <a:t>. </a:t>
            </a:r>
            <a:r>
              <a:rPr lang="en-US" sz="900" dirty="0" err="1"/>
              <a:t>Manuskripta</a:t>
            </a:r>
            <a:r>
              <a:rPr lang="en-US" sz="900" dirty="0"/>
              <a:t>.</a:t>
            </a:r>
          </a:p>
          <a:p>
            <a:pPr marL="0" indent="0">
              <a:lnSpc>
                <a:spcPct val="100000"/>
              </a:lnSpc>
              <a:buNone/>
            </a:pPr>
            <a:r>
              <a:rPr lang="en-US" sz="900" dirty="0"/>
              <a:t>Koki, J. N. (2021). The Beliefs of Local Communities towards the Conservation of Birds. Journal of Human, Earth, and Future. https://</a:t>
            </a:r>
            <a:r>
              <a:rPr lang="en-US" sz="900" dirty="0" err="1"/>
              <a:t>doi.org</a:t>
            </a:r>
            <a:r>
              <a:rPr lang="en-US" sz="900" dirty="0"/>
              <a:t>/10.28991/HEF-2021-02-01-04</a:t>
            </a:r>
          </a:p>
          <a:p>
            <a:pPr marL="0" indent="0">
              <a:lnSpc>
                <a:spcPct val="100000"/>
              </a:lnSpc>
              <a:buNone/>
            </a:pPr>
            <a:r>
              <a:rPr lang="en-US" sz="900" dirty="0"/>
              <a:t>Malinowski, B. (1960). A Scientific Theory of Culture and Other Essays. The University of North Carolina Press.</a:t>
            </a:r>
          </a:p>
          <a:p>
            <a:pPr marL="0" indent="0">
              <a:lnSpc>
                <a:spcPct val="100000"/>
              </a:lnSpc>
              <a:buNone/>
            </a:pPr>
            <a:r>
              <a:rPr lang="en-US" sz="900" dirty="0"/>
              <a:t>Malinowski, Bronislaw. (1948). Magic, Science and Religion and Other Essays. Boston: Beacon Press.</a:t>
            </a:r>
          </a:p>
          <a:p>
            <a:pPr marL="0" indent="0">
              <a:lnSpc>
                <a:spcPct val="100000"/>
              </a:lnSpc>
              <a:buNone/>
            </a:pPr>
            <a:r>
              <a:rPr lang="en-US" sz="900" dirty="0" err="1"/>
              <a:t>MAULIDYNA</a:t>
            </a:r>
            <a:r>
              <a:rPr lang="en-US" sz="900" dirty="0"/>
              <a:t>, A., </a:t>
            </a:r>
            <a:r>
              <a:rPr lang="en-US" sz="900" dirty="0" err="1"/>
              <a:t>HARTAWAN</a:t>
            </a:r>
            <a:r>
              <a:rPr lang="en-US" sz="900" dirty="0"/>
              <a:t>, B. S., AGUSTIN, H. N., IRFAN, A. N., </a:t>
            </a:r>
            <a:r>
              <a:rPr lang="en-US" sz="900" dirty="0" err="1"/>
              <a:t>SEPTIASARI</a:t>
            </a:r>
            <a:r>
              <a:rPr lang="en-US" sz="900" dirty="0"/>
              <a:t>, A., UTINA, R., &amp; </a:t>
            </a:r>
            <a:r>
              <a:rPr lang="en-US" sz="900" dirty="0" err="1"/>
              <a:t>SETYAWAN</a:t>
            </a:r>
            <a:r>
              <a:rPr lang="en-US" sz="900" dirty="0"/>
              <a:t>, A. D. (2021). Review: The role of local belief and wisdom of the Bajo community in marine conservation efforts. International Journal of </a:t>
            </a:r>
            <a:r>
              <a:rPr lang="en-US" sz="900" dirty="0" err="1"/>
              <a:t>Bonorowo</a:t>
            </a:r>
            <a:r>
              <a:rPr lang="en-US" sz="900" dirty="0"/>
              <a:t> Wetlands. https://</a:t>
            </a:r>
            <a:r>
              <a:rPr lang="en-US" sz="900" dirty="0" err="1"/>
              <a:t>doi.org</a:t>
            </a:r>
            <a:r>
              <a:rPr lang="en-US" sz="900" dirty="0"/>
              <a:t>/10.13057/</a:t>
            </a:r>
            <a:r>
              <a:rPr lang="en-US" sz="900" dirty="0" err="1"/>
              <a:t>bonorowo</a:t>
            </a:r>
            <a:r>
              <a:rPr lang="en-US" sz="900" dirty="0"/>
              <a:t>/</a:t>
            </a:r>
            <a:r>
              <a:rPr lang="en-US" sz="900" dirty="0" err="1"/>
              <a:t>w110105</a:t>
            </a:r>
            <a:endParaRPr lang="en-US" sz="900" dirty="0"/>
          </a:p>
          <a:p>
            <a:pPr marL="0" indent="0">
              <a:lnSpc>
                <a:spcPct val="100000"/>
              </a:lnSpc>
              <a:buNone/>
            </a:pPr>
            <a:r>
              <a:rPr lang="en-US" sz="900" dirty="0"/>
              <a:t>Mauss, Marcel. (1925). The Gift: Forms and Functions of Exchange in Archaic Societies.</a:t>
            </a:r>
          </a:p>
          <a:p>
            <a:pPr marL="0" indent="0">
              <a:lnSpc>
                <a:spcPct val="100000"/>
              </a:lnSpc>
              <a:buNone/>
            </a:pPr>
            <a:r>
              <a:rPr lang="en-US" sz="900" dirty="0"/>
              <a:t>Mulyadi, A., Dede, M., &amp; </a:t>
            </a:r>
            <a:r>
              <a:rPr lang="en-US" sz="900" dirty="0" err="1"/>
              <a:t>Widiawaty</a:t>
            </a:r>
            <a:r>
              <a:rPr lang="en-US" sz="900" dirty="0"/>
              <a:t>, M. A. (2022). The Role of </a:t>
            </a:r>
            <a:r>
              <a:rPr lang="en-US" sz="900" dirty="0" err="1"/>
              <a:t>Tradisional</a:t>
            </a:r>
            <a:r>
              <a:rPr lang="en-US" sz="900" dirty="0"/>
              <a:t> Belief and Local Wisdom in Forest Conservation. </a:t>
            </a:r>
            <a:r>
              <a:rPr lang="en-US" sz="900" dirty="0" err="1"/>
              <a:t>Jurnal</a:t>
            </a:r>
            <a:r>
              <a:rPr lang="en-US" sz="900" dirty="0"/>
              <a:t> </a:t>
            </a:r>
            <a:r>
              <a:rPr lang="en-US" sz="900" dirty="0" err="1"/>
              <a:t>Geografi</a:t>
            </a:r>
            <a:r>
              <a:rPr lang="en-US" sz="900" dirty="0"/>
              <a:t> Gea. https://</a:t>
            </a:r>
            <a:r>
              <a:rPr lang="en-US" sz="900" dirty="0" err="1"/>
              <a:t>doi.org</a:t>
            </a:r>
            <a:r>
              <a:rPr lang="en-US" sz="900" dirty="0"/>
              <a:t>/10.17509/</a:t>
            </a:r>
            <a:r>
              <a:rPr lang="en-US" sz="900" dirty="0" err="1"/>
              <a:t>gea.v22i1.43702</a:t>
            </a:r>
            <a:endParaRPr lang="en-US" sz="900" dirty="0"/>
          </a:p>
          <a:p>
            <a:pPr marL="0" indent="0">
              <a:lnSpc>
                <a:spcPct val="100000"/>
              </a:lnSpc>
              <a:buNone/>
            </a:pPr>
            <a:r>
              <a:rPr lang="en-US" sz="900" dirty="0"/>
              <a:t>Nafisah, A. (2021). </a:t>
            </a:r>
            <a:r>
              <a:rPr lang="en-US" sz="900" dirty="0" err="1"/>
              <a:t>Nondoi</a:t>
            </a:r>
            <a:r>
              <a:rPr lang="en-US" sz="900" dirty="0"/>
              <a:t> Belian Traditional Culture As a Preservation of Social Values of Local Culture in </a:t>
            </a:r>
            <a:r>
              <a:rPr lang="en-US" sz="900" dirty="0" err="1"/>
              <a:t>Penajam</a:t>
            </a:r>
            <a:r>
              <a:rPr lang="en-US" sz="900" dirty="0"/>
              <a:t> Paser Utara District. </a:t>
            </a:r>
            <a:r>
              <a:rPr lang="en-US" sz="900" dirty="0" err="1"/>
              <a:t>ISoLEC</a:t>
            </a:r>
            <a:r>
              <a:rPr lang="en-US" sz="900" dirty="0"/>
              <a:t> Proceedings.</a:t>
            </a:r>
          </a:p>
          <a:p>
            <a:pPr marL="0" indent="0">
              <a:lnSpc>
                <a:spcPct val="100000"/>
              </a:lnSpc>
              <a:buNone/>
            </a:pPr>
            <a:r>
              <a:rPr lang="en-US" sz="900" dirty="0" err="1"/>
              <a:t>Rostiyati</a:t>
            </a:r>
            <a:r>
              <a:rPr lang="en-US" sz="900" dirty="0"/>
              <a:t>, A., </a:t>
            </a:r>
            <a:r>
              <a:rPr lang="en-US" sz="900" dirty="0" err="1"/>
              <a:t>Tresnasih</a:t>
            </a:r>
            <a:r>
              <a:rPr lang="en-US" sz="900" dirty="0"/>
              <a:t>, R. I., </a:t>
            </a:r>
            <a:r>
              <a:rPr lang="en-US" sz="900" dirty="0" err="1"/>
              <a:t>Pristiwanto</a:t>
            </a:r>
            <a:r>
              <a:rPr lang="en-US" sz="900" dirty="0"/>
              <a:t>, Sukari, </a:t>
            </a:r>
            <a:r>
              <a:rPr lang="en-US" sz="900" dirty="0" err="1"/>
              <a:t>Sainal</a:t>
            </a:r>
            <a:r>
              <a:rPr lang="en-US" sz="900" dirty="0"/>
              <a:t>, A., &amp; Budiman, H. G. (2024). CULTURAL SIGNIFICANCE OF THE </a:t>
            </a:r>
            <a:r>
              <a:rPr lang="en-US" sz="900" dirty="0" err="1"/>
              <a:t>NONDOI</a:t>
            </a:r>
            <a:r>
              <a:rPr lang="en-US" sz="900" dirty="0"/>
              <a:t> RITUAL IN SHAPING THE IDENTITY OF EAST KALIMANTAN, INDONESIA’S NEW CAPITAL CITY. Trames. https://</a:t>
            </a:r>
            <a:r>
              <a:rPr lang="en-US" sz="900" dirty="0" err="1"/>
              <a:t>doi.org</a:t>
            </a:r>
            <a:r>
              <a:rPr lang="en-US" sz="900" dirty="0"/>
              <a:t>/10.3176/</a:t>
            </a:r>
            <a:r>
              <a:rPr lang="en-US" sz="900" dirty="0" err="1"/>
              <a:t>tr.2024.1.05</a:t>
            </a:r>
            <a:endParaRPr lang="en-US" sz="900" dirty="0"/>
          </a:p>
          <a:p>
            <a:pPr marL="0" indent="0">
              <a:lnSpc>
                <a:spcPct val="100000"/>
              </a:lnSpc>
              <a:buNone/>
            </a:pPr>
            <a:r>
              <a:rPr lang="en-US" sz="900" dirty="0"/>
              <a:t>Turner, Victor. (1969). The Ritual Process: Structure and Anti-Structure. Chicago: Aldine Publishing.</a:t>
            </a:r>
          </a:p>
          <a:p>
            <a:pPr marL="0" indent="0">
              <a:lnSpc>
                <a:spcPct val="100000"/>
              </a:lnSpc>
              <a:buNone/>
            </a:pPr>
            <a:r>
              <a:rPr lang="en-US" sz="900" dirty="0"/>
              <a:t>Turner, V. (1967). Forest of Symbols, The: Aspects of </a:t>
            </a:r>
            <a:r>
              <a:rPr lang="en-US" sz="900" dirty="0" err="1"/>
              <a:t>Ndembu</a:t>
            </a:r>
            <a:r>
              <a:rPr lang="en-US" sz="900" dirty="0"/>
              <a:t> Ritual. In Cornell University Press. https://</a:t>
            </a:r>
            <a:r>
              <a:rPr lang="en-US" sz="900" dirty="0" err="1"/>
              <a:t>books.google.com</a:t>
            </a:r>
            <a:r>
              <a:rPr lang="en-US" sz="900" dirty="0"/>
              <a:t>/books/about/</a:t>
            </a:r>
            <a:r>
              <a:rPr lang="en-US" sz="900" dirty="0" err="1"/>
              <a:t>The_Forest_of_Symbols.html?hl</a:t>
            </a:r>
            <a:r>
              <a:rPr lang="en-US" sz="900" dirty="0"/>
              <a:t>=</a:t>
            </a:r>
            <a:r>
              <a:rPr lang="en-US" sz="900" dirty="0" err="1"/>
              <a:t>ar&amp;id</a:t>
            </a:r>
            <a:r>
              <a:rPr lang="en-US" sz="900" dirty="0"/>
              <a:t>=</a:t>
            </a:r>
            <a:r>
              <a:rPr lang="en-US" sz="900" dirty="0" err="1"/>
              <a:t>62bKQB5xEo0C</a:t>
            </a:r>
            <a:endParaRPr lang="en-US" sz="900" dirty="0"/>
          </a:p>
          <a:p>
            <a:pPr marL="0" indent="0">
              <a:lnSpc>
                <a:spcPct val="100000"/>
              </a:lnSpc>
              <a:buNone/>
            </a:pPr>
            <a:r>
              <a:rPr lang="en-US" sz="900" dirty="0"/>
              <a:t>Verma, C., Bhatia, S., &amp; Srivastava, S. (2010). Traditional medicine of the Nicobarese. Indian Journal of Traditional Knowledge.</a:t>
            </a:r>
          </a:p>
          <a:p>
            <a:pPr marL="0" indent="0">
              <a:lnSpc>
                <a:spcPct val="100000"/>
              </a:lnSpc>
              <a:buNone/>
            </a:pPr>
            <a:r>
              <a:rPr lang="en-US" sz="900" dirty="0"/>
              <a:t>Wang, J., Seyler, B. C., Phuntsok, T. S., Lu, Y., &amp; Tsomo, L. (2022). Traditional beliefs, culture, and local biodiversity protection: An ethnographic study in the </a:t>
            </a:r>
            <a:r>
              <a:rPr lang="en-US" sz="900" dirty="0" err="1"/>
              <a:t>Shaluli</a:t>
            </a:r>
            <a:r>
              <a:rPr lang="en-US" sz="900" dirty="0"/>
              <a:t> Mountains Region, Sichuan Province, China. Journal for Nature Conservation, 68, 126213. https://</a:t>
            </a:r>
            <a:r>
              <a:rPr lang="en-US" sz="900" dirty="0" err="1"/>
              <a:t>doi.org</a:t>
            </a:r>
            <a:r>
              <a:rPr lang="en-US" sz="900" dirty="0"/>
              <a:t>/10.1016/</a:t>
            </a:r>
            <a:r>
              <a:rPr lang="en-US" sz="900" dirty="0" err="1"/>
              <a:t>j.jnc.2022.126213</a:t>
            </a:r>
            <a:endParaRPr lang="en-US" sz="900" dirty="0"/>
          </a:p>
          <a:p>
            <a:pPr marL="0" indent="0">
              <a:lnSpc>
                <a:spcPct val="100000"/>
              </a:lnSpc>
              <a:buNone/>
            </a:pPr>
            <a:r>
              <a:rPr lang="en-US" sz="900" dirty="0" err="1"/>
              <a:t>Widaty</a:t>
            </a:r>
            <a:r>
              <a:rPr lang="en-US" sz="900" dirty="0"/>
              <a:t>, C., </a:t>
            </a:r>
            <a:r>
              <a:rPr lang="en-US" sz="900" dirty="0" err="1"/>
              <a:t>Apriati</a:t>
            </a:r>
            <a:r>
              <a:rPr lang="en-US" sz="900" dirty="0"/>
              <a:t>, Y., </a:t>
            </a:r>
            <a:r>
              <a:rPr lang="en-US" sz="900" dirty="0" err="1"/>
              <a:t>Hudaya</a:t>
            </a:r>
            <a:r>
              <a:rPr lang="en-US" sz="900" dirty="0"/>
              <a:t>, A., &amp; Kusuma, S. (2021). Makna </a:t>
            </a:r>
            <a:r>
              <a:rPr lang="en-US" sz="900" dirty="0" err="1"/>
              <a:t>Upacara</a:t>
            </a:r>
            <a:r>
              <a:rPr lang="en-US" sz="900" dirty="0"/>
              <a:t> Balian </a:t>
            </a:r>
            <a:r>
              <a:rPr lang="en-US" sz="900" dirty="0" err="1"/>
              <a:t>dalam</a:t>
            </a:r>
            <a:r>
              <a:rPr lang="en-US" sz="900" dirty="0"/>
              <a:t> Ritual </a:t>
            </a:r>
            <a:r>
              <a:rPr lang="en-US" sz="900" dirty="0" err="1"/>
              <a:t>Pengobatan</a:t>
            </a:r>
            <a:r>
              <a:rPr lang="en-US" sz="900" dirty="0"/>
              <a:t> </a:t>
            </a:r>
            <a:r>
              <a:rPr lang="en-US" sz="900" dirty="0" err="1"/>
              <a:t>Tradisional</a:t>
            </a:r>
            <a:r>
              <a:rPr lang="en-US" sz="900" dirty="0"/>
              <a:t> Suku Paser </a:t>
            </a:r>
            <a:r>
              <a:rPr lang="en-US" sz="900" dirty="0" err="1"/>
              <a:t>Kabupaten</a:t>
            </a:r>
            <a:r>
              <a:rPr lang="en-US" sz="900" dirty="0"/>
              <a:t> Paser. </a:t>
            </a:r>
            <a:r>
              <a:rPr lang="en-US" sz="900" dirty="0" err="1"/>
              <a:t>Jurnal</a:t>
            </a:r>
            <a:r>
              <a:rPr lang="en-US" sz="900" dirty="0"/>
              <a:t> </a:t>
            </a:r>
            <a:r>
              <a:rPr lang="en-US" sz="900" dirty="0" err="1"/>
              <a:t>Sosiologi</a:t>
            </a:r>
            <a:r>
              <a:rPr lang="en-US" sz="900" dirty="0"/>
              <a:t> Pendidikan </a:t>
            </a:r>
            <a:r>
              <a:rPr lang="en-US" sz="900" dirty="0" err="1"/>
              <a:t>Humanis</a:t>
            </a:r>
            <a:r>
              <a:rPr lang="en-US" sz="900" dirty="0"/>
              <a:t>. https://</a:t>
            </a:r>
            <a:r>
              <a:rPr lang="en-US" sz="900" dirty="0" err="1"/>
              <a:t>doi.org</a:t>
            </a:r>
            <a:r>
              <a:rPr lang="en-US" sz="900" dirty="0"/>
              <a:t>/10.17977/</a:t>
            </a:r>
            <a:r>
              <a:rPr lang="en-US" sz="900" dirty="0" err="1"/>
              <a:t>um021v6i1p55</a:t>
            </a:r>
            <a:r>
              <a:rPr lang="en-US" sz="900" dirty="0"/>
              <a:t>-64</a:t>
            </a:r>
          </a:p>
          <a:p>
            <a:pPr marL="0" indent="0">
              <a:lnSpc>
                <a:spcPct val="100000"/>
              </a:lnSpc>
              <a:buNone/>
            </a:pPr>
            <a:endParaRPr lang="en-US" sz="800" dirty="0"/>
          </a:p>
          <a:p>
            <a:pPr marL="0" indent="0">
              <a:lnSpc>
                <a:spcPct val="100000"/>
              </a:lnSpc>
              <a:buNone/>
            </a:pPr>
            <a:endParaRPr lang="en-US" sz="8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r>
              <a:rPr lang="en-US" sz="2000" b="1" dirty="0">
                <a:solidFill>
                  <a:schemeClr val="bg1"/>
                </a:solidFill>
              </a:rPr>
              <a:t>Follow us @...</a:t>
            </a: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734</TotalTime>
  <Words>1780</Words>
  <Application>Microsoft Office PowerPoint</Application>
  <PresentationFormat>Layar Lebar</PresentationFormat>
  <Paragraphs>57</Paragraphs>
  <Slides>8</Slides>
  <Notes>0</Notes>
  <HiddenSlides>0</HiddenSlides>
  <MMClips>0</MMClips>
  <ScaleCrop>false</ScaleCrop>
  <HeadingPairs>
    <vt:vector size="6" baseType="variant">
      <vt:variant>
        <vt:lpstr>Font Dipakai</vt:lpstr>
      </vt:variant>
      <vt:variant>
        <vt:i4>6</vt:i4>
      </vt:variant>
      <vt:variant>
        <vt:lpstr>Tema</vt:lpstr>
      </vt:variant>
      <vt:variant>
        <vt:i4>1</vt:i4>
      </vt:variant>
      <vt:variant>
        <vt:lpstr>Judul Slide</vt:lpstr>
      </vt:variant>
      <vt:variant>
        <vt:i4>8</vt:i4>
      </vt:variant>
    </vt:vector>
  </HeadingPairs>
  <TitlesOfParts>
    <vt:vector size="15" baseType="lpstr">
      <vt:lpstr>Aptos</vt:lpstr>
      <vt:lpstr>Arial</vt:lpstr>
      <vt:lpstr>Calibri</vt:lpstr>
      <vt:lpstr>Calibri Light</vt:lpstr>
      <vt:lpstr>Franklin Gothic Demi Cond</vt:lpstr>
      <vt:lpstr>Franklin Gothic Medium Cond</vt:lpstr>
      <vt:lpstr>Office Theme</vt:lpstr>
      <vt:lpstr>ONTAS RITUAL AS A REPRESENTATION OF LOCAL BELIEFS OF THE INDIGENOUS PASER COMMUNITY: THEMEANING OF HEALING RITUALS IN ORAL TRADITION</vt:lpstr>
      <vt:lpstr>INTRODUCTION</vt:lpstr>
      <vt:lpstr>LITERATURE REVIEW</vt:lpstr>
      <vt:lpstr>METHOD</vt:lpstr>
      <vt:lpstr>FINDING AND DISCUSSION</vt:lpstr>
      <vt:lpstr>CONCLUSION</vt:lpstr>
      <vt:lpstr>REFERENCES</vt:lpstr>
      <vt:lpstr>THANK YOU!</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BRIN-GF1X1T3</cp:lastModifiedBy>
  <cp:revision>16</cp:revision>
  <dcterms:created xsi:type="dcterms:W3CDTF">2023-04-14T06:04:15Z</dcterms:created>
  <dcterms:modified xsi:type="dcterms:W3CDTF">2025-08-04T12:54:17Z</dcterms:modified>
</cp:coreProperties>
</file>