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4" r:id="rId7"/>
    <p:sldId id="265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score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TPACK (Technological Pedagogical and Content Knowledge)</c:v>
                </c:pt>
                <c:pt idx="1">
                  <c:v>TPK (Technological Pedagogical Knowledge)</c:v>
                </c:pt>
                <c:pt idx="2">
                  <c:v>TCK (Technological Content Knowledge)</c:v>
                </c:pt>
                <c:pt idx="3">
                  <c:v>PCK (Pedagogical Content Knowledge)</c:v>
                </c:pt>
                <c:pt idx="4">
                  <c:v>CK (Content Knowledge)</c:v>
                </c:pt>
                <c:pt idx="5">
                  <c:v>PK (Pedagogical Knowledge)</c:v>
                </c:pt>
                <c:pt idx="6">
                  <c:v>TK (Technological Knowledge)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8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98-491C-B39D-3F048B6FF2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1257735551"/>
        <c:axId val="1257738047"/>
      </c:barChart>
      <c:catAx>
        <c:axId val="1257735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738047"/>
        <c:crosses val="autoZero"/>
        <c:auto val="1"/>
        <c:lblAlgn val="ctr"/>
        <c:lblOffset val="100"/>
        <c:noMultiLvlLbl val="0"/>
      </c:catAx>
      <c:valAx>
        <c:axId val="12577380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735551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06/08/2025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8" y="2258379"/>
            <a:ext cx="11812385" cy="879475"/>
          </a:xfrm>
        </p:spPr>
        <p:txBody>
          <a:bodyPr>
            <a:noAutofit/>
          </a:bodyPr>
          <a:lstStyle/>
          <a:p>
            <a:r>
              <a:rPr lang="en-US" sz="3600" dirty="0">
                <a:ln w="9525" cmpd="sng">
                  <a:noFill/>
                  <a:prstDash val="solid"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Examining Technological Pedagogical and Content Knowledge (TPACK) of Korean Language Teachers and Prospective Teachers in the Artificial Intelligence (AI) Technology Era</a:t>
            </a:r>
            <a:endParaRPr lang="en-US" sz="3600" dirty="0">
              <a:ln w="9525" cmpd="sng">
                <a:noFill/>
                <a:prstDash val="solid"/>
              </a:ln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11" y="4079853"/>
            <a:ext cx="11089177" cy="140926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Arif Husein Lubis, Didin Samsudin, Ashanti Widyana, Yuki </a:t>
            </a:r>
            <a:r>
              <a:rPr lang="en-US" sz="1600" b="1" dirty="0" err="1">
                <a:solidFill>
                  <a:schemeClr val="bg1"/>
                </a:solidFill>
              </a:rPr>
              <a:t>Risanauli</a:t>
            </a:r>
            <a:endParaRPr lang="en-US" sz="1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Universitas Pendidikan Indonesia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3999" y="3450291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Abstract: ABS-25115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2694736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Follow us @arifhuseinlubis, @didinsamsudin, @anaaemon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748146"/>
            <a:ext cx="9144000" cy="1225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537854"/>
            <a:ext cx="11032834" cy="4821381"/>
          </a:xfrm>
        </p:spPr>
        <p:txBody>
          <a:bodyPr>
            <a:normAutofit/>
          </a:bodyPr>
          <a:lstStyle/>
          <a:p>
            <a:r>
              <a:rPr lang="en-US" sz="1800" dirty="0">
                <a:effectLst/>
                <a:ea typeface="Times New Roman" panose="02020603050405020304" pitchFamily="18" charset="0"/>
              </a:rPr>
              <a:t>The inception of Fourth Industrial Revolution (IR 4.0) demands new skills, including digital skills and creativity</a:t>
            </a:r>
          </a:p>
          <a:p>
            <a:r>
              <a:rPr lang="en-US" sz="1800" dirty="0">
                <a:ea typeface="Times New Roman" panose="02020603050405020304" pitchFamily="18" charset="0"/>
              </a:rPr>
              <a:t>Those new skills should be facilitated by implementing Education 4.0 due to changing learner characteristics</a:t>
            </a:r>
          </a:p>
          <a:p>
            <a:r>
              <a:rPr lang="en-US" sz="1800" dirty="0">
                <a:effectLst/>
                <a:ea typeface="Times New Roman" panose="02020603050405020304" pitchFamily="18" charset="0"/>
              </a:rPr>
              <a:t>Education 4.0 pinpoints t</a:t>
            </a:r>
            <a:r>
              <a:rPr lang="en-US" sz="1800" dirty="0">
                <a:ea typeface="Times New Roman" panose="02020603050405020304" pitchFamily="18" charset="0"/>
              </a:rPr>
              <a:t>he integration of technology into the teaching process toward more interactive learning experiences and improved outcomes,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according to new needs and potentials (Hussin, 2018)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r>
              <a:rPr lang="en-US" sz="1800" dirty="0"/>
              <a:t>T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he IR 4.0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also contributes to the development of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various artificial intelligence  (AI) technologies, prompting transformation across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multiple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sectors of human life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including education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(World Economic Forum &amp; Asian Development Bank, 2017)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r>
              <a:rPr lang="id-ID" sz="1800" dirty="0">
                <a:effectLst/>
                <a:ea typeface="Times New Roman" panose="02020603050405020304" pitchFamily="18" charset="0"/>
              </a:rPr>
              <a:t>Several previous studies (Chai et al., 2021; Chun, 2020;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Dogan et al., 2025; </a:t>
            </a:r>
            <a:r>
              <a:rPr lang="en-US" sz="1800" dirty="0" err="1">
                <a:cs typeface="Times New Roman" panose="02020603050405020304" pitchFamily="18" charset="0"/>
              </a:rPr>
              <a:t>Karatas</a:t>
            </a:r>
            <a:r>
              <a:rPr lang="en-US" sz="1800" dirty="0">
                <a:cs typeface="Times New Roman" panose="02020603050405020304" pitchFamily="18" charset="0"/>
              </a:rPr>
              <a:t> &amp; </a:t>
            </a:r>
            <a:r>
              <a:rPr lang="en-US" sz="1800" dirty="0" err="1">
                <a:cs typeface="Times New Roman" panose="02020603050405020304" pitchFamily="18" charset="0"/>
              </a:rPr>
              <a:t>Atac</a:t>
            </a:r>
            <a:r>
              <a:rPr lang="en-US" sz="1800" dirty="0">
                <a:cs typeface="Times New Roman" panose="02020603050405020304" pitchFamily="18" charset="0"/>
              </a:rPr>
              <a:t>, 2025;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Pokrivcakova, 2019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;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Tlili et al., 2021) indicate that language teachers particularly view AI technology as providing new opportunities to enhance the quality of their teaching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r>
              <a:rPr lang="id-ID" sz="1800" dirty="0">
                <a:effectLst/>
                <a:ea typeface="Times New Roman" panose="02020603050405020304" pitchFamily="18" charset="0"/>
              </a:rPr>
              <a:t>However, the digital transformation of education through the use of AI technology presents challenges among teachers (Geng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et al.,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2019; Pokrivcakova, 2019; Tsai &amp; Chai, 2012)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: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understanding the integration of new technologies</a:t>
            </a:r>
            <a:r>
              <a:rPr lang="en-US" sz="1800" dirty="0">
                <a:ea typeface="Times New Roman" panose="02020603050405020304" pitchFamily="18" charset="0"/>
              </a:rPr>
              <a:t> into the classroom teaching, provision of adequate facilities, technical support, and flexible curricula</a:t>
            </a:r>
          </a:p>
          <a:p>
            <a:r>
              <a:rPr lang="en-US" sz="1800" dirty="0"/>
              <a:t>Hence, the present study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aims to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examine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TPACK among Korean language teachers in the era of AI, particularly in Indonesia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6361544" cy="504271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000" dirty="0">
                <a:cs typeface="Times New Roman" panose="02020603050405020304" pitchFamily="18" charset="0"/>
              </a:rPr>
              <a:t>TPACK is based on Shulman’s pedagogical content knowledge (PCK) concept, concerning the most suitable teaching practices as well as the components: Pedagogy and Content. There are seven constructs of TPACK.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TK: Knowledge of how to use different technologies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PK: Knowledge of different teaching and learning approaches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CK: Knowledge of subject matter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PCK: Knowledge of how to make content understandable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TCK: Knowledge of how to use technology to represent or verify subject matter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TPK: Knowledge of how to integrate technology into classroom instructions, management, and evaluation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TPACK: Knowledge of how to use appropriate pedagogical approaches for certain content with appropriate technology</a:t>
            </a:r>
          </a:p>
          <a:p>
            <a:pPr marL="0" indent="0">
              <a:buNone/>
            </a:pPr>
            <a:r>
              <a:rPr lang="en-US" sz="2000" dirty="0">
                <a:cs typeface="Times New Roman" panose="02020603050405020304" pitchFamily="18" charset="0"/>
              </a:rPr>
              <a:t>TPACK is being more concerned in the current era of Generative AI; rendering the need to add Contextual Knowledge (XK) to measure its application (Mishra, Warr &amp; Islam, 2023)</a:t>
            </a:r>
          </a:p>
        </p:txBody>
      </p:sp>
      <p:pic>
        <p:nvPicPr>
          <p:cNvPr id="1028" name="Picture 4" descr="SAMR and TPACK: Two models to help with integrating ...">
            <a:extLst>
              <a:ext uri="{FF2B5EF4-FFF2-40B4-BE49-F238E27FC236}">
                <a16:creationId xmlns:a16="http://schemas.microsoft.com/office/drawing/2014/main" id="{15502ACC-C820-4365-A861-89B1830A84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6" r="23843"/>
          <a:stretch/>
        </p:blipFill>
        <p:spPr bwMode="auto">
          <a:xfrm>
            <a:off x="7148945" y="1368374"/>
            <a:ext cx="4655128" cy="443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283DEE-D3EF-4CDE-9F57-6F97A6217B70}"/>
              </a:ext>
            </a:extLst>
          </p:cNvPr>
          <p:cNvSpPr txBox="1"/>
          <p:nvPr/>
        </p:nvSpPr>
        <p:spPr>
          <a:xfrm>
            <a:off x="7319135" y="5834595"/>
            <a:ext cx="40229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</a:rPr>
              <a:t>TPACK Framework (Benton-</a:t>
            </a:r>
            <a:r>
              <a:rPr lang="en-US" sz="1600" dirty="0" err="1">
                <a:solidFill>
                  <a:schemeClr val="bg1"/>
                </a:solidFill>
              </a:rPr>
              <a:t>Borghi</a:t>
            </a:r>
            <a:r>
              <a:rPr lang="en-US" sz="1600" dirty="0">
                <a:solidFill>
                  <a:schemeClr val="bg1"/>
                </a:solidFill>
              </a:rPr>
              <a:t>, 2013; Koehler &amp; Mishra, 2006; Koehler et al., 2013)</a:t>
            </a:r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50380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T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his research addresses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one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research question: How do Korean language teachers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project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their knowledge of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adapt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ing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to AI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-supported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pedagogical models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?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A quantitative and qualitative approach (Creswell &amp; Creswell, 2018)</a:t>
            </a:r>
          </a:p>
          <a:p>
            <a:r>
              <a:rPr lang="id-ID" sz="1800" dirty="0">
                <a:effectLst/>
                <a:ea typeface="Times New Roman" panose="02020603050405020304" pitchFamily="18" charset="0"/>
              </a:rPr>
              <a:t>The quantitative approach</a:t>
            </a:r>
            <a:r>
              <a:rPr lang="en-US" sz="1800" dirty="0">
                <a:ea typeface="Times New Roman" panose="02020603050405020304" pitchFamily="18" charset="0"/>
              </a:rPr>
              <a:t> = using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a questionnaire to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describe and measure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t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eachers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’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TPACK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ea typeface="Times New Roman" panose="02020603050405020304" pitchFamily="18" charset="0"/>
              </a:rPr>
              <a:t>T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he qualitative approach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= using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interviews to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describe their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experiences regarding the application of TPACK in the era of AI technology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that reflect their understanding</a:t>
            </a:r>
          </a:p>
          <a:p>
            <a:r>
              <a:rPr lang="en-US" sz="1800" dirty="0"/>
              <a:t>Only 94 of 140 Korean language teachers filled out the questionnaire (</a:t>
            </a:r>
            <a:r>
              <a:rPr lang="en-US" sz="1800"/>
              <a:t>37 Likert-10-scale items ). </a:t>
            </a:r>
            <a:r>
              <a:rPr lang="en-US" sz="1800" dirty="0"/>
              <a:t>Several of them were invited for an interview (seven questions)</a:t>
            </a:r>
          </a:p>
          <a:p>
            <a:r>
              <a:rPr lang="en-US" sz="1800" dirty="0"/>
              <a:t>Respondents’ characteristics: having experience in teaching Korean and using technology, including AI, in the learning process</a:t>
            </a:r>
          </a:p>
          <a:p>
            <a:r>
              <a:rPr lang="en-US" sz="1800" dirty="0">
                <a:effectLst/>
                <a:ea typeface="Times New Roman" panose="02020603050405020304" pitchFamily="18" charset="0"/>
              </a:rPr>
              <a:t>The indicators of the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TPACK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questionnaire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adopted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 from previous research (Adipat, 2021; Cheng, 2017; Mishra &amp; Koehler, 2006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;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Redmond &amp; Peled, 2018; Sariçoban, Tosuncuoğlu, &amp; Kirmizi, 2019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; 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Taopan, Drajati, &amp; Sumardi, 202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0</a:t>
            </a:r>
            <a:r>
              <a:rPr lang="id-ID" sz="1800" dirty="0">
                <a:effectLst/>
                <a:ea typeface="Times New Roman" panose="02020603050405020304" pitchFamily="18" charset="0"/>
              </a:rPr>
              <a:t>)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r>
              <a:rPr lang="en-US" sz="1800" dirty="0"/>
              <a:t>Data analysis: while questionnaire results by calculating the mean score for each construct, interview transcripts by coding relevant responses to further classify them into categories of findings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4" y="332508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FINDINGS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4" y="1149927"/>
            <a:ext cx="6957290" cy="53755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>
                <a:ea typeface="Times New Roman" panose="02020603050405020304" pitchFamily="18" charset="0"/>
              </a:rPr>
              <a:t>Self-evaluated knowledge (Questionnaire)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TK: Most respondents feel confident using AI technologies in Korean language teaching (similar to </a:t>
            </a:r>
            <a:r>
              <a:rPr lang="en-US" sz="2000" dirty="0" err="1">
                <a:cs typeface="Times New Roman" panose="02020603050405020304" pitchFamily="18" charset="0"/>
              </a:rPr>
              <a:t>Karatas</a:t>
            </a:r>
            <a:r>
              <a:rPr lang="en-US" sz="2000" dirty="0">
                <a:cs typeface="Times New Roman" panose="02020603050405020304" pitchFamily="18" charset="0"/>
              </a:rPr>
              <a:t> &amp; </a:t>
            </a:r>
            <a:r>
              <a:rPr lang="en-US" sz="2000" dirty="0" err="1">
                <a:cs typeface="Times New Roman" panose="02020603050405020304" pitchFamily="18" charset="0"/>
              </a:rPr>
              <a:t>Atac</a:t>
            </a:r>
            <a:r>
              <a:rPr lang="en-US" sz="2000" dirty="0">
                <a:cs typeface="Times New Roman" panose="02020603050405020304" pitchFamily="18" charset="0"/>
              </a:rPr>
              <a:t>, 2025)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PK: Generally, teachers demonstrate strong pedagogical skills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CK: Most teachers perceive themselves as having sufficient knowledge of Korean language content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PCK: Teachers understand how to select appropriate teaching and assessment methods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TCK: Many teachers know how to check vocabulary, grammar, and source content using AI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TPK: Perceptions vary, with not many teachers confident integrating AI to support student learning and assessment, while others remain hesitant—especially in using it for reflective learning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TPACK: Most respondents know how to select AI technologies aligned with content and pedagogy to enhance learning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From the post-hoc Tukey HSD: TPK scores are significantly lower than PK and TK</a:t>
            </a:r>
          </a:p>
          <a:p>
            <a:pPr marL="0" indent="0">
              <a:buNone/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636F544-F1E4-4D17-A4C4-15FB305206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0364122"/>
              </p:ext>
            </p:extLst>
          </p:nvPr>
        </p:nvGraphicFramePr>
        <p:xfrm>
          <a:off x="7536874" y="1149928"/>
          <a:ext cx="4419599" cy="5375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9952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FINDINGS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680440"/>
            <a:ext cx="10988962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Perceived challenges </a:t>
            </a:r>
            <a:r>
              <a:rPr lang="en-US" sz="2000" dirty="0">
                <a:ea typeface="Times New Roman" panose="02020603050405020304" pitchFamily="18" charset="0"/>
              </a:rPr>
              <a:t>(Questionnaire)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Some teachers still struggle to effectively facilitate and plan group learning activities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A few of the teachers still lack the ability to handle technical issues that arise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Some teachers sometimes feel unsure when adjusting the teaching methods to specific types of Korean language content they want to deliver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Some teachers are still unfamiliar with using technology for detecting plagiarism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Some teachers lack sufficient knowledge to guide others in AI-integrated teaching within broader cultural and ethical contexts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The perceived challenges in incorporating AI technology into instructional process resonates with previous studies (</a:t>
            </a:r>
            <a:r>
              <a:rPr lang="en-US" sz="2000" dirty="0" err="1">
                <a:cs typeface="Times New Roman" panose="02020603050405020304" pitchFamily="18" charset="0"/>
              </a:rPr>
              <a:t>Hava</a:t>
            </a:r>
            <a:r>
              <a:rPr lang="en-US" sz="2000" dirty="0">
                <a:cs typeface="Times New Roman" panose="02020603050405020304" pitchFamily="18" charset="0"/>
              </a:rPr>
              <a:t> &amp; </a:t>
            </a:r>
            <a:r>
              <a:rPr lang="en-US" sz="2000" dirty="0" err="1">
                <a:cs typeface="Times New Roman" panose="02020603050405020304" pitchFamily="18" charset="0"/>
              </a:rPr>
              <a:t>Babayiğit</a:t>
            </a:r>
            <a:r>
              <a:rPr lang="en-US" sz="2000" dirty="0">
                <a:cs typeface="Times New Roman" panose="02020603050405020304" pitchFamily="18" charset="0"/>
              </a:rPr>
              <a:t>, 2025)</a:t>
            </a:r>
          </a:p>
          <a:p>
            <a:pPr marL="0" indent="0">
              <a:buNone/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83700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FINDINGS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680440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Teachers’ </a:t>
            </a:r>
            <a:r>
              <a:rPr lang="en-US" sz="2000" dirty="0">
                <a:ea typeface="Times New Roman" panose="02020603050405020304" pitchFamily="18" charset="0"/>
              </a:rPr>
              <a:t>AI-supported TPACK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shaped through classroom experiences (Interview)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Teachers acquire the understanding of AI through informal learning and self-exploration (in line with </a:t>
            </a:r>
            <a:r>
              <a:rPr lang="en-US" sz="2000" dirty="0" err="1">
                <a:cs typeface="Times New Roman" panose="02020603050405020304" pitchFamily="18" charset="0"/>
              </a:rPr>
              <a:t>Velander</a:t>
            </a:r>
            <a:r>
              <a:rPr lang="en-US" sz="2000" dirty="0">
                <a:cs typeface="Times New Roman" panose="02020603050405020304" pitchFamily="18" charset="0"/>
              </a:rPr>
              <a:t> et al., 2023)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Teachers view AI (e.g., ChatGPT, Papago, Naver) as very helpful for checking language accuracy, generating learning texts, and designing instructional materials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Raw AI results are not always appropriate for instructional use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Teachers innovate in using AI for material preparation and feedback (TPK). However, they still rely on their own teaching methods for classroom delivery. This is justified by  (</a:t>
            </a:r>
            <a:r>
              <a:rPr lang="en-US" sz="2000" dirty="0" err="1">
                <a:cs typeface="Times New Roman" panose="02020603050405020304" pitchFamily="18" charset="0"/>
              </a:rPr>
              <a:t>Hava</a:t>
            </a:r>
            <a:r>
              <a:rPr lang="en-US" sz="2000" dirty="0">
                <a:cs typeface="Times New Roman" panose="02020603050405020304" pitchFamily="18" charset="0"/>
              </a:rPr>
              <a:t> &amp; </a:t>
            </a:r>
            <a:r>
              <a:rPr lang="en-US" sz="2000" dirty="0" err="1">
                <a:cs typeface="Times New Roman" panose="02020603050405020304" pitchFamily="18" charset="0"/>
              </a:rPr>
              <a:t>Babayiğit</a:t>
            </a:r>
            <a:r>
              <a:rPr lang="en-US" sz="2000" dirty="0">
                <a:cs typeface="Times New Roman" panose="02020603050405020304" pitchFamily="18" charset="0"/>
              </a:rPr>
              <a:t>, 2025) that teachers still lack of competence in integrating AI-based applications into the educational process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Teachers face difficulties ensuring students use AI responsibly and produce authentic work</a:t>
            </a:r>
          </a:p>
          <a:p>
            <a:pPr marL="0" indent="0">
              <a:buNone/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80435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376652"/>
            <a:ext cx="11032835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Most of the teachers demonstrate above-average level of TPACK ( with the lowest average score on the Technological Pedagogical Content Knowledge indicator. The results indicate that t</a:t>
            </a:r>
            <a:r>
              <a:rPr lang="id-ID" sz="2400" dirty="0">
                <a:effectLst/>
                <a:ea typeface="Times New Roman" panose="02020603050405020304" pitchFamily="18" charset="0"/>
              </a:rPr>
              <a:t>he integration of AI technologies in teaching Korean brings both opportunities and challenges for the teachers. Most teachers of the Korean language consider AI technologies supportive tools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in checking students’ accuracy and preparing instructional materials. Meanwhile</a:t>
            </a:r>
            <a:r>
              <a:rPr lang="id-ID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some teachers encounter challenges including </a:t>
            </a:r>
            <a:r>
              <a:rPr lang="id-ID" sz="2400" dirty="0">
                <a:effectLst/>
                <a:ea typeface="Times New Roman" panose="02020603050405020304" pitchFamily="18" charset="0"/>
              </a:rPr>
              <a:t>technical difficulties and unfamiliarity with some AI tools, which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can be integrated into the instructional approaches and methods. Further research can conduct a more rigorous quantitative measurement of foreign language teachers’ TPACK, influenced by multi-faceted factors.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04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7927" y="1376652"/>
            <a:ext cx="11333018" cy="5121130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Chai, C. S., Lin, P. Y., Jong, M. S. Y., Dai, Y., Chiu, T. K., &amp; Qin, J. (2021). Perceptions of and behavioral intentions towards learning artificial intelligence in primary school students.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Educational Technology &amp; Society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(3), 89-101.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Chun, H. (2020). Searching for the coexistence paradigm of human translator and machine translation: Focusing on PBL-based translation practicum class with AI machine translation tools.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Journal of Interpretation and Translation Education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(4), 59-96.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Creswell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Creswell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(2018). </a:t>
            </a:r>
            <a:r>
              <a:rPr lang="id-ID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d-ID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esign: Qualitative, 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id-ID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uantitative, and 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r>
              <a:rPr lang="id-ID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xed 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ethods 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d-ID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pproaches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5th Edition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id-ID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SAGE.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Dogan, S.,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Nalbantoglu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U. Y.,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Celik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I., &amp;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Agacli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Dogan, N. (2025). Artificial intelligence professional development: a systematic review of TPACK, designs, and effects for teacher learning.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Development in Education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(3), 519-546.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K., &amp;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Babayiğit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Ö. (2025). Exploring the relationship between teachers’ competencies in AI-TPACK and digital proficiency.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and information technologies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(3), 3491-3508.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Hussin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 A. (2018). Education 4.0 made simple: Ideas for teaching.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Journal of Education and Literacy Studies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(3), 92-98.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Karataş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&amp;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Ataç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 A. (2024). When TPACK meets artificial intelligence: Analyzing TPACK and AI-TPACK components through structural equation modelling.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and Information Technologies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1-26.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Mishra P, Koehler MJ. </a:t>
            </a:r>
            <a:r>
              <a:rPr lang="id-ID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Technological pedagogical content knowledge: A framework for teacher knowledge.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Teachers College Record. Juni 2006; 108(6): 1017-1054. 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Mishra, P., Warr, M., &amp; Islam, R. (2023). TPACK in the age of ChatGPT and Generative AI. 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Digital Learning in Teacher Education, 39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(4), 235-251.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Pokrivčáková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 (2019). Preparing teachers for the application of AI-powered technologies in foreign language education.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Language and Cultural Education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7(3): 135-153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Tlili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Hattab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Essalmi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Chen, N. S., Huang, R., Chang, M., &amp; Solans, D. B. (2021). A smart collaborative educational game with learning analytics to support English vocabulary teaching.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IJIMAI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(6), 215-224.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Velander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Taiye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A., Otero, N., &amp;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Milrad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(2023). Artificial Intelligence in K-12 Education: eliciting and reflecting on Swedish teachers’ understanding of AI and its implications for teaching &amp; learning. 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and Information Technologies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1–21.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 Economic Forum, Asian Development Bank. </a:t>
            </a:r>
            <a:r>
              <a:rPr lang="id-ID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ASEAN 4.0: What does the Fourth Industrial Revolution mean for regional economic integration?</a:t>
            </a:r>
            <a:r>
              <a:rPr lang="id-ID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Cologny. World Economic Forum; 2017.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ID" sz="1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479</TotalTime>
  <Words>1716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Times New Roman</vt:lpstr>
      <vt:lpstr>Office Theme</vt:lpstr>
      <vt:lpstr>Examining Technological Pedagogical and Content Knowledge (TPACK) of Korean Language Teachers and Prospective Teachers in the Artificial Intelligence (AI) Technology Era</vt:lpstr>
      <vt:lpstr>INTRODUCTION</vt:lpstr>
      <vt:lpstr>LITERATURE REVIEW</vt:lpstr>
      <vt:lpstr>METHOD</vt:lpstr>
      <vt:lpstr>FINDINGS AND DISCUSSION</vt:lpstr>
      <vt:lpstr>FINDINGS AND DISCUSSION</vt:lpstr>
      <vt:lpstr>FINDINGS AND DISCUSSION</vt:lpstr>
      <vt:lpstr>CONCLUSION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Asus 1</cp:lastModifiedBy>
  <cp:revision>25</cp:revision>
  <dcterms:created xsi:type="dcterms:W3CDTF">2023-04-14T06:04:15Z</dcterms:created>
  <dcterms:modified xsi:type="dcterms:W3CDTF">2025-08-06T07:16:24Z</dcterms:modified>
</cp:coreProperties>
</file>