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4" r:id="rId7"/>
    <p:sldId id="265" r:id="rId8"/>
    <p:sldId id="266" r:id="rId9"/>
    <p:sldId id="267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BAA28-DA46-42EA-ACFF-278DA77E579D}" type="datetimeFigureOut">
              <a:rPr lang="en-ID" smtClean="0"/>
              <a:t>03/08/2025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56254-029C-4DD0-8802-8710D56109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630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none" spc="5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  <a:latin typeface="Franklin Gothic Medium Cond" panose="020B06060304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66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solidFill>
            <a:srgbClr val="FFFFFF">
              <a:alpha val="50196"/>
            </a:srgbClr>
          </a:solidFill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1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85003"/>
            <a:ext cx="2628899" cy="5391959"/>
          </a:xfrm>
        </p:spPr>
        <p:txBody>
          <a:bodyPr vert="eaVert"/>
          <a:lstStyle>
            <a:lvl1pPr>
              <a:defRPr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85003"/>
            <a:ext cx="7772399" cy="5391959"/>
          </a:xfrm>
          <a:solidFill>
            <a:srgbClr val="FFFFFF">
              <a:alpha val="50196"/>
            </a:srgbClr>
          </a:solidFill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3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50196"/>
            </a:srgb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8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algn="ctr">
              <a:defRPr sz="6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5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8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8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22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solidFill>
            <a:srgbClr val="FFFFFF">
              <a:alpha val="50196"/>
            </a:srgbClr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4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04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8C43-7C78-4843-9DB0-26079ABFD95C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9808" y="2695418"/>
            <a:ext cx="11812385" cy="879475"/>
          </a:xfrm>
        </p:spPr>
        <p:txBody>
          <a:bodyPr>
            <a:noAutofit/>
          </a:bodyPr>
          <a:lstStyle/>
          <a:p>
            <a:r>
              <a:rPr lang="en-ID" dirty="0">
                <a:effectLst/>
              </a:rPr>
              <a:t>Performing Global, Echoing Local:</a:t>
            </a:r>
            <a:br>
              <a:rPr lang="en-ID" dirty="0">
                <a:effectLst/>
              </a:rPr>
            </a:br>
            <a:r>
              <a:rPr lang="en-US" dirty="0">
                <a:effectLst/>
              </a:rPr>
              <a:t>Celebrity Glocalization in Instagram @nonawav</a:t>
            </a:r>
            <a:endParaRPr lang="en-ID" dirty="0">
              <a:effectLst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1411" y="4162582"/>
            <a:ext cx="11089177" cy="940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</a:rPr>
              <a:t>Poetry Salsabila </a:t>
            </a:r>
            <a:r>
              <a:rPr lang="en-US" sz="1600" b="1" dirty="0" err="1">
                <a:solidFill>
                  <a:schemeClr val="bg1"/>
                </a:solidFill>
              </a:rPr>
              <a:t>Nurrania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Universitas </a:t>
            </a:r>
            <a:r>
              <a:rPr lang="en-US" sz="1600" b="1" dirty="0" err="1">
                <a:solidFill>
                  <a:schemeClr val="bg1"/>
                </a:solidFill>
              </a:rPr>
              <a:t>Padjadjaran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90500" y="3845457"/>
            <a:ext cx="9144000" cy="317125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dirty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No. Abstract: ABS- ICOLLITE- 25168</a:t>
            </a:r>
            <a:endParaRPr lang="en-US" sz="1800" dirty="0">
              <a:solidFill>
                <a:schemeClr val="bg1"/>
              </a:solidFill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1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3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3" y="1376652"/>
            <a:ext cx="10515600" cy="4351339"/>
          </a:xfrm>
        </p:spPr>
        <p:txBody>
          <a:bodyPr>
            <a:normAutofit/>
          </a:bodyPr>
          <a:lstStyle/>
          <a:p>
            <a:r>
              <a:rPr lang="en-ID" dirty="0"/>
              <a:t>Social media, especially Instagram, is seen as the arena of celebrity glocalization to enhance Western domination in digitized popular culture</a:t>
            </a:r>
            <a:endParaRPr lang="en-ID" sz="2000" dirty="0"/>
          </a:p>
          <a:p>
            <a:r>
              <a:rPr lang="en-US" dirty="0"/>
              <a:t>Celebrity glocalization has been successful in the local Indonesian market, but has not yet been seen significantly in the global market, indicating the West's arrogance towards non-white/Asian celebrities</a:t>
            </a:r>
          </a:p>
          <a:p>
            <a:r>
              <a:rPr lang="en-US" dirty="0"/>
              <a:t>Hollywood/American (Western) production houses help the East to be heard but construct their bodies into “the other” to Americans, which is why they are pursuing Indonesian audiences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965204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3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3" y="1376652"/>
            <a:ext cx="10515600" cy="4351339"/>
          </a:xfrm>
        </p:spPr>
        <p:txBody>
          <a:bodyPr>
            <a:normAutofit/>
          </a:bodyPr>
          <a:lstStyle/>
          <a:p>
            <a:r>
              <a:rPr lang="en-US" sz="1800" dirty="0"/>
              <a:t>Abidin, C. (2018). </a:t>
            </a:r>
            <a:r>
              <a:rPr lang="en-US" sz="1800" i="1" dirty="0"/>
              <a:t>Internet Celebrity: Understanding Fame Online. Emerald Publishing Limited. https://books.google.co.id/books?id=lORiDwAAQBAJ </a:t>
            </a:r>
          </a:p>
          <a:p>
            <a:r>
              <a:rPr lang="en-US" sz="1800" dirty="0" err="1"/>
              <a:t>Jouhki</a:t>
            </a:r>
            <a:r>
              <a:rPr lang="en-US" sz="1800" dirty="0"/>
              <a:t>, J. (2016). </a:t>
            </a:r>
            <a:r>
              <a:rPr lang="en-US" sz="1800" i="1" dirty="0"/>
              <a:t>The Imagined West: Exploring Occidentalism. </a:t>
            </a:r>
            <a:r>
              <a:rPr lang="en-US" sz="1800" dirty="0" err="1"/>
              <a:t>Suomen</a:t>
            </a:r>
            <a:r>
              <a:rPr lang="en-US" sz="1800" dirty="0"/>
              <a:t> </a:t>
            </a:r>
            <a:r>
              <a:rPr lang="en-US" sz="1800" dirty="0" err="1"/>
              <a:t>Antropologi</a:t>
            </a:r>
            <a:r>
              <a:rPr lang="en-US" sz="1800" dirty="0"/>
              <a:t>, 41, 1-10. </a:t>
            </a:r>
          </a:p>
          <a:p>
            <a:r>
              <a:rPr lang="en-US" sz="1800" dirty="0"/>
              <a:t>Nnaemeka, F. (2019). </a:t>
            </a:r>
            <a:r>
              <a:rPr lang="en-US" sz="1800" i="1" dirty="0" err="1"/>
              <a:t>Glocalisation</a:t>
            </a:r>
            <a:r>
              <a:rPr lang="en-US" sz="1800" i="1" dirty="0"/>
              <a:t> of Social Media Contents for Development</a:t>
            </a:r>
            <a:r>
              <a:rPr lang="en-US" sz="1800" dirty="0"/>
              <a:t>. </a:t>
            </a:r>
          </a:p>
          <a:p>
            <a:r>
              <a:rPr lang="en-US" sz="1800" dirty="0"/>
              <a:t>Ritzer, G., &amp; Malone, E. (2000). </a:t>
            </a:r>
            <a:r>
              <a:rPr lang="en-US" sz="1800" i="1" dirty="0"/>
              <a:t>Globalization Theory: Lessons from the Exportation of McDonaldization and the New Means of Consumption. </a:t>
            </a:r>
            <a:r>
              <a:rPr lang="en-US" sz="1800" dirty="0"/>
              <a:t>American Studies, 41. </a:t>
            </a:r>
          </a:p>
          <a:p>
            <a:r>
              <a:rPr lang="en-US" sz="1800" dirty="0"/>
              <a:t>Senft, T. (2008). </a:t>
            </a:r>
            <a:r>
              <a:rPr lang="en-US" sz="1800" i="1" dirty="0"/>
              <a:t>Camgirls: Celebrity and Community in the Age of Social Networks (2008). </a:t>
            </a:r>
          </a:p>
          <a:p>
            <a:r>
              <a:rPr lang="en-US" sz="1800" dirty="0" err="1"/>
              <a:t>Sternheimer</a:t>
            </a:r>
            <a:r>
              <a:rPr lang="en-US" sz="1800" dirty="0"/>
              <a:t>, K. (2014). </a:t>
            </a:r>
            <a:r>
              <a:rPr lang="en-US" sz="1800" i="1" dirty="0"/>
              <a:t>Celebrity Culture and the American Dream: Stardom and Social Mobility. </a:t>
            </a:r>
            <a:r>
              <a:rPr lang="en-US" sz="1800" dirty="0"/>
              <a:t>Taylor &amp; Francis. </a:t>
            </a:r>
            <a:r>
              <a:rPr lang="en-US" sz="1800" i="1" dirty="0"/>
              <a:t>https://books.google.co.id/books?id=g0aLBQAAQBAJ </a:t>
            </a:r>
          </a:p>
          <a:p>
            <a:r>
              <a:rPr lang="en-US" sz="1800" dirty="0"/>
              <a:t>Said, E. W. (1995). </a:t>
            </a:r>
            <a:r>
              <a:rPr lang="en-US" sz="1800" i="1" dirty="0"/>
              <a:t>Orientalism</a:t>
            </a:r>
            <a:r>
              <a:rPr lang="en-US" sz="1800" dirty="0"/>
              <a:t>. Penguin Group. </a:t>
            </a:r>
            <a:r>
              <a:rPr lang="en-US" sz="1800" i="1" dirty="0"/>
              <a:t>https://books.google.co.id/books?id=66sIHa2VTmoC </a:t>
            </a:r>
          </a:p>
          <a:p>
            <a:r>
              <a:rPr lang="en-US" sz="1800" dirty="0"/>
              <a:t>Yusuf, K., &amp; </a:t>
            </a:r>
            <a:r>
              <a:rPr lang="en-US" sz="1800" dirty="0" err="1"/>
              <a:t>Sudarmanti</a:t>
            </a:r>
            <a:r>
              <a:rPr lang="en-US" sz="1800" dirty="0"/>
              <a:t>, R. (2021). </a:t>
            </a:r>
            <a:r>
              <a:rPr lang="en-US" sz="1800" i="1" dirty="0"/>
              <a:t>Understanding Communication and Identity Strategy of Indonesian Diaspora Women as YouTuber. </a:t>
            </a:r>
            <a:r>
              <a:rPr lang="en-US" sz="1800" dirty="0" err="1"/>
              <a:t>Jurnal</a:t>
            </a:r>
            <a:r>
              <a:rPr lang="en-US" sz="1800" dirty="0"/>
              <a:t> The Messenger, 13, 211. </a:t>
            </a:r>
            <a:r>
              <a:rPr lang="en-US" sz="1800" i="1" dirty="0"/>
              <a:t>https://doi.org/10.26623/themessenger.v13i3.2247 </a:t>
            </a:r>
          </a:p>
          <a:p>
            <a:endParaRPr lang="en-US" sz="1800" i="1" dirty="0"/>
          </a:p>
          <a:p>
            <a:endParaRPr lang="en-US" sz="1800" dirty="0"/>
          </a:p>
          <a:p>
            <a:endParaRPr lang="en-US" sz="1800" i="1" dirty="0"/>
          </a:p>
          <a:p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004828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935789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1690889"/>
            <a:ext cx="9144000" cy="940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</a:rPr>
              <a:t>Follow me on </a:t>
            </a:r>
            <a:r>
              <a:rPr lang="en-US" sz="2000" b="1" dirty="0" err="1">
                <a:solidFill>
                  <a:schemeClr val="bg1"/>
                </a:solidFill>
              </a:rPr>
              <a:t>instagram</a:t>
            </a:r>
            <a:r>
              <a:rPr lang="en-US" sz="2000" b="1" dirty="0">
                <a:solidFill>
                  <a:schemeClr val="bg1"/>
                </a:solidFill>
              </a:rPr>
              <a:t> @poetrysalsabila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24000" y="1656700"/>
            <a:ext cx="9144000" cy="317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16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3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3" y="1376652"/>
            <a:ext cx="10515600" cy="4351339"/>
          </a:xfrm>
        </p:spPr>
        <p:txBody>
          <a:bodyPr>
            <a:normAutofit/>
          </a:bodyPr>
          <a:lstStyle/>
          <a:p>
            <a:r>
              <a:rPr lang="en-US" sz="2600" dirty="0" err="1"/>
              <a:t>NoNa</a:t>
            </a:r>
            <a:r>
              <a:rPr lang="en-US" sz="2600" dirty="0"/>
              <a:t> is a girl group consisting of four Indonesian women under the international production house 88rising </a:t>
            </a:r>
          </a:p>
          <a:p>
            <a:r>
              <a:rPr lang="en-US" sz="2600" dirty="0"/>
              <a:t>Despite debuting through a Hollywood label, </a:t>
            </a:r>
            <a:r>
              <a:rPr lang="en-US" sz="2600" dirty="0" err="1"/>
              <a:t>NoNa's</a:t>
            </a:r>
            <a:r>
              <a:rPr lang="en-US" sz="2600" dirty="0"/>
              <a:t> digital interactions on Instagram are still dominated by Indonesian netizens</a:t>
            </a:r>
          </a:p>
          <a:p>
            <a:r>
              <a:rPr lang="en-US" sz="2600" dirty="0"/>
              <a:t>There is a phenomenon occurring on Instagram regarding the imbalance between global strategies and the response of the local Indonesian audience</a:t>
            </a:r>
          </a:p>
          <a:p>
            <a:r>
              <a:rPr lang="en-US" sz="2600" dirty="0"/>
              <a:t>Glocalization is seen as the transformation of local economies and cultures adapted by global American productions</a:t>
            </a:r>
          </a:p>
        </p:txBody>
      </p:sp>
    </p:spTree>
    <p:extLst>
      <p:ext uri="{BB962C8B-B14F-4D97-AF65-F5344CB8AC3E}">
        <p14:creationId xmlns:p14="http://schemas.microsoft.com/office/powerpoint/2010/main" val="295069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3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LITERATURE REVIEW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3" y="1376652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The West and Western media view the East or non-Western cultures as exotic, unique, and valuable to be conquered </a:t>
            </a:r>
            <a:r>
              <a:rPr lang="en-ID" dirty="0"/>
              <a:t>(Said, 1995).</a:t>
            </a:r>
          </a:p>
          <a:p>
            <a:r>
              <a:rPr lang="en-US" dirty="0"/>
              <a:t>Social media has become a global platform for displaying self-existence and self-representation </a:t>
            </a:r>
            <a:r>
              <a:rPr lang="en-ID" dirty="0"/>
              <a:t>(Theresa, 2008).</a:t>
            </a:r>
          </a:p>
          <a:p>
            <a:r>
              <a:rPr lang="en-US" dirty="0"/>
              <a:t>The construction of identity, especially that of celebrities on Instagram, is used as a strategy to attract the attention of audiences and markets </a:t>
            </a:r>
            <a:r>
              <a:rPr lang="en-ID" dirty="0"/>
              <a:t>(Abidin, 2018).</a:t>
            </a:r>
          </a:p>
          <a:p>
            <a:r>
              <a:rPr lang="en-US" dirty="0"/>
              <a:t>Glocalization is used to construct non-Western cultures through American production in the global market </a:t>
            </a:r>
            <a:r>
              <a:rPr lang="en-ID" dirty="0"/>
              <a:t>(Ritzer &amp; Malone, 2000).</a:t>
            </a:r>
          </a:p>
        </p:txBody>
      </p:sp>
    </p:spTree>
    <p:extLst>
      <p:ext uri="{BB962C8B-B14F-4D97-AF65-F5344CB8AC3E}">
        <p14:creationId xmlns:p14="http://schemas.microsoft.com/office/powerpoint/2010/main" val="2324887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3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METHOD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3" y="1376652"/>
            <a:ext cx="10515600" cy="4351339"/>
          </a:xfrm>
        </p:spPr>
        <p:txBody>
          <a:bodyPr>
            <a:normAutofit/>
          </a:bodyPr>
          <a:lstStyle/>
          <a:p>
            <a:r>
              <a:rPr lang="en-US" sz="2700" dirty="0"/>
              <a:t>Analysis focused on narrative and visual aspects through screenshotting pictures, videos, and captions</a:t>
            </a:r>
          </a:p>
          <a:p>
            <a:r>
              <a:rPr lang="en-US" sz="2700" dirty="0"/>
              <a:t>The selected posts are those published between 29 April 2025 – 4 July 2025</a:t>
            </a:r>
          </a:p>
          <a:p>
            <a:r>
              <a:rPr lang="en-US" sz="2700" dirty="0"/>
              <a:t>Data was collected using purposive sampling in the form of photos taken from Instagram feeds, videos taken from the Reels feature, and captions that accompanied </a:t>
            </a:r>
            <a:r>
              <a:rPr lang="en-US" sz="2700" dirty="0" err="1"/>
              <a:t>NoNa's</a:t>
            </a:r>
            <a:r>
              <a:rPr lang="en-US" sz="2700" dirty="0"/>
              <a:t> Instagram posts.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915989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3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Glocalization of Indonesian Celebrity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83" y="1376652"/>
            <a:ext cx="10515600" cy="4351339"/>
          </a:xfrm>
        </p:spPr>
        <p:txBody>
          <a:bodyPr>
            <a:normAutofit/>
          </a:bodyPr>
          <a:lstStyle/>
          <a:p>
            <a:r>
              <a:rPr lang="en-US" sz="2600" dirty="0"/>
              <a:t>Celebrities are seen as products of social mobility, whose value is already apparent and reproduced.</a:t>
            </a:r>
          </a:p>
          <a:p>
            <a:r>
              <a:rPr lang="en-US" sz="2600" dirty="0"/>
              <a:t>Celebrities work to reveal and exploit what already exists to be more visible.</a:t>
            </a:r>
          </a:p>
          <a:p>
            <a:r>
              <a:rPr lang="en-US" sz="2600" dirty="0"/>
              <a:t>The myth of “global” here does not mean Worldwide, but instead recognized by America or the West.</a:t>
            </a:r>
          </a:p>
          <a:p>
            <a:r>
              <a:rPr lang="en-US" sz="2600" dirty="0"/>
              <a:t>Contemporary Eastern constructs cannot be separated from the Western perspective, which considers the East to be exotic.</a:t>
            </a:r>
          </a:p>
        </p:txBody>
      </p:sp>
    </p:spTree>
    <p:extLst>
      <p:ext uri="{BB962C8B-B14F-4D97-AF65-F5344CB8AC3E}">
        <p14:creationId xmlns:p14="http://schemas.microsoft.com/office/powerpoint/2010/main" val="599952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66C14-B230-FAED-6176-73ECE00E7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8CEFB6-A2BA-301D-1188-42B77A45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83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Echoing Through Mimicry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3F02D8-ACC3-1AA5-7F15-1FDA0774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83" y="1376652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Indonesian celebrities must modify themselves according to Western standards through mimicry to be heard.</a:t>
            </a:r>
          </a:p>
          <a:p>
            <a:r>
              <a:rPr lang="en-US" dirty="0"/>
              <a:t>Glocalization of Indonesian celebrities is successful in the Indonesian market. Although Indonesia has mass-market appeal, it does not have power</a:t>
            </a:r>
          </a:p>
        </p:txBody>
      </p:sp>
    </p:spTree>
    <p:extLst>
      <p:ext uri="{BB962C8B-B14F-4D97-AF65-F5344CB8AC3E}">
        <p14:creationId xmlns:p14="http://schemas.microsoft.com/office/powerpoint/2010/main" val="10476192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DED2D-D24B-AB3C-9AE2-080994BE4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B515C4-8C03-DE91-511D-D1C69D51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83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Representatio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n of Indonesian Identity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789163-04D1-FF7E-EF6F-A0ADC5B7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83" y="1376652"/>
            <a:ext cx="10515600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Representation of Indonesian identity in construction based on:</a:t>
            </a:r>
          </a:p>
          <a:p>
            <a:r>
              <a:rPr lang="en-US" dirty="0"/>
              <a:t>Exotic aesthetics attached to women's bodies and nature</a:t>
            </a:r>
          </a:p>
          <a:p>
            <a:r>
              <a:rPr lang="en-US" dirty="0"/>
              <a:t>Cultural symbols viewed from a collective perspective</a:t>
            </a:r>
          </a:p>
        </p:txBody>
      </p:sp>
      <p:pic>
        <p:nvPicPr>
          <p:cNvPr id="3" name="Picture 2" descr="A group of women posing for a picture&#10;&#10;AI-generated content may be incorrect.">
            <a:extLst>
              <a:ext uri="{FF2B5EF4-FFF2-40B4-BE49-F238E27FC236}">
                <a16:creationId xmlns:a16="http://schemas.microsoft.com/office/drawing/2014/main" id="{9AD08F6B-2187-110A-2762-71FDAAD36B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86" y="3214096"/>
            <a:ext cx="3266636" cy="3266636"/>
          </a:xfrm>
          <a:prstGeom prst="rect">
            <a:avLst/>
          </a:prstGeom>
        </p:spPr>
      </p:pic>
      <p:pic>
        <p:nvPicPr>
          <p:cNvPr id="7" name="Picture 6" descr="A group of women in dresses in water&#10;&#10;AI-generated content may be incorrect.">
            <a:extLst>
              <a:ext uri="{FF2B5EF4-FFF2-40B4-BE49-F238E27FC236}">
                <a16:creationId xmlns:a16="http://schemas.microsoft.com/office/drawing/2014/main" id="{47985103-6F30-D6EC-9D91-9175F0D12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39" y="3214096"/>
            <a:ext cx="3266636" cy="326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2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FDB74-91F2-0A81-E01C-BD2B3B0DD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EC328C-3CDB-BA97-10F3-20FE13DD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83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Pictures, Videos, and Captions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8C4274-18F5-EE74-1C17-FAF25DC4B6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05" t="28431" r="43553" b="11716"/>
          <a:stretch>
            <a:fillRect/>
          </a:stretch>
        </p:blipFill>
        <p:spPr>
          <a:xfrm>
            <a:off x="6609346" y="1505910"/>
            <a:ext cx="2933008" cy="33653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C6165C-8750-71DC-7EA4-CD0E73A6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290" t="16609" r="3421" b="75035"/>
          <a:stretch>
            <a:fillRect/>
          </a:stretch>
        </p:blipFill>
        <p:spPr>
          <a:xfrm>
            <a:off x="6609346" y="5076388"/>
            <a:ext cx="4668253" cy="573089"/>
          </a:xfrm>
          <a:prstGeom prst="rect">
            <a:avLst/>
          </a:prstGeom>
        </p:spPr>
      </p:pic>
      <p:pic>
        <p:nvPicPr>
          <p:cNvPr id="17" name="Content Placeholder 16" descr="A group of women on stage&#10;&#10;AI-generated content may be incorrect.">
            <a:extLst>
              <a:ext uri="{FF2B5EF4-FFF2-40B4-BE49-F238E27FC236}">
                <a16:creationId xmlns:a16="http://schemas.microsoft.com/office/drawing/2014/main" id="{239F25B9-729D-CDE6-1CFA-DFCAB9CAD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3" y="1505910"/>
            <a:ext cx="5055020" cy="3365333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38E74E-8891-5A11-F6C2-DAAC0964F4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763" t="28430" r="13947" b="63213"/>
          <a:stretch>
            <a:fillRect/>
          </a:stretch>
        </p:blipFill>
        <p:spPr>
          <a:xfrm>
            <a:off x="579579" y="5076388"/>
            <a:ext cx="5211619" cy="73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03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29AF0-2592-2325-FB49-8178C3266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6E2190-E93B-39B0-D65C-A1CAC33D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83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Comment Sections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409DB-E4A4-D33F-7439-697660F39C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500" t="39766" r="16842" b="27719"/>
          <a:stretch>
            <a:fillRect/>
          </a:stretch>
        </p:blipFill>
        <p:spPr>
          <a:xfrm>
            <a:off x="838200" y="1572126"/>
            <a:ext cx="4867222" cy="2903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5A0F93-CC10-3B4F-1048-7EE700F6EE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282" t="28430" r="23948" b="30058"/>
          <a:stretch>
            <a:fillRect/>
          </a:stretch>
        </p:blipFill>
        <p:spPr>
          <a:xfrm>
            <a:off x="5936631" y="1558692"/>
            <a:ext cx="4296534" cy="3061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37EFDA-A379-33CE-4453-57B7079902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693" t="26901" r="17763" b="53216"/>
          <a:stretch>
            <a:fillRect/>
          </a:stretch>
        </p:blipFill>
        <p:spPr>
          <a:xfrm>
            <a:off x="3183894" y="4802167"/>
            <a:ext cx="5043056" cy="16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72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175</TotalTime>
  <Words>738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Franklin Gothic Demi Cond</vt:lpstr>
      <vt:lpstr>Franklin Gothic Medium Cond</vt:lpstr>
      <vt:lpstr>Office Theme</vt:lpstr>
      <vt:lpstr>Performing Global, Echoing Local: Celebrity Glocalization in Instagram @nonawav</vt:lpstr>
      <vt:lpstr>INTRODUCTION</vt:lpstr>
      <vt:lpstr>LITERATURE REVIEW</vt:lpstr>
      <vt:lpstr>METHOD</vt:lpstr>
      <vt:lpstr>Glocalization of Indonesian Celebrity</vt:lpstr>
      <vt:lpstr>Echoing Through Mimicry</vt:lpstr>
      <vt:lpstr>Representation of Indonesian Identity</vt:lpstr>
      <vt:lpstr>Pictures, Videos, and Captions</vt:lpstr>
      <vt:lpstr>Comment Sections</vt:lpstr>
      <vt:lpstr>CONCLUSION</vt:lpstr>
      <vt:lpstr>REFERENCES</vt:lpstr>
      <vt:lpstr>THANK YOU!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ismail - [2010]</dc:creator>
  <cp:lastModifiedBy>Poetry Salsabila</cp:lastModifiedBy>
  <cp:revision>104</cp:revision>
  <dcterms:created xsi:type="dcterms:W3CDTF">2023-04-14T06:04:15Z</dcterms:created>
  <dcterms:modified xsi:type="dcterms:W3CDTF">2025-08-03T06:43:29Z</dcterms:modified>
</cp:coreProperties>
</file>