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2018655"/>
            <a:ext cx="11812385" cy="879475"/>
          </a:xfrm>
        </p:spPr>
        <p:txBody>
          <a:bodyPr>
            <a:noAutofit/>
          </a:bodyPr>
          <a:lstStyle/>
          <a:p>
            <a:r>
              <a:rPr lang="en-US" sz="2800" b="1" dirty="0">
                <a:solidFill>
                  <a:schemeClr val="bg1"/>
                </a:solidFill>
                <a:latin typeface="+mn-lt"/>
                <a:cs typeface="Times New Roman" panose="02020603050405020304" pitchFamily="18" charset="0"/>
              </a:rPr>
              <a:t>THE INNER CONFLICT OF THE MAIN CHARACTER IN DARIN J. SALLAM'S FARHA </a:t>
            </a:r>
            <a:br>
              <a:rPr lang="en-US" sz="2800" b="1" dirty="0">
                <a:solidFill>
                  <a:schemeClr val="bg1"/>
                </a:solidFill>
                <a:latin typeface="+mn-lt"/>
                <a:cs typeface="Times New Roman" panose="02020603050405020304" pitchFamily="18" charset="0"/>
              </a:rPr>
            </a:br>
            <a:r>
              <a:rPr lang="en-US" sz="2800" b="1" dirty="0">
                <a:solidFill>
                  <a:schemeClr val="bg1"/>
                </a:solidFill>
                <a:latin typeface="+mn-lt"/>
                <a:cs typeface="Times New Roman" panose="02020603050405020304" pitchFamily="18" charset="0"/>
              </a:rPr>
              <a:t> (STUDY OF LITERARY PSYCHOLOGY)</a:t>
            </a:r>
          </a:p>
        </p:txBody>
      </p:sp>
      <p:sp>
        <p:nvSpPr>
          <p:cNvPr id="6" name="Subtitle 5"/>
          <p:cNvSpPr>
            <a:spLocks noGrp="1"/>
          </p:cNvSpPr>
          <p:nvPr>
            <p:ph type="subTitle" idx="1"/>
          </p:nvPr>
        </p:nvSpPr>
        <p:spPr>
          <a:xfrm>
            <a:off x="1147379" y="4362404"/>
            <a:ext cx="9144000" cy="1011470"/>
          </a:xfrm>
        </p:spPr>
        <p:txBody>
          <a:bodyPr>
            <a:normAutofit fontScale="92500" lnSpcReduction="10000"/>
          </a:bodyPr>
          <a:lstStyle/>
          <a:p>
            <a:pPr>
              <a:lnSpc>
                <a:spcPct val="110000"/>
              </a:lnSpc>
              <a:spcBef>
                <a:spcPts val="0"/>
              </a:spcBef>
            </a:pPr>
            <a:r>
              <a:rPr lang="en-US" sz="1600" b="1" dirty="0">
                <a:solidFill>
                  <a:schemeClr val="bg1"/>
                </a:solidFill>
              </a:rPr>
              <a:t>Eka Kurnia </a:t>
            </a:r>
            <a:r>
              <a:rPr lang="en-US" sz="1600" b="1" dirty="0" err="1">
                <a:solidFill>
                  <a:schemeClr val="bg1"/>
                </a:solidFill>
              </a:rPr>
              <a:t>Firmansyah</a:t>
            </a:r>
            <a:endParaRPr lang="en-US" sz="1600" b="1" dirty="0">
              <a:solidFill>
                <a:schemeClr val="bg1"/>
              </a:solidFill>
            </a:endParaRPr>
          </a:p>
          <a:p>
            <a:pPr>
              <a:lnSpc>
                <a:spcPct val="110000"/>
              </a:lnSpc>
              <a:spcBef>
                <a:spcPts val="0"/>
              </a:spcBef>
            </a:pPr>
            <a:r>
              <a:rPr lang="en-US" sz="1600" b="1" dirty="0" err="1">
                <a:solidFill>
                  <a:schemeClr val="bg1"/>
                </a:solidFill>
              </a:rPr>
              <a:t>Aulia</a:t>
            </a:r>
            <a:r>
              <a:rPr lang="en-US" sz="1600" b="1" dirty="0">
                <a:solidFill>
                  <a:schemeClr val="bg1"/>
                </a:solidFill>
              </a:rPr>
              <a:t> </a:t>
            </a:r>
            <a:r>
              <a:rPr lang="en-US" sz="1600" b="1" dirty="0" err="1">
                <a:solidFill>
                  <a:schemeClr val="bg1"/>
                </a:solidFill>
              </a:rPr>
              <a:t>Yolan</a:t>
            </a:r>
            <a:r>
              <a:rPr lang="en-US" sz="1600" b="1" dirty="0">
                <a:solidFill>
                  <a:schemeClr val="bg1"/>
                </a:solidFill>
              </a:rPr>
              <a:t> </a:t>
            </a:r>
            <a:r>
              <a:rPr lang="en-US" sz="1600" b="1" dirty="0" err="1">
                <a:solidFill>
                  <a:schemeClr val="bg1"/>
                </a:solidFill>
              </a:rPr>
              <a:t>Huzafa</a:t>
            </a:r>
            <a:endParaRPr lang="en-US" sz="1600" b="1" dirty="0">
              <a:solidFill>
                <a:schemeClr val="bg1"/>
              </a:solidFill>
            </a:endParaRPr>
          </a:p>
          <a:p>
            <a:pPr>
              <a:lnSpc>
                <a:spcPct val="110000"/>
              </a:lnSpc>
              <a:spcBef>
                <a:spcPts val="0"/>
              </a:spcBef>
            </a:pPr>
            <a:endParaRPr lang="en-US" sz="1600" b="1" dirty="0">
              <a:solidFill>
                <a:schemeClr val="bg1"/>
              </a:solidFill>
            </a:endParaRPr>
          </a:p>
          <a:p>
            <a:pPr>
              <a:lnSpc>
                <a:spcPct val="110000"/>
              </a:lnSpc>
              <a:spcBef>
                <a:spcPts val="0"/>
              </a:spcBef>
            </a:pPr>
            <a:r>
              <a:rPr lang="en-US" sz="1600" b="1" dirty="0">
                <a:solidFill>
                  <a:schemeClr val="bg1"/>
                </a:solidFill>
              </a:rPr>
              <a:t>Universitas </a:t>
            </a:r>
            <a:r>
              <a:rPr lang="en-US" sz="1600" b="1" dirty="0" err="1">
                <a:solidFill>
                  <a:schemeClr val="bg1"/>
                </a:solidFill>
              </a:rPr>
              <a:t>Padjadjaran</a:t>
            </a:r>
            <a:r>
              <a:rPr lang="en-US" sz="1600" b="1" dirty="0">
                <a:solidFill>
                  <a:schemeClr val="bg1"/>
                </a:solidFill>
              </a:rPr>
              <a:t> </a:t>
            </a:r>
          </a:p>
        </p:txBody>
      </p:sp>
      <p:sp>
        <p:nvSpPr>
          <p:cNvPr id="7" name="Title 4"/>
          <p:cNvSpPr txBox="1">
            <a:spLocks/>
          </p:cNvSpPr>
          <p:nvPr/>
        </p:nvSpPr>
        <p:spPr>
          <a:xfrm>
            <a:off x="1147379" y="3313141"/>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ABS-ICOLLITE-24297</a:t>
            </a:r>
            <a:endParaRPr lang="en-US" sz="1600" dirty="0">
              <a:solidFill>
                <a:schemeClr val="bg1"/>
              </a:solidFill>
              <a:latin typeface="+mn-lt"/>
              <a:cs typeface="Times New Roman" panose="02020603050405020304" pitchFamily="18" charset="0"/>
            </a:endParaRPr>
          </a:p>
        </p:txBody>
      </p:sp>
      <p:sp>
        <p:nvSpPr>
          <p:cNvPr id="12" name="Flowchart: Terminator 11">
            <a:extLst>
              <a:ext uri="{FF2B5EF4-FFF2-40B4-BE49-F238E27FC236}">
                <a16:creationId xmlns:a16="http://schemas.microsoft.com/office/drawing/2014/main" id="{E1EF4416-0CA7-ED27-9A37-E73D99AE8C77}"/>
              </a:ext>
            </a:extLst>
          </p:cNvPr>
          <p:cNvSpPr/>
          <p:nvPr/>
        </p:nvSpPr>
        <p:spPr>
          <a:xfrm>
            <a:off x="-749000" y="393012"/>
            <a:ext cx="4502732" cy="879475"/>
          </a:xfrm>
          <a:prstGeom prst="flowChartTerminator">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D"/>
          </a:p>
        </p:txBody>
      </p:sp>
      <p:pic>
        <p:nvPicPr>
          <p:cNvPr id="13" name="Picture 12">
            <a:extLst>
              <a:ext uri="{FF2B5EF4-FFF2-40B4-BE49-F238E27FC236}">
                <a16:creationId xmlns:a16="http://schemas.microsoft.com/office/drawing/2014/main" id="{D86D8C78-8ADF-FA09-79E1-2E0C9D152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17"/>
            <a:ext cx="2457523" cy="547663"/>
          </a:xfrm>
          <a:prstGeom prst="rect">
            <a:avLst/>
          </a:prstGeom>
        </p:spPr>
      </p:pic>
      <p:pic>
        <p:nvPicPr>
          <p:cNvPr id="14" name="Picture 13">
            <a:extLst>
              <a:ext uri="{FF2B5EF4-FFF2-40B4-BE49-F238E27FC236}">
                <a16:creationId xmlns:a16="http://schemas.microsoft.com/office/drawing/2014/main" id="{85D9F9F1-F280-5443-ABAF-CBF7B7DB8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998" y="522543"/>
            <a:ext cx="591629" cy="620409"/>
          </a:xfrm>
          <a:prstGeom prst="rect">
            <a:avLst/>
          </a:prstGeom>
        </p:spPr>
      </p:pic>
    </p:spTree>
    <p:extLst>
      <p:ext uri="{BB962C8B-B14F-4D97-AF65-F5344CB8AC3E}">
        <p14:creationId xmlns:p14="http://schemas.microsoft.com/office/powerpoint/2010/main" val="34699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pic>
        <p:nvPicPr>
          <p:cNvPr id="3" name="Content Placeholder 2">
            <a:extLst>
              <a:ext uri="{FF2B5EF4-FFF2-40B4-BE49-F238E27FC236}">
                <a16:creationId xmlns:a16="http://schemas.microsoft.com/office/drawing/2014/main" id="{ACB53E04-70B3-5547-5234-4333C4F945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582" y="1725561"/>
            <a:ext cx="8636174" cy="4750978"/>
          </a:xfrm>
        </p:spPr>
      </p:pic>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The film gained the attention of many people even before the film was released by Netflix, Israeli Finance Minister Avigdor Liberman commented on Twitter “It’s crazy that Netflix has chosen to stream a film whose whole purpose is to incite against Israeli soldiers by showing false things” (Alaa </a:t>
            </a:r>
            <a:r>
              <a:rPr lang="en-US" sz="2000" dirty="0" err="1">
                <a:solidFill>
                  <a:schemeClr val="bg1"/>
                </a:solidFill>
              </a:rPr>
              <a:t>Elsaar</a:t>
            </a:r>
            <a:r>
              <a:rPr lang="en-US" sz="2000" dirty="0">
                <a:solidFill>
                  <a:schemeClr val="bg1"/>
                </a:solidFill>
              </a:rPr>
              <a:t>, 2022). Former Al Jazeera journalist, Ahmad </a:t>
            </a:r>
            <a:r>
              <a:rPr lang="en-US" sz="2000" dirty="0" err="1">
                <a:solidFill>
                  <a:schemeClr val="bg1"/>
                </a:solidFill>
              </a:rPr>
              <a:t>Ekdin</a:t>
            </a:r>
            <a:r>
              <a:rPr lang="en-US" sz="2000" dirty="0">
                <a:solidFill>
                  <a:schemeClr val="bg1"/>
                </a:solidFill>
              </a:rPr>
              <a:t> also commented “The Israeli regime is in full panic mode over Farha, a powerful, heart-opening film by Darin </a:t>
            </a:r>
            <a:r>
              <a:rPr lang="en-US" sz="2000" dirty="0" err="1">
                <a:solidFill>
                  <a:schemeClr val="bg1"/>
                </a:solidFill>
              </a:rPr>
              <a:t>Sallam</a:t>
            </a:r>
            <a:r>
              <a:rPr lang="en-US" sz="2000" dirty="0">
                <a:solidFill>
                  <a:schemeClr val="bg1"/>
                </a:solidFill>
              </a:rPr>
              <a:t> that dares to tell the story of a young girls' perspective of the Nakba (ethnic cleansing of +700,000 Palestinians)” (Nada, 2022).</a:t>
            </a:r>
          </a:p>
          <a:p>
            <a:pPr marL="0" indent="0">
              <a:buNone/>
            </a:pPr>
            <a:r>
              <a:rPr lang="en-US" sz="2000" dirty="0" err="1">
                <a:solidFill>
                  <a:schemeClr val="bg1"/>
                </a:solidFill>
              </a:rPr>
              <a:t>Nurgiyantoro</a:t>
            </a:r>
            <a:r>
              <a:rPr lang="en-US" sz="2000" dirty="0">
                <a:solidFill>
                  <a:schemeClr val="bg1"/>
                </a:solidFill>
              </a:rPr>
              <a:t> (2009:122) explains conflict as an event that is classified as an important element of the story in the development of the plot. Furthermore, Stanton (in </a:t>
            </a:r>
            <a:r>
              <a:rPr lang="en-US" sz="2000" dirty="0" err="1">
                <a:solidFill>
                  <a:schemeClr val="bg1"/>
                </a:solidFill>
              </a:rPr>
              <a:t>Nurgiyantoro</a:t>
            </a:r>
            <a:r>
              <a:rPr lang="en-US" sz="2000" dirty="0">
                <a:solidFill>
                  <a:schemeClr val="bg1"/>
                </a:solidFill>
              </a:rPr>
              <a:t>, 2009:61) distinguishes conflict into conflict internal conflicts called psychological conflicts, and external conflicts that arise due to interaction with the outside world. Psychological conflict according to </a:t>
            </a:r>
            <a:r>
              <a:rPr lang="en-US" sz="2000" dirty="0" err="1">
                <a:solidFill>
                  <a:schemeClr val="bg1"/>
                </a:solidFill>
              </a:rPr>
              <a:t>Nurgiyantoro</a:t>
            </a:r>
            <a:r>
              <a:rPr lang="en-US" sz="2000" dirty="0">
                <a:solidFill>
                  <a:schemeClr val="bg1"/>
                </a:solidFill>
              </a:rPr>
              <a:t> (2009:122) is a form of conflict that arises in the mind of a person or character in a story. In other words, psychological conflict is related to the inner challenges that individuals face.</a:t>
            </a: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pic>
        <p:nvPicPr>
          <p:cNvPr id="3" name="Content Placeholder 2">
            <a:extLst>
              <a:ext uri="{FF2B5EF4-FFF2-40B4-BE49-F238E27FC236}">
                <a16:creationId xmlns:a16="http://schemas.microsoft.com/office/drawing/2014/main" id="{25671059-3103-DE02-1E22-2940D67A4C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582" y="1376652"/>
            <a:ext cx="7792444" cy="4838700"/>
          </a:xfrm>
        </p:spPr>
      </p:pic>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pic>
        <p:nvPicPr>
          <p:cNvPr id="3" name="Content Placeholder 2">
            <a:extLst>
              <a:ext uri="{FF2B5EF4-FFF2-40B4-BE49-F238E27FC236}">
                <a16:creationId xmlns:a16="http://schemas.microsoft.com/office/drawing/2014/main" id="{58E822A9-03C3-C193-D23A-915A3D318F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582" y="1681316"/>
            <a:ext cx="7969255" cy="4586749"/>
          </a:xfrm>
        </p:spPr>
      </p:pic>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83977" y="1509387"/>
            <a:ext cx="10515600" cy="4351338"/>
          </a:xfrm>
        </p:spPr>
        <p:txBody>
          <a:bodyPr>
            <a:normAutofit/>
          </a:bodyPr>
          <a:lstStyle/>
          <a:p>
            <a:pPr marL="0" indent="0">
              <a:buNone/>
            </a:pPr>
            <a:r>
              <a:rPr lang="en-US" sz="2000" dirty="0" err="1">
                <a:solidFill>
                  <a:schemeClr val="bg1"/>
                </a:solidFill>
              </a:rPr>
              <a:t>Berdasarkan</a:t>
            </a:r>
            <a:r>
              <a:rPr lang="en-US" sz="2000" dirty="0">
                <a:solidFill>
                  <a:schemeClr val="bg1"/>
                </a:solidFill>
              </a:rPr>
              <a:t> </a:t>
            </a:r>
            <a:r>
              <a:rPr lang="en-US" sz="2000" dirty="0" err="1">
                <a:solidFill>
                  <a:schemeClr val="bg1"/>
                </a:solidFill>
              </a:rPr>
              <a:t>temuan</a:t>
            </a:r>
            <a:r>
              <a:rPr lang="en-US" sz="2000" dirty="0">
                <a:solidFill>
                  <a:schemeClr val="bg1"/>
                </a:solidFill>
              </a:rPr>
              <a:t> </a:t>
            </a:r>
            <a:r>
              <a:rPr lang="en-US" sz="2000" dirty="0" err="1">
                <a:solidFill>
                  <a:schemeClr val="bg1"/>
                </a:solidFill>
              </a:rPr>
              <a:t>dalam</a:t>
            </a:r>
            <a:r>
              <a:rPr lang="en-US" sz="2000" dirty="0">
                <a:solidFill>
                  <a:schemeClr val="bg1"/>
                </a:solidFill>
              </a:rPr>
              <a:t> </a:t>
            </a:r>
            <a:r>
              <a:rPr lang="en-US" sz="2000" dirty="0" err="1">
                <a:solidFill>
                  <a:schemeClr val="bg1"/>
                </a:solidFill>
              </a:rPr>
              <a:t>struktur</a:t>
            </a:r>
            <a:r>
              <a:rPr lang="en-US" sz="2000" dirty="0">
                <a:solidFill>
                  <a:schemeClr val="bg1"/>
                </a:solidFill>
              </a:rPr>
              <a:t> </a:t>
            </a:r>
            <a:r>
              <a:rPr lang="en-US" sz="2000" dirty="0" err="1">
                <a:solidFill>
                  <a:schemeClr val="bg1"/>
                </a:solidFill>
              </a:rPr>
              <a:t>naratif</a:t>
            </a:r>
            <a:r>
              <a:rPr lang="en-US" sz="2000" dirty="0">
                <a:solidFill>
                  <a:schemeClr val="bg1"/>
                </a:solidFill>
              </a:rPr>
              <a:t> film yang </a:t>
            </a:r>
            <a:r>
              <a:rPr lang="en-US" sz="2000" dirty="0" err="1">
                <a:solidFill>
                  <a:schemeClr val="bg1"/>
                </a:solidFill>
              </a:rPr>
              <a:t>dikemukakan</a:t>
            </a:r>
            <a:r>
              <a:rPr lang="en-US" sz="2000" dirty="0">
                <a:solidFill>
                  <a:schemeClr val="bg1"/>
                </a:solidFill>
              </a:rPr>
              <a:t> </a:t>
            </a:r>
            <a:r>
              <a:rPr lang="en-US" sz="2000" dirty="0" err="1">
                <a:solidFill>
                  <a:schemeClr val="bg1"/>
                </a:solidFill>
              </a:rPr>
              <a:t>penulis</a:t>
            </a:r>
            <a:r>
              <a:rPr lang="en-US" sz="2000" dirty="0">
                <a:solidFill>
                  <a:schemeClr val="bg1"/>
                </a:solidFill>
              </a:rPr>
              <a:t> </a:t>
            </a:r>
            <a:r>
              <a:rPr lang="en-US" sz="2000" dirty="0" err="1">
                <a:solidFill>
                  <a:schemeClr val="bg1"/>
                </a:solidFill>
              </a:rPr>
              <a:t>kemudian</a:t>
            </a:r>
            <a:r>
              <a:rPr lang="en-US" sz="2000" dirty="0">
                <a:solidFill>
                  <a:schemeClr val="bg1"/>
                </a:solidFill>
              </a:rPr>
              <a:t> </a:t>
            </a:r>
            <a:r>
              <a:rPr lang="en-US" sz="2000" dirty="0" err="1">
                <a:solidFill>
                  <a:schemeClr val="bg1"/>
                </a:solidFill>
              </a:rPr>
              <a:t>penulis</a:t>
            </a:r>
            <a:r>
              <a:rPr lang="en-US" sz="2000" dirty="0">
                <a:solidFill>
                  <a:schemeClr val="bg1"/>
                </a:solidFill>
              </a:rPr>
              <a:t>, </a:t>
            </a:r>
            <a:r>
              <a:rPr lang="en-US" sz="2000" dirty="0" err="1">
                <a:solidFill>
                  <a:schemeClr val="bg1"/>
                </a:solidFill>
              </a:rPr>
              <a:t>ditemukan</a:t>
            </a:r>
            <a:r>
              <a:rPr lang="en-US" sz="2000" dirty="0">
                <a:solidFill>
                  <a:schemeClr val="bg1"/>
                </a:solidFill>
              </a:rPr>
              <a:t> </a:t>
            </a:r>
            <a:r>
              <a:rPr lang="en-US" sz="2000" dirty="0" err="1">
                <a:solidFill>
                  <a:schemeClr val="bg1"/>
                </a:solidFill>
              </a:rPr>
              <a:t>sejumlah</a:t>
            </a:r>
            <a:r>
              <a:rPr lang="en-US" sz="2000" dirty="0">
                <a:solidFill>
                  <a:schemeClr val="bg1"/>
                </a:solidFill>
              </a:rPr>
              <a:t> </a:t>
            </a:r>
            <a:r>
              <a:rPr lang="en-US" sz="2000" dirty="0" err="1">
                <a:solidFill>
                  <a:schemeClr val="bg1"/>
                </a:solidFill>
              </a:rPr>
              <a:t>penghambat</a:t>
            </a:r>
            <a:r>
              <a:rPr lang="en-US" sz="2000" dirty="0">
                <a:solidFill>
                  <a:schemeClr val="bg1"/>
                </a:solidFill>
              </a:rPr>
              <a:t> Farha </a:t>
            </a:r>
            <a:r>
              <a:rPr lang="en-US" sz="2000" dirty="0" err="1">
                <a:solidFill>
                  <a:schemeClr val="bg1"/>
                </a:solidFill>
              </a:rPr>
              <a:t>dalam</a:t>
            </a:r>
            <a:r>
              <a:rPr lang="en-US" sz="2000" dirty="0">
                <a:solidFill>
                  <a:schemeClr val="bg1"/>
                </a:solidFill>
              </a:rPr>
              <a:t> </a:t>
            </a:r>
            <a:r>
              <a:rPr lang="en-US" sz="2000" dirty="0" err="1">
                <a:solidFill>
                  <a:schemeClr val="bg1"/>
                </a:solidFill>
              </a:rPr>
              <a:t>meraih</a:t>
            </a:r>
            <a:r>
              <a:rPr lang="en-US" sz="2000" dirty="0">
                <a:solidFill>
                  <a:schemeClr val="bg1"/>
                </a:solidFill>
              </a:rPr>
              <a:t> </a:t>
            </a:r>
            <a:r>
              <a:rPr lang="en-US" sz="2000" dirty="0" err="1">
                <a:solidFill>
                  <a:schemeClr val="bg1"/>
                </a:solidFill>
              </a:rPr>
              <a:t>objek</a:t>
            </a:r>
            <a:r>
              <a:rPr lang="en-US" sz="2000" dirty="0">
                <a:solidFill>
                  <a:schemeClr val="bg1"/>
                </a:solidFill>
              </a:rPr>
              <a:t> </a:t>
            </a:r>
            <a:r>
              <a:rPr lang="en-US" sz="2000" dirty="0" err="1">
                <a:solidFill>
                  <a:schemeClr val="bg1"/>
                </a:solidFill>
              </a:rPr>
              <a:t>antara</a:t>
            </a:r>
            <a:r>
              <a:rPr lang="en-US" sz="2000" dirty="0">
                <a:solidFill>
                  <a:schemeClr val="bg1"/>
                </a:solidFill>
              </a:rPr>
              <a:t> lain </a:t>
            </a:r>
            <a:r>
              <a:rPr lang="en-US" sz="2000" dirty="0" err="1">
                <a:solidFill>
                  <a:schemeClr val="bg1"/>
                </a:solidFill>
              </a:rPr>
              <a:t>budaya</a:t>
            </a:r>
            <a:r>
              <a:rPr lang="en-US" sz="2000" dirty="0">
                <a:solidFill>
                  <a:schemeClr val="bg1"/>
                </a:solidFill>
              </a:rPr>
              <a:t> </a:t>
            </a:r>
            <a:r>
              <a:rPr lang="en-US" sz="2000" dirty="0" err="1">
                <a:solidFill>
                  <a:schemeClr val="bg1"/>
                </a:solidFill>
              </a:rPr>
              <a:t>menikah</a:t>
            </a:r>
            <a:r>
              <a:rPr lang="en-US" sz="2000" dirty="0">
                <a:solidFill>
                  <a:schemeClr val="bg1"/>
                </a:solidFill>
              </a:rPr>
              <a:t> </a:t>
            </a:r>
            <a:r>
              <a:rPr lang="en-US" sz="2000" dirty="0" err="1">
                <a:solidFill>
                  <a:schemeClr val="bg1"/>
                </a:solidFill>
              </a:rPr>
              <a:t>muda</a:t>
            </a:r>
            <a:r>
              <a:rPr lang="en-US" sz="2000" dirty="0">
                <a:solidFill>
                  <a:schemeClr val="bg1"/>
                </a:solidFill>
              </a:rPr>
              <a:t> di </a:t>
            </a:r>
            <a:r>
              <a:rPr lang="en-US" sz="2000" dirty="0" err="1">
                <a:solidFill>
                  <a:schemeClr val="bg1"/>
                </a:solidFill>
              </a:rPr>
              <a:t>desanya</a:t>
            </a:r>
            <a:r>
              <a:rPr lang="en-US" sz="2000" dirty="0">
                <a:solidFill>
                  <a:schemeClr val="bg1"/>
                </a:solidFill>
              </a:rPr>
              <a:t>, </a:t>
            </a:r>
            <a:r>
              <a:rPr lang="en-US" sz="2000" dirty="0" err="1">
                <a:solidFill>
                  <a:schemeClr val="bg1"/>
                </a:solidFill>
              </a:rPr>
              <a:t>tidak</a:t>
            </a:r>
            <a:r>
              <a:rPr lang="en-US" sz="2000" dirty="0">
                <a:solidFill>
                  <a:schemeClr val="bg1"/>
                </a:solidFill>
              </a:rPr>
              <a:t> </a:t>
            </a:r>
            <a:r>
              <a:rPr lang="en-US" sz="2000" dirty="0" err="1">
                <a:solidFill>
                  <a:schemeClr val="bg1"/>
                </a:solidFill>
              </a:rPr>
              <a:t>ada</a:t>
            </a:r>
            <a:r>
              <a:rPr lang="en-US" sz="2000" dirty="0">
                <a:solidFill>
                  <a:schemeClr val="bg1"/>
                </a:solidFill>
              </a:rPr>
              <a:t> </a:t>
            </a:r>
            <a:r>
              <a:rPr lang="en-US" sz="2000" dirty="0" err="1">
                <a:solidFill>
                  <a:schemeClr val="bg1"/>
                </a:solidFill>
              </a:rPr>
              <a:t>sekolah</a:t>
            </a:r>
            <a:r>
              <a:rPr lang="en-US" sz="2000" dirty="0">
                <a:solidFill>
                  <a:schemeClr val="bg1"/>
                </a:solidFill>
              </a:rPr>
              <a:t> </a:t>
            </a:r>
            <a:r>
              <a:rPr lang="en-US" sz="2000" dirty="0" err="1">
                <a:solidFill>
                  <a:schemeClr val="bg1"/>
                </a:solidFill>
              </a:rPr>
              <a:t>untuk</a:t>
            </a:r>
            <a:r>
              <a:rPr lang="en-US" sz="2000" dirty="0">
                <a:solidFill>
                  <a:schemeClr val="bg1"/>
                </a:solidFill>
              </a:rPr>
              <a:t> </a:t>
            </a:r>
            <a:r>
              <a:rPr lang="en-US" sz="2000" dirty="0" err="1">
                <a:solidFill>
                  <a:schemeClr val="bg1"/>
                </a:solidFill>
              </a:rPr>
              <a:t>perempuan</a:t>
            </a:r>
            <a:r>
              <a:rPr lang="en-US" sz="2000" dirty="0">
                <a:solidFill>
                  <a:schemeClr val="bg1"/>
                </a:solidFill>
              </a:rPr>
              <a:t> di </a:t>
            </a:r>
            <a:r>
              <a:rPr lang="en-US" sz="2000" dirty="0" err="1">
                <a:solidFill>
                  <a:schemeClr val="bg1"/>
                </a:solidFill>
              </a:rPr>
              <a:t>desanya</a:t>
            </a:r>
            <a:r>
              <a:rPr lang="en-US" sz="2000" dirty="0">
                <a:solidFill>
                  <a:schemeClr val="bg1"/>
                </a:solidFill>
              </a:rPr>
              <a:t>, </a:t>
            </a:r>
            <a:r>
              <a:rPr lang="en-US" sz="2000" dirty="0" err="1">
                <a:solidFill>
                  <a:schemeClr val="bg1"/>
                </a:solidFill>
              </a:rPr>
              <a:t>keraguan</a:t>
            </a:r>
            <a:r>
              <a:rPr lang="en-US" sz="2000" dirty="0">
                <a:solidFill>
                  <a:schemeClr val="bg1"/>
                </a:solidFill>
              </a:rPr>
              <a:t> </a:t>
            </a:r>
            <a:r>
              <a:rPr lang="en-US" sz="2000" dirty="0" err="1">
                <a:solidFill>
                  <a:schemeClr val="bg1"/>
                </a:solidFill>
              </a:rPr>
              <a:t>ayahnya</a:t>
            </a:r>
            <a:r>
              <a:rPr lang="en-US" sz="2000" dirty="0">
                <a:solidFill>
                  <a:schemeClr val="bg1"/>
                </a:solidFill>
              </a:rPr>
              <a:t> </a:t>
            </a:r>
            <a:r>
              <a:rPr lang="en-US" sz="2000" dirty="0" err="1">
                <a:solidFill>
                  <a:schemeClr val="bg1"/>
                </a:solidFill>
              </a:rPr>
              <a:t>untuk</a:t>
            </a:r>
            <a:r>
              <a:rPr lang="en-US" sz="2000" dirty="0">
                <a:solidFill>
                  <a:schemeClr val="bg1"/>
                </a:solidFill>
              </a:rPr>
              <a:t> </a:t>
            </a:r>
            <a:r>
              <a:rPr lang="en-US" sz="2000" dirty="0" err="1">
                <a:solidFill>
                  <a:schemeClr val="bg1"/>
                </a:solidFill>
              </a:rPr>
              <a:t>mendaftarkan</a:t>
            </a:r>
            <a:r>
              <a:rPr lang="en-US" sz="2000" dirty="0">
                <a:solidFill>
                  <a:schemeClr val="bg1"/>
                </a:solidFill>
              </a:rPr>
              <a:t> Farha </a:t>
            </a:r>
            <a:r>
              <a:rPr lang="en-US" sz="2000" dirty="0" err="1">
                <a:solidFill>
                  <a:schemeClr val="bg1"/>
                </a:solidFill>
              </a:rPr>
              <a:t>sekolah</a:t>
            </a:r>
            <a:r>
              <a:rPr lang="en-US" sz="2000" dirty="0">
                <a:solidFill>
                  <a:schemeClr val="bg1"/>
                </a:solidFill>
              </a:rPr>
              <a:t> di </a:t>
            </a:r>
            <a:r>
              <a:rPr lang="en-US" sz="2000" dirty="0" err="1">
                <a:solidFill>
                  <a:schemeClr val="bg1"/>
                </a:solidFill>
              </a:rPr>
              <a:t>kota</a:t>
            </a:r>
            <a:r>
              <a:rPr lang="en-US" sz="2000" dirty="0">
                <a:solidFill>
                  <a:schemeClr val="bg1"/>
                </a:solidFill>
              </a:rPr>
              <a:t>, </a:t>
            </a:r>
            <a:r>
              <a:rPr lang="en-US" sz="2000" dirty="0" err="1">
                <a:solidFill>
                  <a:schemeClr val="bg1"/>
                </a:solidFill>
              </a:rPr>
              <a:t>ustaz</a:t>
            </a:r>
            <a:r>
              <a:rPr lang="en-US" sz="2000" dirty="0">
                <a:solidFill>
                  <a:schemeClr val="bg1"/>
                </a:solidFill>
              </a:rPr>
              <a:t> yang </a:t>
            </a:r>
            <a:r>
              <a:rPr lang="en-US" sz="2000" dirty="0" err="1">
                <a:solidFill>
                  <a:schemeClr val="bg1"/>
                </a:solidFill>
              </a:rPr>
              <a:t>menentang</a:t>
            </a:r>
            <a:r>
              <a:rPr lang="en-US" sz="2000" dirty="0">
                <a:solidFill>
                  <a:schemeClr val="bg1"/>
                </a:solidFill>
              </a:rPr>
              <a:t> Farha </a:t>
            </a:r>
            <a:r>
              <a:rPr lang="en-US" sz="2000" dirty="0" err="1">
                <a:solidFill>
                  <a:schemeClr val="bg1"/>
                </a:solidFill>
              </a:rPr>
              <a:t>untuk</a:t>
            </a:r>
            <a:r>
              <a:rPr lang="en-US" sz="2000" dirty="0">
                <a:solidFill>
                  <a:schemeClr val="bg1"/>
                </a:solidFill>
              </a:rPr>
              <a:t> </a:t>
            </a:r>
            <a:r>
              <a:rPr lang="en-US" sz="2000" dirty="0" err="1">
                <a:solidFill>
                  <a:schemeClr val="bg1"/>
                </a:solidFill>
              </a:rPr>
              <a:t>sekolah</a:t>
            </a:r>
            <a:r>
              <a:rPr lang="en-US" sz="2000" dirty="0">
                <a:solidFill>
                  <a:schemeClr val="bg1"/>
                </a:solidFill>
              </a:rPr>
              <a:t> di </a:t>
            </a:r>
            <a:r>
              <a:rPr lang="en-US" sz="2000" dirty="0" err="1">
                <a:solidFill>
                  <a:schemeClr val="bg1"/>
                </a:solidFill>
              </a:rPr>
              <a:t>kota</a:t>
            </a:r>
            <a:r>
              <a:rPr lang="en-US" sz="2000" dirty="0">
                <a:solidFill>
                  <a:schemeClr val="bg1"/>
                </a:solidFill>
              </a:rPr>
              <a:t>, </a:t>
            </a:r>
            <a:r>
              <a:rPr lang="en-US" sz="2000" dirty="0" err="1">
                <a:solidFill>
                  <a:schemeClr val="bg1"/>
                </a:solidFill>
              </a:rPr>
              <a:t>lamaran</a:t>
            </a:r>
            <a:r>
              <a:rPr lang="en-US" sz="2000" dirty="0">
                <a:solidFill>
                  <a:schemeClr val="bg1"/>
                </a:solidFill>
              </a:rPr>
              <a:t> Nasser, </a:t>
            </a:r>
            <a:r>
              <a:rPr lang="en-US" sz="2000" dirty="0" err="1">
                <a:solidFill>
                  <a:schemeClr val="bg1"/>
                </a:solidFill>
              </a:rPr>
              <a:t>meletusnya</a:t>
            </a:r>
            <a:r>
              <a:rPr lang="en-US" sz="2000" dirty="0">
                <a:solidFill>
                  <a:schemeClr val="bg1"/>
                </a:solidFill>
              </a:rPr>
              <a:t> </a:t>
            </a:r>
            <a:r>
              <a:rPr lang="en-US" sz="2000" dirty="0" err="1">
                <a:solidFill>
                  <a:schemeClr val="bg1"/>
                </a:solidFill>
              </a:rPr>
              <a:t>peristiwa</a:t>
            </a:r>
            <a:r>
              <a:rPr lang="en-US" sz="2000" dirty="0">
                <a:solidFill>
                  <a:schemeClr val="bg1"/>
                </a:solidFill>
              </a:rPr>
              <a:t> Nakba, dan </a:t>
            </a:r>
            <a:r>
              <a:rPr lang="en-US" sz="2000" dirty="0" err="1">
                <a:solidFill>
                  <a:schemeClr val="bg1"/>
                </a:solidFill>
              </a:rPr>
              <a:t>ketidakberdayaan</a:t>
            </a:r>
            <a:r>
              <a:rPr lang="en-US" sz="2000" dirty="0">
                <a:solidFill>
                  <a:schemeClr val="bg1"/>
                </a:solidFill>
              </a:rPr>
              <a:t> Farha. </a:t>
            </a:r>
            <a:r>
              <a:rPr lang="en-US" sz="2000" dirty="0" err="1">
                <a:solidFill>
                  <a:schemeClr val="bg1"/>
                </a:solidFill>
              </a:rPr>
              <a:t>Sebagai</a:t>
            </a:r>
            <a:r>
              <a:rPr lang="en-US" sz="2000" dirty="0">
                <a:solidFill>
                  <a:schemeClr val="bg1"/>
                </a:solidFill>
              </a:rPr>
              <a:t> </a:t>
            </a:r>
            <a:r>
              <a:rPr lang="en-US" sz="2000" dirty="0" err="1">
                <a:solidFill>
                  <a:schemeClr val="bg1"/>
                </a:solidFill>
              </a:rPr>
              <a:t>seorang</a:t>
            </a:r>
            <a:r>
              <a:rPr lang="en-US" sz="2000" dirty="0">
                <a:solidFill>
                  <a:schemeClr val="bg1"/>
                </a:solidFill>
              </a:rPr>
              <a:t> </a:t>
            </a:r>
            <a:r>
              <a:rPr lang="en-US" sz="2000" dirty="0" err="1">
                <a:solidFill>
                  <a:schemeClr val="bg1"/>
                </a:solidFill>
              </a:rPr>
              <a:t>remaja</a:t>
            </a:r>
            <a:r>
              <a:rPr lang="en-US" sz="2000" dirty="0">
                <a:solidFill>
                  <a:schemeClr val="bg1"/>
                </a:solidFill>
              </a:rPr>
              <a:t> </a:t>
            </a:r>
            <a:r>
              <a:rPr lang="en-US" sz="2000" dirty="0" err="1">
                <a:solidFill>
                  <a:schemeClr val="bg1"/>
                </a:solidFill>
              </a:rPr>
              <a:t>perempuan</a:t>
            </a:r>
            <a:r>
              <a:rPr lang="en-US" sz="2000" dirty="0">
                <a:solidFill>
                  <a:schemeClr val="bg1"/>
                </a:solidFill>
              </a:rPr>
              <a:t> </a:t>
            </a:r>
            <a:r>
              <a:rPr lang="en-US" sz="2000" dirty="0" err="1">
                <a:solidFill>
                  <a:schemeClr val="bg1"/>
                </a:solidFill>
              </a:rPr>
              <a:t>berusia</a:t>
            </a:r>
            <a:r>
              <a:rPr lang="en-US" sz="2000" dirty="0">
                <a:solidFill>
                  <a:schemeClr val="bg1"/>
                </a:solidFill>
              </a:rPr>
              <a:t> 14 </a:t>
            </a:r>
            <a:r>
              <a:rPr lang="en-US" sz="2000" dirty="0" err="1">
                <a:solidFill>
                  <a:schemeClr val="bg1"/>
                </a:solidFill>
              </a:rPr>
              <a:t>tahun</a:t>
            </a:r>
            <a:r>
              <a:rPr lang="en-US" sz="2000" dirty="0">
                <a:solidFill>
                  <a:schemeClr val="bg1"/>
                </a:solidFill>
              </a:rPr>
              <a:t> yang </a:t>
            </a:r>
            <a:r>
              <a:rPr lang="en-US" sz="2000" dirty="0" err="1">
                <a:solidFill>
                  <a:schemeClr val="bg1"/>
                </a:solidFill>
              </a:rPr>
              <a:t>seharusnya</a:t>
            </a:r>
            <a:r>
              <a:rPr lang="en-US" sz="2000" dirty="0">
                <a:solidFill>
                  <a:schemeClr val="bg1"/>
                </a:solidFill>
              </a:rPr>
              <a:t> </a:t>
            </a:r>
            <a:r>
              <a:rPr lang="en-US" sz="2000" dirty="0" err="1">
                <a:solidFill>
                  <a:schemeClr val="bg1"/>
                </a:solidFill>
              </a:rPr>
              <a:t>bebas</a:t>
            </a:r>
            <a:r>
              <a:rPr lang="en-US" sz="2000" dirty="0">
                <a:solidFill>
                  <a:schemeClr val="bg1"/>
                </a:solidFill>
              </a:rPr>
              <a:t> </a:t>
            </a:r>
            <a:r>
              <a:rPr lang="en-US" sz="2000" dirty="0" err="1">
                <a:solidFill>
                  <a:schemeClr val="bg1"/>
                </a:solidFill>
              </a:rPr>
              <a:t>dalam</a:t>
            </a:r>
            <a:r>
              <a:rPr lang="en-US" sz="2000" dirty="0">
                <a:solidFill>
                  <a:schemeClr val="bg1"/>
                </a:solidFill>
              </a:rPr>
              <a:t> </a:t>
            </a:r>
            <a:r>
              <a:rPr lang="en-US" sz="2000" dirty="0" err="1">
                <a:solidFill>
                  <a:schemeClr val="bg1"/>
                </a:solidFill>
              </a:rPr>
              <a:t>mengejar</a:t>
            </a:r>
            <a:r>
              <a:rPr lang="en-US" sz="2000" dirty="0">
                <a:solidFill>
                  <a:schemeClr val="bg1"/>
                </a:solidFill>
              </a:rPr>
              <a:t> </a:t>
            </a:r>
            <a:r>
              <a:rPr lang="en-US" sz="2000" dirty="0" err="1">
                <a:solidFill>
                  <a:schemeClr val="bg1"/>
                </a:solidFill>
              </a:rPr>
              <a:t>mimpinya</a:t>
            </a:r>
            <a:r>
              <a:rPr lang="en-US" sz="2000" dirty="0">
                <a:solidFill>
                  <a:schemeClr val="bg1"/>
                </a:solidFill>
              </a:rPr>
              <a:t> </a:t>
            </a:r>
            <a:r>
              <a:rPr lang="en-US" sz="2000" dirty="0" err="1">
                <a:solidFill>
                  <a:schemeClr val="bg1"/>
                </a:solidFill>
              </a:rPr>
              <a:t>ini</a:t>
            </a:r>
            <a:r>
              <a:rPr lang="en-US" sz="2000" dirty="0">
                <a:solidFill>
                  <a:schemeClr val="bg1"/>
                </a:solidFill>
              </a:rPr>
              <a:t>, Farha </a:t>
            </a:r>
            <a:r>
              <a:rPr lang="en-US" sz="2000" dirty="0" err="1">
                <a:solidFill>
                  <a:schemeClr val="bg1"/>
                </a:solidFill>
              </a:rPr>
              <a:t>justru</a:t>
            </a:r>
            <a:r>
              <a:rPr lang="en-US" sz="2000" dirty="0">
                <a:solidFill>
                  <a:schemeClr val="bg1"/>
                </a:solidFill>
              </a:rPr>
              <a:t> </a:t>
            </a:r>
            <a:r>
              <a:rPr lang="en-US" sz="2000" dirty="0" err="1">
                <a:solidFill>
                  <a:schemeClr val="bg1"/>
                </a:solidFill>
              </a:rPr>
              <a:t>harus</a:t>
            </a:r>
            <a:r>
              <a:rPr lang="en-US" sz="2000" dirty="0">
                <a:solidFill>
                  <a:schemeClr val="bg1"/>
                </a:solidFill>
              </a:rPr>
              <a:t> </a:t>
            </a:r>
            <a:r>
              <a:rPr lang="en-US" sz="2000" dirty="0" err="1">
                <a:solidFill>
                  <a:schemeClr val="bg1"/>
                </a:solidFill>
              </a:rPr>
              <a:t>melewati</a:t>
            </a:r>
            <a:r>
              <a:rPr lang="en-US" sz="2000" dirty="0">
                <a:solidFill>
                  <a:schemeClr val="bg1"/>
                </a:solidFill>
              </a:rPr>
              <a:t> </a:t>
            </a:r>
            <a:r>
              <a:rPr lang="en-US" sz="2000" dirty="0" err="1">
                <a:solidFill>
                  <a:schemeClr val="bg1"/>
                </a:solidFill>
              </a:rPr>
              <a:t>serangkaian</a:t>
            </a:r>
            <a:r>
              <a:rPr lang="en-US" sz="2000" dirty="0">
                <a:solidFill>
                  <a:schemeClr val="bg1"/>
                </a:solidFill>
              </a:rPr>
              <a:t> </a:t>
            </a:r>
            <a:r>
              <a:rPr lang="en-US" sz="2000" dirty="0" err="1">
                <a:solidFill>
                  <a:schemeClr val="bg1"/>
                </a:solidFill>
              </a:rPr>
              <a:t>konflik</a:t>
            </a:r>
            <a:r>
              <a:rPr lang="en-US" sz="2000" dirty="0">
                <a:solidFill>
                  <a:schemeClr val="bg1"/>
                </a:solidFill>
              </a:rPr>
              <a:t> </a:t>
            </a:r>
            <a:r>
              <a:rPr lang="en-US" sz="2000" dirty="0" err="1">
                <a:solidFill>
                  <a:schemeClr val="bg1"/>
                </a:solidFill>
              </a:rPr>
              <a:t>batin</a:t>
            </a:r>
            <a:r>
              <a:rPr lang="en-US" sz="2000" dirty="0">
                <a:solidFill>
                  <a:schemeClr val="bg1"/>
                </a:solidFill>
              </a:rPr>
              <a:t> </a:t>
            </a:r>
            <a:r>
              <a:rPr lang="en-US" sz="2000" dirty="0" err="1">
                <a:solidFill>
                  <a:schemeClr val="bg1"/>
                </a:solidFill>
              </a:rPr>
              <a:t>antara</a:t>
            </a:r>
            <a:r>
              <a:rPr lang="en-US" sz="2000" dirty="0">
                <a:solidFill>
                  <a:schemeClr val="bg1"/>
                </a:solidFill>
              </a:rPr>
              <a:t> lain </a:t>
            </a:r>
            <a:r>
              <a:rPr lang="en-US" sz="2000" dirty="0" err="1">
                <a:solidFill>
                  <a:schemeClr val="bg1"/>
                </a:solidFill>
              </a:rPr>
              <a:t>berupa</a:t>
            </a:r>
            <a:r>
              <a:rPr lang="en-US" sz="2000" dirty="0">
                <a:solidFill>
                  <a:schemeClr val="bg1"/>
                </a:solidFill>
              </a:rPr>
              <a:t> rasa </a:t>
            </a:r>
            <a:r>
              <a:rPr lang="en-US" sz="2000" dirty="0" err="1">
                <a:solidFill>
                  <a:schemeClr val="bg1"/>
                </a:solidFill>
              </a:rPr>
              <a:t>tidak</a:t>
            </a:r>
            <a:r>
              <a:rPr lang="en-US" sz="2000" dirty="0">
                <a:solidFill>
                  <a:schemeClr val="bg1"/>
                </a:solidFill>
              </a:rPr>
              <a:t> </a:t>
            </a:r>
            <a:r>
              <a:rPr lang="en-US" sz="2000" dirty="0" err="1">
                <a:solidFill>
                  <a:schemeClr val="bg1"/>
                </a:solidFill>
              </a:rPr>
              <a:t>puas</a:t>
            </a:r>
            <a:r>
              <a:rPr lang="en-US" sz="2000" dirty="0">
                <a:solidFill>
                  <a:schemeClr val="bg1"/>
                </a:solidFill>
              </a:rPr>
              <a:t>, rasa </a:t>
            </a:r>
            <a:r>
              <a:rPr lang="en-US" sz="2000" dirty="0" err="1">
                <a:solidFill>
                  <a:schemeClr val="bg1"/>
                </a:solidFill>
              </a:rPr>
              <a:t>sedih</a:t>
            </a:r>
            <a:r>
              <a:rPr lang="en-US" sz="2000" dirty="0">
                <a:solidFill>
                  <a:schemeClr val="bg1"/>
                </a:solidFill>
              </a:rPr>
              <a:t>, rasa </a:t>
            </a:r>
            <a:r>
              <a:rPr lang="en-US" sz="2000" dirty="0" err="1">
                <a:solidFill>
                  <a:schemeClr val="bg1"/>
                </a:solidFill>
              </a:rPr>
              <a:t>marah</a:t>
            </a:r>
            <a:r>
              <a:rPr lang="en-US" sz="2000" dirty="0">
                <a:solidFill>
                  <a:schemeClr val="bg1"/>
                </a:solidFill>
              </a:rPr>
              <a:t>, rasa </a:t>
            </a:r>
            <a:r>
              <a:rPr lang="en-US" sz="2000" dirty="0" err="1">
                <a:solidFill>
                  <a:schemeClr val="bg1"/>
                </a:solidFill>
              </a:rPr>
              <a:t>cemas</a:t>
            </a:r>
            <a:r>
              <a:rPr lang="en-US" sz="2000" dirty="0">
                <a:solidFill>
                  <a:schemeClr val="bg1"/>
                </a:solidFill>
              </a:rPr>
              <a:t>, </a:t>
            </a:r>
            <a:r>
              <a:rPr lang="en-US" sz="2000" dirty="0" err="1">
                <a:solidFill>
                  <a:schemeClr val="bg1"/>
                </a:solidFill>
              </a:rPr>
              <a:t>perhatian</a:t>
            </a:r>
            <a:r>
              <a:rPr lang="en-US" sz="2000" dirty="0">
                <a:solidFill>
                  <a:schemeClr val="bg1"/>
                </a:solidFill>
              </a:rPr>
              <a:t>, rasa </a:t>
            </a:r>
            <a:r>
              <a:rPr lang="en-US" sz="2000" dirty="0" err="1">
                <a:solidFill>
                  <a:schemeClr val="bg1"/>
                </a:solidFill>
              </a:rPr>
              <a:t>takut</a:t>
            </a:r>
            <a:r>
              <a:rPr lang="en-US" sz="2000" dirty="0">
                <a:solidFill>
                  <a:schemeClr val="bg1"/>
                </a:solidFill>
              </a:rPr>
              <a:t>, </a:t>
            </a:r>
            <a:r>
              <a:rPr lang="en-US" sz="2000" dirty="0" err="1">
                <a:solidFill>
                  <a:schemeClr val="bg1"/>
                </a:solidFill>
              </a:rPr>
              <a:t>frustasi</a:t>
            </a:r>
            <a:r>
              <a:rPr lang="en-US" sz="2000" dirty="0">
                <a:solidFill>
                  <a:schemeClr val="bg1"/>
                </a:solidFill>
              </a:rPr>
              <a:t>, rasa </a:t>
            </a:r>
            <a:r>
              <a:rPr lang="en-US" sz="2000" dirty="0" err="1">
                <a:solidFill>
                  <a:schemeClr val="bg1"/>
                </a:solidFill>
              </a:rPr>
              <a:t>bersalah</a:t>
            </a:r>
            <a:r>
              <a:rPr lang="en-US" sz="2000" dirty="0">
                <a:solidFill>
                  <a:schemeClr val="bg1"/>
                </a:solidFill>
              </a:rPr>
              <a:t>, dan </a:t>
            </a:r>
            <a:r>
              <a:rPr lang="en-US" sz="2000" dirty="0" err="1">
                <a:solidFill>
                  <a:schemeClr val="bg1"/>
                </a:solidFill>
              </a:rPr>
              <a:t>depresi</a:t>
            </a:r>
            <a:r>
              <a:rPr lang="en-US" sz="2000" dirty="0">
                <a:solidFill>
                  <a:schemeClr val="bg1"/>
                </a:solidFill>
              </a:rPr>
              <a:t>. Dimana pada </a:t>
            </a:r>
            <a:r>
              <a:rPr lang="en-US" sz="2000" dirty="0" err="1">
                <a:solidFill>
                  <a:schemeClr val="bg1"/>
                </a:solidFill>
              </a:rPr>
              <a:t>awal</a:t>
            </a:r>
            <a:r>
              <a:rPr lang="en-US" sz="2000" dirty="0">
                <a:solidFill>
                  <a:schemeClr val="bg1"/>
                </a:solidFill>
              </a:rPr>
              <a:t> </a:t>
            </a:r>
            <a:r>
              <a:rPr lang="en-US" sz="2000" dirty="0" err="1">
                <a:solidFill>
                  <a:schemeClr val="bg1"/>
                </a:solidFill>
              </a:rPr>
              <a:t>cerita</a:t>
            </a:r>
            <a:r>
              <a:rPr lang="en-US" sz="2000" dirty="0">
                <a:solidFill>
                  <a:schemeClr val="bg1"/>
                </a:solidFill>
              </a:rPr>
              <a:t>, Farha </a:t>
            </a:r>
            <a:r>
              <a:rPr lang="en-US" sz="2000" dirty="0" err="1">
                <a:solidFill>
                  <a:schemeClr val="bg1"/>
                </a:solidFill>
              </a:rPr>
              <a:t>didominasi</a:t>
            </a:r>
            <a:r>
              <a:rPr lang="en-US" sz="2000" dirty="0">
                <a:solidFill>
                  <a:schemeClr val="bg1"/>
                </a:solidFill>
              </a:rPr>
              <a:t> oleh </a:t>
            </a:r>
            <a:r>
              <a:rPr lang="en-US" sz="2000" dirty="0" err="1">
                <a:solidFill>
                  <a:schemeClr val="bg1"/>
                </a:solidFill>
              </a:rPr>
              <a:t>unsur</a:t>
            </a:r>
            <a:r>
              <a:rPr lang="en-US" sz="2000" dirty="0">
                <a:solidFill>
                  <a:schemeClr val="bg1"/>
                </a:solidFill>
              </a:rPr>
              <a:t> id </a:t>
            </a:r>
            <a:r>
              <a:rPr lang="en-US" sz="2000" dirty="0" err="1">
                <a:solidFill>
                  <a:schemeClr val="bg1"/>
                </a:solidFill>
              </a:rPr>
              <a:t>dalam</a:t>
            </a:r>
            <a:r>
              <a:rPr lang="en-US" sz="2000" dirty="0">
                <a:solidFill>
                  <a:schemeClr val="bg1"/>
                </a:solidFill>
              </a:rPr>
              <a:t> </a:t>
            </a:r>
            <a:r>
              <a:rPr lang="en-US" sz="2000" dirty="0" err="1">
                <a:solidFill>
                  <a:schemeClr val="bg1"/>
                </a:solidFill>
              </a:rPr>
              <a:t>konflik</a:t>
            </a:r>
            <a:r>
              <a:rPr lang="en-US" sz="2000" dirty="0">
                <a:solidFill>
                  <a:schemeClr val="bg1"/>
                </a:solidFill>
              </a:rPr>
              <a:t> </a:t>
            </a:r>
            <a:r>
              <a:rPr lang="en-US" sz="2000" dirty="0" err="1">
                <a:solidFill>
                  <a:schemeClr val="bg1"/>
                </a:solidFill>
              </a:rPr>
              <a:t>batin</a:t>
            </a:r>
            <a:r>
              <a:rPr lang="en-US" sz="2000" dirty="0">
                <a:solidFill>
                  <a:schemeClr val="bg1"/>
                </a:solidFill>
              </a:rPr>
              <a:t> yang </a:t>
            </a:r>
            <a:r>
              <a:rPr lang="en-US" sz="2000" dirty="0" err="1">
                <a:solidFill>
                  <a:schemeClr val="bg1"/>
                </a:solidFill>
              </a:rPr>
              <a:t>dialami</a:t>
            </a:r>
            <a:r>
              <a:rPr lang="en-US" sz="2000" dirty="0">
                <a:solidFill>
                  <a:schemeClr val="bg1"/>
                </a:solidFill>
              </a:rPr>
              <a:t>. </a:t>
            </a:r>
            <a:r>
              <a:rPr lang="en-US" sz="2000" dirty="0" err="1">
                <a:solidFill>
                  <a:schemeClr val="bg1"/>
                </a:solidFill>
              </a:rPr>
              <a:t>Namun</a:t>
            </a:r>
            <a:r>
              <a:rPr lang="en-US" sz="2000" dirty="0">
                <a:solidFill>
                  <a:schemeClr val="bg1"/>
                </a:solidFill>
              </a:rPr>
              <a:t> </a:t>
            </a:r>
            <a:r>
              <a:rPr lang="en-US" sz="2000" dirty="0" err="1">
                <a:solidFill>
                  <a:schemeClr val="bg1"/>
                </a:solidFill>
              </a:rPr>
              <a:t>secara</a:t>
            </a:r>
            <a:r>
              <a:rPr lang="en-US" sz="2000" dirty="0">
                <a:solidFill>
                  <a:schemeClr val="bg1"/>
                </a:solidFill>
              </a:rPr>
              <a:t> </a:t>
            </a:r>
            <a:r>
              <a:rPr lang="en-US" sz="2000" dirty="0" err="1">
                <a:solidFill>
                  <a:schemeClr val="bg1"/>
                </a:solidFill>
              </a:rPr>
              <a:t>keseluruhan</a:t>
            </a:r>
            <a:r>
              <a:rPr lang="en-US" sz="2000" dirty="0">
                <a:solidFill>
                  <a:schemeClr val="bg1"/>
                </a:solidFill>
              </a:rPr>
              <a:t> </a:t>
            </a:r>
            <a:r>
              <a:rPr lang="en-US" sz="2000" dirty="0" err="1">
                <a:solidFill>
                  <a:schemeClr val="bg1"/>
                </a:solidFill>
              </a:rPr>
              <a:t>unsur</a:t>
            </a:r>
            <a:r>
              <a:rPr lang="en-US" sz="2000" dirty="0">
                <a:solidFill>
                  <a:schemeClr val="bg1"/>
                </a:solidFill>
              </a:rPr>
              <a:t> ego </a:t>
            </a:r>
            <a:r>
              <a:rPr lang="en-US" sz="2000" dirty="0" err="1">
                <a:solidFill>
                  <a:schemeClr val="bg1"/>
                </a:solidFill>
              </a:rPr>
              <a:t>mendominasi</a:t>
            </a:r>
            <a:r>
              <a:rPr lang="en-US" sz="2000" dirty="0">
                <a:solidFill>
                  <a:schemeClr val="bg1"/>
                </a:solidFill>
              </a:rPr>
              <a:t> </a:t>
            </a:r>
            <a:r>
              <a:rPr lang="en-US" sz="2000" dirty="0" err="1">
                <a:solidFill>
                  <a:schemeClr val="bg1"/>
                </a:solidFill>
              </a:rPr>
              <a:t>setiap</a:t>
            </a:r>
            <a:r>
              <a:rPr lang="en-US" sz="2000" dirty="0">
                <a:solidFill>
                  <a:schemeClr val="bg1"/>
                </a:solidFill>
              </a:rPr>
              <a:t> </a:t>
            </a:r>
            <a:r>
              <a:rPr lang="en-US" sz="2000" dirty="0" err="1">
                <a:solidFill>
                  <a:schemeClr val="bg1"/>
                </a:solidFill>
              </a:rPr>
              <a:t>tindakan</a:t>
            </a:r>
            <a:r>
              <a:rPr lang="en-US" sz="2000" dirty="0">
                <a:solidFill>
                  <a:schemeClr val="bg1"/>
                </a:solidFill>
              </a:rPr>
              <a:t> yang </a:t>
            </a:r>
            <a:r>
              <a:rPr lang="en-US" sz="2000" dirty="0" err="1">
                <a:solidFill>
                  <a:schemeClr val="bg1"/>
                </a:solidFill>
              </a:rPr>
              <a:t>diambil</a:t>
            </a:r>
            <a:r>
              <a:rPr lang="en-US" sz="2000" dirty="0">
                <a:solidFill>
                  <a:schemeClr val="bg1"/>
                </a:solidFill>
              </a:rPr>
              <a:t> oleh Farha </a:t>
            </a:r>
            <a:r>
              <a:rPr lang="en-US" sz="2000" dirty="0" err="1">
                <a:solidFill>
                  <a:schemeClr val="bg1"/>
                </a:solidFill>
              </a:rPr>
              <a:t>ketika</a:t>
            </a:r>
            <a:r>
              <a:rPr lang="en-US" sz="2000" dirty="0">
                <a:solidFill>
                  <a:schemeClr val="bg1"/>
                </a:solidFill>
              </a:rPr>
              <a:t> </a:t>
            </a:r>
            <a:r>
              <a:rPr lang="en-US" sz="2000" dirty="0" err="1">
                <a:solidFill>
                  <a:schemeClr val="bg1"/>
                </a:solidFill>
              </a:rPr>
              <a:t>terjadi</a:t>
            </a:r>
            <a:r>
              <a:rPr lang="en-US" sz="2000" dirty="0">
                <a:solidFill>
                  <a:schemeClr val="bg1"/>
                </a:solidFill>
              </a:rPr>
              <a:t> </a:t>
            </a:r>
            <a:r>
              <a:rPr lang="en-US" sz="2000" dirty="0" err="1">
                <a:solidFill>
                  <a:schemeClr val="bg1"/>
                </a:solidFill>
              </a:rPr>
              <a:t>pertarungan</a:t>
            </a:r>
            <a:r>
              <a:rPr lang="en-US" sz="2000" dirty="0">
                <a:solidFill>
                  <a:schemeClr val="bg1"/>
                </a:solidFill>
              </a:rPr>
              <a:t> </a:t>
            </a:r>
            <a:r>
              <a:rPr lang="en-US" sz="2000" dirty="0" err="1">
                <a:solidFill>
                  <a:schemeClr val="bg1"/>
                </a:solidFill>
              </a:rPr>
              <a:t>antara</a:t>
            </a:r>
            <a:r>
              <a:rPr lang="en-US" sz="2000" dirty="0">
                <a:solidFill>
                  <a:schemeClr val="bg1"/>
                </a:solidFill>
              </a:rPr>
              <a:t> od, ego, dan superego. </a:t>
            </a:r>
            <a:r>
              <a:rPr lang="en-US" sz="2000" dirty="0" err="1">
                <a:solidFill>
                  <a:schemeClr val="bg1"/>
                </a:solidFill>
              </a:rPr>
              <a:t>Dalam</a:t>
            </a:r>
            <a:r>
              <a:rPr lang="en-US" sz="2000" dirty="0">
                <a:solidFill>
                  <a:schemeClr val="bg1"/>
                </a:solidFill>
              </a:rPr>
              <a:t> </a:t>
            </a:r>
            <a:r>
              <a:rPr lang="en-US" sz="2000" dirty="0" err="1">
                <a:solidFill>
                  <a:schemeClr val="bg1"/>
                </a:solidFill>
              </a:rPr>
              <a:t>menghadapi</a:t>
            </a:r>
            <a:r>
              <a:rPr lang="en-US" sz="2000" dirty="0">
                <a:solidFill>
                  <a:schemeClr val="bg1"/>
                </a:solidFill>
              </a:rPr>
              <a:t> </a:t>
            </a:r>
            <a:r>
              <a:rPr lang="en-US" sz="2000" dirty="0" err="1">
                <a:solidFill>
                  <a:schemeClr val="bg1"/>
                </a:solidFill>
              </a:rPr>
              <a:t>konflik</a:t>
            </a:r>
            <a:r>
              <a:rPr lang="en-US" sz="2000" dirty="0">
                <a:solidFill>
                  <a:schemeClr val="bg1"/>
                </a:solidFill>
              </a:rPr>
              <a:t> </a:t>
            </a:r>
            <a:r>
              <a:rPr lang="en-US" sz="2000" dirty="0" err="1">
                <a:solidFill>
                  <a:schemeClr val="bg1"/>
                </a:solidFill>
              </a:rPr>
              <a:t>batin</a:t>
            </a:r>
            <a:r>
              <a:rPr lang="en-US" sz="2000" dirty="0">
                <a:solidFill>
                  <a:schemeClr val="bg1"/>
                </a:solidFill>
              </a:rPr>
              <a:t> yang </a:t>
            </a:r>
            <a:r>
              <a:rPr lang="en-US" sz="2000" dirty="0" err="1">
                <a:solidFill>
                  <a:schemeClr val="bg1"/>
                </a:solidFill>
              </a:rPr>
              <a:t>dialami</a:t>
            </a:r>
            <a:r>
              <a:rPr lang="en-US" sz="2000" dirty="0">
                <a:solidFill>
                  <a:schemeClr val="bg1"/>
                </a:solidFill>
              </a:rPr>
              <a:t>, Farha </a:t>
            </a:r>
            <a:r>
              <a:rPr lang="en-US" sz="2000" dirty="0" err="1">
                <a:solidFill>
                  <a:schemeClr val="bg1"/>
                </a:solidFill>
              </a:rPr>
              <a:t>menerapkan</a:t>
            </a:r>
            <a:r>
              <a:rPr lang="en-US" sz="2000" dirty="0">
                <a:solidFill>
                  <a:schemeClr val="bg1"/>
                </a:solidFill>
              </a:rPr>
              <a:t> </a:t>
            </a:r>
            <a:r>
              <a:rPr lang="en-US" sz="2000" dirty="0" err="1">
                <a:solidFill>
                  <a:schemeClr val="bg1"/>
                </a:solidFill>
              </a:rPr>
              <a:t>mekanisme</a:t>
            </a:r>
            <a:r>
              <a:rPr lang="en-US" sz="2000" dirty="0">
                <a:solidFill>
                  <a:schemeClr val="bg1"/>
                </a:solidFill>
              </a:rPr>
              <a:t> </a:t>
            </a:r>
            <a:r>
              <a:rPr lang="en-US" sz="2000" dirty="0" err="1">
                <a:solidFill>
                  <a:schemeClr val="bg1"/>
                </a:solidFill>
              </a:rPr>
              <a:t>pertahanan</a:t>
            </a:r>
            <a:r>
              <a:rPr lang="en-US" sz="2000" dirty="0">
                <a:solidFill>
                  <a:schemeClr val="bg1"/>
                </a:solidFill>
              </a:rPr>
              <a:t> ego </a:t>
            </a:r>
            <a:r>
              <a:rPr lang="en-US" sz="2000" dirty="0" err="1">
                <a:solidFill>
                  <a:schemeClr val="bg1"/>
                </a:solidFill>
              </a:rPr>
              <a:t>antara</a:t>
            </a:r>
            <a:r>
              <a:rPr lang="en-US" sz="2000" dirty="0">
                <a:solidFill>
                  <a:schemeClr val="bg1"/>
                </a:solidFill>
              </a:rPr>
              <a:t> lain </a:t>
            </a:r>
            <a:r>
              <a:rPr lang="en-US" sz="2000" dirty="0" err="1">
                <a:solidFill>
                  <a:schemeClr val="bg1"/>
                </a:solidFill>
              </a:rPr>
              <a:t>pengalihan</a:t>
            </a:r>
            <a:r>
              <a:rPr lang="en-US" sz="2000" dirty="0">
                <a:solidFill>
                  <a:schemeClr val="bg1"/>
                </a:solidFill>
              </a:rPr>
              <a:t>, </a:t>
            </a:r>
            <a:r>
              <a:rPr lang="en-US" sz="2000" dirty="0" err="1">
                <a:solidFill>
                  <a:schemeClr val="bg1"/>
                </a:solidFill>
              </a:rPr>
              <a:t>reaksi</a:t>
            </a:r>
            <a:r>
              <a:rPr lang="en-US" sz="2000" dirty="0">
                <a:solidFill>
                  <a:schemeClr val="bg1"/>
                </a:solidFill>
              </a:rPr>
              <a:t> </a:t>
            </a:r>
            <a:r>
              <a:rPr lang="en-US" sz="2000" dirty="0" err="1">
                <a:solidFill>
                  <a:schemeClr val="bg1"/>
                </a:solidFill>
              </a:rPr>
              <a:t>formasi</a:t>
            </a:r>
            <a:r>
              <a:rPr lang="en-US" sz="2000" dirty="0">
                <a:solidFill>
                  <a:schemeClr val="bg1"/>
                </a:solidFill>
              </a:rPr>
              <a:t>, </a:t>
            </a:r>
            <a:r>
              <a:rPr lang="en-US" sz="2000" dirty="0" err="1">
                <a:solidFill>
                  <a:schemeClr val="bg1"/>
                </a:solidFill>
              </a:rPr>
              <a:t>represi</a:t>
            </a:r>
            <a:r>
              <a:rPr lang="en-US" sz="2000" dirty="0">
                <a:solidFill>
                  <a:schemeClr val="bg1"/>
                </a:solidFill>
              </a:rPr>
              <a:t>, </a:t>
            </a:r>
            <a:r>
              <a:rPr lang="en-US" sz="2000" dirty="0" err="1">
                <a:solidFill>
                  <a:schemeClr val="bg1"/>
                </a:solidFill>
              </a:rPr>
              <a:t>agresi</a:t>
            </a:r>
            <a:r>
              <a:rPr lang="en-US" sz="2000" dirty="0">
                <a:solidFill>
                  <a:schemeClr val="bg1"/>
                </a:solidFill>
              </a:rPr>
              <a:t>, dan </a:t>
            </a:r>
            <a:r>
              <a:rPr lang="en-US" sz="2000" dirty="0" err="1">
                <a:solidFill>
                  <a:schemeClr val="bg1"/>
                </a:solidFill>
              </a:rPr>
              <a:t>apatis</a:t>
            </a:r>
            <a:r>
              <a:rPr lang="en-US" sz="2000" dirty="0">
                <a:solidFill>
                  <a:schemeClr val="bg1"/>
                </a:solidFill>
              </a:rPr>
              <a:t>.</a:t>
            </a:r>
          </a:p>
          <a:p>
            <a:pPr marL="0" indent="0">
              <a:buNone/>
            </a:pPr>
            <a:r>
              <a:rPr lang="en-US" sz="2000" dirty="0">
                <a:solidFill>
                  <a:schemeClr val="bg1"/>
                </a:solidFill>
              </a:rPr>
              <a:t>.</a:t>
            </a:r>
          </a:p>
          <a:p>
            <a:pPr marL="0" indent="0">
              <a:buNone/>
            </a:pPr>
            <a:endParaRPr lang="en-US" sz="2000" dirty="0">
              <a:solidFill>
                <a:schemeClr val="bg1"/>
              </a:solidFill>
            </a:endParaRPr>
          </a:p>
        </p:txBody>
      </p:sp>
    </p:spTree>
    <p:extLst>
      <p:ext uri="{BB962C8B-B14F-4D97-AF65-F5344CB8AC3E}">
        <p14:creationId xmlns:p14="http://schemas.microsoft.com/office/powerpoint/2010/main" val="296520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rmAutofit fontScale="55000" lnSpcReduction="20000"/>
          </a:bodyPr>
          <a:lstStyle/>
          <a:p>
            <a:pPr marL="0" indent="0">
              <a:buNone/>
            </a:pPr>
            <a:r>
              <a:rPr lang="en-US" sz="2000" dirty="0" err="1">
                <a:solidFill>
                  <a:schemeClr val="bg1"/>
                </a:solidFill>
              </a:rPr>
              <a:t>Alwisol</a:t>
            </a:r>
            <a:r>
              <a:rPr lang="en-US" sz="2000" dirty="0">
                <a:solidFill>
                  <a:schemeClr val="bg1"/>
                </a:solidFill>
              </a:rPr>
              <a:t>. (2014). </a:t>
            </a:r>
            <a:r>
              <a:rPr lang="en-US" sz="2000" dirty="0" err="1">
                <a:solidFill>
                  <a:schemeClr val="bg1"/>
                </a:solidFill>
              </a:rPr>
              <a:t>Psikologi</a:t>
            </a:r>
            <a:r>
              <a:rPr lang="en-US" sz="2000" dirty="0">
                <a:solidFill>
                  <a:schemeClr val="bg1"/>
                </a:solidFill>
              </a:rPr>
              <a:t> </a:t>
            </a:r>
            <a:r>
              <a:rPr lang="en-US" sz="2000" dirty="0" err="1">
                <a:solidFill>
                  <a:schemeClr val="bg1"/>
                </a:solidFill>
              </a:rPr>
              <a:t>Kepribadian</a:t>
            </a:r>
            <a:r>
              <a:rPr lang="en-US" sz="2000" dirty="0">
                <a:solidFill>
                  <a:schemeClr val="bg1"/>
                </a:solidFill>
              </a:rPr>
              <a:t>. Malang: UMM Press.</a:t>
            </a:r>
          </a:p>
          <a:p>
            <a:pPr marL="0" indent="0">
              <a:buNone/>
            </a:pPr>
            <a:r>
              <a:rPr lang="en-US" sz="2000" dirty="0">
                <a:solidFill>
                  <a:schemeClr val="bg1"/>
                </a:solidFill>
              </a:rPr>
              <a:t>Balai </a:t>
            </a:r>
            <a:r>
              <a:rPr lang="en-US" sz="2000" dirty="0" err="1">
                <a:solidFill>
                  <a:schemeClr val="bg1"/>
                </a:solidFill>
              </a:rPr>
              <a:t>Penelitian</a:t>
            </a:r>
            <a:r>
              <a:rPr lang="en-US" sz="2000" dirty="0">
                <a:solidFill>
                  <a:schemeClr val="bg1"/>
                </a:solidFill>
              </a:rPr>
              <a:t> Bahasa. (1994). </a:t>
            </a:r>
            <a:r>
              <a:rPr lang="en-US" sz="2000" dirty="0" err="1">
                <a:solidFill>
                  <a:schemeClr val="bg1"/>
                </a:solidFill>
              </a:rPr>
              <a:t>Widyaparwa</a:t>
            </a:r>
            <a:r>
              <a:rPr lang="en-US" sz="2000" dirty="0">
                <a:solidFill>
                  <a:schemeClr val="bg1"/>
                </a:solidFill>
              </a:rPr>
              <a:t> </a:t>
            </a:r>
            <a:r>
              <a:rPr lang="en-US" sz="2000" dirty="0" err="1">
                <a:solidFill>
                  <a:schemeClr val="bg1"/>
                </a:solidFill>
              </a:rPr>
              <a:t>Majalah</a:t>
            </a:r>
            <a:r>
              <a:rPr lang="en-US" sz="2000" dirty="0">
                <a:solidFill>
                  <a:schemeClr val="bg1"/>
                </a:solidFill>
              </a:rPr>
              <a:t> Bahasa </a:t>
            </a:r>
            <a:r>
              <a:rPr lang="en-US" sz="2000" dirty="0" err="1">
                <a:solidFill>
                  <a:schemeClr val="bg1"/>
                </a:solidFill>
              </a:rPr>
              <a:t>Ilmiah</a:t>
            </a:r>
            <a:r>
              <a:rPr lang="en-US" sz="2000" dirty="0">
                <a:solidFill>
                  <a:schemeClr val="bg1"/>
                </a:solidFill>
              </a:rPr>
              <a:t> Bahasa dan Sastra </a:t>
            </a:r>
            <a:r>
              <a:rPr lang="en-US" sz="2000" dirty="0" err="1">
                <a:solidFill>
                  <a:schemeClr val="bg1"/>
                </a:solidFill>
              </a:rPr>
              <a:t>Penerapan</a:t>
            </a:r>
            <a:r>
              <a:rPr lang="en-US" sz="2000" dirty="0">
                <a:solidFill>
                  <a:schemeClr val="bg1"/>
                </a:solidFill>
              </a:rPr>
              <a:t> </a:t>
            </a:r>
            <a:r>
              <a:rPr lang="en-US" sz="2000" dirty="0" err="1">
                <a:solidFill>
                  <a:schemeClr val="bg1"/>
                </a:solidFill>
              </a:rPr>
              <a:t>Teori</a:t>
            </a:r>
            <a:r>
              <a:rPr lang="en-US" sz="2000" dirty="0">
                <a:solidFill>
                  <a:schemeClr val="bg1"/>
                </a:solidFill>
              </a:rPr>
              <a:t> A.J </a:t>
            </a:r>
            <a:r>
              <a:rPr lang="en-US" sz="2000" dirty="0" err="1">
                <a:solidFill>
                  <a:schemeClr val="bg1"/>
                </a:solidFill>
              </a:rPr>
              <a:t>Greimas</a:t>
            </a:r>
            <a:r>
              <a:rPr lang="en-US" sz="2000" dirty="0">
                <a:solidFill>
                  <a:schemeClr val="bg1"/>
                </a:solidFill>
              </a:rPr>
              <a:t>. Yogyakarta: Pusat </a:t>
            </a:r>
            <a:r>
              <a:rPr lang="en-US" sz="2000" dirty="0" err="1">
                <a:solidFill>
                  <a:schemeClr val="bg1"/>
                </a:solidFill>
              </a:rPr>
              <a:t>Pembinaan</a:t>
            </a:r>
            <a:r>
              <a:rPr lang="en-US" sz="2000" dirty="0">
                <a:solidFill>
                  <a:schemeClr val="bg1"/>
                </a:solidFill>
              </a:rPr>
              <a:t> dan </a:t>
            </a:r>
            <a:r>
              <a:rPr lang="en-US" sz="2000" dirty="0" err="1">
                <a:solidFill>
                  <a:schemeClr val="bg1"/>
                </a:solidFill>
              </a:rPr>
              <a:t>Pengembangan</a:t>
            </a:r>
            <a:r>
              <a:rPr lang="en-US" sz="2000" dirty="0">
                <a:solidFill>
                  <a:schemeClr val="bg1"/>
                </a:solidFill>
              </a:rPr>
              <a:t> Bahasa.</a:t>
            </a:r>
          </a:p>
          <a:p>
            <a:pPr marL="0" indent="0">
              <a:buNone/>
            </a:pPr>
            <a:r>
              <a:rPr lang="en-US" sz="2000" dirty="0" err="1">
                <a:solidFill>
                  <a:schemeClr val="bg1"/>
                </a:solidFill>
              </a:rPr>
              <a:t>Endraswara</a:t>
            </a:r>
            <a:r>
              <a:rPr lang="en-US" sz="2000" dirty="0">
                <a:solidFill>
                  <a:schemeClr val="bg1"/>
                </a:solidFill>
              </a:rPr>
              <a:t>, </a:t>
            </a:r>
            <a:r>
              <a:rPr lang="en-US" sz="2000" dirty="0" err="1">
                <a:solidFill>
                  <a:schemeClr val="bg1"/>
                </a:solidFill>
              </a:rPr>
              <a:t>Suwardi</a:t>
            </a:r>
            <a:r>
              <a:rPr lang="en-US" sz="2000" dirty="0">
                <a:solidFill>
                  <a:schemeClr val="bg1"/>
                </a:solidFill>
              </a:rPr>
              <a:t>. (2003). </a:t>
            </a:r>
            <a:r>
              <a:rPr lang="en-US" sz="2000" dirty="0" err="1">
                <a:solidFill>
                  <a:schemeClr val="bg1"/>
                </a:solidFill>
              </a:rPr>
              <a:t>Metode</a:t>
            </a:r>
            <a:r>
              <a:rPr lang="en-US" sz="2000" dirty="0">
                <a:solidFill>
                  <a:schemeClr val="bg1"/>
                </a:solidFill>
              </a:rPr>
              <a:t> </a:t>
            </a:r>
            <a:r>
              <a:rPr lang="en-US" sz="2000" dirty="0" err="1">
                <a:solidFill>
                  <a:schemeClr val="bg1"/>
                </a:solidFill>
              </a:rPr>
              <a:t>Penelitian</a:t>
            </a:r>
            <a:r>
              <a:rPr lang="en-US" sz="2000" dirty="0">
                <a:solidFill>
                  <a:schemeClr val="bg1"/>
                </a:solidFill>
              </a:rPr>
              <a:t> Sastra: </a:t>
            </a:r>
            <a:r>
              <a:rPr lang="en-US" sz="2000" dirty="0" err="1">
                <a:solidFill>
                  <a:schemeClr val="bg1"/>
                </a:solidFill>
              </a:rPr>
              <a:t>Epistemologi</a:t>
            </a:r>
            <a:r>
              <a:rPr lang="en-US" sz="2000" dirty="0">
                <a:solidFill>
                  <a:schemeClr val="bg1"/>
                </a:solidFill>
              </a:rPr>
              <a:t> Model </a:t>
            </a:r>
            <a:r>
              <a:rPr lang="en-US" sz="2000" dirty="0" err="1">
                <a:solidFill>
                  <a:schemeClr val="bg1"/>
                </a:solidFill>
              </a:rPr>
              <a:t>Teori</a:t>
            </a:r>
            <a:r>
              <a:rPr lang="en-US" sz="2000" dirty="0">
                <a:solidFill>
                  <a:schemeClr val="bg1"/>
                </a:solidFill>
              </a:rPr>
              <a:t> dan </a:t>
            </a:r>
            <a:r>
              <a:rPr lang="en-US" sz="2000" dirty="0" err="1">
                <a:solidFill>
                  <a:schemeClr val="bg1"/>
                </a:solidFill>
              </a:rPr>
              <a:t>Aplikasi</a:t>
            </a:r>
            <a:r>
              <a:rPr lang="en-US" sz="2000" dirty="0">
                <a:solidFill>
                  <a:schemeClr val="bg1"/>
                </a:solidFill>
              </a:rPr>
              <a:t>. Yogyakarta: Pustaka </a:t>
            </a:r>
            <a:r>
              <a:rPr lang="en-US" sz="2000" dirty="0" err="1">
                <a:solidFill>
                  <a:schemeClr val="bg1"/>
                </a:solidFill>
              </a:rPr>
              <a:t>Widyatama</a:t>
            </a:r>
            <a:r>
              <a:rPr lang="en-US" sz="2000" dirty="0">
                <a:solidFill>
                  <a:schemeClr val="bg1"/>
                </a:solidFill>
              </a:rPr>
              <a:t>.</a:t>
            </a:r>
          </a:p>
          <a:p>
            <a:pPr marL="0" indent="0">
              <a:buNone/>
            </a:pPr>
            <a:r>
              <a:rPr lang="en-US" sz="2000" dirty="0">
                <a:solidFill>
                  <a:schemeClr val="bg1"/>
                </a:solidFill>
              </a:rPr>
              <a:t>Faruk. (2012). </a:t>
            </a:r>
            <a:r>
              <a:rPr lang="en-US" sz="2000" dirty="0" err="1">
                <a:solidFill>
                  <a:schemeClr val="bg1"/>
                </a:solidFill>
              </a:rPr>
              <a:t>Metode</a:t>
            </a:r>
            <a:r>
              <a:rPr lang="en-US" sz="2000" dirty="0">
                <a:solidFill>
                  <a:schemeClr val="bg1"/>
                </a:solidFill>
              </a:rPr>
              <a:t> </a:t>
            </a:r>
            <a:r>
              <a:rPr lang="en-US" sz="2000" dirty="0" err="1">
                <a:solidFill>
                  <a:schemeClr val="bg1"/>
                </a:solidFill>
              </a:rPr>
              <a:t>Penelitian</a:t>
            </a:r>
            <a:r>
              <a:rPr lang="en-US" sz="2000" dirty="0">
                <a:solidFill>
                  <a:schemeClr val="bg1"/>
                </a:solidFill>
              </a:rPr>
              <a:t> Sastra </a:t>
            </a:r>
            <a:r>
              <a:rPr lang="en-US" sz="2000" dirty="0" err="1">
                <a:solidFill>
                  <a:schemeClr val="bg1"/>
                </a:solidFill>
              </a:rPr>
              <a:t>Sebuah</a:t>
            </a:r>
            <a:r>
              <a:rPr lang="en-US" sz="2000" dirty="0">
                <a:solidFill>
                  <a:schemeClr val="bg1"/>
                </a:solidFill>
              </a:rPr>
              <a:t> </a:t>
            </a:r>
            <a:r>
              <a:rPr lang="en-US" sz="2000" dirty="0" err="1">
                <a:solidFill>
                  <a:schemeClr val="bg1"/>
                </a:solidFill>
              </a:rPr>
              <a:t>Penjelajahan</a:t>
            </a:r>
            <a:r>
              <a:rPr lang="en-US" sz="2000" dirty="0">
                <a:solidFill>
                  <a:schemeClr val="bg1"/>
                </a:solidFill>
              </a:rPr>
              <a:t> Awal. Yogyakarta: Pustaka </a:t>
            </a:r>
            <a:r>
              <a:rPr lang="en-US" sz="2000" dirty="0" err="1">
                <a:solidFill>
                  <a:schemeClr val="bg1"/>
                </a:solidFill>
              </a:rPr>
              <a:t>Pelajar</a:t>
            </a:r>
            <a:r>
              <a:rPr lang="en-US" sz="2000" dirty="0">
                <a:solidFill>
                  <a:schemeClr val="bg1"/>
                </a:solidFill>
              </a:rPr>
              <a:t>.</a:t>
            </a:r>
          </a:p>
          <a:p>
            <a:pPr marL="0" indent="0">
              <a:buNone/>
            </a:pPr>
            <a:r>
              <a:rPr lang="en-US" sz="2000" dirty="0" err="1">
                <a:solidFill>
                  <a:schemeClr val="bg1"/>
                </a:solidFill>
              </a:rPr>
              <a:t>Jabrohim</a:t>
            </a:r>
            <a:r>
              <a:rPr lang="en-US" sz="2000" dirty="0">
                <a:solidFill>
                  <a:schemeClr val="bg1"/>
                </a:solidFill>
              </a:rPr>
              <a:t>. (1996). Pasar </a:t>
            </a:r>
            <a:r>
              <a:rPr lang="en-US" sz="2000" dirty="0" err="1">
                <a:solidFill>
                  <a:schemeClr val="bg1"/>
                </a:solidFill>
              </a:rPr>
              <a:t>dalam</a:t>
            </a:r>
            <a:r>
              <a:rPr lang="en-US" sz="2000" dirty="0">
                <a:solidFill>
                  <a:schemeClr val="bg1"/>
                </a:solidFill>
              </a:rPr>
              <a:t> </a:t>
            </a:r>
            <a:r>
              <a:rPr lang="en-US" sz="2000" dirty="0" err="1">
                <a:solidFill>
                  <a:schemeClr val="bg1"/>
                </a:solidFill>
              </a:rPr>
              <a:t>Perspektif</a:t>
            </a:r>
            <a:r>
              <a:rPr lang="en-US" sz="2000" dirty="0">
                <a:solidFill>
                  <a:schemeClr val="bg1"/>
                </a:solidFill>
              </a:rPr>
              <a:t> </a:t>
            </a:r>
            <a:r>
              <a:rPr lang="en-US" sz="2000" dirty="0" err="1">
                <a:solidFill>
                  <a:schemeClr val="bg1"/>
                </a:solidFill>
              </a:rPr>
              <a:t>Greimas</a:t>
            </a:r>
            <a:r>
              <a:rPr lang="en-US" sz="2000" dirty="0">
                <a:solidFill>
                  <a:schemeClr val="bg1"/>
                </a:solidFill>
              </a:rPr>
              <a:t>.</a:t>
            </a:r>
          </a:p>
          <a:p>
            <a:pPr marL="0" indent="0">
              <a:buNone/>
            </a:pPr>
            <a:r>
              <a:rPr lang="en-US" sz="2000" dirty="0">
                <a:solidFill>
                  <a:schemeClr val="bg1"/>
                </a:solidFill>
              </a:rPr>
              <a:t>Yogyakarta: Pustaka </a:t>
            </a:r>
            <a:r>
              <a:rPr lang="en-US" sz="2000" dirty="0" err="1">
                <a:solidFill>
                  <a:schemeClr val="bg1"/>
                </a:solidFill>
              </a:rPr>
              <a:t>Pelajar</a:t>
            </a:r>
            <a:r>
              <a:rPr lang="en-US" sz="2000" dirty="0">
                <a:solidFill>
                  <a:schemeClr val="bg1"/>
                </a:solidFill>
              </a:rPr>
              <a:t>.</a:t>
            </a:r>
          </a:p>
          <a:p>
            <a:pPr marL="0" indent="0">
              <a:buNone/>
            </a:pPr>
            <a:r>
              <a:rPr lang="en-US" sz="2000" dirty="0" err="1">
                <a:solidFill>
                  <a:schemeClr val="bg1"/>
                </a:solidFill>
              </a:rPr>
              <a:t>Minderop</a:t>
            </a:r>
            <a:r>
              <a:rPr lang="en-US" sz="2000" dirty="0">
                <a:solidFill>
                  <a:schemeClr val="bg1"/>
                </a:solidFill>
              </a:rPr>
              <a:t>, </a:t>
            </a:r>
            <a:r>
              <a:rPr lang="en-US" sz="2000" dirty="0" err="1">
                <a:solidFill>
                  <a:schemeClr val="bg1"/>
                </a:solidFill>
              </a:rPr>
              <a:t>Albertin</a:t>
            </a:r>
            <a:r>
              <a:rPr lang="en-US" sz="2000" dirty="0">
                <a:solidFill>
                  <a:schemeClr val="bg1"/>
                </a:solidFill>
              </a:rPr>
              <a:t>. (2010). </a:t>
            </a:r>
            <a:r>
              <a:rPr lang="en-US" sz="2000" dirty="0" err="1">
                <a:solidFill>
                  <a:schemeClr val="bg1"/>
                </a:solidFill>
              </a:rPr>
              <a:t>Psikologi</a:t>
            </a:r>
            <a:r>
              <a:rPr lang="en-US" sz="2000" dirty="0">
                <a:solidFill>
                  <a:schemeClr val="bg1"/>
                </a:solidFill>
              </a:rPr>
              <a:t> Sastra: </a:t>
            </a:r>
            <a:r>
              <a:rPr lang="en-US" sz="2000" dirty="0" err="1">
                <a:solidFill>
                  <a:schemeClr val="bg1"/>
                </a:solidFill>
              </a:rPr>
              <a:t>Karya</a:t>
            </a:r>
            <a:r>
              <a:rPr lang="en-US" sz="2000" dirty="0">
                <a:solidFill>
                  <a:schemeClr val="bg1"/>
                </a:solidFill>
              </a:rPr>
              <a:t> Sastra, </a:t>
            </a:r>
            <a:r>
              <a:rPr lang="en-US" sz="2000" dirty="0" err="1">
                <a:solidFill>
                  <a:schemeClr val="bg1"/>
                </a:solidFill>
              </a:rPr>
              <a:t>Metode</a:t>
            </a:r>
            <a:r>
              <a:rPr lang="en-US" sz="2000" dirty="0">
                <a:solidFill>
                  <a:schemeClr val="bg1"/>
                </a:solidFill>
              </a:rPr>
              <a:t>, </a:t>
            </a:r>
            <a:r>
              <a:rPr lang="en-US" sz="2000" dirty="0" err="1">
                <a:solidFill>
                  <a:schemeClr val="bg1"/>
                </a:solidFill>
              </a:rPr>
              <a:t>Teori</a:t>
            </a:r>
            <a:r>
              <a:rPr lang="en-US" sz="2000" dirty="0">
                <a:solidFill>
                  <a:schemeClr val="bg1"/>
                </a:solidFill>
              </a:rPr>
              <a:t>, dan </a:t>
            </a:r>
            <a:r>
              <a:rPr lang="en-US" sz="2000" dirty="0" err="1">
                <a:solidFill>
                  <a:schemeClr val="bg1"/>
                </a:solidFill>
              </a:rPr>
              <a:t>Contoh</a:t>
            </a:r>
            <a:r>
              <a:rPr lang="en-US" sz="2000" dirty="0">
                <a:solidFill>
                  <a:schemeClr val="bg1"/>
                </a:solidFill>
              </a:rPr>
              <a:t> </a:t>
            </a:r>
            <a:r>
              <a:rPr lang="en-US" sz="2000" dirty="0" err="1">
                <a:solidFill>
                  <a:schemeClr val="bg1"/>
                </a:solidFill>
              </a:rPr>
              <a:t>Kasus</a:t>
            </a:r>
            <a:r>
              <a:rPr lang="en-US" sz="2000" dirty="0">
                <a:solidFill>
                  <a:schemeClr val="bg1"/>
                </a:solidFill>
              </a:rPr>
              <a:t>. Jakarta: Yayasan Pustaka </a:t>
            </a:r>
            <a:r>
              <a:rPr lang="en-US" sz="2000" dirty="0" err="1">
                <a:solidFill>
                  <a:schemeClr val="bg1"/>
                </a:solidFill>
              </a:rPr>
              <a:t>Obor</a:t>
            </a:r>
            <a:r>
              <a:rPr lang="en-US" sz="2000" dirty="0">
                <a:solidFill>
                  <a:schemeClr val="bg1"/>
                </a:solidFill>
              </a:rPr>
              <a:t> Indonesia.</a:t>
            </a:r>
          </a:p>
          <a:p>
            <a:pPr marL="0" marR="222250" indent="0" algn="just">
              <a:lnSpc>
                <a:spcPct val="115000"/>
              </a:lnSpc>
              <a:spcBef>
                <a:spcPts val="1000"/>
              </a:spcBef>
              <a:spcAft>
                <a:spcPts val="0"/>
              </a:spcAft>
              <a:buNone/>
            </a:pPr>
            <a:r>
              <a:rPr lang="id-ID" sz="1800" dirty="0">
                <a:solidFill>
                  <a:schemeClr val="bg1"/>
                </a:solidFill>
                <a:effectLst/>
                <a:latin typeface="Times New Roman" panose="02020603050405020304" pitchFamily="18" charset="0"/>
                <a:ea typeface="Times New Roman" panose="02020603050405020304" pitchFamily="18" charset="0"/>
              </a:rPr>
              <a:t>Muis, Saludin. (2009). </a:t>
            </a:r>
            <a:r>
              <a:rPr lang="id-ID" sz="1800" i="1" dirty="0">
                <a:solidFill>
                  <a:schemeClr val="bg1"/>
                </a:solidFill>
                <a:effectLst/>
                <a:latin typeface="Times New Roman" panose="02020603050405020304" pitchFamily="18" charset="0"/>
                <a:ea typeface="Times New Roman" panose="02020603050405020304" pitchFamily="18" charset="0"/>
              </a:rPr>
              <a:t>Kenali Kepribadian Anda dan Permasalahannya dari Sudut Pandang Teori Psikoanalisis. </a:t>
            </a:r>
            <a:r>
              <a:rPr lang="id-ID" sz="1800" dirty="0">
                <a:solidFill>
                  <a:schemeClr val="bg1"/>
                </a:solidFill>
                <a:effectLst/>
                <a:latin typeface="Times New Roman" panose="02020603050405020304" pitchFamily="18" charset="0"/>
                <a:ea typeface="Times New Roman" panose="02020603050405020304" pitchFamily="18" charset="0"/>
              </a:rPr>
              <a:t>Yogyakarta: Graha Ilmu.</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lgn="just">
              <a:lnSpc>
                <a:spcPct val="115000"/>
              </a:lnSpc>
              <a:spcBef>
                <a:spcPts val="1000"/>
              </a:spcBef>
              <a:spcAft>
                <a:spcPts val="0"/>
              </a:spcAft>
              <a:buNone/>
            </a:pPr>
            <a:r>
              <a:rPr lang="id-ID" sz="1800" spc="-10" dirty="0">
                <a:solidFill>
                  <a:schemeClr val="bg1"/>
                </a:solidFill>
                <a:effectLst/>
                <a:latin typeface="Times New Roman" panose="02020603050405020304" pitchFamily="18" charset="0"/>
                <a:ea typeface="Times New Roman" panose="02020603050405020304" pitchFamily="18" charset="0"/>
              </a:rPr>
              <a:t>Narbuko,</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Cholid,</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50" dirty="0">
                <a:solidFill>
                  <a:schemeClr val="bg1"/>
                </a:solidFill>
                <a:effectLst/>
                <a:latin typeface="Times New Roman" panose="02020603050405020304" pitchFamily="18" charset="0"/>
                <a:ea typeface="Times New Roman" panose="02020603050405020304" pitchFamily="18" charset="0"/>
              </a:rPr>
              <a:t>&amp;</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Achmadi,</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20" dirty="0">
                <a:solidFill>
                  <a:schemeClr val="bg1"/>
                </a:solidFill>
                <a:effectLst/>
                <a:latin typeface="Times New Roman" panose="02020603050405020304" pitchFamily="18" charset="0"/>
                <a:ea typeface="Times New Roman" panose="02020603050405020304" pitchFamily="18" charset="0"/>
              </a:rPr>
              <a:t>Abu.</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(2007). </a:t>
            </a:r>
            <a:r>
              <a:rPr lang="id-ID" sz="1800" i="1" dirty="0">
                <a:solidFill>
                  <a:schemeClr val="bg1"/>
                </a:solidFill>
                <a:effectLst/>
                <a:latin typeface="Times New Roman" panose="02020603050405020304" pitchFamily="18" charset="0"/>
                <a:ea typeface="Times New Roman" panose="02020603050405020304" pitchFamily="18" charset="0"/>
              </a:rPr>
              <a:t>Metodologi</a:t>
            </a:r>
            <a:r>
              <a:rPr lang="id-ID" sz="1800" i="1" spc="-45"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Penelitian</a:t>
            </a:r>
            <a:r>
              <a:rPr lang="id-ID" sz="1800" dirty="0">
                <a:solidFill>
                  <a:schemeClr val="bg1"/>
                </a:solidFill>
                <a:effectLst/>
                <a:latin typeface="Times New Roman" panose="02020603050405020304" pitchFamily="18" charset="0"/>
                <a:ea typeface="Times New Roman" panose="02020603050405020304" pitchFamily="18" charset="0"/>
              </a:rPr>
              <a:t>.</a:t>
            </a:r>
            <a:r>
              <a:rPr lang="id-ID" sz="1800" spc="-60"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Jakarta:</a:t>
            </a:r>
            <a:r>
              <a:rPr lang="id-ID" sz="1800" spc="-45"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Bumi</a:t>
            </a:r>
            <a:r>
              <a:rPr lang="id-ID" sz="1800" spc="-40"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Aksara.</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lgn="just">
              <a:lnSpc>
                <a:spcPct val="115000"/>
              </a:lnSpc>
              <a:spcBef>
                <a:spcPts val="1180"/>
              </a:spcBef>
              <a:spcAft>
                <a:spcPts val="0"/>
              </a:spcAft>
              <a:buNone/>
            </a:pPr>
            <a:r>
              <a:rPr lang="id-ID" sz="1800" dirty="0">
                <a:solidFill>
                  <a:schemeClr val="bg1"/>
                </a:solidFill>
                <a:effectLst/>
                <a:latin typeface="Times New Roman" panose="02020603050405020304" pitchFamily="18" charset="0"/>
                <a:ea typeface="Times New Roman" panose="02020603050405020304" pitchFamily="18" charset="0"/>
              </a:rPr>
              <a:t>Nurgiyantoro, Burhan. (2009). </a:t>
            </a:r>
            <a:r>
              <a:rPr lang="id-ID" sz="1800" i="1" dirty="0">
                <a:solidFill>
                  <a:schemeClr val="bg1"/>
                </a:solidFill>
                <a:effectLst/>
                <a:latin typeface="Times New Roman" panose="02020603050405020304" pitchFamily="18" charset="0"/>
                <a:ea typeface="Times New Roman" panose="02020603050405020304" pitchFamily="18" charset="0"/>
              </a:rPr>
              <a:t>Teori Pengkajian Fiksi</a:t>
            </a:r>
            <a:r>
              <a:rPr lang="id-ID" sz="1800" dirty="0">
                <a:solidFill>
                  <a:schemeClr val="bg1"/>
                </a:solidFill>
                <a:effectLst/>
                <a:latin typeface="Times New Roman" panose="02020603050405020304" pitchFamily="18" charset="0"/>
                <a:ea typeface="Times New Roman" panose="02020603050405020304" pitchFamily="18" charset="0"/>
              </a:rPr>
              <a:t>. Yogyakarta: Gadjah Mada University </a:t>
            </a:r>
            <a:r>
              <a:rPr lang="id-ID" sz="1800" spc="-10" dirty="0">
                <a:solidFill>
                  <a:schemeClr val="bg1"/>
                </a:solidFill>
                <a:effectLst/>
                <a:latin typeface="Times New Roman" panose="02020603050405020304" pitchFamily="18" charset="0"/>
                <a:ea typeface="Times New Roman" panose="02020603050405020304" pitchFamily="18" charset="0"/>
              </a:rPr>
              <a:t>Press.</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lgn="just">
              <a:lnSpc>
                <a:spcPct val="115000"/>
              </a:lnSpc>
              <a:spcBef>
                <a:spcPts val="1000"/>
              </a:spcBef>
              <a:spcAft>
                <a:spcPts val="0"/>
              </a:spcAft>
              <a:buNone/>
            </a:pPr>
            <a:r>
              <a:rPr lang="id-ID" sz="1800" dirty="0">
                <a:solidFill>
                  <a:schemeClr val="bg1"/>
                </a:solidFill>
                <a:effectLst/>
                <a:latin typeface="Times New Roman" panose="02020603050405020304" pitchFamily="18" charset="0"/>
                <a:ea typeface="Times New Roman" panose="02020603050405020304" pitchFamily="18" charset="0"/>
              </a:rPr>
              <a:t>Nur Indriantoro dan Bambang Supomo. (2013). </a:t>
            </a:r>
            <a:r>
              <a:rPr lang="id-ID" sz="1800" i="1" dirty="0">
                <a:solidFill>
                  <a:schemeClr val="bg1"/>
                </a:solidFill>
                <a:effectLst/>
                <a:latin typeface="Times New Roman" panose="02020603050405020304" pitchFamily="18" charset="0"/>
                <a:ea typeface="Times New Roman" panose="02020603050405020304" pitchFamily="18" charset="0"/>
              </a:rPr>
              <a:t>Metodologi Penelitian Bisnis Untuk</a:t>
            </a:r>
            <a:r>
              <a:rPr lang="id-ID" sz="1800" i="1" spc="200" dirty="0">
                <a:solidFill>
                  <a:schemeClr val="bg1"/>
                </a:solidFill>
                <a:effectLst/>
                <a:latin typeface="Times New Roman" panose="02020603050405020304" pitchFamily="18" charset="0"/>
                <a:ea typeface="Times New Roman" panose="02020603050405020304" pitchFamily="18" charset="0"/>
              </a:rPr>
              <a:t> </a:t>
            </a:r>
            <a:r>
              <a:rPr lang="id-ID" sz="1800" i="1" spc="-10" dirty="0">
                <a:solidFill>
                  <a:schemeClr val="bg1"/>
                </a:solidFill>
                <a:effectLst/>
                <a:latin typeface="Times New Roman" panose="02020603050405020304" pitchFamily="18" charset="0"/>
                <a:ea typeface="Times New Roman" panose="02020603050405020304" pitchFamily="18" charset="0"/>
              </a:rPr>
              <a:t>Akuntansi</a:t>
            </a:r>
            <a:r>
              <a:rPr lang="id-ID" sz="1800" i="1" spc="-5" dirty="0">
                <a:solidFill>
                  <a:schemeClr val="bg1"/>
                </a:solidFill>
                <a:effectLst/>
                <a:latin typeface="Times New Roman" panose="02020603050405020304" pitchFamily="18" charset="0"/>
                <a:ea typeface="Times New Roman" panose="02020603050405020304" pitchFamily="18" charset="0"/>
              </a:rPr>
              <a:t> </a:t>
            </a:r>
            <a:r>
              <a:rPr lang="id-ID" sz="1800" i="1" spc="-10" dirty="0">
                <a:solidFill>
                  <a:schemeClr val="bg1"/>
                </a:solidFill>
                <a:effectLst/>
                <a:latin typeface="Times New Roman" panose="02020603050405020304" pitchFamily="18" charset="0"/>
                <a:ea typeface="Times New Roman" panose="02020603050405020304" pitchFamily="18" charset="0"/>
              </a:rPr>
              <a:t>&amp;</a:t>
            </a:r>
            <a:r>
              <a:rPr lang="id-ID" sz="1800" i="1" spc="-50" dirty="0">
                <a:solidFill>
                  <a:schemeClr val="bg1"/>
                </a:solidFill>
                <a:effectLst/>
                <a:latin typeface="Times New Roman" panose="02020603050405020304" pitchFamily="18" charset="0"/>
                <a:ea typeface="Times New Roman" panose="02020603050405020304" pitchFamily="18" charset="0"/>
              </a:rPr>
              <a:t> </a:t>
            </a:r>
            <a:r>
              <a:rPr lang="id-ID" sz="1800" i="1" spc="-10" dirty="0">
                <a:solidFill>
                  <a:schemeClr val="bg1"/>
                </a:solidFill>
                <a:effectLst/>
                <a:latin typeface="Times New Roman" panose="02020603050405020304" pitchFamily="18" charset="0"/>
                <a:ea typeface="Times New Roman" panose="02020603050405020304" pitchFamily="18" charset="0"/>
              </a:rPr>
              <a:t>Manajemen</a:t>
            </a:r>
            <a:r>
              <a:rPr lang="id-ID" sz="1800" spc="-10" dirty="0">
                <a:solidFill>
                  <a:schemeClr val="bg1"/>
                </a:solidFill>
                <a:effectLst/>
                <a:latin typeface="Times New Roman" panose="02020603050405020304" pitchFamily="18" charset="0"/>
                <a:ea typeface="Times New Roman" panose="02020603050405020304" pitchFamily="18" charset="0"/>
              </a:rPr>
              <a:t>. Yogyakarta :</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20" dirty="0">
                <a:solidFill>
                  <a:schemeClr val="bg1"/>
                </a:solidFill>
                <a:effectLst/>
                <a:latin typeface="Times New Roman" panose="02020603050405020304" pitchFamily="18" charset="0"/>
                <a:ea typeface="Times New Roman" panose="02020603050405020304" pitchFamily="18" charset="0"/>
              </a:rPr>
              <a:t>BPFE.</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lgn="just">
              <a:lnSpc>
                <a:spcPct val="115000"/>
              </a:lnSpc>
              <a:spcBef>
                <a:spcPts val="1005"/>
              </a:spcBef>
              <a:spcAft>
                <a:spcPts val="0"/>
              </a:spcAft>
              <a:buNone/>
            </a:pPr>
            <a:r>
              <a:rPr lang="id-ID" sz="1800" dirty="0">
                <a:solidFill>
                  <a:schemeClr val="bg1"/>
                </a:solidFill>
                <a:effectLst/>
                <a:latin typeface="Times New Roman" panose="02020603050405020304" pitchFamily="18" charset="0"/>
                <a:ea typeface="Times New Roman" panose="02020603050405020304" pitchFamily="18" charset="0"/>
              </a:rPr>
              <a:t>Ratna, Nyoman Kutha. (2006). </a:t>
            </a:r>
            <a:r>
              <a:rPr lang="id-ID" sz="1800" i="1" dirty="0">
                <a:solidFill>
                  <a:schemeClr val="bg1"/>
                </a:solidFill>
                <a:effectLst/>
                <a:latin typeface="Times New Roman" panose="02020603050405020304" pitchFamily="18" charset="0"/>
                <a:ea typeface="Times New Roman" panose="02020603050405020304" pitchFamily="18" charset="0"/>
              </a:rPr>
              <a:t>Teori, Metode, dan Teknik Penelitian Sastra. </a:t>
            </a:r>
            <a:r>
              <a:rPr lang="id-ID" sz="1800" dirty="0">
                <a:solidFill>
                  <a:schemeClr val="bg1"/>
                </a:solidFill>
                <a:effectLst/>
                <a:latin typeface="Times New Roman" panose="02020603050405020304" pitchFamily="18" charset="0"/>
                <a:ea typeface="Times New Roman" panose="02020603050405020304" pitchFamily="18" charset="0"/>
              </a:rPr>
              <a:t>Yogyakarta: Pustaka Pelajar.</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lgn="just">
              <a:lnSpc>
                <a:spcPct val="115000"/>
              </a:lnSpc>
              <a:spcBef>
                <a:spcPts val="1000"/>
              </a:spcBef>
              <a:spcAft>
                <a:spcPts val="0"/>
              </a:spcAft>
              <a:buNone/>
            </a:pPr>
            <a:r>
              <a:rPr lang="id-ID" sz="1800" dirty="0">
                <a:solidFill>
                  <a:schemeClr val="bg1"/>
                </a:solidFill>
                <a:effectLst/>
                <a:latin typeface="Times New Roman" panose="02020603050405020304" pitchFamily="18" charset="0"/>
                <a:ea typeface="Times New Roman" panose="02020603050405020304" pitchFamily="18" charset="0"/>
              </a:rPr>
              <a:t>Rachmamnsyah,</a:t>
            </a:r>
            <a:r>
              <a:rPr lang="id-ID" sz="1800" spc="-65"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Alfian.</a:t>
            </a:r>
            <a:r>
              <a:rPr lang="id-ID" sz="1800" spc="-65"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(2014).</a:t>
            </a:r>
            <a:r>
              <a:rPr lang="id-ID" sz="1800" spc="-55"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Studi</a:t>
            </a:r>
            <a:r>
              <a:rPr lang="id-ID" sz="1800" i="1" spc="-65"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dan</a:t>
            </a:r>
            <a:r>
              <a:rPr lang="id-ID" sz="1800" i="1" spc="-70"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Pengkajian Sastra</a:t>
            </a:r>
            <a:r>
              <a:rPr lang="id-ID" sz="1800" dirty="0">
                <a:solidFill>
                  <a:schemeClr val="bg1"/>
                </a:solidFill>
                <a:effectLst/>
                <a:latin typeface="Times New Roman" panose="02020603050405020304" pitchFamily="18" charset="0"/>
                <a:ea typeface="Times New Roman" panose="02020603050405020304" pitchFamily="18" charset="0"/>
              </a:rPr>
              <a:t>. Yogyakarta: Graha Ilmu.</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lgn="just">
              <a:lnSpc>
                <a:spcPct val="115000"/>
              </a:lnSpc>
              <a:spcBef>
                <a:spcPts val="975"/>
              </a:spcBef>
              <a:spcAft>
                <a:spcPts val="0"/>
              </a:spcAft>
              <a:buNone/>
            </a:pPr>
            <a:r>
              <a:rPr lang="id-ID" sz="1800" dirty="0">
                <a:solidFill>
                  <a:schemeClr val="bg1"/>
                </a:solidFill>
                <a:effectLst/>
                <a:latin typeface="Times New Roman" panose="02020603050405020304" pitchFamily="18" charset="0"/>
                <a:ea typeface="Times New Roman" panose="02020603050405020304" pitchFamily="18" charset="0"/>
              </a:rPr>
              <a:t>Sayuti,</a:t>
            </a:r>
            <a:r>
              <a:rPr lang="id-ID" sz="1800" spc="-15"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Suminto</a:t>
            </a:r>
            <a:r>
              <a:rPr lang="id-ID" sz="1800" spc="-25"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A.</a:t>
            </a:r>
            <a:r>
              <a:rPr lang="id-ID" sz="1800" spc="-15"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(2000).</a:t>
            </a:r>
            <a:r>
              <a:rPr lang="id-ID" sz="1800" spc="-20"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Berkenalan</a:t>
            </a:r>
            <a:r>
              <a:rPr lang="id-ID" sz="1800" i="1" spc="-25"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dengan</a:t>
            </a:r>
            <a:r>
              <a:rPr lang="id-ID" sz="1800" i="1" spc="-15"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Prosa Fiksi.</a:t>
            </a:r>
            <a:r>
              <a:rPr lang="id-ID" sz="1800" dirty="0">
                <a:solidFill>
                  <a:schemeClr val="bg1"/>
                </a:solidFill>
                <a:effectLst/>
                <a:latin typeface="Times New Roman" panose="02020603050405020304" pitchFamily="18" charset="0"/>
                <a:ea typeface="Times New Roman" panose="02020603050405020304" pitchFamily="18" charset="0"/>
              </a:rPr>
              <a:t>Yogyakarta: Gama Media.</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spcBef>
                <a:spcPts val="1005"/>
              </a:spcBef>
              <a:spcAft>
                <a:spcPts val="0"/>
              </a:spcAft>
              <a:buNone/>
            </a:pPr>
            <a:r>
              <a:rPr lang="id-ID" sz="1800" spc="-10" dirty="0">
                <a:solidFill>
                  <a:schemeClr val="bg1"/>
                </a:solidFill>
                <a:effectLst/>
                <a:latin typeface="Times New Roman" panose="02020603050405020304" pitchFamily="18" charset="0"/>
                <a:ea typeface="Times New Roman" panose="02020603050405020304" pitchFamily="18" charset="0"/>
              </a:rPr>
              <a:t>Selden,</a:t>
            </a:r>
            <a:r>
              <a:rPr lang="id-ID" sz="1800" spc="-5"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Raman</a:t>
            </a:r>
            <a:r>
              <a:rPr lang="id-ID" sz="1800" spc="-5"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(terjemahan</a:t>
            </a:r>
            <a:r>
              <a:rPr lang="id-ID" sz="1800" spc="-5"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Rachmat</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Djoko</a:t>
            </a:r>
            <a:r>
              <a:rPr lang="id-ID" sz="1800" dirty="0">
                <a:solidFill>
                  <a:schemeClr val="bg1"/>
                </a:solidFill>
                <a:effectLst/>
                <a:latin typeface="Times New Roman" panose="02020603050405020304" pitchFamily="18" charset="0"/>
                <a:ea typeface="Times New Roman" panose="02020603050405020304" pitchFamily="18" charset="0"/>
              </a:rPr>
              <a:t> </a:t>
            </a:r>
            <a:r>
              <a:rPr lang="id-ID" sz="1800" spc="-10" dirty="0">
                <a:solidFill>
                  <a:schemeClr val="bg1"/>
                </a:solidFill>
                <a:effectLst/>
                <a:latin typeface="Times New Roman" panose="02020603050405020304" pitchFamily="18" charset="0"/>
                <a:ea typeface="Times New Roman" panose="02020603050405020304" pitchFamily="18" charset="0"/>
              </a:rPr>
              <a:t>Pradopo). </a:t>
            </a:r>
            <a:r>
              <a:rPr lang="id-ID" sz="1800" dirty="0">
                <a:solidFill>
                  <a:schemeClr val="bg1"/>
                </a:solidFill>
                <a:effectLst/>
                <a:latin typeface="Times New Roman" panose="02020603050405020304" pitchFamily="18" charset="0"/>
                <a:ea typeface="Times New Roman" panose="02020603050405020304" pitchFamily="18" charset="0"/>
              </a:rPr>
              <a:t>(1996).</a:t>
            </a:r>
            <a:r>
              <a:rPr lang="id-ID" sz="1800" spc="-65"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Panduan</a:t>
            </a:r>
            <a:r>
              <a:rPr lang="id-ID" sz="1800" i="1" spc="-70"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Pembaca</a:t>
            </a:r>
            <a:r>
              <a:rPr lang="id-ID" sz="1800" i="1" spc="-65"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Teori</a:t>
            </a:r>
            <a:r>
              <a:rPr lang="id-ID" sz="1800" i="1" spc="-60"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Sastra</a:t>
            </a:r>
            <a:r>
              <a:rPr lang="id-ID" sz="1800" i="1" spc="-70" dirty="0">
                <a:solidFill>
                  <a:schemeClr val="bg1"/>
                </a:solidFill>
                <a:effectLst/>
                <a:latin typeface="Times New Roman" panose="02020603050405020304" pitchFamily="18" charset="0"/>
                <a:ea typeface="Times New Roman" panose="02020603050405020304" pitchFamily="18" charset="0"/>
              </a:rPr>
              <a:t> </a:t>
            </a:r>
            <a:r>
              <a:rPr lang="id-ID" sz="1800" i="1" dirty="0">
                <a:solidFill>
                  <a:schemeClr val="bg1"/>
                </a:solidFill>
                <a:effectLst/>
                <a:latin typeface="Times New Roman" panose="02020603050405020304" pitchFamily="18" charset="0"/>
                <a:ea typeface="Times New Roman" panose="02020603050405020304" pitchFamily="18" charset="0"/>
              </a:rPr>
              <a:t>Masa Kini</a:t>
            </a:r>
            <a:r>
              <a:rPr lang="id-ID" sz="1800" dirty="0">
                <a:solidFill>
                  <a:schemeClr val="bg1"/>
                </a:solidFill>
                <a:effectLst/>
                <a:latin typeface="Times New Roman" panose="02020603050405020304" pitchFamily="18" charset="0"/>
                <a:ea typeface="Times New Roman" panose="02020603050405020304" pitchFamily="18" charset="0"/>
              </a:rPr>
              <a:t>. Yogyakarta: Gadjah Mada University </a:t>
            </a:r>
            <a:r>
              <a:rPr lang="id-ID" sz="1800" spc="-10" dirty="0">
                <a:solidFill>
                  <a:schemeClr val="bg1"/>
                </a:solidFill>
                <a:effectLst/>
                <a:latin typeface="Times New Roman" panose="02020603050405020304" pitchFamily="18" charset="0"/>
                <a:ea typeface="Times New Roman" panose="02020603050405020304" pitchFamily="18" charset="0"/>
              </a:rPr>
              <a:t>Press.</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222250" indent="0">
              <a:spcBef>
                <a:spcPts val="1005"/>
              </a:spcBef>
              <a:spcAft>
                <a:spcPts val="0"/>
              </a:spcAft>
              <a:buNone/>
            </a:pPr>
            <a:r>
              <a:rPr lang="id-ID" sz="1800" dirty="0">
                <a:solidFill>
                  <a:schemeClr val="bg1"/>
                </a:solidFill>
                <a:effectLst/>
                <a:latin typeface="Times New Roman" panose="02020603050405020304" pitchFamily="18" charset="0"/>
                <a:ea typeface="Times New Roman" panose="02020603050405020304" pitchFamily="18" charset="0"/>
              </a:rPr>
              <a:t>Sugiyono</a:t>
            </a:r>
            <a:r>
              <a:rPr lang="id-ID" sz="1800" i="1" dirty="0">
                <a:solidFill>
                  <a:schemeClr val="bg1"/>
                </a:solidFill>
                <a:effectLst/>
                <a:latin typeface="Times New Roman" panose="02020603050405020304" pitchFamily="18" charset="0"/>
                <a:ea typeface="Times New Roman" panose="02020603050405020304" pitchFamily="18" charset="0"/>
              </a:rPr>
              <a:t>. </a:t>
            </a:r>
            <a:r>
              <a:rPr lang="id-ID" sz="1800" dirty="0">
                <a:solidFill>
                  <a:schemeClr val="bg1"/>
                </a:solidFill>
                <a:effectLst/>
                <a:latin typeface="Times New Roman" panose="02020603050405020304" pitchFamily="18" charset="0"/>
                <a:ea typeface="Times New Roman" panose="02020603050405020304" pitchFamily="18" charset="0"/>
              </a:rPr>
              <a:t>(2013). </a:t>
            </a:r>
            <a:r>
              <a:rPr lang="id-ID" sz="1800" i="1" dirty="0">
                <a:solidFill>
                  <a:schemeClr val="bg1"/>
                </a:solidFill>
                <a:effectLst/>
                <a:latin typeface="Times New Roman" panose="02020603050405020304" pitchFamily="18" charset="0"/>
                <a:ea typeface="Times New Roman" panose="02020603050405020304" pitchFamily="18" charset="0"/>
              </a:rPr>
              <a:t>Metode Penelitian Kuantitatif Kualitatif dan R&amp;D</a:t>
            </a:r>
            <a:r>
              <a:rPr lang="id-ID" sz="1800" dirty="0">
                <a:solidFill>
                  <a:schemeClr val="bg1"/>
                </a:solidFill>
                <a:effectLst/>
                <a:latin typeface="Times New Roman" panose="02020603050405020304" pitchFamily="18" charset="0"/>
                <a:ea typeface="Times New Roman" panose="02020603050405020304" pitchFamily="18" charset="0"/>
              </a:rPr>
              <a:t>. Bandung : Alfabeta.</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
        <p:nvSpPr>
          <p:cNvPr id="2" name="Flowchart: Terminator 1">
            <a:extLst>
              <a:ext uri="{FF2B5EF4-FFF2-40B4-BE49-F238E27FC236}">
                <a16:creationId xmlns:a16="http://schemas.microsoft.com/office/drawing/2014/main" id="{EEC48C5C-6DB4-0558-19F0-99420F66D5AE}"/>
              </a:ext>
            </a:extLst>
          </p:cNvPr>
          <p:cNvSpPr/>
          <p:nvPr/>
        </p:nvSpPr>
        <p:spPr>
          <a:xfrm>
            <a:off x="-749000" y="393012"/>
            <a:ext cx="4502732" cy="879475"/>
          </a:xfrm>
          <a:prstGeom prst="flowChartTerminator">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D"/>
          </a:p>
        </p:txBody>
      </p:sp>
      <p:pic>
        <p:nvPicPr>
          <p:cNvPr id="3" name="Picture 2">
            <a:extLst>
              <a:ext uri="{FF2B5EF4-FFF2-40B4-BE49-F238E27FC236}">
                <a16:creationId xmlns:a16="http://schemas.microsoft.com/office/drawing/2014/main" id="{BBE70966-B275-11DF-8F22-78E1BBF62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17"/>
            <a:ext cx="2457523" cy="547663"/>
          </a:xfrm>
          <a:prstGeom prst="rect">
            <a:avLst/>
          </a:prstGeom>
        </p:spPr>
      </p:pic>
      <p:pic>
        <p:nvPicPr>
          <p:cNvPr id="4" name="Picture 3">
            <a:extLst>
              <a:ext uri="{FF2B5EF4-FFF2-40B4-BE49-F238E27FC236}">
                <a16:creationId xmlns:a16="http://schemas.microsoft.com/office/drawing/2014/main" id="{B48FE660-FDE1-F92B-D9B1-D2CD56AF6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998" y="522543"/>
            <a:ext cx="591629" cy="620409"/>
          </a:xfrm>
          <a:prstGeom prst="rect">
            <a:avLst/>
          </a:prstGeom>
        </p:spPr>
      </p:pic>
    </p:spTree>
    <p:extLst>
      <p:ext uri="{BB962C8B-B14F-4D97-AF65-F5344CB8AC3E}">
        <p14:creationId xmlns:p14="http://schemas.microsoft.com/office/powerpoint/2010/main" val="175751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756</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THE INNER CONFLICT OF THE MAIN CHARACTER IN DARIN J. SALLAM'S FARHA   (STUDY OF LITERARY PSYCHOLOGY)</vt:lpstr>
      <vt:lpstr>INTRODUCTION</vt:lpstr>
      <vt:lpstr>LITERATURE REVIEW</vt:lpstr>
      <vt:lpstr>METHOD</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nname</cp:lastModifiedBy>
  <cp:revision>7</cp:revision>
  <dcterms:created xsi:type="dcterms:W3CDTF">2023-04-14T06:04:15Z</dcterms:created>
  <dcterms:modified xsi:type="dcterms:W3CDTF">2024-07-20T15:05:58Z</dcterms:modified>
</cp:coreProperties>
</file>