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5"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6" d="100"/>
          <a:sy n="96" d="100"/>
        </p:scale>
        <p:origin x="6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2328468" y="1671504"/>
            <a:ext cx="7729932" cy="879475"/>
          </a:xfrm>
        </p:spPr>
        <p:txBody>
          <a:bodyPr>
            <a:noAutofit/>
          </a:bodyPr>
          <a:lstStyle/>
          <a:p>
            <a:r>
              <a:rPr lang="en-US" sz="2800" b="1" dirty="0">
                <a:solidFill>
                  <a:schemeClr val="bg1"/>
                </a:solidFill>
                <a:latin typeface="+mn-lt"/>
                <a:cs typeface="Times New Roman" panose="02020603050405020304" pitchFamily="18" charset="0"/>
              </a:rPr>
              <a:t>Conceptualization and Representation of Sundanese Culture in Indonesian Novels</a:t>
            </a:r>
          </a:p>
        </p:txBody>
      </p:sp>
      <p:sp>
        <p:nvSpPr>
          <p:cNvPr id="6" name="Subtitle 5"/>
          <p:cNvSpPr>
            <a:spLocks noGrp="1"/>
          </p:cNvSpPr>
          <p:nvPr>
            <p:ph type="subTitle" idx="1"/>
          </p:nvPr>
        </p:nvSpPr>
        <p:spPr>
          <a:xfrm>
            <a:off x="551410" y="3053372"/>
            <a:ext cx="11089177" cy="940248"/>
          </a:xfrm>
        </p:spPr>
        <p:txBody>
          <a:bodyPr>
            <a:normAutofit/>
          </a:bodyPr>
          <a:lstStyle/>
          <a:p>
            <a:pPr>
              <a:lnSpc>
                <a:spcPct val="100000"/>
              </a:lnSpc>
            </a:pPr>
            <a:r>
              <a:rPr lang="en-US" sz="1600" b="1" dirty="0" err="1">
                <a:solidFill>
                  <a:schemeClr val="bg1"/>
                </a:solidFill>
              </a:rPr>
              <a:t>Maman</a:t>
            </a:r>
            <a:r>
              <a:rPr lang="en-US" sz="1600" b="1" dirty="0">
                <a:solidFill>
                  <a:schemeClr val="bg1"/>
                </a:solidFill>
              </a:rPr>
              <a:t> </a:t>
            </a:r>
            <a:r>
              <a:rPr lang="en-US" sz="1600" b="1" dirty="0" err="1">
                <a:solidFill>
                  <a:schemeClr val="bg1"/>
                </a:solidFill>
              </a:rPr>
              <a:t>Suryaman</a:t>
            </a:r>
            <a:r>
              <a:rPr lang="en-US" sz="1600" b="1" dirty="0">
                <a:solidFill>
                  <a:schemeClr val="bg1"/>
                </a:solidFill>
              </a:rPr>
              <a:t>, Mentari </a:t>
            </a:r>
            <a:r>
              <a:rPr lang="en-US" sz="1600" b="1" dirty="0" err="1">
                <a:solidFill>
                  <a:schemeClr val="bg1"/>
                </a:solidFill>
              </a:rPr>
              <a:t>Putrirahayu</a:t>
            </a:r>
            <a:r>
              <a:rPr lang="en-US" sz="1600" b="1" dirty="0">
                <a:solidFill>
                  <a:schemeClr val="bg1"/>
                </a:solidFill>
              </a:rPr>
              <a:t> </a:t>
            </a:r>
            <a:r>
              <a:rPr lang="en-US" sz="1600" b="1" dirty="0" err="1">
                <a:solidFill>
                  <a:schemeClr val="bg1"/>
                </a:solidFill>
              </a:rPr>
              <a:t>Prawira</a:t>
            </a:r>
            <a:r>
              <a:rPr lang="en-US" sz="1600" b="1" dirty="0">
                <a:solidFill>
                  <a:schemeClr val="bg1"/>
                </a:solidFill>
              </a:rPr>
              <a:t>, </a:t>
            </a:r>
            <a:r>
              <a:rPr lang="en-US" sz="1600" b="1" dirty="0" err="1">
                <a:solidFill>
                  <a:schemeClr val="bg1"/>
                </a:solidFill>
              </a:rPr>
              <a:t>Munariswati</a:t>
            </a:r>
            <a:r>
              <a:rPr lang="en-US" sz="1600" b="1" dirty="0">
                <a:solidFill>
                  <a:schemeClr val="bg1"/>
                </a:solidFill>
              </a:rPr>
              <a:t>, </a:t>
            </a:r>
            <a:r>
              <a:rPr lang="en-US" sz="1600" b="1" dirty="0" err="1">
                <a:solidFill>
                  <a:schemeClr val="bg1"/>
                </a:solidFill>
              </a:rPr>
              <a:t>Jananhti</a:t>
            </a:r>
            <a:r>
              <a:rPr lang="en-US" sz="1600" b="1" dirty="0">
                <a:solidFill>
                  <a:schemeClr val="bg1"/>
                </a:solidFill>
              </a:rPr>
              <a:t> </a:t>
            </a:r>
            <a:r>
              <a:rPr lang="en-US" sz="1600" b="1" dirty="0" err="1">
                <a:solidFill>
                  <a:schemeClr val="bg1"/>
                </a:solidFill>
              </a:rPr>
              <a:t>Cucu</a:t>
            </a:r>
            <a:r>
              <a:rPr lang="en-US" sz="1600" b="1" dirty="0">
                <a:solidFill>
                  <a:schemeClr val="bg1"/>
                </a:solidFill>
              </a:rPr>
              <a:t> </a:t>
            </a:r>
            <a:r>
              <a:rPr lang="en-US" sz="1600" b="1" dirty="0" err="1">
                <a:solidFill>
                  <a:schemeClr val="bg1"/>
                </a:solidFill>
              </a:rPr>
              <a:t>Jayadi</a:t>
            </a:r>
            <a:r>
              <a:rPr lang="en-US" sz="1600" b="1" dirty="0">
                <a:solidFill>
                  <a:schemeClr val="bg1"/>
                </a:solidFill>
              </a:rPr>
              <a:t>, Intan Latifah </a:t>
            </a:r>
            <a:r>
              <a:rPr lang="en-US" sz="1600" b="1" dirty="0" err="1">
                <a:solidFill>
                  <a:schemeClr val="bg1"/>
                </a:solidFill>
              </a:rPr>
              <a:t>Nuratmojo</a:t>
            </a:r>
            <a:endParaRPr lang="en-US" sz="1600" b="1" dirty="0">
              <a:solidFill>
                <a:schemeClr val="bg1"/>
              </a:solidFill>
            </a:endParaRPr>
          </a:p>
          <a:p>
            <a:pPr>
              <a:lnSpc>
                <a:spcPct val="100000"/>
              </a:lnSpc>
            </a:pPr>
            <a:r>
              <a:rPr lang="en-US" sz="1600" b="1" dirty="0">
                <a:solidFill>
                  <a:schemeClr val="bg1"/>
                </a:solidFill>
              </a:rPr>
              <a:t>Universitas Negeri Yogyakarta</a:t>
            </a:r>
          </a:p>
        </p:txBody>
      </p:sp>
      <p:sp>
        <p:nvSpPr>
          <p:cNvPr id="7" name="Title 4"/>
          <p:cNvSpPr txBox="1">
            <a:spLocks/>
          </p:cNvSpPr>
          <p:nvPr/>
        </p:nvSpPr>
        <p:spPr>
          <a:xfrm>
            <a:off x="1502366" y="2649912"/>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ABS-ICOLLITE-24020</a:t>
            </a:r>
            <a:endParaRPr lang="en-US" sz="1600" dirty="0">
              <a:solidFill>
                <a:schemeClr val="bg1"/>
              </a:solidFill>
              <a:latin typeface="+mn-lt"/>
              <a:cs typeface="Times New Roman" panose="02020603050405020304" pitchFamily="18" charset="0"/>
            </a:endParaRPr>
          </a:p>
        </p:txBody>
      </p:sp>
      <p:sp>
        <p:nvSpPr>
          <p:cNvPr id="12" name="Flowchart: Terminator 11">
            <a:extLst>
              <a:ext uri="{FF2B5EF4-FFF2-40B4-BE49-F238E27FC236}">
                <a16:creationId xmlns:a16="http://schemas.microsoft.com/office/drawing/2014/main" id="{E1EF4416-0CA7-ED27-9A37-E73D99AE8C77}"/>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13" name="Picture 12">
            <a:extLst>
              <a:ext uri="{FF2B5EF4-FFF2-40B4-BE49-F238E27FC236}">
                <a16:creationId xmlns:a16="http://schemas.microsoft.com/office/drawing/2014/main" id="{D86D8C78-8ADF-FA09-79E1-2E0C9D152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14" name="Picture 13">
            <a:extLst>
              <a:ext uri="{FF2B5EF4-FFF2-40B4-BE49-F238E27FC236}">
                <a16:creationId xmlns:a16="http://schemas.microsoft.com/office/drawing/2014/main" id="{85D9F9F1-F280-5443-ABAF-CBF7B7DB8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02366" y="2989262"/>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
        <p:nvSpPr>
          <p:cNvPr id="2" name="Flowchart: Terminator 1">
            <a:extLst>
              <a:ext uri="{FF2B5EF4-FFF2-40B4-BE49-F238E27FC236}">
                <a16:creationId xmlns:a16="http://schemas.microsoft.com/office/drawing/2014/main" id="{EEC48C5C-6DB4-0558-19F0-99420F66D5AE}"/>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3" name="Picture 2">
            <a:extLst>
              <a:ext uri="{FF2B5EF4-FFF2-40B4-BE49-F238E27FC236}">
                <a16:creationId xmlns:a16="http://schemas.microsoft.com/office/drawing/2014/main" id="{BBE70966-B275-11DF-8F22-78E1BBF62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4" name="Picture 3">
            <a:extLst>
              <a:ext uri="{FF2B5EF4-FFF2-40B4-BE49-F238E27FC236}">
                <a16:creationId xmlns:a16="http://schemas.microsoft.com/office/drawing/2014/main" id="{B48FE660-FDE1-F92B-D9B1-D2CD56AF6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sp>
        <p:nvSpPr>
          <p:cNvPr id="5" name="Content Placeholder 4"/>
          <p:cNvSpPr>
            <a:spLocks noGrp="1"/>
          </p:cNvSpPr>
          <p:nvPr>
            <p:ph idx="1"/>
          </p:nvPr>
        </p:nvSpPr>
        <p:spPr>
          <a:xfrm>
            <a:off x="579582" y="1376652"/>
            <a:ext cx="10515600" cy="4351338"/>
          </a:xfrm>
        </p:spPr>
        <p:txBody>
          <a:bodyPr>
            <a:normAutofit/>
          </a:bodyPr>
          <a:lstStyle/>
          <a:p>
            <a:r>
              <a:rPr lang="en-US" sz="2000" dirty="0">
                <a:solidFill>
                  <a:schemeClr val="bg1"/>
                </a:solidFill>
              </a:rPr>
              <a:t>The diversity of culture in Indonesia provides variety of background which benefit the development of Indonesian literature. </a:t>
            </a:r>
          </a:p>
          <a:p>
            <a:r>
              <a:rPr lang="en-US" sz="2000" dirty="0">
                <a:solidFill>
                  <a:schemeClr val="bg1"/>
                </a:solidFill>
              </a:rPr>
              <a:t>Strong literature with cultural representation provides a national identity and contributes to the recognition of the various cultures in Indonesia. </a:t>
            </a:r>
          </a:p>
          <a:p>
            <a:r>
              <a:rPr lang="en-US" sz="2000" dirty="0">
                <a:solidFill>
                  <a:schemeClr val="bg1"/>
                </a:solidFill>
              </a:rPr>
              <a:t>However, highlighting the abundant local cultures in literature remains a challenge, including the Sundanese culture.</a:t>
            </a:r>
          </a:p>
          <a:p>
            <a:r>
              <a:rPr lang="en-US" sz="2000" dirty="0">
                <a:solidFill>
                  <a:schemeClr val="bg1"/>
                </a:solidFill>
              </a:rPr>
              <a:t>Most of Indonesian literature dominated by Javanese culture. Hence, the research on Sundanese culture in Indonesian novels is still rarely conducted. </a:t>
            </a:r>
          </a:p>
          <a:p>
            <a:r>
              <a:rPr lang="en-US" sz="2000" dirty="0">
                <a:solidFill>
                  <a:schemeClr val="bg1"/>
                </a:solidFill>
              </a:rPr>
              <a:t>This study examined the ways in which Sundanese culture is reflected in the characters and settings of Indonesian novels. Focusing on canonical and popular novels is expected to provide a comprehensive picture of the representation of Sundanese culture in Indonesian literature.</a:t>
            </a:r>
          </a:p>
          <a:p>
            <a:endParaRPr lang="en-US" sz="2000" dirty="0">
              <a:solidFill>
                <a:schemeClr val="bg1"/>
              </a:solidFill>
            </a:endParaRP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sp>
        <p:nvSpPr>
          <p:cNvPr id="5" name="Content Placeholder 4"/>
          <p:cNvSpPr>
            <a:spLocks noGrp="1"/>
          </p:cNvSpPr>
          <p:nvPr>
            <p:ph idx="1"/>
          </p:nvPr>
        </p:nvSpPr>
        <p:spPr>
          <a:xfrm>
            <a:off x="579582" y="1376652"/>
            <a:ext cx="10515600" cy="4351338"/>
          </a:xfrm>
        </p:spPr>
        <p:txBody>
          <a:bodyPr>
            <a:normAutofit lnSpcReduction="10000"/>
          </a:bodyPr>
          <a:lstStyle/>
          <a:p>
            <a:r>
              <a:rPr lang="en-US" sz="2000" dirty="0" err="1">
                <a:solidFill>
                  <a:schemeClr val="bg1"/>
                </a:solidFill>
              </a:rPr>
              <a:t>Ermitati</a:t>
            </a:r>
            <a:r>
              <a:rPr lang="en-US" sz="2000" dirty="0">
                <a:solidFill>
                  <a:schemeClr val="bg1"/>
                </a:solidFill>
              </a:rPr>
              <a:t>, 2020</a:t>
            </a:r>
          </a:p>
          <a:p>
            <a:pPr marL="0" indent="0">
              <a:buNone/>
            </a:pPr>
            <a:r>
              <a:rPr lang="en-US" sz="2000" dirty="0">
                <a:solidFill>
                  <a:schemeClr val="bg1"/>
                </a:solidFill>
              </a:rPr>
              <a:t>Analyze Indonesian proverbs or </a:t>
            </a:r>
            <a:r>
              <a:rPr lang="en-US" sz="2000" i="1" dirty="0" err="1">
                <a:solidFill>
                  <a:schemeClr val="bg1"/>
                </a:solidFill>
              </a:rPr>
              <a:t>ibarat</a:t>
            </a:r>
            <a:r>
              <a:rPr lang="en-US" sz="2000" dirty="0">
                <a:solidFill>
                  <a:schemeClr val="bg1"/>
                </a:solidFill>
              </a:rPr>
              <a:t> with cultural linguistics related to conceptualization of culture. The research finds five types of conceptualization in the Indonesian language, namely conceptualization of culture related to character and morals, human conditions, waste of action, to unrealized desires, and to suffering caused by others. </a:t>
            </a:r>
          </a:p>
          <a:p>
            <a:r>
              <a:rPr lang="en-US" sz="2000" dirty="0">
                <a:solidFill>
                  <a:schemeClr val="bg1"/>
                </a:solidFill>
              </a:rPr>
              <a:t>Lestari, </a:t>
            </a:r>
            <a:r>
              <a:rPr lang="en-US" sz="2000" dirty="0" err="1">
                <a:solidFill>
                  <a:schemeClr val="bg1"/>
                </a:solidFill>
              </a:rPr>
              <a:t>Zuriyati</a:t>
            </a:r>
            <a:r>
              <a:rPr lang="en-US" sz="2000" dirty="0">
                <a:solidFill>
                  <a:schemeClr val="bg1"/>
                </a:solidFill>
              </a:rPr>
              <a:t>, </a:t>
            </a:r>
            <a:r>
              <a:rPr lang="en-US" sz="2000" dirty="0" err="1">
                <a:solidFill>
                  <a:schemeClr val="bg1"/>
                </a:solidFill>
              </a:rPr>
              <a:t>Nuruddin</a:t>
            </a:r>
            <a:r>
              <a:rPr lang="en-US" sz="2000" dirty="0">
                <a:solidFill>
                  <a:schemeClr val="bg1"/>
                </a:solidFill>
              </a:rPr>
              <a:t>, 2019</a:t>
            </a:r>
          </a:p>
          <a:p>
            <a:pPr marL="0" indent="0">
              <a:buNone/>
            </a:pPr>
            <a:r>
              <a:rPr lang="en-US" sz="2000" dirty="0">
                <a:solidFill>
                  <a:schemeClr val="bg1"/>
                </a:solidFill>
              </a:rPr>
              <a:t>The research describes Sundanese culture in the novel Perempuan Bernama Arjuna by Remy </a:t>
            </a:r>
            <a:r>
              <a:rPr lang="en-US" sz="2000" dirty="0" err="1">
                <a:solidFill>
                  <a:schemeClr val="bg1"/>
                </a:solidFill>
              </a:rPr>
              <a:t>Sylado</a:t>
            </a:r>
            <a:r>
              <a:rPr lang="en-US" sz="2000" dirty="0">
                <a:solidFill>
                  <a:schemeClr val="bg1"/>
                </a:solidFill>
              </a:rPr>
              <a:t> using anthropological approach.  The results shows that there are five cultural elements on the novel which are Sundanese historical and artistic knowledge system, songs, music, Sundanese marriages,  and   language.</a:t>
            </a:r>
          </a:p>
          <a:p>
            <a:r>
              <a:rPr lang="en-US" sz="2000" dirty="0" err="1">
                <a:solidFill>
                  <a:schemeClr val="bg1"/>
                </a:solidFill>
              </a:rPr>
              <a:t>Nurfajriani</a:t>
            </a:r>
            <a:r>
              <a:rPr lang="en-US" sz="2000" dirty="0">
                <a:solidFill>
                  <a:schemeClr val="bg1"/>
                </a:solidFill>
              </a:rPr>
              <a:t>, 2018</a:t>
            </a:r>
          </a:p>
          <a:p>
            <a:pPr marL="0" indent="0">
              <a:buNone/>
            </a:pPr>
            <a:r>
              <a:rPr lang="en-US" sz="2000" dirty="0">
                <a:solidFill>
                  <a:schemeClr val="bg1"/>
                </a:solidFill>
              </a:rPr>
              <a:t>This research </a:t>
            </a:r>
            <a:r>
              <a:rPr lang="en-US" sz="2000" dirty="0" err="1">
                <a:solidFill>
                  <a:schemeClr val="bg1"/>
                </a:solidFill>
              </a:rPr>
              <a:t>anaylzed</a:t>
            </a:r>
            <a:r>
              <a:rPr lang="en-US" sz="2000" dirty="0">
                <a:solidFill>
                  <a:schemeClr val="bg1"/>
                </a:solidFill>
              </a:rPr>
              <a:t> the image and stereotype of Sundanese women in </a:t>
            </a:r>
            <a:r>
              <a:rPr lang="en-US" sz="2000" dirty="0" err="1">
                <a:solidFill>
                  <a:schemeClr val="bg1"/>
                </a:solidFill>
              </a:rPr>
              <a:t>Marjanah</a:t>
            </a:r>
            <a:r>
              <a:rPr lang="en-US" sz="2000" dirty="0">
                <a:solidFill>
                  <a:schemeClr val="bg1"/>
                </a:solidFill>
              </a:rPr>
              <a:t> novel. It showed that Sundanese women in colonial era depicted in negative ways. However, the researcher found that the author of </a:t>
            </a:r>
            <a:r>
              <a:rPr lang="en-US" sz="2000" dirty="0" err="1">
                <a:solidFill>
                  <a:schemeClr val="bg1"/>
                </a:solidFill>
              </a:rPr>
              <a:t>Marjanah</a:t>
            </a:r>
            <a:r>
              <a:rPr lang="en-US" sz="2000" dirty="0">
                <a:solidFill>
                  <a:schemeClr val="bg1"/>
                </a:solidFill>
              </a:rPr>
              <a:t> novel try to depict Sundanese women positively. </a:t>
            </a:r>
          </a:p>
          <a:p>
            <a:pPr marL="0" indent="0">
              <a:buNone/>
            </a:pPr>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5" name="Content Placeholder 4"/>
          <p:cNvSpPr>
            <a:spLocks noGrp="1"/>
          </p:cNvSpPr>
          <p:nvPr>
            <p:ph idx="1"/>
          </p:nvPr>
        </p:nvSpPr>
        <p:spPr>
          <a:xfrm>
            <a:off x="579582" y="1376652"/>
            <a:ext cx="10515600" cy="4351338"/>
          </a:xfrm>
        </p:spPr>
        <p:txBody>
          <a:bodyPr>
            <a:normAutofit/>
          </a:bodyPr>
          <a:lstStyle/>
          <a:p>
            <a:r>
              <a:rPr lang="en-US" sz="2000" dirty="0">
                <a:solidFill>
                  <a:schemeClr val="bg1"/>
                </a:solidFill>
              </a:rPr>
              <a:t>This research used a close reading method for literary texts. Close reading observes word-for-word, paragraphs, and discourse</a:t>
            </a:r>
          </a:p>
          <a:p>
            <a:r>
              <a:rPr lang="en-US" sz="2000" dirty="0">
                <a:solidFill>
                  <a:schemeClr val="bg1"/>
                </a:solidFill>
              </a:rPr>
              <a:t>Meanwhile, to understand the representation and conceptualization of Sundanese culture, this research used Hall’s representation theory and </a:t>
            </a:r>
            <a:r>
              <a:rPr lang="en-US" sz="2000" dirty="0" err="1">
                <a:solidFill>
                  <a:schemeClr val="bg1"/>
                </a:solidFill>
              </a:rPr>
              <a:t>Sharifian’s</a:t>
            </a:r>
            <a:r>
              <a:rPr lang="en-US" sz="2000" dirty="0">
                <a:solidFill>
                  <a:schemeClr val="bg1"/>
                </a:solidFill>
              </a:rPr>
              <a:t> conceptualization of culture.</a:t>
            </a:r>
          </a:p>
          <a:p>
            <a:endParaRPr lang="en-US" sz="2000" dirty="0">
              <a:solidFill>
                <a:schemeClr val="bg1"/>
              </a:solidFill>
            </a:endParaRP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b="1" dirty="0">
                <a:solidFill>
                  <a:schemeClr val="bg1"/>
                </a:solidFill>
              </a:rPr>
              <a:t>Sundanese Values</a:t>
            </a:r>
          </a:p>
          <a:p>
            <a:pPr marL="0" indent="0">
              <a:buNone/>
            </a:pPr>
            <a:endParaRPr lang="en-US" sz="2000" b="1" dirty="0">
              <a:solidFill>
                <a:schemeClr val="bg1"/>
              </a:solidFill>
            </a:endParaRPr>
          </a:p>
          <a:p>
            <a:r>
              <a:rPr lang="en-US" sz="2000" dirty="0">
                <a:solidFill>
                  <a:schemeClr val="bg1"/>
                </a:solidFill>
              </a:rPr>
              <a:t>Purwati (2017) stated that the Sundanese people are friendly, cheerful, gentle, loving, obedient, and respectful towards elders. </a:t>
            </a:r>
            <a:br>
              <a:rPr lang="en-US" sz="2000" dirty="0">
                <a:solidFill>
                  <a:schemeClr val="bg1"/>
                </a:solidFill>
              </a:rPr>
            </a:br>
            <a:r>
              <a:rPr lang="en-US" sz="1800" i="1" dirty="0" err="1">
                <a:solidFill>
                  <a:schemeClr val="bg1"/>
                </a:solidFill>
                <a:effectLst/>
                <a:latin typeface="Times New Roman" panose="02020603050405020304" pitchFamily="18" charset="0"/>
                <a:ea typeface="Calibri" panose="020F0502020204030204" pitchFamily="34" charset="0"/>
              </a:rPr>
              <a:t>Alasan</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utamaku</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menjawab</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adalah</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sekedar</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untuk</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bisa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bersikap</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ramah</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a:t>
            </a:r>
            <a:r>
              <a:rPr lang="en-US" sz="1800" dirty="0" err="1">
                <a:solidFill>
                  <a:schemeClr val="bg1"/>
                </a:solidFill>
                <a:effectLst/>
                <a:latin typeface="Times New Roman" panose="02020603050405020304" pitchFamily="18" charset="0"/>
                <a:ea typeface="Calibri" panose="020F0502020204030204" pitchFamily="34" charset="0"/>
              </a:rPr>
              <a:t>Baiq</a:t>
            </a:r>
            <a:r>
              <a:rPr lang="en-US" sz="1800" dirty="0">
                <a:solidFill>
                  <a:schemeClr val="bg1"/>
                </a:solidFill>
                <a:effectLst/>
                <a:latin typeface="Times New Roman" panose="02020603050405020304" pitchFamily="18" charset="0"/>
                <a:ea typeface="Calibri" panose="020F0502020204030204" pitchFamily="34" charset="0"/>
              </a:rPr>
              <a:t>, 2014)</a:t>
            </a:r>
          </a:p>
          <a:p>
            <a:r>
              <a:rPr lang="en-ID" sz="2000" i="1" dirty="0" err="1">
                <a:solidFill>
                  <a:schemeClr val="bg1"/>
                </a:solidFill>
                <a:effectLst/>
              </a:rPr>
              <a:t>silih</a:t>
            </a:r>
            <a:r>
              <a:rPr lang="en-ID" sz="2000" i="1" dirty="0">
                <a:solidFill>
                  <a:schemeClr val="bg1"/>
                </a:solidFill>
                <a:effectLst/>
              </a:rPr>
              <a:t> </a:t>
            </a:r>
            <a:r>
              <a:rPr lang="en-ID" sz="2000" i="1" dirty="0" err="1">
                <a:solidFill>
                  <a:schemeClr val="bg1"/>
                </a:solidFill>
                <a:effectLst/>
              </a:rPr>
              <a:t>asah</a:t>
            </a:r>
            <a:r>
              <a:rPr lang="en-ID" sz="2000" i="1" dirty="0">
                <a:solidFill>
                  <a:schemeClr val="bg1"/>
                </a:solidFill>
                <a:effectLst/>
              </a:rPr>
              <a:t>, </a:t>
            </a:r>
            <a:r>
              <a:rPr lang="en-ID" sz="2000" i="1" dirty="0" err="1">
                <a:solidFill>
                  <a:schemeClr val="bg1"/>
                </a:solidFill>
                <a:effectLst/>
              </a:rPr>
              <a:t>silih</a:t>
            </a:r>
            <a:r>
              <a:rPr lang="en-ID" sz="2000" i="1" dirty="0">
                <a:solidFill>
                  <a:schemeClr val="bg1"/>
                </a:solidFill>
                <a:effectLst/>
              </a:rPr>
              <a:t> </a:t>
            </a:r>
            <a:r>
              <a:rPr lang="en-ID" sz="2000" i="1" dirty="0" err="1">
                <a:solidFill>
                  <a:schemeClr val="bg1"/>
                </a:solidFill>
                <a:effectLst/>
              </a:rPr>
              <a:t>asih</a:t>
            </a:r>
            <a:r>
              <a:rPr lang="en-ID" sz="2000" i="1" dirty="0">
                <a:solidFill>
                  <a:schemeClr val="bg1"/>
                </a:solidFill>
                <a:effectLst/>
              </a:rPr>
              <a:t>, </a:t>
            </a:r>
            <a:r>
              <a:rPr lang="en-ID" sz="2000" dirty="0">
                <a:solidFill>
                  <a:schemeClr val="bg1"/>
                </a:solidFill>
                <a:effectLst/>
              </a:rPr>
              <a:t>and</a:t>
            </a:r>
            <a:r>
              <a:rPr lang="en-ID" sz="2000" i="1" dirty="0">
                <a:solidFill>
                  <a:schemeClr val="bg1"/>
                </a:solidFill>
                <a:effectLst/>
              </a:rPr>
              <a:t> </a:t>
            </a:r>
            <a:r>
              <a:rPr lang="en-ID" sz="2000" i="1" dirty="0" err="1">
                <a:solidFill>
                  <a:schemeClr val="bg1"/>
                </a:solidFill>
                <a:effectLst/>
              </a:rPr>
              <a:t>silih</a:t>
            </a:r>
            <a:r>
              <a:rPr lang="en-ID" sz="2000" i="1" dirty="0">
                <a:solidFill>
                  <a:schemeClr val="bg1"/>
                </a:solidFill>
                <a:effectLst/>
              </a:rPr>
              <a:t> </a:t>
            </a:r>
            <a:r>
              <a:rPr lang="en-ID" sz="2000" i="1" dirty="0" err="1">
                <a:solidFill>
                  <a:schemeClr val="bg1"/>
                </a:solidFill>
                <a:effectLst/>
              </a:rPr>
              <a:t>asuh</a:t>
            </a:r>
            <a:r>
              <a:rPr lang="en-ID" sz="2000" i="1" dirty="0">
                <a:solidFill>
                  <a:schemeClr val="bg1"/>
                </a:solidFill>
              </a:rPr>
              <a:t> </a:t>
            </a:r>
            <a:r>
              <a:rPr lang="en-ID" sz="2000" dirty="0">
                <a:solidFill>
                  <a:schemeClr val="bg1"/>
                </a:solidFill>
              </a:rPr>
              <a:t>values</a:t>
            </a:r>
            <a:br>
              <a:rPr lang="en-US" sz="2000" dirty="0">
                <a:solidFill>
                  <a:schemeClr val="bg1"/>
                </a:solidFill>
              </a:rPr>
            </a:br>
            <a:r>
              <a:rPr lang="en-US" sz="1800" i="1" dirty="0">
                <a:solidFill>
                  <a:schemeClr val="bg1"/>
                </a:solidFill>
                <a:effectLst/>
                <a:latin typeface="Times New Roman" panose="02020603050405020304" pitchFamily="18" charset="0"/>
                <a:ea typeface="Calibri" panose="020F0502020204030204" pitchFamily="34" charset="0"/>
              </a:rPr>
              <a:t>Di </a:t>
            </a:r>
            <a:r>
              <a:rPr lang="en-US" sz="1800" i="1" dirty="0" err="1">
                <a:solidFill>
                  <a:schemeClr val="bg1"/>
                </a:solidFill>
                <a:effectLst/>
                <a:latin typeface="Times New Roman" panose="02020603050405020304" pitchFamily="18" charset="0"/>
                <a:ea typeface="Calibri" panose="020F0502020204030204" pitchFamily="34" charset="0"/>
              </a:rPr>
              <a:t>hari</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kedua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aku</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sakit</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beberapa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kawan</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sekelaspada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datang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ke</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rumah</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untuk</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menjenguk</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aku</a:t>
            </a:r>
            <a:r>
              <a:rPr lang="en-US" sz="1800" i="1" dirty="0">
                <a:solidFill>
                  <a:schemeClr val="bg1"/>
                </a:solidFill>
                <a:effectLst/>
                <a:latin typeface="Times New Roman" panose="02020603050405020304" pitchFamily="18" charset="0"/>
                <a:ea typeface="Calibri" panose="020F0502020204030204" pitchFamily="34" charset="0"/>
              </a:rPr>
              <a:t>.</a:t>
            </a:r>
            <a:r>
              <a:rPr lang="en-ID" sz="1800" dirty="0">
                <a:solidFill>
                  <a:schemeClr val="bg1"/>
                </a:solidFill>
                <a:effectLst/>
              </a:rPr>
              <a:t> </a:t>
            </a:r>
            <a:r>
              <a:rPr lang="en-US" sz="2000" dirty="0">
                <a:solidFill>
                  <a:schemeClr val="bg1"/>
                </a:solidFill>
                <a:effectLst/>
                <a:latin typeface="Times New Roman" panose="02020603050405020304" pitchFamily="18" charset="0"/>
                <a:ea typeface="Calibri" panose="020F0502020204030204" pitchFamily="34" charset="0"/>
              </a:rPr>
              <a:t>(</a:t>
            </a:r>
            <a:r>
              <a:rPr lang="en-US" sz="2000" dirty="0" err="1">
                <a:solidFill>
                  <a:schemeClr val="bg1"/>
                </a:solidFill>
                <a:effectLst/>
                <a:latin typeface="Times New Roman" panose="02020603050405020304" pitchFamily="18" charset="0"/>
                <a:ea typeface="Calibri" panose="020F0502020204030204" pitchFamily="34" charset="0"/>
              </a:rPr>
              <a:t>Baiq</a:t>
            </a:r>
            <a:r>
              <a:rPr lang="en-US" sz="2000" dirty="0">
                <a:solidFill>
                  <a:schemeClr val="bg1"/>
                </a:solidFill>
                <a:effectLst/>
                <a:latin typeface="Times New Roman" panose="02020603050405020304" pitchFamily="18" charset="0"/>
                <a:ea typeface="Calibri" panose="020F0502020204030204" pitchFamily="34" charset="0"/>
              </a:rPr>
              <a:t>, 2014)</a:t>
            </a:r>
          </a:p>
          <a:p>
            <a:pPr marL="0" indent="0">
              <a:buNone/>
            </a:pPr>
            <a:br>
              <a:rPr lang="en-US" sz="2000" b="1" dirty="0">
                <a:solidFill>
                  <a:schemeClr val="bg1"/>
                </a:solidFill>
              </a:rPr>
            </a:br>
            <a:endParaRPr lang="en-US" sz="2000" b="1" dirty="0">
              <a:solidFill>
                <a:schemeClr val="bg1"/>
              </a:solidFill>
            </a:endParaRPr>
          </a:p>
          <a:p>
            <a:pPr marL="0" indent="0">
              <a:buNone/>
            </a:pPr>
            <a:endParaRPr lang="en-US" sz="2000" b="1" dirty="0">
              <a:solidFill>
                <a:schemeClr val="bg1"/>
              </a:solidFill>
            </a:endParaRPr>
          </a:p>
        </p:txBody>
      </p:sp>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b="1" dirty="0">
                <a:solidFill>
                  <a:schemeClr val="bg1"/>
                </a:solidFill>
              </a:rPr>
              <a:t>Language</a:t>
            </a:r>
            <a:br>
              <a:rPr lang="en-US" sz="2000" b="1" dirty="0">
                <a:solidFill>
                  <a:schemeClr val="bg1"/>
                </a:solidFill>
              </a:rPr>
            </a:br>
            <a:endParaRPr lang="en-US" sz="2000" b="1" dirty="0">
              <a:solidFill>
                <a:schemeClr val="bg1"/>
              </a:solidFill>
            </a:endParaRPr>
          </a:p>
          <a:p>
            <a:pPr marL="0" indent="0">
              <a:buNone/>
            </a:pPr>
            <a:r>
              <a:rPr lang="en-US" sz="2000" dirty="0">
                <a:solidFill>
                  <a:schemeClr val="bg1"/>
                </a:solidFill>
              </a:rPr>
              <a:t>Remy </a:t>
            </a:r>
            <a:r>
              <a:rPr lang="en-US" sz="2000" dirty="0" err="1">
                <a:solidFill>
                  <a:schemeClr val="bg1"/>
                </a:solidFill>
              </a:rPr>
              <a:t>Sylado</a:t>
            </a:r>
            <a:r>
              <a:rPr lang="en-US" sz="2000" dirty="0">
                <a:solidFill>
                  <a:schemeClr val="bg1"/>
                </a:solidFill>
              </a:rPr>
              <a:t>  (1997:17) stated that Sundanese is exotic. It has the diphthong sound /</a:t>
            </a:r>
            <a:r>
              <a:rPr lang="en-US" sz="2000" dirty="0" err="1">
                <a:solidFill>
                  <a:schemeClr val="bg1"/>
                </a:solidFill>
              </a:rPr>
              <a:t>eu</a:t>
            </a:r>
            <a:r>
              <a:rPr lang="en-US" sz="2000" dirty="0">
                <a:solidFill>
                  <a:schemeClr val="bg1"/>
                </a:solidFill>
              </a:rPr>
              <a:t>/ is like French. For example, the names of streets in Bandung  are </a:t>
            </a:r>
            <a:r>
              <a:rPr lang="en-US" sz="2000" dirty="0" err="1">
                <a:solidFill>
                  <a:schemeClr val="bg1"/>
                </a:solidFill>
              </a:rPr>
              <a:t>Banceuy</a:t>
            </a:r>
            <a:r>
              <a:rPr lang="en-US" sz="2000" dirty="0">
                <a:solidFill>
                  <a:schemeClr val="bg1"/>
                </a:solidFill>
              </a:rPr>
              <a:t> and </a:t>
            </a:r>
            <a:r>
              <a:rPr lang="en-US" sz="2000" dirty="0" err="1">
                <a:solidFill>
                  <a:schemeClr val="bg1"/>
                </a:solidFill>
              </a:rPr>
              <a:t>Ciumbuleuit</a:t>
            </a:r>
            <a:r>
              <a:rPr lang="en-US" sz="2000" dirty="0">
                <a:solidFill>
                  <a:schemeClr val="bg1"/>
                </a:solidFill>
              </a:rPr>
              <a:t>.</a:t>
            </a:r>
          </a:p>
          <a:p>
            <a:pPr marL="0" indent="0">
              <a:buNone/>
            </a:pPr>
            <a:endParaRPr lang="en-US" sz="2000" dirty="0">
              <a:solidFill>
                <a:schemeClr val="bg1"/>
              </a:solidFill>
            </a:endParaRPr>
          </a:p>
          <a:p>
            <a:pPr marL="0" indent="0">
              <a:buNone/>
            </a:pPr>
            <a:r>
              <a:rPr lang="en-US" sz="2000" dirty="0">
                <a:solidFill>
                  <a:schemeClr val="bg1"/>
                </a:solidFill>
              </a:rPr>
              <a:t>The Remy </a:t>
            </a:r>
            <a:r>
              <a:rPr lang="en-US" sz="2000" dirty="0" err="1">
                <a:solidFill>
                  <a:schemeClr val="bg1"/>
                </a:solidFill>
              </a:rPr>
              <a:t>Sylado’s</a:t>
            </a:r>
            <a:r>
              <a:rPr lang="en-US" sz="2000" dirty="0">
                <a:solidFill>
                  <a:schemeClr val="bg1"/>
                </a:solidFill>
              </a:rPr>
              <a:t> novel described Sundanese has language clue, that the Sundanese people really pay attention to the cleanliness of washing  themselves. The clue is /ci --- Cai / for name of place (2017:82). The meaning is water “</a:t>
            </a:r>
            <a:r>
              <a:rPr lang="en-US" sz="2000" i="1" dirty="0">
                <a:solidFill>
                  <a:schemeClr val="bg1"/>
                </a:solidFill>
              </a:rPr>
              <a:t>air”. Example: </a:t>
            </a:r>
            <a:r>
              <a:rPr lang="en-US" sz="2000" i="1" dirty="0" err="1">
                <a:solidFill>
                  <a:schemeClr val="bg1"/>
                </a:solidFill>
              </a:rPr>
              <a:t>Cikondang</a:t>
            </a:r>
            <a:r>
              <a:rPr lang="en-US" sz="2000" i="1" dirty="0">
                <a:solidFill>
                  <a:schemeClr val="bg1"/>
                </a:solidFill>
              </a:rPr>
              <a:t>, </a:t>
            </a:r>
            <a:r>
              <a:rPr lang="en-US" sz="2000" i="1" dirty="0" err="1">
                <a:solidFill>
                  <a:schemeClr val="bg1"/>
                </a:solidFill>
              </a:rPr>
              <a:t>Cikalong</a:t>
            </a:r>
            <a:r>
              <a:rPr lang="en-US" sz="2000" i="1" dirty="0">
                <a:solidFill>
                  <a:schemeClr val="bg1"/>
                </a:solidFill>
              </a:rPr>
              <a:t>.</a:t>
            </a:r>
          </a:p>
          <a:p>
            <a:pPr marL="0" indent="0">
              <a:buNone/>
            </a:pPr>
            <a:br>
              <a:rPr lang="en-US" sz="2000" b="1" dirty="0">
                <a:solidFill>
                  <a:schemeClr val="bg1"/>
                </a:solidFill>
              </a:rPr>
            </a:br>
            <a:endParaRPr lang="en-US" sz="2000" b="1" dirty="0">
              <a:solidFill>
                <a:schemeClr val="bg1"/>
              </a:solidFill>
            </a:endParaRPr>
          </a:p>
          <a:p>
            <a:pPr marL="0" indent="0">
              <a:buNone/>
            </a:pPr>
            <a:endParaRPr lang="en-US" sz="2000" b="1" dirty="0">
              <a:solidFill>
                <a:schemeClr val="bg1"/>
              </a:solidFill>
            </a:endParaRPr>
          </a:p>
        </p:txBody>
      </p:sp>
    </p:spTree>
    <p:extLst>
      <p:ext uri="{BB962C8B-B14F-4D97-AF65-F5344CB8AC3E}">
        <p14:creationId xmlns:p14="http://schemas.microsoft.com/office/powerpoint/2010/main" val="192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79582" y="1376652"/>
            <a:ext cx="10515600" cy="4351338"/>
          </a:xfrm>
        </p:spPr>
        <p:txBody>
          <a:bodyPr>
            <a:normAutofit/>
          </a:bodyPr>
          <a:lstStyle/>
          <a:p>
            <a:pPr marL="0" indent="0">
              <a:buNone/>
            </a:pPr>
            <a:r>
              <a:rPr lang="en-US" sz="2000" b="1" dirty="0">
                <a:solidFill>
                  <a:schemeClr val="bg1"/>
                </a:solidFill>
              </a:rPr>
              <a:t>Musical Instrument</a:t>
            </a:r>
            <a:br>
              <a:rPr lang="en-US" sz="2000" b="1" dirty="0">
                <a:solidFill>
                  <a:schemeClr val="bg1"/>
                </a:solidFill>
              </a:rPr>
            </a:br>
            <a:endParaRPr lang="en-US" sz="2000" b="1" dirty="0">
              <a:solidFill>
                <a:schemeClr val="bg1"/>
              </a:solidFill>
            </a:endParaRPr>
          </a:p>
          <a:p>
            <a:pPr marL="0" indent="0" algn="just">
              <a:lnSpc>
                <a:spcPct val="150000"/>
              </a:lnSpc>
              <a:spcAft>
                <a:spcPts val="800"/>
              </a:spcAft>
              <a:buNone/>
            </a:pP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Di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rumah</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panggung</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menghadap</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pantai</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ujung</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tanjung</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itu</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Sukab</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meniup</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seruling</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sendirian</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sambil</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memandang</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cakrawala</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yang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garisnya</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berkilauan</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dalam</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cahaya</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rembulan</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Ajidarma</a:t>
            </a: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2016)</a:t>
            </a:r>
            <a:endParaRPr lang="en-ID"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solidFill>
                  <a:schemeClr val="bg1"/>
                </a:solidFill>
                <a:effectLst/>
                <a:latin typeface="Times New Roman" panose="02020603050405020304" pitchFamily="18" charset="0"/>
                <a:ea typeface="Calibri" panose="020F0502020204030204" pitchFamily="34" charset="0"/>
              </a:rPr>
              <a:t>“</a:t>
            </a:r>
            <a:r>
              <a:rPr lang="en-US" sz="1800" i="1" dirty="0" err="1">
                <a:solidFill>
                  <a:schemeClr val="bg1"/>
                </a:solidFill>
                <a:effectLst/>
                <a:latin typeface="Times New Roman" panose="02020603050405020304" pitchFamily="18" charset="0"/>
                <a:ea typeface="Calibri" panose="020F0502020204030204" pitchFamily="34" charset="0"/>
              </a:rPr>
              <a:t>Sukab</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memandang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senja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memandang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bulan</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purnama</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memandang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lautan</a:t>
            </a:r>
            <a:r>
              <a:rPr lang="en-US" sz="1800" i="1" dirty="0">
                <a:solidFill>
                  <a:schemeClr val="bg1"/>
                </a:solidFill>
                <a:effectLst/>
                <a:latin typeface="Times New Roman" panose="02020603050405020304" pitchFamily="18" charset="0"/>
                <a:ea typeface="Calibri" panose="020F0502020204030204" pitchFamily="34" charset="0"/>
              </a:rPr>
              <a:t> yang </a:t>
            </a:r>
            <a:r>
              <a:rPr lang="en-US" sz="1800" i="1" dirty="0" err="1">
                <a:solidFill>
                  <a:schemeClr val="bg1"/>
                </a:solidFill>
                <a:effectLst/>
                <a:latin typeface="Times New Roman" panose="02020603050405020304" pitchFamily="18" charset="0"/>
                <a:ea typeface="Calibri" panose="020F0502020204030204" pitchFamily="34" charset="0"/>
              </a:rPr>
              <a:t>terbentang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keperakan</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mendengar</a:t>
            </a:r>
            <a:r>
              <a:rPr lang="en-US" sz="1800" i="1" dirty="0">
                <a:solidFill>
                  <a:schemeClr val="bg1"/>
                </a:solidFill>
                <a:effectLst/>
                <a:latin typeface="Times New Roman" panose="02020603050405020304" pitchFamily="18" charset="0"/>
                <a:ea typeface="Calibri" panose="020F0502020204030204" pitchFamily="34" charset="0"/>
              </a:rPr>
              <a:t> angina, </a:t>
            </a:r>
            <a:r>
              <a:rPr lang="en-US" sz="1800" i="1" dirty="0" err="1">
                <a:solidFill>
                  <a:schemeClr val="bg1"/>
                </a:solidFill>
                <a:effectLst/>
                <a:latin typeface="Times New Roman" panose="02020603050405020304" pitchFamily="18" charset="0"/>
                <a:ea typeface="Calibri" panose="020F0502020204030204" pitchFamily="34" charset="0"/>
              </a:rPr>
              <a:t>menyimak</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lolong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i="1" dirty="0" err="1">
                <a:solidFill>
                  <a:schemeClr val="bg1"/>
                </a:solidFill>
                <a:effectLst/>
                <a:latin typeface="Times New Roman" panose="02020603050405020304" pitchFamily="18" charset="0"/>
                <a:ea typeface="Calibri" panose="020F0502020204030204" pitchFamily="34" charset="0"/>
              </a:rPr>
              <a:t>anjing</a:t>
            </a:r>
            <a:r>
              <a:rPr lang="en-US" sz="1800" i="1" dirty="0">
                <a:solidFill>
                  <a:schemeClr val="bg1"/>
                </a:solidFill>
                <a:effectLst/>
                <a:latin typeface="Times New Roman" panose="02020603050405020304" pitchFamily="18" charset="0"/>
                <a:ea typeface="Calibri" panose="020F0502020204030204" pitchFamily="34" charset="0"/>
              </a:rPr>
              <a:t>, dan </a:t>
            </a:r>
            <a:r>
              <a:rPr lang="en-US" sz="1800" i="1" dirty="0" err="1">
                <a:solidFill>
                  <a:schemeClr val="bg1"/>
                </a:solidFill>
                <a:effectLst/>
                <a:latin typeface="Times New Roman" panose="02020603050405020304" pitchFamily="18" charset="0"/>
                <a:ea typeface="Calibri" panose="020F0502020204030204" pitchFamily="34" charset="0"/>
              </a:rPr>
              <a:t>meniup</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b="1" i="1" dirty="0" err="1">
                <a:solidFill>
                  <a:schemeClr val="bg1"/>
                </a:solidFill>
                <a:effectLst/>
                <a:latin typeface="Times New Roman" panose="02020603050405020304" pitchFamily="18" charset="0"/>
                <a:ea typeface="Calibri" panose="020F0502020204030204" pitchFamily="34" charset="0"/>
              </a:rPr>
              <a:t>seruling</a:t>
            </a:r>
            <a:r>
              <a:rPr lang="en-US" sz="1800" i="1" dirty="0">
                <a:solidFill>
                  <a:schemeClr val="bg1"/>
                </a:solidFill>
                <a:effectLst/>
                <a:latin typeface="Times New Roman" panose="02020603050405020304" pitchFamily="18" charset="0"/>
                <a:ea typeface="Calibri" panose="020F0502020204030204" pitchFamily="34" charset="0"/>
              </a:rPr>
              <a:t>.” </a:t>
            </a: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Ajidarma</a:t>
            </a: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2016)</a:t>
            </a:r>
            <a:endParaRPr lang="en-ID"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br>
              <a:rPr lang="en-US" sz="2000" b="1" dirty="0">
                <a:solidFill>
                  <a:schemeClr val="bg1"/>
                </a:solidFill>
              </a:rPr>
            </a:br>
            <a:br>
              <a:rPr lang="en-US" sz="2000" b="1" dirty="0">
                <a:solidFill>
                  <a:schemeClr val="bg1"/>
                </a:solidFill>
              </a:rPr>
            </a:br>
            <a:br>
              <a:rPr lang="en-US" sz="2000" b="1" dirty="0">
                <a:solidFill>
                  <a:schemeClr val="bg1"/>
                </a:solidFill>
              </a:rPr>
            </a:br>
            <a:endParaRPr lang="en-US" sz="2000" b="1" dirty="0">
              <a:solidFill>
                <a:schemeClr val="bg1"/>
              </a:solidFill>
            </a:endParaRPr>
          </a:p>
          <a:p>
            <a:pPr marL="0" indent="0">
              <a:buNone/>
            </a:pPr>
            <a:endParaRPr lang="en-US" sz="2000" b="1" dirty="0">
              <a:solidFill>
                <a:schemeClr val="bg1"/>
              </a:solidFill>
            </a:endParaRPr>
          </a:p>
        </p:txBody>
      </p:sp>
    </p:spTree>
    <p:extLst>
      <p:ext uri="{BB962C8B-B14F-4D97-AF65-F5344CB8AC3E}">
        <p14:creationId xmlns:p14="http://schemas.microsoft.com/office/powerpoint/2010/main" val="70957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376652"/>
            <a:ext cx="10515600" cy="4351338"/>
          </a:xfrm>
        </p:spPr>
        <p:txBody>
          <a:bodyPr>
            <a:normAutofit/>
          </a:bodyPr>
          <a:lstStyle/>
          <a:p>
            <a:r>
              <a:rPr lang="en-US" sz="2000" dirty="0">
                <a:solidFill>
                  <a:schemeClr val="bg1"/>
                </a:solidFill>
              </a:rPr>
              <a:t>Sundanese culture in Indonesian novels are represented and conceptualized by three elements which are Sundanese values, language, and musical instruments.</a:t>
            </a:r>
          </a:p>
          <a:p>
            <a:r>
              <a:rPr lang="en-US" sz="2000" dirty="0">
                <a:solidFill>
                  <a:schemeClr val="bg1"/>
                </a:solidFill>
              </a:rPr>
              <a:t>From the novel published in 1949, </a:t>
            </a:r>
            <a:r>
              <a:rPr lang="en-US" sz="2000" i="1" dirty="0" err="1">
                <a:solidFill>
                  <a:schemeClr val="bg1"/>
                </a:solidFill>
              </a:rPr>
              <a:t>Atheis</a:t>
            </a:r>
            <a:r>
              <a:rPr lang="en-US" sz="2000" dirty="0">
                <a:solidFill>
                  <a:schemeClr val="bg1"/>
                </a:solidFill>
              </a:rPr>
              <a:t>, the used of Sundanese language is the least of all the novels. However, the writer tries to introduce his culture through the name of the place such as </a:t>
            </a:r>
            <a:r>
              <a:rPr lang="en-US" sz="2000" dirty="0" err="1">
                <a:solidFill>
                  <a:schemeClr val="bg1"/>
                </a:solidFill>
              </a:rPr>
              <a:t>Garut</a:t>
            </a:r>
            <a:r>
              <a:rPr lang="en-US" sz="2000" dirty="0">
                <a:solidFill>
                  <a:schemeClr val="bg1"/>
                </a:solidFill>
              </a:rPr>
              <a:t>, Bandung, Pasar Baru, and other well-known places in Bandung. </a:t>
            </a:r>
          </a:p>
          <a:p>
            <a:r>
              <a:rPr lang="en-US" sz="2000" dirty="0">
                <a:solidFill>
                  <a:schemeClr val="bg1"/>
                </a:solidFill>
              </a:rPr>
              <a:t>Started as a short story published in newspaper, </a:t>
            </a:r>
            <a:r>
              <a:rPr lang="en-US" sz="2000" i="1" dirty="0" err="1">
                <a:solidFill>
                  <a:schemeClr val="bg1"/>
                </a:solidFill>
              </a:rPr>
              <a:t>Sepotong</a:t>
            </a:r>
            <a:r>
              <a:rPr lang="en-US" sz="2000" i="1" dirty="0">
                <a:solidFill>
                  <a:schemeClr val="bg1"/>
                </a:solidFill>
              </a:rPr>
              <a:t> </a:t>
            </a:r>
            <a:r>
              <a:rPr lang="en-US" sz="2000" i="1" dirty="0" err="1">
                <a:solidFill>
                  <a:schemeClr val="bg1"/>
                </a:solidFill>
              </a:rPr>
              <a:t>Senja</a:t>
            </a:r>
            <a:r>
              <a:rPr lang="en-US" sz="2000" i="1" dirty="0">
                <a:solidFill>
                  <a:schemeClr val="bg1"/>
                </a:solidFill>
              </a:rPr>
              <a:t> </a:t>
            </a:r>
            <a:r>
              <a:rPr lang="en-US" sz="2000" i="1" dirty="0" err="1">
                <a:solidFill>
                  <a:schemeClr val="bg1"/>
                </a:solidFill>
              </a:rPr>
              <a:t>untuk</a:t>
            </a:r>
            <a:r>
              <a:rPr lang="en-US" sz="2000" i="1" dirty="0">
                <a:solidFill>
                  <a:schemeClr val="bg1"/>
                </a:solidFill>
              </a:rPr>
              <a:t> </a:t>
            </a:r>
            <a:r>
              <a:rPr lang="en-US" sz="2000" i="1" dirty="0" err="1">
                <a:solidFill>
                  <a:schemeClr val="bg1"/>
                </a:solidFill>
              </a:rPr>
              <a:t>Pacarku</a:t>
            </a:r>
            <a:r>
              <a:rPr lang="en-US" sz="2000" i="1" dirty="0">
                <a:solidFill>
                  <a:schemeClr val="bg1"/>
                </a:solidFill>
              </a:rPr>
              <a:t>, </a:t>
            </a:r>
            <a:r>
              <a:rPr lang="en-US" sz="2000" dirty="0">
                <a:solidFill>
                  <a:schemeClr val="bg1"/>
                </a:solidFill>
              </a:rPr>
              <a:t>represented Sundanese culture through the musical instrument such as </a:t>
            </a:r>
            <a:r>
              <a:rPr lang="en-US" sz="2000" i="1" dirty="0" err="1">
                <a:solidFill>
                  <a:schemeClr val="bg1"/>
                </a:solidFill>
              </a:rPr>
              <a:t>Seruling</a:t>
            </a:r>
            <a:r>
              <a:rPr lang="en-US" sz="2000" i="1" dirty="0">
                <a:solidFill>
                  <a:schemeClr val="bg1"/>
                </a:solidFill>
              </a:rPr>
              <a:t>. </a:t>
            </a:r>
            <a:r>
              <a:rPr lang="en-US" sz="2000" i="1" dirty="0" err="1">
                <a:solidFill>
                  <a:schemeClr val="bg1"/>
                </a:solidFill>
              </a:rPr>
              <a:t>Seruling</a:t>
            </a:r>
            <a:r>
              <a:rPr lang="en-US" sz="2000" i="1" dirty="0">
                <a:solidFill>
                  <a:schemeClr val="bg1"/>
                </a:solidFill>
              </a:rPr>
              <a:t> </a:t>
            </a:r>
            <a:r>
              <a:rPr lang="en-US" sz="2000" dirty="0">
                <a:solidFill>
                  <a:schemeClr val="bg1"/>
                </a:solidFill>
              </a:rPr>
              <a:t>or known as </a:t>
            </a:r>
            <a:r>
              <a:rPr lang="en-US" sz="2000" i="1" dirty="0">
                <a:solidFill>
                  <a:schemeClr val="bg1"/>
                </a:solidFill>
              </a:rPr>
              <a:t>Suling </a:t>
            </a:r>
            <a:r>
              <a:rPr lang="en-US" sz="2000" dirty="0">
                <a:solidFill>
                  <a:schemeClr val="bg1"/>
                </a:solidFill>
              </a:rPr>
              <a:t>is a traditional musical instrument from Sunda ethnic. </a:t>
            </a:r>
          </a:p>
          <a:p>
            <a:r>
              <a:rPr lang="en-US" sz="2000" dirty="0">
                <a:solidFill>
                  <a:schemeClr val="bg1"/>
                </a:solidFill>
              </a:rPr>
              <a:t>Sundanese Language are mostly represented in </a:t>
            </a:r>
            <a:r>
              <a:rPr lang="en-US" sz="2000" i="1" dirty="0">
                <a:solidFill>
                  <a:schemeClr val="bg1"/>
                </a:solidFill>
              </a:rPr>
              <a:t>Perempuan Bernama Arjuna 6: </a:t>
            </a:r>
            <a:r>
              <a:rPr lang="en-US" sz="2000" i="1" dirty="0" err="1">
                <a:solidFill>
                  <a:schemeClr val="bg1"/>
                </a:solidFill>
              </a:rPr>
              <a:t>Sundanologi</a:t>
            </a:r>
            <a:r>
              <a:rPr lang="en-US" sz="2000" i="1" dirty="0">
                <a:solidFill>
                  <a:schemeClr val="bg1"/>
                </a:solidFill>
              </a:rPr>
              <a:t> </a:t>
            </a:r>
            <a:r>
              <a:rPr lang="en-US" sz="2000" dirty="0">
                <a:solidFill>
                  <a:schemeClr val="bg1"/>
                </a:solidFill>
              </a:rPr>
              <a:t>and </a:t>
            </a:r>
            <a:r>
              <a:rPr lang="en-US" sz="2000" i="1" dirty="0">
                <a:solidFill>
                  <a:schemeClr val="bg1"/>
                </a:solidFill>
              </a:rPr>
              <a:t>Dilan. </a:t>
            </a:r>
            <a:r>
              <a:rPr lang="en-US" sz="2000" dirty="0">
                <a:solidFill>
                  <a:schemeClr val="bg1"/>
                </a:solidFill>
              </a:rPr>
              <a:t>It can be said that these modern novels tries to preserve Sundanese culture. </a:t>
            </a:r>
          </a:p>
          <a:p>
            <a:r>
              <a:rPr lang="en-US" sz="2000" dirty="0">
                <a:solidFill>
                  <a:schemeClr val="bg1"/>
                </a:solidFill>
              </a:rPr>
              <a:t>The two novels also depicts the Sundanese values. </a:t>
            </a:r>
          </a:p>
          <a:p>
            <a:r>
              <a:rPr lang="en-US" sz="2000" dirty="0">
                <a:solidFill>
                  <a:schemeClr val="bg1"/>
                </a:solidFill>
              </a:rPr>
              <a:t>In conclusion, the strong representation in the modern novel indicates the attempt to preserve Sundanese culture while the canonical novel tries to introduce their cultural background. </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96520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a:bodyPr>
          <a:lstStyle/>
          <a:p>
            <a:r>
              <a:rPr lang="en-US" sz="2000" dirty="0">
                <a:solidFill>
                  <a:schemeClr val="bg1"/>
                </a:solidFill>
              </a:rPr>
              <a:t>Hall, S. (Ed.). (1997). Representation: Cultural representations and signifying practices (Vol. 2). Sage.</a:t>
            </a:r>
          </a:p>
          <a:p>
            <a:r>
              <a:rPr lang="en-US" sz="2000" dirty="0">
                <a:solidFill>
                  <a:schemeClr val="bg1"/>
                </a:solidFill>
              </a:rPr>
              <a:t>Lestari, C. B., </a:t>
            </a:r>
            <a:r>
              <a:rPr lang="en-US" sz="2000" dirty="0" err="1">
                <a:solidFill>
                  <a:schemeClr val="bg1"/>
                </a:solidFill>
              </a:rPr>
              <a:t>Zuriyati</a:t>
            </a:r>
            <a:r>
              <a:rPr lang="en-US" sz="2000" dirty="0">
                <a:solidFill>
                  <a:schemeClr val="bg1"/>
                </a:solidFill>
              </a:rPr>
              <a:t>, Z., &amp; </a:t>
            </a:r>
            <a:r>
              <a:rPr lang="en-US" sz="2000" dirty="0" err="1">
                <a:solidFill>
                  <a:schemeClr val="bg1"/>
                </a:solidFill>
              </a:rPr>
              <a:t>Nuruddin</a:t>
            </a:r>
            <a:r>
              <a:rPr lang="en-US" sz="2000" dirty="0">
                <a:solidFill>
                  <a:schemeClr val="bg1"/>
                </a:solidFill>
              </a:rPr>
              <a:t>, N. (2019). </a:t>
            </a:r>
            <a:r>
              <a:rPr lang="en-US" sz="2000" dirty="0" err="1">
                <a:solidFill>
                  <a:schemeClr val="bg1"/>
                </a:solidFill>
              </a:rPr>
              <a:t>Budaya</a:t>
            </a:r>
            <a:r>
              <a:rPr lang="en-US" sz="2000" dirty="0">
                <a:solidFill>
                  <a:schemeClr val="bg1"/>
                </a:solidFill>
              </a:rPr>
              <a:t> Sunda pada Novel Perempuan Bernama Arjuna </a:t>
            </a:r>
            <a:r>
              <a:rPr lang="en-US" sz="2000" dirty="0" err="1">
                <a:solidFill>
                  <a:schemeClr val="bg1"/>
                </a:solidFill>
              </a:rPr>
              <a:t>Karya</a:t>
            </a:r>
            <a:r>
              <a:rPr lang="en-US" sz="2000" dirty="0">
                <a:solidFill>
                  <a:schemeClr val="bg1"/>
                </a:solidFill>
              </a:rPr>
              <a:t> Remy </a:t>
            </a:r>
            <a:r>
              <a:rPr lang="en-US" sz="2000" dirty="0" err="1">
                <a:solidFill>
                  <a:schemeClr val="bg1"/>
                </a:solidFill>
              </a:rPr>
              <a:t>Sylado</a:t>
            </a:r>
            <a:r>
              <a:rPr lang="en-US" sz="2000" dirty="0">
                <a:solidFill>
                  <a:schemeClr val="bg1"/>
                </a:solidFill>
              </a:rPr>
              <a:t>: </a:t>
            </a:r>
            <a:r>
              <a:rPr lang="en-US" sz="2000" dirty="0" err="1">
                <a:solidFill>
                  <a:schemeClr val="bg1"/>
                </a:solidFill>
              </a:rPr>
              <a:t>Suatu</a:t>
            </a:r>
            <a:r>
              <a:rPr lang="en-US" sz="2000" dirty="0">
                <a:solidFill>
                  <a:schemeClr val="bg1"/>
                </a:solidFill>
              </a:rPr>
              <a:t> Kajian </a:t>
            </a:r>
            <a:r>
              <a:rPr lang="en-US" sz="2000" dirty="0" err="1">
                <a:solidFill>
                  <a:schemeClr val="bg1"/>
                </a:solidFill>
              </a:rPr>
              <a:t>Antropologi</a:t>
            </a:r>
            <a:r>
              <a:rPr lang="en-US" sz="2000" dirty="0">
                <a:solidFill>
                  <a:schemeClr val="bg1"/>
                </a:solidFill>
              </a:rPr>
              <a:t> Sastra. KEMBARA: </a:t>
            </a:r>
            <a:r>
              <a:rPr lang="en-US" sz="2000" dirty="0" err="1">
                <a:solidFill>
                  <a:schemeClr val="bg1"/>
                </a:solidFill>
              </a:rPr>
              <a:t>Jurnal</a:t>
            </a:r>
            <a:r>
              <a:rPr lang="en-US" sz="2000" dirty="0">
                <a:solidFill>
                  <a:schemeClr val="bg1"/>
                </a:solidFill>
              </a:rPr>
              <a:t> </a:t>
            </a:r>
            <a:r>
              <a:rPr lang="en-US" sz="2000" dirty="0" err="1">
                <a:solidFill>
                  <a:schemeClr val="bg1"/>
                </a:solidFill>
              </a:rPr>
              <a:t>Keilmuan</a:t>
            </a:r>
            <a:r>
              <a:rPr lang="en-US" sz="2000" dirty="0">
                <a:solidFill>
                  <a:schemeClr val="bg1"/>
                </a:solidFill>
              </a:rPr>
              <a:t> Bahasa, Sastra, dan </a:t>
            </a:r>
            <a:r>
              <a:rPr lang="en-US" sz="2000" dirty="0" err="1">
                <a:solidFill>
                  <a:schemeClr val="bg1"/>
                </a:solidFill>
              </a:rPr>
              <a:t>Pengajarannya</a:t>
            </a:r>
            <a:r>
              <a:rPr lang="en-US" sz="2000" dirty="0">
                <a:solidFill>
                  <a:schemeClr val="bg1"/>
                </a:solidFill>
              </a:rPr>
              <a:t>, 5(2), 157-167.</a:t>
            </a:r>
          </a:p>
          <a:p>
            <a:r>
              <a:rPr lang="en-US" sz="2000" dirty="0">
                <a:solidFill>
                  <a:schemeClr val="bg1"/>
                </a:solidFill>
              </a:rPr>
              <a:t>Mahmud, E. Z., Ampera, T., &amp; </a:t>
            </a:r>
            <a:r>
              <a:rPr lang="en-US" sz="2000" dirty="0" err="1">
                <a:solidFill>
                  <a:schemeClr val="bg1"/>
                </a:solidFill>
              </a:rPr>
              <a:t>Sidiq</a:t>
            </a:r>
            <a:r>
              <a:rPr lang="en-US" sz="2000" dirty="0">
                <a:solidFill>
                  <a:schemeClr val="bg1"/>
                </a:solidFill>
              </a:rPr>
              <a:t>, I. I. (2018, November). Documenting Sundanese literature by the presentation of its folklores written in three languages. In International Seminar on Recent Language, Literature, and Local Cultural Studies (BASA 2018) (pp. 367-379). Atlantis Press.</a:t>
            </a:r>
          </a:p>
          <a:p>
            <a:r>
              <a:rPr lang="en-US" sz="2000" dirty="0" err="1">
                <a:solidFill>
                  <a:schemeClr val="bg1"/>
                </a:solidFill>
              </a:rPr>
              <a:t>Tawami</a:t>
            </a:r>
            <a:r>
              <a:rPr lang="en-US" sz="2000" dirty="0">
                <a:solidFill>
                  <a:schemeClr val="bg1"/>
                </a:solidFill>
              </a:rPr>
              <a:t>, T., </a:t>
            </a:r>
            <a:r>
              <a:rPr lang="en-US" sz="2000" dirty="0" err="1">
                <a:solidFill>
                  <a:schemeClr val="bg1"/>
                </a:solidFill>
              </a:rPr>
              <a:t>Indrayani</a:t>
            </a:r>
            <a:r>
              <a:rPr lang="en-US" sz="2000" dirty="0">
                <a:solidFill>
                  <a:schemeClr val="bg1"/>
                </a:solidFill>
              </a:rPr>
              <a:t>, L. M., </a:t>
            </a:r>
            <a:r>
              <a:rPr lang="en-US" sz="2000" dirty="0" err="1">
                <a:solidFill>
                  <a:schemeClr val="bg1"/>
                </a:solidFill>
              </a:rPr>
              <a:t>Sobarna</a:t>
            </a:r>
            <a:r>
              <a:rPr lang="en-US" sz="2000" dirty="0">
                <a:solidFill>
                  <a:schemeClr val="bg1"/>
                </a:solidFill>
              </a:rPr>
              <a:t>, C., &amp; </a:t>
            </a:r>
            <a:r>
              <a:rPr lang="en-US" sz="2000" dirty="0" err="1">
                <a:solidFill>
                  <a:schemeClr val="bg1"/>
                </a:solidFill>
              </a:rPr>
              <a:t>Yuliawati</a:t>
            </a:r>
            <a:r>
              <a:rPr lang="en-US" sz="2000" dirty="0">
                <a:solidFill>
                  <a:schemeClr val="bg1"/>
                </a:solidFill>
              </a:rPr>
              <a:t>, S. (2024). Semiotic Analysis of Sundanese Culture Spells: Exploring Its Discursive Level and Cultural Connotation. Journal of Intercultural Communication, 24(2), 154-161.</a:t>
            </a:r>
          </a:p>
          <a:p>
            <a:pPr marL="0" indent="0">
              <a:buNone/>
            </a:pPr>
            <a:endParaRPr lang="en-US" sz="20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874</TotalTime>
  <Words>979</Words>
  <Application>Microsoft Macintosh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Conceptualization and Representation of Sundanese Culture in Indonesian Novels</vt:lpstr>
      <vt:lpstr>INTRODUCTION</vt:lpstr>
      <vt:lpstr>LITERATURE REVIEW</vt:lpstr>
      <vt:lpstr>METHOD</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Mentari Prawira</cp:lastModifiedBy>
  <cp:revision>12</cp:revision>
  <dcterms:created xsi:type="dcterms:W3CDTF">2023-04-14T06:04:15Z</dcterms:created>
  <dcterms:modified xsi:type="dcterms:W3CDTF">2024-07-15T14:06:49Z</dcterms:modified>
</cp:coreProperties>
</file>