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58" r:id="rId5"/>
    <p:sldId id="260" r:id="rId6"/>
    <p:sldId id="264" r:id="rId7"/>
    <p:sldId id="265" r:id="rId8"/>
    <p:sldId id="266"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03/08/2025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8/3/2025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US" sz="4400" dirty="0">
                <a:effectLst/>
              </a:rPr>
              <a:t>The Effect of interactive multimedia in EFL classrooms on Junior High School Students' Reading Skills: A systematic Literature Review </a:t>
            </a:r>
            <a:endParaRPr lang="en-US" sz="36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11" y="3329669"/>
            <a:ext cx="11089177" cy="940248"/>
          </a:xfrm>
        </p:spPr>
        <p:txBody>
          <a:bodyPr>
            <a:normAutofit/>
          </a:bodyPr>
          <a:lstStyle/>
          <a:p>
            <a:pPr>
              <a:lnSpc>
                <a:spcPct val="100000"/>
              </a:lnSpc>
            </a:pPr>
            <a:r>
              <a:rPr lang="fi-FI" dirty="0"/>
              <a:t>Nina Puspitaloka</a:t>
            </a:r>
            <a:r>
              <a:rPr lang="fi-FI" baseline="30000" dirty="0"/>
              <a:t>1</a:t>
            </a:r>
            <a:r>
              <a:rPr lang="fi-FI" dirty="0"/>
              <a:t>, Ermanto</a:t>
            </a:r>
            <a:r>
              <a:rPr lang="fi-FI" baseline="30000" dirty="0"/>
              <a:t>2</a:t>
            </a:r>
            <a:r>
              <a:rPr lang="fi-FI" dirty="0"/>
              <a:t>, Yetti Zainil</a:t>
            </a:r>
            <a:r>
              <a:rPr lang="fi-FI" baseline="30000" dirty="0"/>
              <a:t>3</a:t>
            </a:r>
            <a:endParaRPr lang="en-US" sz="1600" b="1" baseline="30000" dirty="0">
              <a:solidFill>
                <a:schemeClr val="bg1"/>
              </a:solidFill>
            </a:endParaRPr>
          </a:p>
          <a:p>
            <a:pPr>
              <a:lnSpc>
                <a:spcPct val="100000"/>
              </a:lnSpc>
            </a:pPr>
            <a:r>
              <a:rPr lang="en-US" sz="1600" b="1" dirty="0">
                <a:solidFill>
                  <a:schemeClr val="bg1"/>
                </a:solidFill>
              </a:rPr>
              <a:t>Faculty of Languages and Arts, Universitas Negeri Padang</a:t>
            </a:r>
          </a:p>
        </p:txBody>
      </p:sp>
      <p:sp>
        <p:nvSpPr>
          <p:cNvPr id="7" name="Title 4"/>
          <p:cNvSpPr txBox="1">
            <a:spLocks/>
          </p:cNvSpPr>
          <p:nvPr/>
        </p:nvSpPr>
        <p:spPr>
          <a:xfrm>
            <a:off x="1590500" y="301254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a:t>
            </a:r>
            <a:r>
              <a:rPr lang="fi-FI" sz="1800">
                <a:solidFill>
                  <a:schemeClr val="bg1"/>
                </a:solidFill>
                <a:latin typeface="Franklin Gothic Demi Cond" panose="020B0706030402020204" pitchFamily="34" charset="0"/>
                <a:cs typeface="Times New Roman" panose="02020603050405020304" pitchFamily="18" charset="0"/>
              </a:rPr>
              <a:t>: ABS-ICOLLITE-25075</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442065"/>
          </a:xfrm>
        </p:spPr>
        <p:txBody>
          <a:bodyPr>
            <a:normAutofit fontScale="25000" lnSpcReduction="20000"/>
          </a:bodyPr>
          <a:lstStyle/>
          <a:p>
            <a:pPr marL="0" indent="0" algn="just">
              <a:buNone/>
            </a:pPr>
            <a:r>
              <a:rPr lang="en-US" sz="4400" dirty="0"/>
              <a:t>Agustina, I., Sudirman, S., Lubis, R., Siregar, E., &amp; Putra, S. (2024). The Development of Augmented Reality As English Learning Media in Junior High School. </a:t>
            </a:r>
            <a:r>
              <a:rPr lang="en-US" sz="4400" i="1" dirty="0"/>
              <a:t>KnE Engineering</a:t>
            </a:r>
            <a:r>
              <a:rPr lang="en-US" sz="4400" dirty="0"/>
              <a:t>, </a:t>
            </a:r>
            <a:r>
              <a:rPr lang="en-US" sz="4400" i="1" dirty="0"/>
              <a:t>2024</a:t>
            </a:r>
            <a:r>
              <a:rPr lang="en-US" sz="4400" dirty="0"/>
              <a:t>, </a:t>
            </a:r>
            <a:r>
              <a:rPr lang="en-US" sz="4400" dirty="0">
                <a:latin typeface="Calibri (Body)"/>
              </a:rPr>
              <a:t>393–403. https://doi.org/10.18502/keg.v6i1.15407</a:t>
            </a:r>
            <a:endParaRPr lang="en-ID" sz="4400" dirty="0">
              <a:latin typeface="Calibri (Body)"/>
            </a:endParaRPr>
          </a:p>
          <a:p>
            <a:pPr marL="0" indent="0" algn="just">
              <a:buNone/>
            </a:pPr>
            <a:r>
              <a:rPr lang="en-US" sz="4400" dirty="0" err="1">
                <a:latin typeface="Calibri (Body)"/>
              </a:rPr>
              <a:t>Akrima</a:t>
            </a:r>
            <a:r>
              <a:rPr lang="en-US" sz="4400" dirty="0">
                <a:latin typeface="Calibri (Body)"/>
              </a:rPr>
              <a:t>, N. (2025). </a:t>
            </a:r>
            <a:r>
              <a:rPr lang="en-US" sz="4400" i="1" dirty="0">
                <a:latin typeface="Calibri (Body)"/>
              </a:rPr>
              <a:t>J-LATEST Innovative Learning Media : Pop-Up Books for Enhancing</a:t>
            </a:r>
            <a:r>
              <a:rPr lang="en-US" sz="4400" dirty="0">
                <a:latin typeface="Calibri (Body)"/>
              </a:rPr>
              <a:t>. </a:t>
            </a:r>
            <a:r>
              <a:rPr lang="en-US" sz="4400" i="1" dirty="0">
                <a:latin typeface="Calibri (Body)"/>
              </a:rPr>
              <a:t>1</a:t>
            </a:r>
            <a:r>
              <a:rPr lang="en-US" sz="4400" dirty="0">
                <a:latin typeface="Calibri (Body)"/>
              </a:rPr>
              <a:t>, 10–18.</a:t>
            </a:r>
            <a:endParaRPr lang="en-ID" sz="4400" dirty="0">
              <a:latin typeface="Calibri (Body)"/>
            </a:endParaRPr>
          </a:p>
          <a:p>
            <a:pPr marL="0" indent="0" algn="just">
              <a:buNone/>
            </a:pPr>
            <a:r>
              <a:rPr lang="en-US" sz="4400" dirty="0">
                <a:latin typeface="Calibri (Body)"/>
              </a:rPr>
              <a:t>Al-</a:t>
            </a:r>
            <a:r>
              <a:rPr lang="en-US" sz="4400" dirty="0" err="1">
                <a:latin typeface="Calibri (Body)"/>
              </a:rPr>
              <a:t>Jarf</a:t>
            </a:r>
            <a:r>
              <a:rPr lang="en-US" sz="4400" dirty="0">
                <a:latin typeface="Calibri (Body)"/>
              </a:rPr>
              <a:t>, R. (2021). Collaborative Mobile eBook Reading for Struggling EFL College Readers. </a:t>
            </a:r>
            <a:r>
              <a:rPr lang="en-US" sz="4400" i="1" dirty="0">
                <a:latin typeface="Calibri (Body)"/>
              </a:rPr>
              <a:t>Journal of Research &amp; Method in Education </a:t>
            </a:r>
            <a:r>
              <a:rPr lang="en-US" sz="4400" dirty="0">
                <a:latin typeface="Calibri (Body)"/>
              </a:rPr>
              <a:t>, </a:t>
            </a:r>
            <a:r>
              <a:rPr lang="en-US" sz="4400" i="1" dirty="0">
                <a:latin typeface="Calibri (Body)"/>
              </a:rPr>
              <a:t>11</a:t>
            </a:r>
            <a:r>
              <a:rPr lang="en-US" sz="4400" dirty="0">
                <a:latin typeface="Calibri (Body)"/>
              </a:rPr>
              <a:t>(6), 32–42. https://doi.org/10.9790/7388-1106023242</a:t>
            </a:r>
            <a:endParaRPr lang="en-ID" sz="4400" dirty="0">
              <a:latin typeface="Calibri (Body)"/>
            </a:endParaRPr>
          </a:p>
          <a:p>
            <a:pPr marL="0" indent="0" algn="just">
              <a:buNone/>
            </a:pPr>
            <a:r>
              <a:rPr lang="en-US" sz="4400" dirty="0">
                <a:latin typeface="Calibri (Body)"/>
              </a:rPr>
              <a:t>Alvina Damayanti, Dzul Rachman, &amp; Yeni Rahmawati. (2025). The Implementation of Interactive Learning Through ICT in English Language Education for Junior High School Students. </a:t>
            </a:r>
            <a:r>
              <a:rPr lang="en-US" sz="4400" i="1" dirty="0">
                <a:latin typeface="Calibri (Body)"/>
              </a:rPr>
              <a:t>Journal of English Language Learning</a:t>
            </a:r>
            <a:r>
              <a:rPr lang="en-US" sz="4400" dirty="0">
                <a:latin typeface="Calibri (Body)"/>
              </a:rPr>
              <a:t>, </a:t>
            </a:r>
            <a:r>
              <a:rPr lang="en-US" sz="4400" i="1" dirty="0">
                <a:latin typeface="Calibri (Body)"/>
              </a:rPr>
              <a:t>9</a:t>
            </a:r>
            <a:r>
              <a:rPr lang="en-US" sz="4400" dirty="0">
                <a:latin typeface="Calibri (Body)"/>
              </a:rPr>
              <a:t>(1), 830–838. https://doi.org/10.31949/jell.v9i1.13921</a:t>
            </a:r>
            <a:endParaRPr lang="en-ID" sz="4400" dirty="0">
              <a:latin typeface="Calibri (Body)"/>
            </a:endParaRPr>
          </a:p>
          <a:p>
            <a:pPr marL="0" indent="0" algn="just">
              <a:buNone/>
            </a:pPr>
            <a:r>
              <a:rPr lang="en-US" sz="4400" dirty="0">
                <a:latin typeface="Calibri (Body)"/>
              </a:rPr>
              <a:t>Bakri, F., Wahyuni, </a:t>
            </a:r>
            <a:r>
              <a:rPr lang="en-US" sz="4400" dirty="0" err="1">
                <a:latin typeface="Calibri (Body)"/>
              </a:rPr>
              <a:t>Permana</a:t>
            </a:r>
            <a:r>
              <a:rPr lang="en-US" sz="4400" dirty="0">
                <a:latin typeface="Calibri (Body)"/>
              </a:rPr>
              <a:t>, A. H., &amp; </a:t>
            </a:r>
            <a:r>
              <a:rPr lang="en-US" sz="4400" dirty="0" err="1">
                <a:latin typeface="Calibri (Body)"/>
              </a:rPr>
              <a:t>Sumardani</a:t>
            </a:r>
            <a:r>
              <a:rPr lang="en-US" sz="4400" dirty="0">
                <a:latin typeface="Calibri (Body)"/>
              </a:rPr>
              <a:t>, D. (2021). Textbook Enriched with Video Augmented Reality: Contextual in Motion Concept Learning in Junior High School. </a:t>
            </a:r>
            <a:r>
              <a:rPr lang="en-US" sz="4400" i="1" dirty="0">
                <a:latin typeface="Calibri (Body)"/>
              </a:rPr>
              <a:t>AIP Conference Proceedings</a:t>
            </a:r>
            <a:r>
              <a:rPr lang="en-US" sz="4400" dirty="0">
                <a:latin typeface="Calibri (Body)"/>
              </a:rPr>
              <a:t>, </a:t>
            </a:r>
            <a:r>
              <a:rPr lang="en-US" sz="4400" i="1" dirty="0">
                <a:latin typeface="Calibri (Body)"/>
              </a:rPr>
              <a:t>2320</a:t>
            </a:r>
            <a:r>
              <a:rPr lang="en-US" sz="4400" dirty="0">
                <a:latin typeface="Calibri (Body)"/>
              </a:rPr>
              <a:t>(March). https://doi.org/10.1063/5.0037614</a:t>
            </a:r>
            <a:endParaRPr lang="en-ID" sz="4400" dirty="0">
              <a:latin typeface="Calibri (Body)"/>
            </a:endParaRPr>
          </a:p>
          <a:p>
            <a:pPr marL="0" indent="0" algn="just">
              <a:buNone/>
            </a:pPr>
            <a:r>
              <a:rPr lang="en-US" sz="4400" dirty="0">
                <a:latin typeface="Calibri (Body)"/>
              </a:rPr>
              <a:t>BP </a:t>
            </a:r>
            <a:r>
              <a:rPr lang="en-US" sz="4400" dirty="0" err="1">
                <a:latin typeface="Calibri (Body)"/>
              </a:rPr>
              <a:t>Setiyadi</a:t>
            </a:r>
            <a:r>
              <a:rPr lang="en-US" sz="4400" dirty="0">
                <a:latin typeface="Calibri (Body)"/>
              </a:rPr>
              <a:t>. (n.d.). </a:t>
            </a:r>
            <a:r>
              <a:rPr lang="en-US" sz="4400" i="1" dirty="0" err="1">
                <a:latin typeface="Calibri (Body)"/>
              </a:rPr>
              <a:t>IJAR_Dwi</a:t>
            </a:r>
            <a:r>
              <a:rPr lang="en-US" sz="4400" i="1" dirty="0">
                <a:latin typeface="Calibri (Body)"/>
              </a:rPr>
              <a:t> Bambang </a:t>
            </a:r>
            <a:r>
              <a:rPr lang="en-US" sz="4400" i="1" dirty="0" err="1">
                <a:latin typeface="Calibri (Body)"/>
              </a:rPr>
              <a:t>Putut</a:t>
            </a:r>
            <a:r>
              <a:rPr lang="en-US" sz="4400" i="1" dirty="0">
                <a:latin typeface="Calibri (Body)"/>
              </a:rPr>
              <a:t> </a:t>
            </a:r>
            <a:r>
              <a:rPr lang="en-US" sz="4400" i="1" dirty="0" err="1">
                <a:latin typeface="Calibri (Body)"/>
              </a:rPr>
              <a:t>Setiyadi</a:t>
            </a:r>
            <a:r>
              <a:rPr lang="en-US" sz="4400" i="1" dirty="0">
                <a:latin typeface="Calibri (Body)"/>
              </a:rPr>
              <a:t> &amp; Hersulastuti.pdf</a:t>
            </a:r>
            <a:r>
              <a:rPr lang="en-US" sz="4400" dirty="0">
                <a:latin typeface="Calibri (Body)"/>
              </a:rPr>
              <a:t>.</a:t>
            </a:r>
            <a:endParaRPr lang="en-ID" sz="4400" dirty="0">
              <a:latin typeface="Calibri (Body)"/>
            </a:endParaRPr>
          </a:p>
          <a:p>
            <a:pPr marL="0" indent="0" algn="just">
              <a:buNone/>
            </a:pPr>
            <a:r>
              <a:rPr lang="en-US" sz="4400" dirty="0">
                <a:latin typeface="Calibri (Body)"/>
              </a:rPr>
              <a:t>Cao, Y., &amp; Xiao, B. (2020). </a:t>
            </a:r>
            <a:r>
              <a:rPr lang="en-US" sz="4400" i="1" dirty="0">
                <a:latin typeface="Calibri (Body)"/>
              </a:rPr>
              <a:t>Research on Digital Reading App Design to Stimulate Reading Motivation of Teenagers BT  - Advances in Human Factors in Training, Education,    and Learning Sciences</a:t>
            </a:r>
            <a:r>
              <a:rPr lang="en-US" sz="4400" dirty="0">
                <a:latin typeface="Calibri (Body)"/>
              </a:rPr>
              <a:t> (S. Nazir, T. Ahram, &amp; W. Karwowski (Eds.); pp. 63–69). Springer International Publishing.</a:t>
            </a:r>
            <a:endParaRPr lang="en-ID" sz="4400" dirty="0">
              <a:latin typeface="Calibri (Body)"/>
            </a:endParaRPr>
          </a:p>
          <a:p>
            <a:pPr marL="0" indent="0" algn="just">
              <a:buNone/>
            </a:pPr>
            <a:r>
              <a:rPr lang="en-US" sz="4400" dirty="0" err="1">
                <a:latin typeface="Calibri (Body)"/>
              </a:rPr>
              <a:t>Cetintav</a:t>
            </a:r>
            <a:r>
              <a:rPr lang="en-US" sz="4400" dirty="0">
                <a:latin typeface="Calibri (Body)"/>
              </a:rPr>
              <a:t>, G., &amp; Yilmaz, R. (2023). The effect of augmented reality technology on middle school students’ mathematic academic achievement, self-regulated learning skills, and motivation. </a:t>
            </a:r>
            <a:r>
              <a:rPr lang="en-US" sz="4400" i="1" dirty="0">
                <a:latin typeface="Calibri (Body)"/>
              </a:rPr>
              <a:t>Journal of Educational Computing Research</a:t>
            </a:r>
            <a:r>
              <a:rPr lang="en-US" sz="4400" dirty="0">
                <a:latin typeface="Calibri (Body)"/>
              </a:rPr>
              <a:t>, </a:t>
            </a:r>
            <a:r>
              <a:rPr lang="en-US" sz="4400" i="1" dirty="0">
                <a:latin typeface="Calibri (Body)"/>
              </a:rPr>
              <a:t>61</a:t>
            </a:r>
            <a:r>
              <a:rPr lang="en-US" sz="4400" dirty="0">
                <a:latin typeface="Calibri (Body)"/>
              </a:rPr>
              <a:t>(7), 1483–1504.</a:t>
            </a:r>
          </a:p>
          <a:p>
            <a:pPr marL="0" indent="0" algn="just">
              <a:buNone/>
            </a:pPr>
            <a:r>
              <a:rPr lang="en-US" sz="4400" dirty="0" err="1">
                <a:latin typeface="Calibri (Body)"/>
              </a:rPr>
              <a:t>Fitrawati</a:t>
            </a:r>
            <a:r>
              <a:rPr lang="en-US" sz="4400" dirty="0">
                <a:latin typeface="Calibri (Body)"/>
              </a:rPr>
              <a:t>, </a:t>
            </a:r>
            <a:r>
              <a:rPr lang="en-US" sz="4400" dirty="0" err="1">
                <a:latin typeface="Calibri (Body)"/>
              </a:rPr>
              <a:t>Syarif</a:t>
            </a:r>
            <a:r>
              <a:rPr lang="en-US" sz="4400" dirty="0">
                <a:latin typeface="Calibri (Body)"/>
              </a:rPr>
              <a:t>, H., Zaim, M., &amp; Perrodin, D. D. (2023). The perceptions of tertiary students and lecturers regarding CLIL-based critical reading material employing interactive multimedia. </a:t>
            </a:r>
            <a:r>
              <a:rPr lang="en-US" sz="4400" i="1" dirty="0">
                <a:latin typeface="Calibri (Body)"/>
              </a:rPr>
              <a:t>Indonesian Journal of Applied Linguistics</a:t>
            </a:r>
            <a:r>
              <a:rPr lang="en-US" sz="4400" dirty="0">
                <a:latin typeface="Calibri (Body)"/>
              </a:rPr>
              <a:t>, </a:t>
            </a:r>
            <a:r>
              <a:rPr lang="en-US" sz="4400" i="1" dirty="0">
                <a:latin typeface="Calibri (Body)"/>
              </a:rPr>
              <a:t>12</a:t>
            </a:r>
            <a:r>
              <a:rPr lang="en-US" sz="4400" dirty="0">
                <a:latin typeface="Calibri (Body)"/>
              </a:rPr>
              <a:t>(3), 598–611. https://doi.org/10.17509/ijal.v12i3.36838</a:t>
            </a:r>
          </a:p>
          <a:p>
            <a:pPr marL="0" indent="0" algn="just">
              <a:buNone/>
            </a:pPr>
            <a:r>
              <a:rPr lang="en-US" sz="4400" dirty="0" err="1">
                <a:latin typeface="Calibri (Body)"/>
              </a:rPr>
              <a:t>Novitasari</a:t>
            </a:r>
            <a:r>
              <a:rPr lang="en-US" sz="4400" dirty="0">
                <a:latin typeface="Calibri (Body)"/>
              </a:rPr>
              <a:t>, K., Zubaidah, E., Harjana, R., &amp; </a:t>
            </a:r>
            <a:r>
              <a:rPr lang="en-US" sz="4400" dirty="0" err="1">
                <a:latin typeface="Calibri (Body)"/>
              </a:rPr>
              <a:t>Daniswari</a:t>
            </a:r>
            <a:r>
              <a:rPr lang="en-US" sz="4400" dirty="0">
                <a:latin typeface="Calibri (Body)"/>
              </a:rPr>
              <a:t>, H. P. (2020). Multimedia Technology to Stimulate Children’s Literacy Ability: Study in Kindergarten in Sleman. </a:t>
            </a:r>
            <a:r>
              <a:rPr lang="en-US" sz="4400" i="1" dirty="0">
                <a:latin typeface="Calibri (Body)"/>
              </a:rPr>
              <a:t>Universal Journal of Educational Research</a:t>
            </a:r>
            <a:r>
              <a:rPr lang="en-US" sz="4400" dirty="0">
                <a:latin typeface="Calibri (Body)"/>
              </a:rPr>
              <a:t>, </a:t>
            </a:r>
            <a:r>
              <a:rPr lang="en-US" sz="4400" i="1" dirty="0">
                <a:latin typeface="Calibri (Body)"/>
              </a:rPr>
              <a:t>8</a:t>
            </a:r>
            <a:r>
              <a:rPr lang="en-US" sz="4400" dirty="0">
                <a:latin typeface="Calibri (Body)"/>
              </a:rPr>
              <a:t>(12B), 8011–8016. https://doi.org/10.13189/ujer.2020.082601</a:t>
            </a:r>
          </a:p>
          <a:p>
            <a:pPr marL="0" indent="0" algn="just">
              <a:buNone/>
            </a:pPr>
            <a:r>
              <a:rPr lang="en-US" sz="4400" dirty="0" err="1">
                <a:latin typeface="Calibri (Body)"/>
              </a:rPr>
              <a:t>Nurmahanani</a:t>
            </a:r>
            <a:r>
              <a:rPr lang="en-US" sz="4400" dirty="0">
                <a:latin typeface="Calibri (Body)"/>
              </a:rPr>
              <a:t>, I. (2021). Social Cognitive Approach through Interactive Multimedia for Early Reading Learning. </a:t>
            </a:r>
            <a:r>
              <a:rPr lang="en-US" sz="4400" i="1" dirty="0" err="1">
                <a:latin typeface="Calibri (Body)"/>
              </a:rPr>
              <a:t>Dinamika</a:t>
            </a:r>
            <a:r>
              <a:rPr lang="en-US" sz="4400" i="1" dirty="0">
                <a:latin typeface="Calibri (Body)"/>
              </a:rPr>
              <a:t> </a:t>
            </a:r>
            <a:r>
              <a:rPr lang="en-US" sz="4400" i="1" dirty="0" err="1">
                <a:latin typeface="Calibri (Body)"/>
              </a:rPr>
              <a:t>Jurnal</a:t>
            </a:r>
            <a:r>
              <a:rPr lang="en-US" sz="4400" i="1" dirty="0">
                <a:latin typeface="Calibri (Body)"/>
              </a:rPr>
              <a:t> </a:t>
            </a:r>
            <a:r>
              <a:rPr lang="en-US" sz="4400" i="1" dirty="0" err="1">
                <a:latin typeface="Calibri (Body)"/>
              </a:rPr>
              <a:t>Ilmiah</a:t>
            </a:r>
            <a:r>
              <a:rPr lang="en-US" sz="4400" i="1" dirty="0">
                <a:latin typeface="Calibri (Body)"/>
              </a:rPr>
              <a:t> Pendidikan Dasar</a:t>
            </a:r>
            <a:r>
              <a:rPr lang="en-US" sz="4400" dirty="0">
                <a:latin typeface="Calibri (Body)"/>
              </a:rPr>
              <a:t>, </a:t>
            </a:r>
            <a:r>
              <a:rPr lang="en-US" sz="4400" i="1" dirty="0">
                <a:latin typeface="Calibri (Body)"/>
              </a:rPr>
              <a:t>13</a:t>
            </a:r>
            <a:r>
              <a:rPr lang="en-US" sz="4400" dirty="0">
                <a:latin typeface="Calibri (Body)"/>
              </a:rPr>
              <a:t>(1), 32. https://doi.org/10.30595/dinamika.v13i1.9301</a:t>
            </a:r>
            <a:endParaRPr lang="en-ID" sz="4400" dirty="0">
              <a:latin typeface="Calibri (Body)"/>
            </a:endParaRPr>
          </a:p>
          <a:p>
            <a:pPr marL="0" indent="0" algn="just">
              <a:buNone/>
            </a:pPr>
            <a:r>
              <a:rPr lang="en-US" sz="4400" dirty="0">
                <a:latin typeface="Calibri (Body)"/>
              </a:rPr>
              <a:t>Ying, H. S., &amp; </a:t>
            </a:r>
            <a:r>
              <a:rPr lang="en-US" sz="4400" dirty="0" err="1">
                <a:latin typeface="Calibri (Body)"/>
              </a:rPr>
              <a:t>Nazarudin</a:t>
            </a:r>
            <a:r>
              <a:rPr lang="en-US" sz="4400" dirty="0">
                <a:latin typeface="Calibri (Body)"/>
              </a:rPr>
              <a:t>, M. N. (2023). Emotional Intelligence, Anxiety, and Performance Satisfaction in Malaysian State Netball Players. </a:t>
            </a:r>
            <a:r>
              <a:rPr lang="en-US" sz="4400" i="1" dirty="0">
                <a:latin typeface="Calibri (Body)"/>
              </a:rPr>
              <a:t>International Journal of Academic Research in Business and Social Sciences</a:t>
            </a:r>
            <a:r>
              <a:rPr lang="en-US" sz="4400" dirty="0">
                <a:latin typeface="Calibri (Body)"/>
              </a:rPr>
              <a:t>, </a:t>
            </a:r>
            <a:r>
              <a:rPr lang="en-US" sz="4400" i="1" dirty="0">
                <a:latin typeface="Calibri (Body)"/>
              </a:rPr>
              <a:t>13</a:t>
            </a:r>
            <a:r>
              <a:rPr lang="en-US" sz="4400" dirty="0">
                <a:latin typeface="Calibri (Body)"/>
              </a:rPr>
              <a:t>(12), 3408–3423. https://doi.org/10.6007/ijarbss/v13-i12/20299</a:t>
            </a:r>
            <a:endParaRPr lang="en-ID" sz="4400" dirty="0">
              <a:latin typeface="Calibri (Body)"/>
            </a:endParaRPr>
          </a:p>
          <a:p>
            <a:pPr marL="0" indent="0" algn="just">
              <a:buNone/>
            </a:pPr>
            <a:r>
              <a:rPr lang="en-US" sz="4400" dirty="0">
                <a:latin typeface="Calibri (Body)"/>
              </a:rPr>
              <a:t>Zhang, W., Chen, X., Zhang, J., &amp; Xu, S. (2024). A Study on Factors Influencing Digital Reading Behavior of Junior High School Students. </a:t>
            </a:r>
            <a:r>
              <a:rPr lang="en-US" sz="4400" i="1" dirty="0">
                <a:latin typeface="Calibri (Body)"/>
              </a:rPr>
              <a:t>Libri</a:t>
            </a:r>
            <a:r>
              <a:rPr lang="en-US" sz="4400" dirty="0">
                <a:latin typeface="Calibri (Body)"/>
              </a:rPr>
              <a:t>, </a:t>
            </a:r>
            <a:r>
              <a:rPr lang="en-US" sz="4400" i="1" dirty="0">
                <a:latin typeface="Calibri (Body)"/>
              </a:rPr>
              <a:t>74</a:t>
            </a:r>
            <a:r>
              <a:rPr lang="en-US" sz="4400" dirty="0">
                <a:latin typeface="Calibri (Body)"/>
              </a:rPr>
              <a:t>(3), 255–271. https://doi.org/10.1515/libri-2024-0004</a:t>
            </a:r>
            <a:endParaRPr lang="en-ID" sz="4400" dirty="0">
              <a:latin typeface="Calibri (Body)"/>
            </a:endParaRPr>
          </a:p>
          <a:p>
            <a:pPr marL="0" indent="0">
              <a:buNone/>
            </a:pPr>
            <a:endParaRPr lang="en-ID" sz="4800" dirty="0"/>
          </a:p>
          <a:p>
            <a:pPr marL="0" indent="0">
              <a:buNone/>
            </a:pPr>
            <a:endParaRPr lang="en-US" sz="20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sz="1900" dirty="0"/>
              <a:t>Reading not only helps students acquire information but also enhances their overall language proficiency by enriching vocabulary, improving understanding of sentence structure, and fostering critical and analytical thinking. </a:t>
            </a:r>
          </a:p>
          <a:p>
            <a:pPr marL="0" indent="0">
              <a:buNone/>
            </a:pPr>
            <a:r>
              <a:rPr lang="en-US" sz="1900" dirty="0"/>
              <a:t>in practice, reading instruction in EFL classrooms has traditionally been dominated by conventional approaches. Teachers often rely on lectures, assign lengthy textbook passages, and require students to answer comprehension questions in written form These methods are typically teacher-centered and offer limited opportunities for active student participation. Furthermore, the materials used are often decontextualized and disconnected from students’ interests and real-life experiences, resulting in low engagement and making reading activities monotonous and demotivating. As noted by most students lack reading habits and reading proficiency. </a:t>
            </a:r>
          </a:p>
          <a:p>
            <a:pPr marL="0" indent="0">
              <a:buNone/>
            </a:pPr>
            <a:r>
              <a:rPr lang="en-US" sz="1900" dirty="0"/>
              <a:t>These limitations highlight the need for innovation in reading instruction, particularly through the integration of digital technologies.</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43428"/>
          </a:xfrm>
        </p:spPr>
        <p:txBody>
          <a:bodyPr>
            <a:normAutofit fontScale="55000" lnSpcReduction="20000"/>
          </a:bodyPr>
          <a:lstStyle/>
          <a:p>
            <a:pPr marL="0" indent="0">
              <a:lnSpc>
                <a:spcPct val="120000"/>
              </a:lnSpc>
              <a:buNone/>
            </a:pPr>
            <a:r>
              <a:rPr lang="en-US" sz="3100" dirty="0"/>
              <a:t>Digital tools such as educational applications, online platforms, e-books, and game-based reading activities (gamification) have shown promising potential to enrich students' reading experiences. Several studies have demonstrated the effectiveness of interactive multimedia in providing immediate feedback and supporting skill development. For instance, (</a:t>
            </a:r>
            <a:r>
              <a:rPr lang="en-US" sz="3100" dirty="0" err="1"/>
              <a:t>Nurmahanani</a:t>
            </a:r>
            <a:r>
              <a:rPr lang="en-US" sz="3100" dirty="0"/>
              <a:t>, 2021) found that the interactive multimedia-assisted social cognitive model significantly improved early reading skills. Similarly, (Ying &amp; </a:t>
            </a:r>
            <a:r>
              <a:rPr lang="en-US" sz="3100" dirty="0" err="1"/>
              <a:t>Nazarudin</a:t>
            </a:r>
            <a:r>
              <a:rPr lang="en-US" sz="3100" dirty="0"/>
              <a:t>, 2023) emphasized that the use of multimedia resources promotes better comprehension and retention compared to traditional methods.</a:t>
            </a:r>
          </a:p>
          <a:p>
            <a:pPr marL="0" indent="0">
              <a:lnSpc>
                <a:spcPct val="120000"/>
              </a:lnSpc>
              <a:buNone/>
            </a:pPr>
            <a:r>
              <a:rPr lang="en-US" sz="3100" dirty="0"/>
              <a:t>Moreover, (</a:t>
            </a:r>
            <a:r>
              <a:rPr lang="en-US" sz="3100" dirty="0" err="1"/>
              <a:t>Fitrawati</a:t>
            </a:r>
            <a:r>
              <a:rPr lang="en-US" sz="3100" dirty="0"/>
              <a:t> et al., 2023) highlighted the importance of integrating technology in the development of critical reading materials, demonstrating the adaptability of current educational practices. Interactive multimedia, therefore, serves as a transformative tool in reading instruction, encouraging not only skill improvement but also greater student motivation and engagement (</a:t>
            </a:r>
            <a:r>
              <a:rPr lang="en-US" sz="3100" dirty="0" err="1"/>
              <a:t>Novitasari</a:t>
            </a:r>
            <a:r>
              <a:rPr lang="en-US" sz="3100" dirty="0"/>
              <a:t> et al., 2020). This is further supported by Ref 3, which emphasizes the role of interactive multimedia in enhancing reading skills and facilitating the development of instructional tools.</a:t>
            </a:r>
          </a:p>
          <a:p>
            <a:pPr marL="0" indent="0">
              <a:lnSpc>
                <a:spcPct val="120000"/>
              </a:lnSpc>
              <a:buNone/>
            </a:pPr>
            <a:r>
              <a:rPr lang="en-US" sz="3100" dirty="0"/>
              <a:t>Despite the growing adoption of digital tools in EFL classrooms, there remains a need to synthesize recent research findings to identify the most commonly used tools and evaluate their effects on students’ reading development. A clearer understanding of these tools and their effectiveness can support educators in making informed decisions regarding instructional design and the integration of technology offering a valuable contribution to the field.</a:t>
            </a:r>
          </a:p>
          <a:p>
            <a:pPr marL="0" indent="0">
              <a:buNone/>
            </a:pPr>
            <a:endParaRPr lang="en-US" sz="2000" dirty="0"/>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ID" sz="2000" b="1" dirty="0"/>
              <a:t>Systematic Literature Review (SLR)</a:t>
            </a:r>
          </a:p>
          <a:p>
            <a:pPr marL="0" indent="0">
              <a:buNone/>
            </a:pPr>
            <a:r>
              <a:rPr lang="en-US" sz="1900" dirty="0"/>
              <a:t>This study employed a Systematic Literature Review (SLR) to identify, analyze, and synthesize peer-reviewed research articles related to the integration of digital tools into interactive multimedia for enhancing reading skills among junior high school students in English as a Foreign Language (EFL) classrooms. The SLR approach was selected to enable a comprehensive and structured examination of current trends, effectiveness, and research gaps in this field.</a:t>
            </a:r>
          </a:p>
          <a:p>
            <a:pPr marL="0" indent="0">
              <a:buNone/>
            </a:pPr>
            <a:r>
              <a:rPr lang="en-US" sz="1900" dirty="0"/>
              <a:t>The review followed the PRISMA (Preferred Reporting Items for Systematic Reviews and Meta-Analyses) guidelines to ensure transparency, methodological rigor, and replicability. PRISMA provides a standardized framework for systematically selecting and reporting studies through a four-stage process: identification, screening, eligibility assessment, and final inclusion.</a:t>
            </a:r>
          </a:p>
          <a:p>
            <a:pPr marL="0" indent="0">
              <a:buNone/>
            </a:pPr>
            <a:endParaRPr lang="en-ID" sz="2000" dirty="0"/>
          </a:p>
        </p:txBody>
      </p:sp>
      <p:sp>
        <p:nvSpPr>
          <p:cNvPr id="2" name="Rectangle 1">
            <a:extLst>
              <a:ext uri="{FF2B5EF4-FFF2-40B4-BE49-F238E27FC236}">
                <a16:creationId xmlns:a16="http://schemas.microsoft.com/office/drawing/2014/main" id="{346D8A20-D620-23F3-9A62-9F558BBD5FC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D"/>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6959137" cy="4831643"/>
          </a:xfrm>
        </p:spPr>
        <p:txBody>
          <a:bodyPr>
            <a:normAutofit fontScale="92500"/>
          </a:bodyPr>
          <a:lstStyle/>
          <a:p>
            <a:pPr marL="0" indent="0">
              <a:buNone/>
            </a:pPr>
            <a:r>
              <a:rPr lang="en-US" sz="1900" dirty="0"/>
              <a:t>This systematic review comprises a total of forty-eight empirical studies published between 2020 and 2025, collectively investigating the integration of digital technologies in English language learning at the junior high school level. The main focus of these studies is to identify the most frequently used digital tools in interactive multimedia for reading skills at the junior high school. They also explore the effect of improving students' reading comprehension and vocabulary acquisition through the use of multimedia, augmented reality (AR), interactive digital media, and mobile-based reading platforms. These studies were conducted in various educational settings, with most of them located in Indonesia. </a:t>
            </a:r>
          </a:p>
          <a:p>
            <a:pPr marL="0" indent="0">
              <a:buNone/>
            </a:pPr>
            <a:r>
              <a:rPr lang="en-US" sz="2100" dirty="0"/>
              <a:t>That’s Table shows the results of several varied studies from different countries. These studies vary widely, including experimental, quasi-experimental, classroom action research, research and development, and qualitative descriptive approaches. Most of the participants involved were junior high school students, usually from grades seven to nine, and some studies also involved English teachers, media experts, and instructional designers as part of the process of developing and validating the learning interventions.</a:t>
            </a:r>
          </a:p>
        </p:txBody>
      </p:sp>
      <p:pic>
        <p:nvPicPr>
          <p:cNvPr id="7" name="Picture 6">
            <a:extLst>
              <a:ext uri="{FF2B5EF4-FFF2-40B4-BE49-F238E27FC236}">
                <a16:creationId xmlns:a16="http://schemas.microsoft.com/office/drawing/2014/main" id="{BE14101D-97DD-292B-F7D3-30560691E1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5310" y="1720687"/>
            <a:ext cx="3749970" cy="4405794"/>
          </a:xfrm>
          <a:prstGeom prst="rect">
            <a:avLst/>
          </a:prstGeom>
        </p:spPr>
      </p:pic>
      <p:sp>
        <p:nvSpPr>
          <p:cNvPr id="8" name="Content Placeholder 4">
            <a:extLst>
              <a:ext uri="{FF2B5EF4-FFF2-40B4-BE49-F238E27FC236}">
                <a16:creationId xmlns:a16="http://schemas.microsoft.com/office/drawing/2014/main" id="{9E9BABB7-1CD3-61C8-B221-A1B52BDFBE70}"/>
              </a:ext>
            </a:extLst>
          </p:cNvPr>
          <p:cNvSpPr txBox="1">
            <a:spLocks/>
          </p:cNvSpPr>
          <p:nvPr/>
        </p:nvSpPr>
        <p:spPr>
          <a:xfrm>
            <a:off x="8301183" y="1072914"/>
            <a:ext cx="3078017" cy="573088"/>
          </a:xfrm>
          <a:prstGeom prst="rect">
            <a:avLst/>
          </a:prstGeom>
          <a:solidFill>
            <a:srgbClr val="FFFFFF">
              <a:alpha val="50196"/>
            </a:srgbClr>
          </a:solidFill>
        </p:spPr>
        <p:txBody>
          <a:bodyPr vert="horz" lIns="91440" tIns="45720" rIns="91440" bIns="45720" rtlCol="0">
            <a:normAutofit lnSpcReduction="1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900" b="1" dirty="0"/>
              <a:t>Classification of Reviewed Studies by Country of Origin</a:t>
            </a:r>
            <a:endParaRPr lang="en-US" sz="1900" dirty="0"/>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36C32B-D396-8600-E684-AEDDC4E874AB}"/>
              </a:ext>
            </a:extLst>
          </p:cNvPr>
          <p:cNvSpPr>
            <a:spLocks noGrp="1"/>
          </p:cNvSpPr>
          <p:nvPr>
            <p:ph idx="1"/>
          </p:nvPr>
        </p:nvSpPr>
        <p:spPr>
          <a:xfrm>
            <a:off x="838200" y="5283783"/>
            <a:ext cx="10744200" cy="1325563"/>
          </a:xfrm>
        </p:spPr>
        <p:txBody>
          <a:bodyPr>
            <a:noAutofit/>
          </a:bodyPr>
          <a:lstStyle/>
          <a:p>
            <a:pPr marL="0" indent="0">
              <a:buNone/>
            </a:pPr>
            <a:r>
              <a:rPr lang="en-US" sz="1900" dirty="0"/>
              <a:t>An analysis of 45 journal articles revealed a variety of digital tools used to improve reading skills at the junior high school level. Among these tools, Augmented Reality (AR) emerged as the most frequently used tool, especially in vocabulary and narrative comprehension. Moreover, studies show that AR-based media such as flashcards, interactive textbooks, and contextual geometry lessons allow students to visualize language content in a three-dimensional format.</a:t>
            </a:r>
            <a:endParaRPr lang="en-ID" sz="1900" dirty="0"/>
          </a:p>
        </p:txBody>
      </p:sp>
      <p:pic>
        <p:nvPicPr>
          <p:cNvPr id="10" name="Picture 9">
            <a:extLst>
              <a:ext uri="{FF2B5EF4-FFF2-40B4-BE49-F238E27FC236}">
                <a16:creationId xmlns:a16="http://schemas.microsoft.com/office/drawing/2014/main" id="{341C8116-4321-6799-47D2-1011E08114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008" y="1341120"/>
            <a:ext cx="10506160" cy="3799840"/>
          </a:xfrm>
          <a:prstGeom prst="rect">
            <a:avLst/>
          </a:prstGeom>
        </p:spPr>
      </p:pic>
      <p:sp>
        <p:nvSpPr>
          <p:cNvPr id="11" name="Content Placeholder 2">
            <a:extLst>
              <a:ext uri="{FF2B5EF4-FFF2-40B4-BE49-F238E27FC236}">
                <a16:creationId xmlns:a16="http://schemas.microsoft.com/office/drawing/2014/main" id="{303F208F-CB9D-3AE4-630B-95B739E616B0}"/>
              </a:ext>
            </a:extLst>
          </p:cNvPr>
          <p:cNvSpPr txBox="1">
            <a:spLocks/>
          </p:cNvSpPr>
          <p:nvPr/>
        </p:nvSpPr>
        <p:spPr>
          <a:xfrm>
            <a:off x="1932940" y="903119"/>
            <a:ext cx="8572500" cy="335894"/>
          </a:xfrm>
          <a:prstGeom prst="rect">
            <a:avLst/>
          </a:prstGeom>
          <a:solidFill>
            <a:srgbClr val="FFFFFF">
              <a:alpha val="50196"/>
            </a:srgbClr>
          </a:solidFill>
        </p:spPr>
        <p:txBody>
          <a:bodyPr vert="horz" lIns="91440" tIns="45720" rIns="91440" bIns="45720" rtlCol="0">
            <a:no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b="1" dirty="0"/>
              <a:t>Most Frequently Used Digital Tools in Interactive Multimedia for Reading Skills</a:t>
            </a:r>
            <a:endParaRPr lang="en-ID" sz="2000" b="1" dirty="0"/>
          </a:p>
        </p:txBody>
      </p:sp>
    </p:spTree>
    <p:extLst>
      <p:ext uri="{BB962C8B-B14F-4D97-AF65-F5344CB8AC3E}">
        <p14:creationId xmlns:p14="http://schemas.microsoft.com/office/powerpoint/2010/main" val="168885511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93748C-9E89-0BF3-E737-798442C9D197}"/>
              </a:ext>
            </a:extLst>
          </p:cNvPr>
          <p:cNvSpPr>
            <a:spLocks noGrp="1"/>
          </p:cNvSpPr>
          <p:nvPr>
            <p:ph idx="1"/>
          </p:nvPr>
        </p:nvSpPr>
        <p:spPr>
          <a:xfrm>
            <a:off x="838200" y="955040"/>
            <a:ext cx="10515600" cy="5221923"/>
          </a:xfrm>
        </p:spPr>
        <p:txBody>
          <a:bodyPr>
            <a:noAutofit/>
          </a:bodyPr>
          <a:lstStyle/>
          <a:p>
            <a:pPr marL="0" indent="0" algn="ctr">
              <a:buNone/>
            </a:pPr>
            <a:r>
              <a:rPr lang="en-US" sz="2000" b="1" dirty="0"/>
              <a:t>The Effect of Digital Tools in Interactive Multimedia for Reading Skills</a:t>
            </a:r>
          </a:p>
          <a:p>
            <a:pPr marL="0" indent="0">
              <a:buNone/>
            </a:pPr>
            <a:r>
              <a:rPr lang="en-US" sz="1900" dirty="0"/>
              <a:t>The findings indicate that Augmented Reality (AR) and multimedia-based tools exert the most substantial influence on enhancing reading skills among junior high school students. These technologies dominate the digital learning landscape due to their ability to provide immersive, multimodal experiences that bridge abstract concepts with concrete representations. Tools such as AR vocabulary cards, interactive videos, and context-rich digital texts have been consistently reported to increase student engagement, motivation, and comprehension.</a:t>
            </a:r>
          </a:p>
          <a:p>
            <a:pPr marL="0" indent="0">
              <a:buNone/>
            </a:pPr>
            <a:r>
              <a:rPr lang="en-US" sz="1900" dirty="0"/>
              <a:t>Following AR and multimedia platforms, reading applications such as Let’s Read have gained prominence due to their accessibility, levelled reading materials, and supportive features like translation and audio narration. These tools are particularly effective for students with lower proficiency levels, offering scaffolded language exposure and vocabulary acquisition.</a:t>
            </a:r>
          </a:p>
          <a:p>
            <a:pPr marL="0" indent="0">
              <a:buNone/>
            </a:pPr>
            <a:r>
              <a:rPr lang="en-US" sz="1900" dirty="0"/>
              <a:t>Digital games, including jigsaw puzzles and language-based challenges, further support reading development by incorporating elements of gamification that sustain learner interest and foster collaborative learning (Arifin et al., 2024). Such platforms aid in improving reading micro-skills, including inferencing, identifying main ideas, and recalling details.</a:t>
            </a:r>
          </a:p>
          <a:p>
            <a:pPr marL="0" indent="0">
              <a:buNone/>
            </a:pPr>
            <a:r>
              <a:rPr lang="en-US" sz="1900" dirty="0"/>
              <a:t>Lastly, teacher-designed platforms and interactive multimedia modules tailored to local curriculum needs contribute to contextual learning, particularly in low-resource settings. These tools often integrate text,</a:t>
            </a:r>
          </a:p>
        </p:txBody>
      </p:sp>
    </p:spTree>
    <p:extLst>
      <p:ext uri="{BB962C8B-B14F-4D97-AF65-F5344CB8AC3E}">
        <p14:creationId xmlns:p14="http://schemas.microsoft.com/office/powerpoint/2010/main" val="20530583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7E5E73-5F27-FCA9-EB03-371184CEC32F}"/>
              </a:ext>
            </a:extLst>
          </p:cNvPr>
          <p:cNvSpPr>
            <a:spLocks noGrp="1"/>
          </p:cNvSpPr>
          <p:nvPr>
            <p:ph idx="1"/>
          </p:nvPr>
        </p:nvSpPr>
        <p:spPr>
          <a:xfrm>
            <a:off x="838200" y="1107440"/>
            <a:ext cx="10515600" cy="5069523"/>
          </a:xfrm>
        </p:spPr>
        <p:txBody>
          <a:bodyPr>
            <a:normAutofit/>
          </a:bodyPr>
          <a:lstStyle/>
          <a:p>
            <a:pPr marL="0" indent="0">
              <a:buNone/>
            </a:pPr>
            <a:r>
              <a:rPr lang="en-US" sz="1900" dirty="0"/>
              <a:t>visuals, and audio in culturally relevant formats, reinforcing reading comprehension through repetitive and scaffolded exposure (</a:t>
            </a:r>
            <a:r>
              <a:rPr lang="en-US" sz="1900" dirty="0" err="1"/>
              <a:t>Aratusa</a:t>
            </a:r>
            <a:r>
              <a:rPr lang="en-US" sz="1900" dirty="0"/>
              <a:t>, 2024).</a:t>
            </a:r>
          </a:p>
          <a:p>
            <a:pPr marL="0" indent="0">
              <a:buNone/>
            </a:pPr>
            <a:r>
              <a:rPr lang="en-US" sz="1900" dirty="0"/>
              <a:t>In conclusion, the integration of AR and multimedia stands out as the most effectful in facilitating reading literacy, while reading applications, educational games, and teacher-created digital content serve as valuable complementary tools. Their combined use demonstrates the potential of digital innovation to transform reading instruction in junior high school settings.</a:t>
            </a:r>
            <a:endParaRPr lang="en-ID" sz="1900" dirty="0"/>
          </a:p>
          <a:p>
            <a:pPr marL="0" indent="0">
              <a:buNone/>
            </a:pPr>
            <a:endParaRPr lang="en-ID" dirty="0"/>
          </a:p>
        </p:txBody>
      </p:sp>
    </p:spTree>
    <p:extLst>
      <p:ext uri="{BB962C8B-B14F-4D97-AF65-F5344CB8AC3E}">
        <p14:creationId xmlns:p14="http://schemas.microsoft.com/office/powerpoint/2010/main" val="2452176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lnSpcReduction="10000"/>
          </a:bodyPr>
          <a:lstStyle/>
          <a:p>
            <a:pPr marL="0" indent="0">
              <a:buNone/>
            </a:pPr>
            <a:r>
              <a:rPr lang="en-US" sz="2000" dirty="0"/>
              <a:t>T</a:t>
            </a:r>
            <a:r>
              <a:rPr lang="en-US" sz="2100" dirty="0"/>
              <a:t>he integration of Augmented Reality (AR) and multimedia tools emerges as the most influential approach in enhancing reading skills among junior high school students, offering immersive and interactive learning experiences that improve engagement, comprehension, and vocabulary retention. Complementary digital tools such as reading applications, educational games, and teacher-designed multimedia modules further support literacy development by providing accessible, scaffolded, and contextually relevant content. Together, these innovations highlight the transformative potential of digital technology in advancing reading instruction in junior high school contexts. In light of these findings, educators are encouraged to adopt a blended approach that incorporates AR, multimedia, and gamified platforms into reading instruction while also developing or adapting digital content that aligns with local cultural and curricular needs. Future researchers should explore the long-term effect of these technologies on various reading sub-skills and literacy outcomes across different proficiency levels and learning environments. Further studies in low-resource settings and comparative research between traditional and digital reading interventions are also recommended to support more equitable and evidence-based instructional practices.</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199</TotalTime>
  <Words>1969</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Calibri</vt:lpstr>
      <vt:lpstr>Calibri (Body)</vt:lpstr>
      <vt:lpstr>Calibri Light</vt:lpstr>
      <vt:lpstr>Franklin Gothic Demi Cond</vt:lpstr>
      <vt:lpstr>Franklin Gothic Medium Cond</vt:lpstr>
      <vt:lpstr>Office Theme</vt:lpstr>
      <vt:lpstr>The Effect of interactive multimedia in EFL classrooms on Junior High School Students' Reading Skills: A systematic Literature Review </vt:lpstr>
      <vt:lpstr>INTRODUCTION</vt:lpstr>
      <vt:lpstr>LITERATURE REVIEW</vt:lpstr>
      <vt:lpstr>METHOD</vt:lpstr>
      <vt:lpstr>FINDING AND DISCUSSION</vt:lpstr>
      <vt:lpstr>PowerPoint Presentation</vt:lpstr>
      <vt:lpstr>PowerPoint Presentation</vt:lpstr>
      <vt:lpstr>PowerPoint Presentation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Salsabila Zakiya</cp:lastModifiedBy>
  <cp:revision>9</cp:revision>
  <dcterms:created xsi:type="dcterms:W3CDTF">2023-04-14T06:04:15Z</dcterms:created>
  <dcterms:modified xsi:type="dcterms:W3CDTF">2025-08-03T10:44:55Z</dcterms:modified>
</cp:coreProperties>
</file>