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3"/>
    <p:sldId id="257" r:id="rId4"/>
    <p:sldId id="259" r:id="rId5"/>
    <p:sldId id="258" r:id="rId6"/>
    <p:sldId id="267" r:id="rId7"/>
    <p:sldId id="260" r:id="rId8"/>
    <p:sldId id="261" r:id="rId9"/>
    <p:sldId id="262" r:id="rId10"/>
    <p:sldId id="266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2A87B4-205C-42AA-93A2-B27FC303620D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0"/>
      <dgm:spPr/>
      <dgm:t>
        <a:bodyPr/>
        <a:p>
          <a:endParaRPr lang="en-US"/>
        </a:p>
      </dgm:t>
    </dgm:pt>
    <dgm:pt modelId="{660A22A7-37CA-4B7E-87AA-E35BA5B82556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dirty="0">
              <a:sym typeface="+mn-ea"/>
            </a:rPr>
            <a:t>Neuleum appears in the manuscript Bujangga Manik (15th century).</a:t>
          </a:r>
          <a:r>
            <a:rPr lang="en-US" altLang="en-US" dirty="0"/>
            <a:t/>
          </a:r>
          <a:endParaRPr lang="en-US" altLang="en-US" dirty="0"/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/>
          </a:r>
          <a:endParaRPr lang="en-US"/>
        </a:p>
      </dgm:t>
    </dgm:pt>
    <dgm:pt modelId="{AEDCC0F0-F7D6-45D4-984A-B50E110C9D1F}" cxnId="{59E79A4D-FDD3-4CD7-AB3D-8012C111FAA7}" type="parTrans">
      <dgm:prSet/>
      <dgm:spPr/>
      <dgm:t>
        <a:bodyPr/>
        <a:p>
          <a:endParaRPr lang="en-US"/>
        </a:p>
      </dgm:t>
    </dgm:pt>
    <dgm:pt modelId="{CF218E85-BB5C-4FD9-8936-583B930F1946}" cxnId="{59E79A4D-FDD3-4CD7-AB3D-8012C111FAA7}" type="sibTrans">
      <dgm:prSet/>
      <dgm:spPr/>
      <dgm:t>
        <a:bodyPr/>
        <a:p>
          <a:endParaRPr lang="en-US"/>
        </a:p>
      </dgm:t>
    </dgm:pt>
    <dgm:pt modelId="{2747EF35-EB19-40B2-B72B-1D28E27677E0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dirty="0">
              <a:sym typeface="+mn-ea"/>
            </a:rPr>
            <a:t>Refers to traditional Sundanese dyeing practices.</a:t>
          </a:r>
          <a:r>
            <a:rPr lang="en-US"/>
            <a:t/>
          </a:r>
          <a:endParaRPr lang="en-US"/>
        </a:p>
      </dgm:t>
    </dgm:pt>
    <dgm:pt modelId="{E8C0C942-F96C-429E-AD44-E4BA5D9680C7}" cxnId="{156EF551-91DC-4B2B-B624-DFE05CF12561}" type="parTrans">
      <dgm:prSet/>
      <dgm:spPr/>
      <dgm:t>
        <a:bodyPr/>
        <a:p>
          <a:endParaRPr lang="en-US"/>
        </a:p>
      </dgm:t>
    </dgm:pt>
    <dgm:pt modelId="{BFFDCB46-D59E-46B2-9C53-DB1ADB0299CC}" cxnId="{156EF551-91DC-4B2B-B624-DFE05CF12561}" type="sibTrans">
      <dgm:prSet/>
      <dgm:spPr/>
      <dgm:t>
        <a:bodyPr/>
        <a:p>
          <a:endParaRPr lang="en-US"/>
        </a:p>
      </dgm:t>
    </dgm:pt>
    <dgm:pt modelId="{B95FB8A5-B612-47B6-989C-9D7BD89F6E18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dirty="0">
              <a:sym typeface="+mn-ea"/>
            </a:rPr>
            <a:t>Translations vary: blue (nila), black (mud), or metaphorical.</a:t>
          </a:r>
          <a:r>
            <a:rPr lang="en-US"/>
            <a:t/>
          </a:r>
          <a:endParaRPr lang="en-US"/>
        </a:p>
      </dgm:t>
    </dgm:pt>
    <dgm:pt modelId="{1784B15E-8B7A-426B-89B2-02867972B4B8}" cxnId="{A769D378-F0F2-43CB-B3B2-68B9B997BB50}" type="parTrans">
      <dgm:prSet/>
      <dgm:spPr/>
      <dgm:t>
        <a:bodyPr/>
        <a:p>
          <a:endParaRPr lang="en-US"/>
        </a:p>
      </dgm:t>
    </dgm:pt>
    <dgm:pt modelId="{16734FCF-6F10-445A-B6BC-27E3ED457274}" cxnId="{A769D378-F0F2-43CB-B3B2-68B9B997BB50}" type="sibTrans">
      <dgm:prSet/>
      <dgm:spPr/>
      <dgm:t>
        <a:bodyPr/>
        <a:p>
          <a:endParaRPr lang="en-US"/>
        </a:p>
      </dgm:t>
    </dgm:pt>
    <dgm:pt modelId="{2B78A2B5-DCEA-4AFC-B14F-1F24A1DED97A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dirty="0">
              <a:sym typeface="+mn-ea"/>
            </a:rPr>
            <a:t>Important for understanding ancient textile industries and natural dyes in West Java.</a:t>
          </a:r>
          <a:r>
            <a:rPr lang="en-US" altLang="en-US" dirty="0"/>
            <a:t/>
          </a:r>
          <a:endParaRPr lang="en-US" altLang="en-US" dirty="0"/>
        </a:p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/>
            <a:t/>
          </a:r>
          <a:endParaRPr lang="en-US"/>
        </a:p>
      </dgm:t>
    </dgm:pt>
    <dgm:pt modelId="{3E7F7A29-9086-4454-9597-B1A82629FFC8}" cxnId="{D5160117-D909-417E-A68A-801616695BA6}" type="parTrans">
      <dgm:prSet/>
      <dgm:spPr/>
      <dgm:t>
        <a:bodyPr/>
        <a:p>
          <a:endParaRPr lang="en-US"/>
        </a:p>
      </dgm:t>
    </dgm:pt>
    <dgm:pt modelId="{70BDE6F6-3261-4753-9D1B-53909242F67D}" cxnId="{D5160117-D909-417E-A68A-801616695BA6}" type="sibTrans">
      <dgm:prSet/>
      <dgm:spPr/>
      <dgm:t>
        <a:bodyPr/>
        <a:p>
          <a:endParaRPr lang="en-US"/>
        </a:p>
      </dgm:t>
    </dgm:pt>
    <dgm:pt modelId="{40AFDA9D-288C-4D29-8AFA-37C0C30C8FF6}">
      <dgm:prSet phldrT="[Text]" phldr="0" custT="0"/>
      <dgm:spPr/>
      <dgm:t>
        <a:bodyPr vert="horz" wrap="square"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dirty="0">
              <a:sym typeface="+mn-ea"/>
            </a:rPr>
            <a:t>Raises philological, cultural, and ethnolinguistic questions.</a:t>
          </a:r>
          <a:r>
            <a:rPr lang="en-US"/>
            <a:t/>
          </a:r>
          <a:endParaRPr lang="en-US"/>
        </a:p>
      </dgm:t>
    </dgm:pt>
    <dgm:pt modelId="{4C1C0800-F64C-44F0-9787-17FB1271D0FC}" cxnId="{4183D381-0F76-4AC1-8736-6FF8D667F8F4}" type="parTrans">
      <dgm:prSet/>
      <dgm:spPr/>
      <dgm:t>
        <a:bodyPr/>
        <a:p>
          <a:endParaRPr lang="en-US"/>
        </a:p>
      </dgm:t>
    </dgm:pt>
    <dgm:pt modelId="{7FCDBF79-0B4F-4621-8364-C0B41DDF9713}" cxnId="{4183D381-0F76-4AC1-8736-6FF8D667F8F4}" type="sibTrans">
      <dgm:prSet/>
      <dgm:spPr/>
      <dgm:t>
        <a:bodyPr/>
        <a:p>
          <a:endParaRPr lang="en-US"/>
        </a:p>
      </dgm:t>
    </dgm:pt>
    <dgm:pt modelId="{2984A8B6-85E9-40AE-8B81-BA8B58477DF2}" type="pres">
      <dgm:prSet presAssocID="{CC2A87B4-205C-42AA-93A2-B27FC303620D}" presName="cycle" presStyleCnt="0">
        <dgm:presLayoutVars>
          <dgm:dir/>
          <dgm:resizeHandles val="exact"/>
        </dgm:presLayoutVars>
      </dgm:prSet>
      <dgm:spPr/>
    </dgm:pt>
    <dgm:pt modelId="{70BF45C1-8091-454A-8203-C06A7B7590F9}" type="pres">
      <dgm:prSet presAssocID="{660A22A7-37CA-4B7E-87AA-E35BA5B82556}" presName="node" presStyleLbl="node1" presStyleIdx="0" presStyleCnt="5">
        <dgm:presLayoutVars>
          <dgm:bulletEnabled val="1"/>
        </dgm:presLayoutVars>
      </dgm:prSet>
      <dgm:spPr/>
    </dgm:pt>
    <dgm:pt modelId="{E9AD9DBB-BD76-47E5-B3B5-DCAABDF708B4}" type="pres">
      <dgm:prSet presAssocID="{660A22A7-37CA-4B7E-87AA-E35BA5B82556}" presName="spNode" presStyleCnt="0"/>
      <dgm:spPr/>
    </dgm:pt>
    <dgm:pt modelId="{FACB0322-C0E5-47B2-A30E-4E65DACE54AB}" type="pres">
      <dgm:prSet presAssocID="{CF218E85-BB5C-4FD9-8936-583B930F1946}" presName="sibTrans" presStyleLbl="sibTrans1D1" presStyleIdx="0" presStyleCnt="5"/>
      <dgm:spPr/>
    </dgm:pt>
    <dgm:pt modelId="{5B56F173-CF60-49FA-B101-E6B505C28F2C}" type="pres">
      <dgm:prSet presAssocID="{2747EF35-EB19-40B2-B72B-1D28E27677E0}" presName="node" presStyleLbl="node1" presStyleIdx="1" presStyleCnt="5">
        <dgm:presLayoutVars>
          <dgm:bulletEnabled val="1"/>
        </dgm:presLayoutVars>
      </dgm:prSet>
      <dgm:spPr/>
    </dgm:pt>
    <dgm:pt modelId="{FA1B1F1F-4290-44F6-B614-7DA04C6968EA}" type="pres">
      <dgm:prSet presAssocID="{2747EF35-EB19-40B2-B72B-1D28E27677E0}" presName="spNode" presStyleCnt="0"/>
      <dgm:spPr/>
    </dgm:pt>
    <dgm:pt modelId="{890F09E1-A5FD-4242-968C-AD8148ADBA80}" type="pres">
      <dgm:prSet presAssocID="{BFFDCB46-D59E-46B2-9C53-DB1ADB0299CC}" presName="sibTrans" presStyleLbl="sibTrans1D1" presStyleIdx="1" presStyleCnt="5"/>
      <dgm:spPr/>
    </dgm:pt>
    <dgm:pt modelId="{F4F0857E-A2A2-4C44-8D9E-738F53CA34B0}" type="pres">
      <dgm:prSet presAssocID="{B95FB8A5-B612-47B6-989C-9D7BD89F6E18}" presName="node" presStyleLbl="node1" presStyleIdx="2" presStyleCnt="5">
        <dgm:presLayoutVars>
          <dgm:bulletEnabled val="1"/>
        </dgm:presLayoutVars>
      </dgm:prSet>
      <dgm:spPr/>
    </dgm:pt>
    <dgm:pt modelId="{B43530C4-5C4D-4873-9C40-D1060ACD455B}" type="pres">
      <dgm:prSet presAssocID="{B95FB8A5-B612-47B6-989C-9D7BD89F6E18}" presName="spNode" presStyleCnt="0"/>
      <dgm:spPr/>
    </dgm:pt>
    <dgm:pt modelId="{947E10C1-872E-48ED-A8EA-CDF548C9E170}" type="pres">
      <dgm:prSet presAssocID="{16734FCF-6F10-445A-B6BC-27E3ED457274}" presName="sibTrans" presStyleLbl="sibTrans1D1" presStyleIdx="2" presStyleCnt="5"/>
      <dgm:spPr/>
    </dgm:pt>
    <dgm:pt modelId="{9B1E3B87-CFEF-48C3-B3ED-22B7722DA4B2}" type="pres">
      <dgm:prSet presAssocID="{2B78A2B5-DCEA-4AFC-B14F-1F24A1DED97A}" presName="node" presStyleLbl="node1" presStyleIdx="3" presStyleCnt="5">
        <dgm:presLayoutVars>
          <dgm:bulletEnabled val="1"/>
        </dgm:presLayoutVars>
      </dgm:prSet>
      <dgm:spPr/>
    </dgm:pt>
    <dgm:pt modelId="{5DA43FA6-2782-48E4-882C-5BEA84898403}" type="pres">
      <dgm:prSet presAssocID="{2B78A2B5-DCEA-4AFC-B14F-1F24A1DED97A}" presName="spNode" presStyleCnt="0"/>
      <dgm:spPr/>
    </dgm:pt>
    <dgm:pt modelId="{D354920F-3C18-4773-98FE-F5105B0C4655}" type="pres">
      <dgm:prSet presAssocID="{70BDE6F6-3261-4753-9D1B-53909242F67D}" presName="sibTrans" presStyleLbl="sibTrans1D1" presStyleIdx="3" presStyleCnt="5"/>
      <dgm:spPr/>
    </dgm:pt>
    <dgm:pt modelId="{4A533BBB-6BEA-429E-8541-03477BCE8622}" type="pres">
      <dgm:prSet presAssocID="{40AFDA9D-288C-4D29-8AFA-37C0C30C8FF6}" presName="node" presStyleLbl="node1" presStyleIdx="4" presStyleCnt="5">
        <dgm:presLayoutVars>
          <dgm:bulletEnabled val="1"/>
        </dgm:presLayoutVars>
      </dgm:prSet>
      <dgm:spPr/>
    </dgm:pt>
    <dgm:pt modelId="{E2DD3598-5153-4C35-949B-5E7B3A92DCE7}" type="pres">
      <dgm:prSet presAssocID="{40AFDA9D-288C-4D29-8AFA-37C0C30C8FF6}" presName="spNode" presStyleCnt="0"/>
      <dgm:spPr/>
    </dgm:pt>
    <dgm:pt modelId="{80375E59-737B-41DF-B3C9-E8361D136FF9}" type="pres">
      <dgm:prSet presAssocID="{7FCDBF79-0B4F-4621-8364-C0B41DDF9713}" presName="sibTrans" presStyleLbl="sibTrans1D1" presStyleIdx="4" presStyleCnt="5"/>
      <dgm:spPr/>
    </dgm:pt>
  </dgm:ptLst>
  <dgm:cxnLst>
    <dgm:cxn modelId="{59E79A4D-FDD3-4CD7-AB3D-8012C111FAA7}" srcId="{CC2A87B4-205C-42AA-93A2-B27FC303620D}" destId="{660A22A7-37CA-4B7E-87AA-E35BA5B82556}" srcOrd="0" destOrd="0" parTransId="{AEDCC0F0-F7D6-45D4-984A-B50E110C9D1F}" sibTransId="{CF218E85-BB5C-4FD9-8936-583B930F1946}"/>
    <dgm:cxn modelId="{156EF551-91DC-4B2B-B624-DFE05CF12561}" srcId="{CC2A87B4-205C-42AA-93A2-B27FC303620D}" destId="{2747EF35-EB19-40B2-B72B-1D28E27677E0}" srcOrd="1" destOrd="0" parTransId="{E8C0C942-F96C-429E-AD44-E4BA5D9680C7}" sibTransId="{BFFDCB46-D59E-46B2-9C53-DB1ADB0299CC}"/>
    <dgm:cxn modelId="{A769D378-F0F2-43CB-B3B2-68B9B997BB50}" srcId="{CC2A87B4-205C-42AA-93A2-B27FC303620D}" destId="{B95FB8A5-B612-47B6-989C-9D7BD89F6E18}" srcOrd="2" destOrd="0" parTransId="{1784B15E-8B7A-426B-89B2-02867972B4B8}" sibTransId="{16734FCF-6F10-445A-B6BC-27E3ED457274}"/>
    <dgm:cxn modelId="{D5160117-D909-417E-A68A-801616695BA6}" srcId="{CC2A87B4-205C-42AA-93A2-B27FC303620D}" destId="{2B78A2B5-DCEA-4AFC-B14F-1F24A1DED97A}" srcOrd="3" destOrd="0" parTransId="{3E7F7A29-9086-4454-9597-B1A82629FFC8}" sibTransId="{70BDE6F6-3261-4753-9D1B-53909242F67D}"/>
    <dgm:cxn modelId="{4183D381-0F76-4AC1-8736-6FF8D667F8F4}" srcId="{CC2A87B4-205C-42AA-93A2-B27FC303620D}" destId="{40AFDA9D-288C-4D29-8AFA-37C0C30C8FF6}" srcOrd="4" destOrd="0" parTransId="{4C1C0800-F64C-44F0-9787-17FB1271D0FC}" sibTransId="{7FCDBF79-0B4F-4621-8364-C0B41DDF9713}"/>
    <dgm:cxn modelId="{7E188D97-45F5-4C3E-9585-4675463A0F1D}" type="presOf" srcId="{CC2A87B4-205C-42AA-93A2-B27FC303620D}" destId="{2984A8B6-85E9-40AE-8B81-BA8B58477DF2}" srcOrd="0" destOrd="0" presId="urn:microsoft.com/office/officeart/2005/8/layout/cycle6"/>
    <dgm:cxn modelId="{2EFD8F71-EBBE-461E-AEF0-3B6647330227}" type="presParOf" srcId="{2984A8B6-85E9-40AE-8B81-BA8B58477DF2}" destId="{70BF45C1-8091-454A-8203-C06A7B7590F9}" srcOrd="0" destOrd="0" presId="urn:microsoft.com/office/officeart/2005/8/layout/cycle6"/>
    <dgm:cxn modelId="{59A6B561-177C-4174-8581-921E9C17136F}" type="presOf" srcId="{660A22A7-37CA-4B7E-87AA-E35BA5B82556}" destId="{70BF45C1-8091-454A-8203-C06A7B7590F9}" srcOrd="0" destOrd="0" presId="urn:microsoft.com/office/officeart/2005/8/layout/cycle6"/>
    <dgm:cxn modelId="{A4AA3793-9BB9-480B-97B6-16C6F31D553B}" type="presParOf" srcId="{2984A8B6-85E9-40AE-8B81-BA8B58477DF2}" destId="{E9AD9DBB-BD76-47E5-B3B5-DCAABDF708B4}" srcOrd="1" destOrd="0" presId="urn:microsoft.com/office/officeart/2005/8/layout/cycle6"/>
    <dgm:cxn modelId="{1B7BA80B-92C3-4C77-BFEC-DAD0212A6E28}" type="presParOf" srcId="{2984A8B6-85E9-40AE-8B81-BA8B58477DF2}" destId="{FACB0322-C0E5-47B2-A30E-4E65DACE54AB}" srcOrd="2" destOrd="0" presId="urn:microsoft.com/office/officeart/2005/8/layout/cycle6"/>
    <dgm:cxn modelId="{F397CA99-B8FF-44BD-8072-E47DE3AEBF75}" type="presOf" srcId="{CF218E85-BB5C-4FD9-8936-583B930F1946}" destId="{FACB0322-C0E5-47B2-A30E-4E65DACE54AB}" srcOrd="0" destOrd="0" presId="urn:microsoft.com/office/officeart/2005/8/layout/cycle6"/>
    <dgm:cxn modelId="{19E13177-D4CE-40ED-B1A9-E89F20687D4E}" type="presParOf" srcId="{2984A8B6-85E9-40AE-8B81-BA8B58477DF2}" destId="{5B56F173-CF60-49FA-B101-E6B505C28F2C}" srcOrd="3" destOrd="0" presId="urn:microsoft.com/office/officeart/2005/8/layout/cycle6"/>
    <dgm:cxn modelId="{523FEDD0-8757-49F7-9863-17A4C66D30C0}" type="presOf" srcId="{2747EF35-EB19-40B2-B72B-1D28E27677E0}" destId="{5B56F173-CF60-49FA-B101-E6B505C28F2C}" srcOrd="0" destOrd="0" presId="urn:microsoft.com/office/officeart/2005/8/layout/cycle6"/>
    <dgm:cxn modelId="{5D267EF6-A8A4-4E72-90C0-5271A8933811}" type="presParOf" srcId="{2984A8B6-85E9-40AE-8B81-BA8B58477DF2}" destId="{FA1B1F1F-4290-44F6-B614-7DA04C6968EA}" srcOrd="4" destOrd="0" presId="urn:microsoft.com/office/officeart/2005/8/layout/cycle6"/>
    <dgm:cxn modelId="{CD062F60-8E4A-4021-8D1B-2DDD23530EC6}" type="presParOf" srcId="{2984A8B6-85E9-40AE-8B81-BA8B58477DF2}" destId="{890F09E1-A5FD-4242-968C-AD8148ADBA80}" srcOrd="5" destOrd="0" presId="urn:microsoft.com/office/officeart/2005/8/layout/cycle6"/>
    <dgm:cxn modelId="{9EB01CC0-DC06-4E12-93B9-A3C6D8BE54E9}" type="presOf" srcId="{BFFDCB46-D59E-46B2-9C53-DB1ADB0299CC}" destId="{890F09E1-A5FD-4242-968C-AD8148ADBA80}" srcOrd="0" destOrd="0" presId="urn:microsoft.com/office/officeart/2005/8/layout/cycle6"/>
    <dgm:cxn modelId="{DD10D250-79DF-4496-9DAF-5040251653A0}" type="presParOf" srcId="{2984A8B6-85E9-40AE-8B81-BA8B58477DF2}" destId="{F4F0857E-A2A2-4C44-8D9E-738F53CA34B0}" srcOrd="6" destOrd="0" presId="urn:microsoft.com/office/officeart/2005/8/layout/cycle6"/>
    <dgm:cxn modelId="{7C46BD4C-4767-4AB3-A00E-B48424E5E357}" type="presOf" srcId="{B95FB8A5-B612-47B6-989C-9D7BD89F6E18}" destId="{F4F0857E-A2A2-4C44-8D9E-738F53CA34B0}" srcOrd="0" destOrd="0" presId="urn:microsoft.com/office/officeart/2005/8/layout/cycle6"/>
    <dgm:cxn modelId="{F02AB621-C804-49C3-90F0-8A7536AD59E4}" type="presParOf" srcId="{2984A8B6-85E9-40AE-8B81-BA8B58477DF2}" destId="{B43530C4-5C4D-4873-9C40-D1060ACD455B}" srcOrd="7" destOrd="0" presId="urn:microsoft.com/office/officeart/2005/8/layout/cycle6"/>
    <dgm:cxn modelId="{4D580BA4-CA5F-4407-AEA6-C0AB7473E9EE}" type="presParOf" srcId="{2984A8B6-85E9-40AE-8B81-BA8B58477DF2}" destId="{947E10C1-872E-48ED-A8EA-CDF548C9E170}" srcOrd="8" destOrd="0" presId="urn:microsoft.com/office/officeart/2005/8/layout/cycle6"/>
    <dgm:cxn modelId="{4DF834C2-17C1-4788-8881-893FF40F9332}" type="presOf" srcId="{16734FCF-6F10-445A-B6BC-27E3ED457274}" destId="{947E10C1-872E-48ED-A8EA-CDF548C9E170}" srcOrd="0" destOrd="0" presId="urn:microsoft.com/office/officeart/2005/8/layout/cycle6"/>
    <dgm:cxn modelId="{98394365-2F4A-42F4-8821-CAB85E5D7A68}" type="presParOf" srcId="{2984A8B6-85E9-40AE-8B81-BA8B58477DF2}" destId="{9B1E3B87-CFEF-48C3-B3ED-22B7722DA4B2}" srcOrd="9" destOrd="0" presId="urn:microsoft.com/office/officeart/2005/8/layout/cycle6"/>
    <dgm:cxn modelId="{C14D6702-CF8F-4D9E-9608-490E8CE371A0}" type="presOf" srcId="{2B78A2B5-DCEA-4AFC-B14F-1F24A1DED97A}" destId="{9B1E3B87-CFEF-48C3-B3ED-22B7722DA4B2}" srcOrd="0" destOrd="0" presId="urn:microsoft.com/office/officeart/2005/8/layout/cycle6"/>
    <dgm:cxn modelId="{52C5A296-A565-437F-9E24-A51CB05F98AC}" type="presParOf" srcId="{2984A8B6-85E9-40AE-8B81-BA8B58477DF2}" destId="{5DA43FA6-2782-48E4-882C-5BEA84898403}" srcOrd="10" destOrd="0" presId="urn:microsoft.com/office/officeart/2005/8/layout/cycle6"/>
    <dgm:cxn modelId="{5FDAB90B-420E-4032-B85A-66354E749616}" type="presParOf" srcId="{2984A8B6-85E9-40AE-8B81-BA8B58477DF2}" destId="{D354920F-3C18-4773-98FE-F5105B0C4655}" srcOrd="11" destOrd="0" presId="urn:microsoft.com/office/officeart/2005/8/layout/cycle6"/>
    <dgm:cxn modelId="{F70BDC66-00CC-41B7-A494-16C268848522}" type="presOf" srcId="{70BDE6F6-3261-4753-9D1B-53909242F67D}" destId="{D354920F-3C18-4773-98FE-F5105B0C4655}" srcOrd="0" destOrd="0" presId="urn:microsoft.com/office/officeart/2005/8/layout/cycle6"/>
    <dgm:cxn modelId="{02612951-F588-4012-A695-E246CDE5D15F}" type="presParOf" srcId="{2984A8B6-85E9-40AE-8B81-BA8B58477DF2}" destId="{4A533BBB-6BEA-429E-8541-03477BCE8622}" srcOrd="12" destOrd="0" presId="urn:microsoft.com/office/officeart/2005/8/layout/cycle6"/>
    <dgm:cxn modelId="{41B61749-AC98-4232-A642-A26623335EB2}" type="presOf" srcId="{40AFDA9D-288C-4D29-8AFA-37C0C30C8FF6}" destId="{4A533BBB-6BEA-429E-8541-03477BCE8622}" srcOrd="0" destOrd="0" presId="urn:microsoft.com/office/officeart/2005/8/layout/cycle6"/>
    <dgm:cxn modelId="{8C8D3B6A-F2C4-4883-9CB1-67A0E046A515}" type="presParOf" srcId="{2984A8B6-85E9-40AE-8B81-BA8B58477DF2}" destId="{E2DD3598-5153-4C35-949B-5E7B3A92DCE7}" srcOrd="13" destOrd="0" presId="urn:microsoft.com/office/officeart/2005/8/layout/cycle6"/>
    <dgm:cxn modelId="{23A8A9AD-08BC-43A4-AA09-607ABAD8F6C8}" type="presParOf" srcId="{2984A8B6-85E9-40AE-8B81-BA8B58477DF2}" destId="{80375E59-737B-41DF-B3C9-E8361D136FF9}" srcOrd="14" destOrd="0" presId="urn:microsoft.com/office/officeart/2005/8/layout/cycle6"/>
    <dgm:cxn modelId="{A58EACBA-2B80-442D-9311-C4AD8837164B}" type="presOf" srcId="{7FCDBF79-0B4F-4621-8364-C0B41DDF9713}" destId="{80375E59-737B-41DF-B3C9-E8361D136FF9}" srcOrd="0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Group 1"/>
      <dsp:cNvGrpSpPr/>
    </dsp:nvGrpSpPr>
    <dsp:grpSpPr>
      <a:xfrm>
        <a:off x="0" y="0"/>
        <a:ext cx="8990965" cy="5418455"/>
        <a:chOff x="0" y="0"/>
        <a:chExt cx="8990965" cy="5418455"/>
      </a:xfrm>
    </dsp:grpSpPr>
    <dsp:sp modelId="{70BF45C1-8091-454A-8203-C06A7B7590F9}">
      <dsp:nvSpPr>
        <dsp:cNvPr id="3" name="Rounded Rectangle 2"/>
        <dsp:cNvSpPr/>
      </dsp:nvSpPr>
      <dsp:spPr bwMode="white">
        <a:xfrm>
          <a:off x="3604296" y="0"/>
          <a:ext cx="1782372" cy="1158542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41910" tIns="41910" rIns="41910" bIns="41910" anchor="ctr"/>
        <a:lstStyle>
          <a:lvl1pPr algn="ctr">
            <a:defRPr sz="1100"/>
          </a:lvl1pPr>
          <a:lvl2pPr marL="57150" indent="-57150" algn="ctr">
            <a:defRPr sz="800"/>
          </a:lvl2pPr>
          <a:lvl3pPr marL="114300" indent="-57150" algn="ctr">
            <a:defRPr sz="800"/>
          </a:lvl3pPr>
          <a:lvl4pPr marL="171450" indent="-57150" algn="ctr">
            <a:defRPr sz="800"/>
          </a:lvl4pPr>
          <a:lvl5pPr marL="228600" indent="-57150" algn="ctr">
            <a:defRPr sz="800"/>
          </a:lvl5pPr>
          <a:lvl6pPr marL="285750" indent="-57150" algn="ctr">
            <a:defRPr sz="800"/>
          </a:lvl6pPr>
          <a:lvl7pPr marL="342900" indent="-57150" algn="ctr">
            <a:defRPr sz="800"/>
          </a:lvl7pPr>
          <a:lvl8pPr marL="400050" indent="-57150" algn="ctr">
            <a:defRPr sz="800"/>
          </a:lvl8pPr>
          <a:lvl9pPr marL="457200" indent="-57150" algn="ctr">
            <a:defRPr sz="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dirty="0">
              <a:sym typeface="+mn-ea"/>
            </a:rPr>
            <a:t>Neuleum appears in the manuscript Bujangga Manik (15th century).</a:t>
          </a:r>
          <a:endParaRPr lang="en-US" altLang="en-US" dirty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/>
        </a:p>
      </dsp:txBody>
      <dsp:txXfrm>
        <a:off x="3604296" y="0"/>
        <a:ext cx="1782372" cy="1158542"/>
      </dsp:txXfrm>
    </dsp:sp>
    <dsp:sp modelId="{FACB0322-C0E5-47B2-A30E-4E65DACE54AB}">
      <dsp:nvSpPr>
        <dsp:cNvPr id="4" name="Arc 3"/>
        <dsp:cNvSpPr/>
      </dsp:nvSpPr>
      <dsp:spPr bwMode="white">
        <a:xfrm>
          <a:off x="2182833" y="579271"/>
          <a:ext cx="4625299" cy="4625299"/>
        </a:xfrm>
        <a:prstGeom prst="arc">
          <a:avLst>
            <a:gd name="adj1" fmla="val 17579926"/>
            <a:gd name="adj2" fmla="val 19538753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2182833" y="579271"/>
        <a:ext cx="4625299" cy="4625299"/>
      </dsp:txXfrm>
    </dsp:sp>
    <dsp:sp modelId="{5B56F173-CF60-49FA-B101-E6B505C28F2C}">
      <dsp:nvSpPr>
        <dsp:cNvPr id="5" name="Rounded Rectangle 4"/>
        <dsp:cNvSpPr/>
      </dsp:nvSpPr>
      <dsp:spPr bwMode="white">
        <a:xfrm>
          <a:off x="5803757" y="1598002"/>
          <a:ext cx="1782372" cy="1158542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41910" tIns="41910" rIns="41910" bIns="41910" anchor="ctr"/>
        <a:lstStyle>
          <a:lvl1pPr algn="ctr">
            <a:defRPr sz="1100"/>
          </a:lvl1pPr>
          <a:lvl2pPr marL="57150" indent="-57150" algn="ctr">
            <a:defRPr sz="800"/>
          </a:lvl2pPr>
          <a:lvl3pPr marL="114300" indent="-57150" algn="ctr">
            <a:defRPr sz="800"/>
          </a:lvl3pPr>
          <a:lvl4pPr marL="171450" indent="-57150" algn="ctr">
            <a:defRPr sz="800"/>
          </a:lvl4pPr>
          <a:lvl5pPr marL="228600" indent="-57150" algn="ctr">
            <a:defRPr sz="800"/>
          </a:lvl5pPr>
          <a:lvl6pPr marL="285750" indent="-57150" algn="ctr">
            <a:defRPr sz="800"/>
          </a:lvl6pPr>
          <a:lvl7pPr marL="342900" indent="-57150" algn="ctr">
            <a:defRPr sz="800"/>
          </a:lvl7pPr>
          <a:lvl8pPr marL="400050" indent="-57150" algn="ctr">
            <a:defRPr sz="800"/>
          </a:lvl8pPr>
          <a:lvl9pPr marL="457200" indent="-57150" algn="ctr">
            <a:defRPr sz="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dirty="0">
              <a:sym typeface="+mn-ea"/>
            </a:rPr>
            <a:t>Refers to traditional Sundanese dyeing practices.</a:t>
          </a:r>
          <a:endParaRPr lang="en-US"/>
        </a:p>
      </dsp:txBody>
      <dsp:txXfrm>
        <a:off x="5803757" y="1598002"/>
        <a:ext cx="1782372" cy="1158542"/>
      </dsp:txXfrm>
    </dsp:sp>
    <dsp:sp modelId="{890F09E1-A5FD-4242-968C-AD8148ADBA80}">
      <dsp:nvSpPr>
        <dsp:cNvPr id="6" name="Arc 5"/>
        <dsp:cNvSpPr/>
      </dsp:nvSpPr>
      <dsp:spPr bwMode="white">
        <a:xfrm>
          <a:off x="2182833" y="579271"/>
          <a:ext cx="4625299" cy="4625299"/>
        </a:xfrm>
        <a:prstGeom prst="arc">
          <a:avLst>
            <a:gd name="adj1" fmla="val 21421033"/>
            <a:gd name="adj2" fmla="val 2014897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2182833" y="579271"/>
        <a:ext cx="4625299" cy="4625299"/>
      </dsp:txXfrm>
    </dsp:sp>
    <dsp:sp modelId="{F4F0857E-A2A2-4C44-8D9E-738F53CA34B0}">
      <dsp:nvSpPr>
        <dsp:cNvPr id="7" name="Rounded Rectangle 6"/>
        <dsp:cNvSpPr/>
      </dsp:nvSpPr>
      <dsp:spPr bwMode="white">
        <a:xfrm>
          <a:off x="4963638" y="4183623"/>
          <a:ext cx="1782372" cy="1158542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41910" tIns="41910" rIns="41910" bIns="41910" anchor="ctr"/>
        <a:lstStyle>
          <a:lvl1pPr algn="ctr">
            <a:defRPr sz="1100"/>
          </a:lvl1pPr>
          <a:lvl2pPr marL="57150" indent="-57150" algn="ctr">
            <a:defRPr sz="800"/>
          </a:lvl2pPr>
          <a:lvl3pPr marL="114300" indent="-57150" algn="ctr">
            <a:defRPr sz="800"/>
          </a:lvl3pPr>
          <a:lvl4pPr marL="171450" indent="-57150" algn="ctr">
            <a:defRPr sz="800"/>
          </a:lvl4pPr>
          <a:lvl5pPr marL="228600" indent="-57150" algn="ctr">
            <a:defRPr sz="800"/>
          </a:lvl5pPr>
          <a:lvl6pPr marL="285750" indent="-57150" algn="ctr">
            <a:defRPr sz="800"/>
          </a:lvl6pPr>
          <a:lvl7pPr marL="342900" indent="-57150" algn="ctr">
            <a:defRPr sz="800"/>
          </a:lvl7pPr>
          <a:lvl8pPr marL="400050" indent="-57150" algn="ctr">
            <a:defRPr sz="800"/>
          </a:lvl8pPr>
          <a:lvl9pPr marL="457200" indent="-57150" algn="ctr">
            <a:defRPr sz="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dirty="0">
              <a:sym typeface="+mn-ea"/>
            </a:rPr>
            <a:t>Translations vary: blue (nila), black (mud), or metaphorical.</a:t>
          </a:r>
          <a:endParaRPr lang="en-US"/>
        </a:p>
      </dsp:txBody>
      <dsp:txXfrm>
        <a:off x="4963638" y="4183623"/>
        <a:ext cx="1782372" cy="1158542"/>
      </dsp:txXfrm>
    </dsp:sp>
    <dsp:sp modelId="{947E10C1-872E-48ED-A8EA-CDF548C9E170}">
      <dsp:nvSpPr>
        <dsp:cNvPr id="8" name="Arc 7"/>
        <dsp:cNvSpPr/>
      </dsp:nvSpPr>
      <dsp:spPr bwMode="white">
        <a:xfrm>
          <a:off x="2182833" y="579271"/>
          <a:ext cx="4625299" cy="4625299"/>
        </a:xfrm>
        <a:prstGeom prst="arc">
          <a:avLst>
            <a:gd name="adj1" fmla="val 4713260"/>
            <a:gd name="adj2" fmla="val 6086739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2182833" y="579271"/>
        <a:ext cx="4625299" cy="4625299"/>
      </dsp:txXfrm>
    </dsp:sp>
    <dsp:sp modelId="{9B1E3B87-CFEF-48C3-B3ED-22B7722DA4B2}">
      <dsp:nvSpPr>
        <dsp:cNvPr id="9" name="Rounded Rectangle 8"/>
        <dsp:cNvSpPr/>
      </dsp:nvSpPr>
      <dsp:spPr bwMode="white">
        <a:xfrm>
          <a:off x="2244955" y="4183623"/>
          <a:ext cx="1782372" cy="1158542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41910" tIns="41910" rIns="41910" bIns="41910" anchor="ctr"/>
        <a:lstStyle>
          <a:lvl1pPr algn="ctr">
            <a:defRPr sz="1100"/>
          </a:lvl1pPr>
          <a:lvl2pPr marL="57150" indent="-57150" algn="ctr">
            <a:defRPr sz="800"/>
          </a:lvl2pPr>
          <a:lvl3pPr marL="114300" indent="-57150" algn="ctr">
            <a:defRPr sz="800"/>
          </a:lvl3pPr>
          <a:lvl4pPr marL="171450" indent="-57150" algn="ctr">
            <a:defRPr sz="800"/>
          </a:lvl4pPr>
          <a:lvl5pPr marL="228600" indent="-57150" algn="ctr">
            <a:defRPr sz="800"/>
          </a:lvl5pPr>
          <a:lvl6pPr marL="285750" indent="-57150" algn="ctr">
            <a:defRPr sz="800"/>
          </a:lvl6pPr>
          <a:lvl7pPr marL="342900" indent="-57150" algn="ctr">
            <a:defRPr sz="800"/>
          </a:lvl7pPr>
          <a:lvl8pPr marL="400050" indent="-57150" algn="ctr">
            <a:defRPr sz="800"/>
          </a:lvl8pPr>
          <a:lvl9pPr marL="457200" indent="-57150" algn="ctr">
            <a:defRPr sz="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dirty="0">
              <a:sym typeface="+mn-ea"/>
            </a:rPr>
            <a:t>Important for understanding ancient textile industries and natural dyes in West Java.</a:t>
          </a:r>
          <a:endParaRPr lang="en-US" altLang="en-US" dirty="0"/>
        </a:p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en-US"/>
        </a:p>
      </dsp:txBody>
      <dsp:txXfrm>
        <a:off x="2244955" y="4183623"/>
        <a:ext cx="1782372" cy="1158542"/>
      </dsp:txXfrm>
    </dsp:sp>
    <dsp:sp modelId="{D354920F-3C18-4773-98FE-F5105B0C4655}">
      <dsp:nvSpPr>
        <dsp:cNvPr id="10" name="Arc 9"/>
        <dsp:cNvSpPr/>
      </dsp:nvSpPr>
      <dsp:spPr bwMode="white">
        <a:xfrm>
          <a:off x="2182833" y="579271"/>
          <a:ext cx="4625299" cy="4625299"/>
        </a:xfrm>
        <a:prstGeom prst="arc">
          <a:avLst>
            <a:gd name="adj1" fmla="val 8785102"/>
            <a:gd name="adj2" fmla="val 10978966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2182833" y="579271"/>
        <a:ext cx="4625299" cy="4625299"/>
      </dsp:txXfrm>
    </dsp:sp>
    <dsp:sp modelId="{4A533BBB-6BEA-429E-8541-03477BCE8622}">
      <dsp:nvSpPr>
        <dsp:cNvPr id="11" name="Rounded Rectangle 10"/>
        <dsp:cNvSpPr/>
      </dsp:nvSpPr>
      <dsp:spPr bwMode="white">
        <a:xfrm>
          <a:off x="1404836" y="1598002"/>
          <a:ext cx="1782372" cy="1158542"/>
        </a:xfrm>
        <a:prstGeom prst="roundRect">
          <a:avLst/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41910" tIns="41910" rIns="41910" bIns="41910" anchor="ctr"/>
        <a:lstStyle>
          <a:lvl1pPr algn="ctr">
            <a:defRPr sz="1100"/>
          </a:lvl1pPr>
          <a:lvl2pPr marL="57150" indent="-57150" algn="ctr">
            <a:defRPr sz="800"/>
          </a:lvl2pPr>
          <a:lvl3pPr marL="114300" indent="-57150" algn="ctr">
            <a:defRPr sz="800"/>
          </a:lvl3pPr>
          <a:lvl4pPr marL="171450" indent="-57150" algn="ctr">
            <a:defRPr sz="800"/>
          </a:lvl4pPr>
          <a:lvl5pPr marL="228600" indent="-57150" algn="ctr">
            <a:defRPr sz="800"/>
          </a:lvl5pPr>
          <a:lvl6pPr marL="285750" indent="-57150" algn="ctr">
            <a:defRPr sz="800"/>
          </a:lvl6pPr>
          <a:lvl7pPr marL="342900" indent="-57150" algn="ctr">
            <a:defRPr sz="800"/>
          </a:lvl7pPr>
          <a:lvl8pPr marL="400050" indent="-57150" algn="ctr">
            <a:defRPr sz="800"/>
          </a:lvl8pPr>
          <a:lvl9pPr marL="457200" indent="-57150" algn="ctr">
            <a:defRPr sz="8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dirty="0">
              <a:sym typeface="+mn-ea"/>
            </a:rPr>
            <a:t>Raises philological, cultural, and ethnolinguistic questions.</a:t>
          </a:r>
          <a:endParaRPr lang="en-US"/>
        </a:p>
      </dsp:txBody>
      <dsp:txXfrm>
        <a:off x="1404836" y="1598002"/>
        <a:ext cx="1782372" cy="1158542"/>
      </dsp:txXfrm>
    </dsp:sp>
    <dsp:sp modelId="{80375E59-737B-41DF-B3C9-E8361D136FF9}">
      <dsp:nvSpPr>
        <dsp:cNvPr id="12" name="Arc 11"/>
        <dsp:cNvSpPr/>
      </dsp:nvSpPr>
      <dsp:spPr bwMode="white">
        <a:xfrm>
          <a:off x="2182833" y="579271"/>
          <a:ext cx="4625299" cy="4625299"/>
        </a:xfrm>
        <a:prstGeom prst="arc">
          <a:avLst>
            <a:gd name="adj1" fmla="val 12861246"/>
            <a:gd name="adj2" fmla="val 14820073"/>
          </a:avLst>
        </a:prstGeom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2182833" y="579271"/>
        <a:ext cx="4625299" cy="4625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>
          <dgm:prSet qsTypeId="urn:microsoft.com/office/officeart/2005/8/quickstyle/simple5"/>
        </dgm:pt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endSty" val="noArr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BAA28-DA46-42EA-ACFF-278DA77E579D}" type="datetimeFigureOut">
              <a:rPr lang="en-ID" smtClean="0"/>
            </a:fld>
            <a:endParaRPr lang="en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C56254-029C-4DD0-8802-8710D5610970}" type="slidenum">
              <a:rPr lang="en-ID" smtClean="0"/>
            </a:fld>
            <a:endParaRPr lang="en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 cap="none" spc="50">
                <a:ln w="9525" cmpd="sng">
                  <a:solidFill>
                    <a:srgbClr val="002060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95000"/>
                  </a:schemeClr>
                </a:solidFill>
                <a:latin typeface="Franklin Gothic Medium Cond" panose="020B06060304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85003"/>
            <a:ext cx="2628899" cy="5391959"/>
          </a:xfrm>
        </p:spPr>
        <p:txBody>
          <a:bodyPr vert="eaVert"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85003"/>
            <a:ext cx="7772399" cy="5391959"/>
          </a:xfrm>
          <a:solidFill>
            <a:srgbClr val="FFFFFF">
              <a:alpha val="50196"/>
            </a:srgbClr>
          </a:solidFill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 algn="ctr">
              <a:defRPr sz="60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  <a:solidFill>
            <a:srgbClr val="FFFFFF">
              <a:alpha val="50196"/>
            </a:srgbClr>
          </a:solidFill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  <a:solidFill>
            <a:srgbClr val="FFFFFF">
              <a:alpha val="50196"/>
            </a:srgbClr>
          </a:solidFill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 b="1" cap="none" spc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Franklin Gothic Demi Cond" panose="020B07060304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  <a:latin typeface="Franklin Gothic Medium Cond" panose="020B06060304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8C43-7C78-4843-9DB0-26079ABFD95C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7BE7-220C-4592-A6F3-146279601EDE}" type="slidenum">
              <a:rPr lang="en-US" smtClean="0"/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8C43-7C78-4843-9DB0-26079ABFD95C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7BE7-220C-4592-A6F3-146279601ED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2" Type="http://schemas.openxmlformats.org/officeDocument/2006/relationships/slideLayout" Target="../slideLayouts/slideLayout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89808" y="2258379"/>
            <a:ext cx="11812385" cy="879475"/>
          </a:xfrm>
        </p:spPr>
        <p:txBody>
          <a:bodyPr>
            <a:noAutofit/>
          </a:bodyPr>
          <a:lstStyle/>
          <a:p>
            <a:r>
              <a:rPr lang="en-US" altLang="en-US" sz="28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Reinterpreting the Term “Neuleum”</a:t>
            </a:r>
            <a:br>
              <a:rPr lang="en-US" altLang="en-US" sz="28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</a:br>
            <a:r>
              <a:rPr lang="en-US" altLang="en-US" sz="2800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 in the 15th-Century Sundanese Manuscript Bujangga Manik</a:t>
            </a:r>
            <a:endParaRPr lang="en-US" altLang="en-US" sz="2800" b="1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551411" y="3329669"/>
            <a:ext cx="11089177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altLang="en-US" sz="1600" b="1" dirty="0">
                <a:solidFill>
                  <a:schemeClr val="bg1"/>
                </a:solidFill>
              </a:rPr>
              <a:t>Retty Isnendes; Gelar Taufiq Kusumawardhana; Fazri Nur Yusuf; </a:t>
            </a:r>
            <a:endParaRPr lang="en-US" altLang="en-US" sz="1600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en-US" altLang="en-US" sz="1600" b="1" dirty="0">
                <a:solidFill>
                  <a:schemeClr val="bg1"/>
                </a:solidFill>
              </a:rPr>
              <a:t>(Universitas Pendidikan Indonesia; Universitas Islam Negeri Sunan Gunung Djati)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7" name="Title 4"/>
          <p:cNvSpPr txBox="1"/>
          <p:nvPr/>
        </p:nvSpPr>
        <p:spPr>
          <a:xfrm>
            <a:off x="1590500" y="3012544"/>
            <a:ext cx="9144000" cy="317125"/>
          </a:xfrm>
          <a:prstGeom prst="rect">
            <a:avLst/>
          </a:prstGeom>
          <a:solidFill>
            <a:srgbClr val="7030A0"/>
          </a:solidFill>
          <a:ln w="1905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 fontScale="8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sz="1800" dirty="0">
                <a:solidFill>
                  <a:schemeClr val="bg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No. Abstract: ABS-</a:t>
            </a:r>
            <a:r>
              <a:rPr lang="en-US" altLang="fi-FI" sz="1800" dirty="0">
                <a:solidFill>
                  <a:schemeClr val="bg1"/>
                </a:solidFill>
                <a:latin typeface="Franklin Gothic Demi Cond" panose="020B0706030402020204" pitchFamily="34" charset="0"/>
                <a:cs typeface="Times New Roman" panose="02020603050405020304" pitchFamily="18" charset="0"/>
              </a:rPr>
              <a:t>ICOLLITE-25050</a:t>
            </a:r>
            <a:endParaRPr lang="en-US" altLang="fi-FI" sz="1800" dirty="0">
              <a:solidFill>
                <a:schemeClr val="bg1"/>
              </a:solidFill>
              <a:latin typeface="Franklin Gothic Demi Cond" panose="020B07060304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24000" y="935789"/>
            <a:ext cx="9144000" cy="87947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  <a:cs typeface="Times New Roman" panose="02020603050405020304" pitchFamily="18" charset="0"/>
              </a:rPr>
              <a:t>THANK YOU!</a:t>
            </a:r>
            <a:endParaRPr lang="en-US" b="1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524000" y="1690889"/>
            <a:ext cx="9144000" cy="9402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b="1" dirty="0">
                <a:solidFill>
                  <a:schemeClr val="bg1"/>
                </a:solidFill>
              </a:rPr>
              <a:t>Follow us @...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7" name="Title 4"/>
          <p:cNvSpPr txBox="1"/>
          <p:nvPr/>
        </p:nvSpPr>
        <p:spPr>
          <a:xfrm>
            <a:off x="1524000" y="1656700"/>
            <a:ext cx="9144000" cy="31712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600" dirty="0">
              <a:solidFill>
                <a:schemeClr val="bg1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INTRODUCTION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endParaRPr lang="en-US" altLang="en-US" sz="2000" dirty="0"/>
          </a:p>
          <a:p>
            <a:endParaRPr lang="en-US" altLang="en-US" sz="2000" dirty="0"/>
          </a:p>
          <a:p>
            <a:endParaRPr lang="en-US" altLang="en-US" sz="2000" dirty="0"/>
          </a:p>
        </p:txBody>
      </p:sp>
      <p:graphicFrame>
        <p:nvGraphicFramePr>
          <p:cNvPr id="8" name="Diagram 7"/>
          <p:cNvGraphicFramePr/>
          <p:nvPr/>
        </p:nvGraphicFramePr>
        <p:xfrm>
          <a:off x="1600835" y="719455"/>
          <a:ext cx="8990965" cy="54184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LITERATURE REVIEW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en-US" sz="2000" b="1" dirty="0"/>
              <a:t>Literary Anthropology Approach</a:t>
            </a:r>
            <a:endParaRPr lang="en-US" altLang="en-US" sz="2000" b="1" dirty="0"/>
          </a:p>
          <a:p>
            <a:pPr marL="0" indent="0">
              <a:buNone/>
            </a:pPr>
            <a:r>
              <a:rPr lang="en-US" altLang="en-US" sz="2000" b="1" dirty="0"/>
              <a:t>– Interdisciplinary lens on culture through text</a:t>
            </a:r>
            <a:endParaRPr lang="en-US" altLang="en-US" sz="2000" b="1" dirty="0"/>
          </a:p>
          <a:p>
            <a:pPr marL="0" indent="0">
              <a:buNone/>
            </a:pPr>
            <a:endParaRPr lang="en-US" altLang="en-US" sz="2000" b="1" dirty="0"/>
          </a:p>
          <a:p>
            <a:pPr marL="0" indent="0">
              <a:buNone/>
            </a:pPr>
            <a:r>
              <a:rPr lang="en-US" altLang="en-US" sz="2000" b="1" dirty="0"/>
              <a:t>Ethnolinguistics</a:t>
            </a:r>
            <a:endParaRPr lang="en-US" altLang="en-US" sz="2000" b="1" dirty="0"/>
          </a:p>
          <a:p>
            <a:pPr marL="0" indent="0">
              <a:buNone/>
            </a:pPr>
            <a:r>
              <a:rPr lang="en-US" altLang="en-US" sz="2000" b="1" dirty="0"/>
              <a:t>– Language and worldview of Sundanese speakers</a:t>
            </a:r>
            <a:endParaRPr lang="en-US" altLang="en-US" sz="2000" b="1" dirty="0"/>
          </a:p>
          <a:p>
            <a:pPr marL="0" indent="0">
              <a:buNone/>
            </a:pPr>
            <a:endParaRPr lang="en-US" altLang="en-US" sz="2000" b="1" dirty="0"/>
          </a:p>
          <a:p>
            <a:pPr marL="0" indent="0">
              <a:buNone/>
            </a:pPr>
            <a:r>
              <a:rPr lang="en-US" altLang="en-US" sz="2000" b="1" dirty="0"/>
              <a:t>Comparative Historical Linguistics</a:t>
            </a:r>
            <a:endParaRPr lang="en-US" altLang="en-US" sz="2000" b="1" dirty="0"/>
          </a:p>
          <a:p>
            <a:pPr marL="0" indent="0">
              <a:buNone/>
            </a:pPr>
            <a:r>
              <a:rPr lang="en-US" altLang="en-US" sz="2000" b="1" dirty="0"/>
              <a:t>– Word evolution across related languages</a:t>
            </a:r>
            <a:endParaRPr lang="en-US" altLang="en-US" sz="2000" b="1" dirty="0"/>
          </a:p>
          <a:p>
            <a:pPr marL="0" indent="0">
              <a:buNone/>
            </a:pPr>
            <a:endParaRPr lang="en-US" altLang="en-US" sz="2000" b="1" dirty="0"/>
          </a:p>
          <a:p>
            <a:pPr marL="0" indent="0">
              <a:buNone/>
            </a:pPr>
            <a:r>
              <a:rPr lang="en-US" altLang="en-US" sz="2000" b="1" dirty="0"/>
              <a:t>Textual Hermeneutics</a:t>
            </a:r>
            <a:endParaRPr lang="en-US" altLang="en-US" sz="2000" b="1" dirty="0"/>
          </a:p>
          <a:p>
            <a:pPr marL="0" indent="0">
              <a:buNone/>
            </a:pPr>
            <a:r>
              <a:rPr lang="en-US" altLang="en-US" sz="2000" b="1" dirty="0"/>
              <a:t>– Interpretive reading of ancient texts</a:t>
            </a:r>
            <a:endParaRPr lang="en-US" altLang="en-US" sz="2000" b="1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METHOD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9" name="图形 20"/>
          <p:cNvSpPr/>
          <p:nvPr>
            <p:custDataLst>
              <p:tags r:id="rId1"/>
            </p:custDataLst>
          </p:nvPr>
        </p:nvSpPr>
        <p:spPr>
          <a:xfrm>
            <a:off x="4153536" y="2232035"/>
            <a:ext cx="4237320" cy="3824958"/>
          </a:xfrm>
          <a:custGeom>
            <a:avLst/>
            <a:gdLst>
              <a:gd name="connsiteX0" fmla="*/ 1013244 w 2026644"/>
              <a:gd name="connsiteY0" fmla="*/ 1828310 h 1828713"/>
              <a:gd name="connsiteX1" fmla="*/ 275723 w 2026644"/>
              <a:gd name="connsiteY1" fmla="*/ 1828310 h 1828713"/>
              <a:gd name="connsiteX2" fmla="*/ -102 w 2026644"/>
              <a:gd name="connsiteY2" fmla="*/ 1551685 h 1828713"/>
              <a:gd name="connsiteX3" fmla="*/ 36741 w 2026644"/>
              <a:gd name="connsiteY3" fmla="*/ 1414258 h 1828713"/>
              <a:gd name="connsiteX4" fmla="*/ 405454 w 2026644"/>
              <a:gd name="connsiteY4" fmla="*/ 776083 h 1828713"/>
              <a:gd name="connsiteX5" fmla="*/ 774167 w 2026644"/>
              <a:gd name="connsiteY5" fmla="*/ 137432 h 1828713"/>
              <a:gd name="connsiteX6" fmla="*/ 1151633 w 2026644"/>
              <a:gd name="connsiteY6" fmla="*/ 36838 h 1828713"/>
              <a:gd name="connsiteX7" fmla="*/ 1252227 w 2026644"/>
              <a:gd name="connsiteY7" fmla="*/ 137432 h 1828713"/>
              <a:gd name="connsiteX8" fmla="*/ 1620939 w 2026644"/>
              <a:gd name="connsiteY8" fmla="*/ 776083 h 1828713"/>
              <a:gd name="connsiteX9" fmla="*/ 1989652 w 2026644"/>
              <a:gd name="connsiteY9" fmla="*/ 1414258 h 1828713"/>
              <a:gd name="connsiteX10" fmla="*/ 1888096 w 2026644"/>
              <a:gd name="connsiteY10" fmla="*/ 1791467 h 1828713"/>
              <a:gd name="connsiteX11" fmla="*/ 1750670 w 2026644"/>
              <a:gd name="connsiteY11" fmla="*/ 1828310 h 1828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26644" h="1828713">
                <a:moveTo>
                  <a:pt x="1013244" y="1828310"/>
                </a:moveTo>
                <a:lnTo>
                  <a:pt x="275723" y="1828310"/>
                </a:lnTo>
                <a:cubicBezTo>
                  <a:pt x="123171" y="1828091"/>
                  <a:pt x="-321" y="1704237"/>
                  <a:pt x="-102" y="1551685"/>
                </a:cubicBezTo>
                <a:cubicBezTo>
                  <a:pt x="-35" y="1503441"/>
                  <a:pt x="12671" y="1456063"/>
                  <a:pt x="36741" y="1414258"/>
                </a:cubicBezTo>
                <a:lnTo>
                  <a:pt x="405454" y="776083"/>
                </a:lnTo>
                <a:lnTo>
                  <a:pt x="774167" y="137432"/>
                </a:lnTo>
                <a:cubicBezTo>
                  <a:pt x="850624" y="5415"/>
                  <a:pt x="1019626" y="-39619"/>
                  <a:pt x="1151633" y="36838"/>
                </a:cubicBezTo>
                <a:cubicBezTo>
                  <a:pt x="1193372" y="61013"/>
                  <a:pt x="1228052" y="95694"/>
                  <a:pt x="1252227" y="137432"/>
                </a:cubicBezTo>
                <a:lnTo>
                  <a:pt x="1620939" y="776083"/>
                </a:lnTo>
                <a:lnTo>
                  <a:pt x="1989652" y="1414258"/>
                </a:lnTo>
                <a:cubicBezTo>
                  <a:pt x="2065776" y="1546466"/>
                  <a:pt x="2020303" y="1715344"/>
                  <a:pt x="1888096" y="1791467"/>
                </a:cubicBezTo>
                <a:cubicBezTo>
                  <a:pt x="1846291" y="1815537"/>
                  <a:pt x="1798914" y="1828243"/>
                  <a:pt x="1750670" y="182831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  <a:alpha val="30000"/>
            </a:schemeClr>
          </a:soli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9pPr>
          </a:lstStyle>
          <a:p>
            <a:pPr lvl="0" algn="l">
              <a:buClrTx/>
              <a:buSzTx/>
              <a:buFontTx/>
            </a:pPr>
            <a:endParaRPr lang="en-US">
              <a:solidFill>
                <a:schemeClr val="dk1"/>
              </a:solidFill>
              <a:latin typeface="Arial" panose="020B0604020202020204" pitchFamily="34" charset="0"/>
              <a:sym typeface="+mn-lt"/>
            </a:endParaRPr>
          </a:p>
        </p:txBody>
      </p:sp>
      <p:sp>
        <p:nvSpPr>
          <p:cNvPr id="18" name="椭圆 17"/>
          <p:cNvSpPr/>
          <p:nvPr>
            <p:custDataLst>
              <p:tags r:id="rId2"/>
            </p:custDataLst>
          </p:nvPr>
        </p:nvSpPr>
        <p:spPr>
          <a:xfrm>
            <a:off x="7542912" y="5235472"/>
            <a:ext cx="610136" cy="610136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80000"/>
                  <a:lumOff val="2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431800" tIns="612140" rIns="431800" bIns="396240" numCol="1" spcCol="0" rtlCol="0" fromWordArt="0" anchor="ctr" anchorCtr="0" forceAA="0" compatLnSpc="1">
            <a:normAutofit fontScale="250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buClrTx/>
              <a:buSzTx/>
              <a:buFontTx/>
            </a:pPr>
            <a:endParaRPr lang="en-US" b="1" spc="130" dirty="0">
              <a:solidFill>
                <a:schemeClr val="lt1"/>
              </a:solidFill>
              <a:uFillTx/>
              <a:latin typeface="Arial" panose="020B0604020202020204" pitchFamily="34" charset="0"/>
              <a:sym typeface="+mn-lt"/>
            </a:endParaRPr>
          </a:p>
        </p:txBody>
      </p:sp>
      <p:sp>
        <p:nvSpPr>
          <p:cNvPr id="20" name="椭圆 19"/>
          <p:cNvSpPr/>
          <p:nvPr>
            <p:custDataLst>
              <p:tags r:id="rId3"/>
            </p:custDataLst>
          </p:nvPr>
        </p:nvSpPr>
        <p:spPr>
          <a:xfrm>
            <a:off x="4381737" y="5231469"/>
            <a:ext cx="610136" cy="610136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80000"/>
                  <a:lumOff val="2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431800" tIns="612140" rIns="431800" bIns="396240" numCol="1" spcCol="0" rtlCol="0" fromWordArt="0" anchor="ctr" anchorCtr="0" forceAA="0" compatLnSpc="1">
            <a:normAutofit fontScale="250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buClrTx/>
              <a:buSzTx/>
              <a:buFontTx/>
            </a:pPr>
            <a:endParaRPr lang="en-US" b="1" spc="130" dirty="0">
              <a:solidFill>
                <a:schemeClr val="lt1"/>
              </a:solidFill>
              <a:uFillTx/>
              <a:latin typeface="Arial" panose="020B0604020202020204" pitchFamily="34" charset="0"/>
              <a:sym typeface="+mn-lt"/>
            </a:endParaRPr>
          </a:p>
        </p:txBody>
      </p:sp>
      <p:sp>
        <p:nvSpPr>
          <p:cNvPr id="6" name="矩形 1"/>
          <p:cNvSpPr/>
          <p:nvPr>
            <p:custDataLst>
              <p:tags r:id="rId4"/>
            </p:custDataLst>
          </p:nvPr>
        </p:nvSpPr>
        <p:spPr>
          <a:xfrm>
            <a:off x="8863272" y="4836722"/>
            <a:ext cx="2910555" cy="797500"/>
          </a:xfrm>
          <a:prstGeom prst="rect">
            <a:avLst/>
          </a:prstGeom>
          <a:noFill/>
        </p:spPr>
        <p:txBody>
          <a:bodyPr wrap="square" lIns="0" tIns="0" rIns="0" bIns="0" rtlCol="0" anchor="b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chemeClr val="accent1"/>
                </a:solidFill>
                <a:latin typeface="+mj-lt"/>
              </a:rPr>
              <a:t>Analisis</a:t>
            </a:r>
            <a:endParaRPr lang="en-US" sz="3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8" name="矩形 5"/>
          <p:cNvSpPr/>
          <p:nvPr>
            <p:custDataLst>
              <p:tags r:id="rId5"/>
            </p:custDataLst>
          </p:nvPr>
        </p:nvSpPr>
        <p:spPr>
          <a:xfrm>
            <a:off x="770565" y="4836722"/>
            <a:ext cx="2910555" cy="797500"/>
          </a:xfrm>
          <a:prstGeom prst="rect">
            <a:avLst/>
          </a:prstGeom>
          <a:noFill/>
        </p:spPr>
        <p:txBody>
          <a:bodyPr wrap="square" lIns="0" tIns="0" rIns="0" bIns="0" rtlCol="0" anchor="b">
            <a:norm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chemeClr val="accent1"/>
                </a:solidFill>
                <a:latin typeface="+mj-lt"/>
              </a:rPr>
              <a:t>Mengkomparasi</a:t>
            </a:r>
            <a:endParaRPr lang="en-US" sz="3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0" name="矩形 7"/>
          <p:cNvSpPr/>
          <p:nvPr>
            <p:custDataLst>
              <p:tags r:id="rId6"/>
            </p:custDataLst>
          </p:nvPr>
        </p:nvSpPr>
        <p:spPr>
          <a:xfrm>
            <a:off x="2388787" y="1797254"/>
            <a:ext cx="2910555" cy="797500"/>
          </a:xfrm>
          <a:prstGeom prst="rect">
            <a:avLst/>
          </a:prstGeom>
          <a:noFill/>
        </p:spPr>
        <p:txBody>
          <a:bodyPr wrap="square" lIns="0" tIns="0" rIns="0" bIns="0" rtlCol="0" anchor="b">
            <a:normAutofit/>
          </a:bodyPr>
          <a:lstStyle/>
          <a:p>
            <a:pPr algn="r">
              <a:spcBef>
                <a:spcPct val="0"/>
              </a:spcBef>
              <a:spcAft>
                <a:spcPct val="0"/>
              </a:spcAft>
            </a:pPr>
            <a:r>
              <a:rPr lang="en-US" sz="3600" b="1" dirty="0">
                <a:solidFill>
                  <a:schemeClr val="bg1"/>
                </a:solidFill>
                <a:latin typeface="+mj-lt"/>
              </a:rPr>
              <a:t>Studi Pustaka</a:t>
            </a:r>
            <a:endParaRPr lang="en-US" sz="3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2" name="图形 20"/>
          <p:cNvSpPr/>
          <p:nvPr>
            <p:custDataLst>
              <p:tags r:id="rId7"/>
            </p:custDataLst>
          </p:nvPr>
        </p:nvSpPr>
        <p:spPr>
          <a:xfrm>
            <a:off x="5156017" y="3313785"/>
            <a:ext cx="2237164" cy="2019373"/>
          </a:xfrm>
          <a:custGeom>
            <a:avLst/>
            <a:gdLst>
              <a:gd name="connsiteX0" fmla="*/ 1013244 w 2026644"/>
              <a:gd name="connsiteY0" fmla="*/ 1828310 h 1828713"/>
              <a:gd name="connsiteX1" fmla="*/ 275723 w 2026644"/>
              <a:gd name="connsiteY1" fmla="*/ 1828310 h 1828713"/>
              <a:gd name="connsiteX2" fmla="*/ -102 w 2026644"/>
              <a:gd name="connsiteY2" fmla="*/ 1551685 h 1828713"/>
              <a:gd name="connsiteX3" fmla="*/ 36741 w 2026644"/>
              <a:gd name="connsiteY3" fmla="*/ 1414258 h 1828713"/>
              <a:gd name="connsiteX4" fmla="*/ 405454 w 2026644"/>
              <a:gd name="connsiteY4" fmla="*/ 776083 h 1828713"/>
              <a:gd name="connsiteX5" fmla="*/ 774167 w 2026644"/>
              <a:gd name="connsiteY5" fmla="*/ 137432 h 1828713"/>
              <a:gd name="connsiteX6" fmla="*/ 1151633 w 2026644"/>
              <a:gd name="connsiteY6" fmla="*/ 36838 h 1828713"/>
              <a:gd name="connsiteX7" fmla="*/ 1252227 w 2026644"/>
              <a:gd name="connsiteY7" fmla="*/ 137432 h 1828713"/>
              <a:gd name="connsiteX8" fmla="*/ 1620939 w 2026644"/>
              <a:gd name="connsiteY8" fmla="*/ 776083 h 1828713"/>
              <a:gd name="connsiteX9" fmla="*/ 1989652 w 2026644"/>
              <a:gd name="connsiteY9" fmla="*/ 1414258 h 1828713"/>
              <a:gd name="connsiteX10" fmla="*/ 1888096 w 2026644"/>
              <a:gd name="connsiteY10" fmla="*/ 1791467 h 1828713"/>
              <a:gd name="connsiteX11" fmla="*/ 1750670 w 2026644"/>
              <a:gd name="connsiteY11" fmla="*/ 1828310 h 1828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26644" h="1828713">
                <a:moveTo>
                  <a:pt x="1013244" y="1828310"/>
                </a:moveTo>
                <a:lnTo>
                  <a:pt x="275723" y="1828310"/>
                </a:lnTo>
                <a:cubicBezTo>
                  <a:pt x="123171" y="1828091"/>
                  <a:pt x="-321" y="1704237"/>
                  <a:pt x="-102" y="1551685"/>
                </a:cubicBezTo>
                <a:cubicBezTo>
                  <a:pt x="-35" y="1503441"/>
                  <a:pt x="12671" y="1456063"/>
                  <a:pt x="36741" y="1414258"/>
                </a:cubicBezTo>
                <a:lnTo>
                  <a:pt x="405454" y="776083"/>
                </a:lnTo>
                <a:lnTo>
                  <a:pt x="774167" y="137432"/>
                </a:lnTo>
                <a:cubicBezTo>
                  <a:pt x="850624" y="5415"/>
                  <a:pt x="1019626" y="-39619"/>
                  <a:pt x="1151633" y="36838"/>
                </a:cubicBezTo>
                <a:cubicBezTo>
                  <a:pt x="1193372" y="61013"/>
                  <a:pt x="1228052" y="95694"/>
                  <a:pt x="1252227" y="137432"/>
                </a:cubicBezTo>
                <a:lnTo>
                  <a:pt x="1620939" y="776083"/>
                </a:lnTo>
                <a:lnTo>
                  <a:pt x="1989652" y="1414258"/>
                </a:lnTo>
                <a:cubicBezTo>
                  <a:pt x="2065776" y="1546466"/>
                  <a:pt x="2020303" y="1715344"/>
                  <a:pt x="1888096" y="1791467"/>
                </a:cubicBezTo>
                <a:cubicBezTo>
                  <a:pt x="1846291" y="1815537"/>
                  <a:pt x="1798914" y="1828243"/>
                  <a:pt x="1750670" y="182831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lumMod val="80000"/>
                  <a:lumOff val="2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>
            <a:gradFill>
              <a:gsLst>
                <a:gs pos="0">
                  <a:srgbClr val="FFFFFF"/>
                </a:gs>
                <a:gs pos="53000">
                  <a:srgbClr val="FFFFFF">
                    <a:alpha val="0"/>
                  </a:srgbClr>
                </a:gs>
              </a:gsLst>
              <a:lin ang="16200000" scaled="0"/>
            </a:gradFill>
            <a:prstDash val="solid"/>
            <a:miter/>
          </a:ln>
          <a:effectLst>
            <a:outerShdw blurRad="342900" sx="102000" sy="102000" algn="ctr" rotWithShape="0">
              <a:schemeClr val="accent1">
                <a:alpha val="40000"/>
              </a:schemeClr>
            </a:outerShdw>
          </a:effectLst>
        </p:spPr>
        <p:txBody>
          <a:bodyPr rot="0" spcFirstLastPara="0" vertOverflow="overflow" horzOverflow="overflow" vert="horz" wrap="square" lIns="431800" tIns="647700" rIns="431800" bIns="288290" numCol="1" spcCol="0" rtlCol="0" fromWordArt="0" anchor="ctr" anchorCtr="0" forceAA="0" compatLnSpc="1">
            <a:normAutofit/>
          </a:bodyPr>
          <a:lstStyle>
            <a:defPPr>
              <a:defRPr lang="en-US">
                <a:latin typeface="+mj-lt"/>
              </a:defRPr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j-lt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j-lt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j-lt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j-lt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j-lt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j-lt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j-lt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j-lt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j-lt"/>
              </a:defRPr>
            </a:lvl9pPr>
          </a:lstStyle>
          <a:p>
            <a:pPr lvl="0" algn="ctr">
              <a:spcBef>
                <a:spcPct val="0"/>
              </a:spcBef>
              <a:spcAft>
                <a:spcPct val="0"/>
              </a:spcAft>
              <a:buClrTx/>
              <a:buSzTx/>
              <a:buFontTx/>
            </a:pPr>
            <a:r>
              <a:rPr lang="en-US" b="1">
                <a:solidFill>
                  <a:schemeClr val="lt1"/>
                </a:solidFill>
                <a:uFillTx/>
                <a:latin typeface="+mj-lt"/>
                <a:sym typeface="+mn-ea"/>
              </a:rPr>
              <a:t>Your title here</a:t>
            </a:r>
            <a:endParaRPr lang="en-US" b="1">
              <a:solidFill>
                <a:schemeClr val="lt1"/>
              </a:solidFill>
              <a:uFillTx/>
              <a:sym typeface="+mn-ea"/>
            </a:endParaRPr>
          </a:p>
        </p:txBody>
      </p:sp>
      <p:sp>
        <p:nvSpPr>
          <p:cNvPr id="15" name="椭圆 14"/>
          <p:cNvSpPr/>
          <p:nvPr>
            <p:custDataLst>
              <p:tags r:id="rId8"/>
            </p:custDataLst>
          </p:nvPr>
        </p:nvSpPr>
        <p:spPr>
          <a:xfrm>
            <a:off x="5967129" y="2437015"/>
            <a:ext cx="610136" cy="610136"/>
          </a:xfrm>
          <a:prstGeom prst="ellipse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80000"/>
                  <a:lumOff val="2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9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431800" tIns="612140" rIns="431800" bIns="396240" numCol="1" spcCol="0" rtlCol="0" fromWordArt="0" anchor="ctr" anchorCtr="0" forceAA="0" compatLnSpc="1">
            <a:normAutofit fontScale="25000" lnSpcReduction="20000"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</a:defRPr>
            </a:lvl9pPr>
          </a:lstStyle>
          <a:p>
            <a:pPr lvl="0" algn="ctr">
              <a:buClrTx/>
              <a:buSzTx/>
              <a:buFontTx/>
            </a:pPr>
            <a:endParaRPr lang="en-US" b="1" spc="130" dirty="0">
              <a:solidFill>
                <a:schemeClr val="lt1"/>
              </a:solidFill>
              <a:uFillTx/>
              <a:latin typeface="Arial" panose="020B0604020202020204" pitchFamily="34" charset="0"/>
              <a:sym typeface="+mn-lt"/>
            </a:endParaRPr>
          </a:p>
        </p:txBody>
      </p:sp>
      <p:sp>
        <p:nvSpPr>
          <p:cNvPr id="13" name="图片 15" descr="343439383331313b343532303032383bbfcdbba7b9dcc0ed"/>
          <p:cNvSpPr/>
          <p:nvPr>
            <p:custDataLst>
              <p:tags r:id="rId9"/>
            </p:custDataLst>
          </p:nvPr>
        </p:nvSpPr>
        <p:spPr>
          <a:xfrm>
            <a:off x="6148888" y="2617974"/>
            <a:ext cx="248217" cy="249466"/>
          </a:xfrm>
          <a:custGeom>
            <a:avLst/>
            <a:gdLst>
              <a:gd name="connsiteX0" fmla="*/ 148958 w 196849"/>
              <a:gd name="connsiteY0" fmla="*/ 154912 h 197840"/>
              <a:gd name="connsiteX1" fmla="*/ 107222 w 196849"/>
              <a:gd name="connsiteY1" fmla="*/ 122221 h 197840"/>
              <a:gd name="connsiteX2" fmla="*/ 104750 w 196849"/>
              <a:gd name="connsiteY2" fmla="*/ 115355 h 197840"/>
              <a:gd name="connsiteX3" fmla="*/ 104750 w 196849"/>
              <a:gd name="connsiteY3" fmla="*/ 115252 h 197840"/>
              <a:gd name="connsiteX4" fmla="*/ 105046 w 196849"/>
              <a:gd name="connsiteY4" fmla="*/ 114638 h 197840"/>
              <a:gd name="connsiteX5" fmla="*/ 120672 w 196849"/>
              <a:gd name="connsiteY5" fmla="*/ 70878 h 197840"/>
              <a:gd name="connsiteX6" fmla="*/ 104354 w 196849"/>
              <a:gd name="connsiteY6" fmla="*/ 24147 h 197840"/>
              <a:gd name="connsiteX7" fmla="*/ 103464 w 196849"/>
              <a:gd name="connsiteY7" fmla="*/ 18305 h 197840"/>
              <a:gd name="connsiteX8" fmla="*/ 130562 w 196849"/>
              <a:gd name="connsiteY8" fmla="*/ 166 h 197840"/>
              <a:gd name="connsiteX9" fmla="*/ 166166 w 196849"/>
              <a:gd name="connsiteY9" fmla="*/ 31935 h 197840"/>
              <a:gd name="connsiteX10" fmla="*/ 154298 w 196849"/>
              <a:gd name="connsiteY10" fmla="*/ 79077 h 197840"/>
              <a:gd name="connsiteX11" fmla="*/ 150342 w 196849"/>
              <a:gd name="connsiteY11" fmla="*/ 84201 h 197840"/>
              <a:gd name="connsiteX12" fmla="*/ 149946 w 196849"/>
              <a:gd name="connsiteY12" fmla="*/ 92092 h 197840"/>
              <a:gd name="connsiteX13" fmla="*/ 151430 w 196849"/>
              <a:gd name="connsiteY13" fmla="*/ 94654 h 197840"/>
              <a:gd name="connsiteX14" fmla="*/ 163298 w 196849"/>
              <a:gd name="connsiteY14" fmla="*/ 100700 h 197840"/>
              <a:gd name="connsiteX15" fmla="*/ 176155 w 196849"/>
              <a:gd name="connsiteY15" fmla="*/ 106849 h 197840"/>
              <a:gd name="connsiteX16" fmla="*/ 195935 w 196849"/>
              <a:gd name="connsiteY16" fmla="*/ 125296 h 197840"/>
              <a:gd name="connsiteX17" fmla="*/ 193957 w 196849"/>
              <a:gd name="connsiteY17" fmla="*/ 144767 h 197840"/>
              <a:gd name="connsiteX18" fmla="*/ 153804 w 196849"/>
              <a:gd name="connsiteY18" fmla="*/ 157679 h 197840"/>
              <a:gd name="connsiteX19" fmla="*/ 148958 w 196849"/>
              <a:gd name="connsiteY19" fmla="*/ 154912 h 197840"/>
              <a:gd name="connsiteX20" fmla="*/ 114 w 196849"/>
              <a:gd name="connsiteY20" fmla="*/ 175409 h 197840"/>
              <a:gd name="connsiteX21" fmla="*/ 114 w 196849"/>
              <a:gd name="connsiteY21" fmla="*/ 168235 h 197840"/>
              <a:gd name="connsiteX22" fmla="*/ 2092 w 196849"/>
              <a:gd name="connsiteY22" fmla="*/ 162087 h 197840"/>
              <a:gd name="connsiteX23" fmla="*/ 20586 w 196849"/>
              <a:gd name="connsiteY23" fmla="*/ 143845 h 197840"/>
              <a:gd name="connsiteX24" fmla="*/ 21180 w 196849"/>
              <a:gd name="connsiteY24" fmla="*/ 143435 h 197840"/>
              <a:gd name="connsiteX25" fmla="*/ 39674 w 196849"/>
              <a:gd name="connsiteY25" fmla="*/ 134417 h 197840"/>
              <a:gd name="connsiteX26" fmla="*/ 45608 w 196849"/>
              <a:gd name="connsiteY26" fmla="*/ 131854 h 197840"/>
              <a:gd name="connsiteX27" fmla="*/ 47289 w 196849"/>
              <a:gd name="connsiteY27" fmla="*/ 130522 h 197840"/>
              <a:gd name="connsiteX28" fmla="*/ 50454 w 196849"/>
              <a:gd name="connsiteY28" fmla="*/ 113920 h 197840"/>
              <a:gd name="connsiteX29" fmla="*/ 46597 w 196849"/>
              <a:gd name="connsiteY29" fmla="*/ 108899 h 197840"/>
              <a:gd name="connsiteX30" fmla="*/ 46399 w 196849"/>
              <a:gd name="connsiteY30" fmla="*/ 108694 h 197840"/>
              <a:gd name="connsiteX31" fmla="*/ 31663 w 196849"/>
              <a:gd name="connsiteY31" fmla="*/ 60630 h 197840"/>
              <a:gd name="connsiteX32" fmla="*/ 68256 w 196849"/>
              <a:gd name="connsiteY32" fmla="*/ 25786 h 197840"/>
              <a:gd name="connsiteX33" fmla="*/ 105838 w 196849"/>
              <a:gd name="connsiteY33" fmla="*/ 60425 h 197840"/>
              <a:gd name="connsiteX34" fmla="*/ 105936 w 196849"/>
              <a:gd name="connsiteY34" fmla="*/ 60938 h 197840"/>
              <a:gd name="connsiteX35" fmla="*/ 100992 w 196849"/>
              <a:gd name="connsiteY35" fmla="*/ 91477 h 197840"/>
              <a:gd name="connsiteX36" fmla="*/ 91299 w 196849"/>
              <a:gd name="connsiteY36" fmla="*/ 108591 h 197840"/>
              <a:gd name="connsiteX37" fmla="*/ 90904 w 196849"/>
              <a:gd name="connsiteY37" fmla="*/ 109206 h 197840"/>
              <a:gd name="connsiteX38" fmla="*/ 87343 w 196849"/>
              <a:gd name="connsiteY38" fmla="*/ 113510 h 197840"/>
              <a:gd name="connsiteX39" fmla="*/ 86948 w 196849"/>
              <a:gd name="connsiteY39" fmla="*/ 114535 h 197840"/>
              <a:gd name="connsiteX40" fmla="*/ 89124 w 196849"/>
              <a:gd name="connsiteY40" fmla="*/ 131444 h 197840"/>
              <a:gd name="connsiteX41" fmla="*/ 96838 w 196849"/>
              <a:gd name="connsiteY41" fmla="*/ 134417 h 197840"/>
              <a:gd name="connsiteX42" fmla="*/ 97332 w 196849"/>
              <a:gd name="connsiteY42" fmla="*/ 134621 h 197840"/>
              <a:gd name="connsiteX43" fmla="*/ 129573 w 196849"/>
              <a:gd name="connsiteY43" fmla="*/ 153888 h 197840"/>
              <a:gd name="connsiteX44" fmla="*/ 129870 w 196849"/>
              <a:gd name="connsiteY44" fmla="*/ 154093 h 197840"/>
              <a:gd name="connsiteX45" fmla="*/ 137189 w 196849"/>
              <a:gd name="connsiteY45" fmla="*/ 165263 h 197840"/>
              <a:gd name="connsiteX46" fmla="*/ 137584 w 196849"/>
              <a:gd name="connsiteY46" fmla="*/ 168747 h 197840"/>
              <a:gd name="connsiteX47" fmla="*/ 137584 w 196849"/>
              <a:gd name="connsiteY47" fmla="*/ 176741 h 197840"/>
              <a:gd name="connsiteX48" fmla="*/ 137387 w 196849"/>
              <a:gd name="connsiteY48" fmla="*/ 178176 h 197840"/>
              <a:gd name="connsiteX49" fmla="*/ 107914 w 196849"/>
              <a:gd name="connsiteY49" fmla="*/ 194881 h 197840"/>
              <a:gd name="connsiteX50" fmla="*/ 32751 w 196849"/>
              <a:gd name="connsiteY50" fmla="*/ 194881 h 197840"/>
              <a:gd name="connsiteX51" fmla="*/ 4070 w 196849"/>
              <a:gd name="connsiteY51" fmla="*/ 182582 h 197840"/>
              <a:gd name="connsiteX52" fmla="*/ 114 w 196849"/>
              <a:gd name="connsiteY52" fmla="*/ 175409 h 197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196849" h="197840">
                <a:moveTo>
                  <a:pt x="148958" y="154912"/>
                </a:moveTo>
                <a:cubicBezTo>
                  <a:pt x="140452" y="138209"/>
                  <a:pt x="124826" y="129498"/>
                  <a:pt x="107222" y="122221"/>
                </a:cubicBezTo>
                <a:cubicBezTo>
                  <a:pt x="104551" y="121094"/>
                  <a:pt x="103464" y="117917"/>
                  <a:pt x="104750" y="115355"/>
                </a:cubicBezTo>
                <a:lnTo>
                  <a:pt x="104750" y="115252"/>
                </a:lnTo>
                <a:lnTo>
                  <a:pt x="105046" y="114638"/>
                </a:lnTo>
                <a:cubicBezTo>
                  <a:pt x="112860" y="103365"/>
                  <a:pt x="119683" y="89120"/>
                  <a:pt x="120672" y="70878"/>
                </a:cubicBezTo>
                <a:cubicBezTo>
                  <a:pt x="122551" y="49972"/>
                  <a:pt x="114936" y="35215"/>
                  <a:pt x="104354" y="24147"/>
                </a:cubicBezTo>
                <a:cubicBezTo>
                  <a:pt x="102870" y="22610"/>
                  <a:pt x="102475" y="20252"/>
                  <a:pt x="103464" y="18305"/>
                </a:cubicBezTo>
                <a:cubicBezTo>
                  <a:pt x="108507" y="8672"/>
                  <a:pt x="116321" y="1089"/>
                  <a:pt x="130562" y="166"/>
                </a:cubicBezTo>
                <a:cubicBezTo>
                  <a:pt x="152320" y="-859"/>
                  <a:pt x="164188" y="13489"/>
                  <a:pt x="166166" y="31935"/>
                </a:cubicBezTo>
                <a:cubicBezTo>
                  <a:pt x="169133" y="52432"/>
                  <a:pt x="162210" y="68829"/>
                  <a:pt x="154298" y="79077"/>
                </a:cubicBezTo>
                <a:cubicBezTo>
                  <a:pt x="153309" y="81127"/>
                  <a:pt x="151331" y="82151"/>
                  <a:pt x="150342" y="84201"/>
                </a:cubicBezTo>
                <a:cubicBezTo>
                  <a:pt x="149551" y="85840"/>
                  <a:pt x="149353" y="89632"/>
                  <a:pt x="149946" y="92092"/>
                </a:cubicBezTo>
                <a:cubicBezTo>
                  <a:pt x="150145" y="93117"/>
                  <a:pt x="150639" y="93937"/>
                  <a:pt x="151430" y="94654"/>
                </a:cubicBezTo>
                <a:cubicBezTo>
                  <a:pt x="154199" y="97113"/>
                  <a:pt x="159836" y="98856"/>
                  <a:pt x="163298" y="100700"/>
                </a:cubicBezTo>
                <a:cubicBezTo>
                  <a:pt x="168243" y="102750"/>
                  <a:pt x="172199" y="104799"/>
                  <a:pt x="176155" y="106849"/>
                </a:cubicBezTo>
                <a:cubicBezTo>
                  <a:pt x="184067" y="110948"/>
                  <a:pt x="192968" y="117097"/>
                  <a:pt x="195935" y="125296"/>
                </a:cubicBezTo>
                <a:cubicBezTo>
                  <a:pt x="197913" y="130420"/>
                  <a:pt x="196924" y="140668"/>
                  <a:pt x="193957" y="144767"/>
                </a:cubicBezTo>
                <a:cubicBezTo>
                  <a:pt x="187528" y="154298"/>
                  <a:pt x="169034" y="155835"/>
                  <a:pt x="153804" y="157679"/>
                </a:cubicBezTo>
                <a:cubicBezTo>
                  <a:pt x="151826" y="157782"/>
                  <a:pt x="149946" y="156757"/>
                  <a:pt x="148958" y="154912"/>
                </a:cubicBezTo>
                <a:moveTo>
                  <a:pt x="114" y="175409"/>
                </a:moveTo>
                <a:lnTo>
                  <a:pt x="114" y="168235"/>
                </a:lnTo>
                <a:cubicBezTo>
                  <a:pt x="114" y="166186"/>
                  <a:pt x="1103" y="164136"/>
                  <a:pt x="2092" y="162087"/>
                </a:cubicBezTo>
                <a:cubicBezTo>
                  <a:pt x="5949" y="153990"/>
                  <a:pt x="13762" y="148867"/>
                  <a:pt x="20586" y="143845"/>
                </a:cubicBezTo>
                <a:cubicBezTo>
                  <a:pt x="20784" y="143743"/>
                  <a:pt x="20982" y="143537"/>
                  <a:pt x="21180" y="143435"/>
                </a:cubicBezTo>
                <a:cubicBezTo>
                  <a:pt x="27015" y="140463"/>
                  <a:pt x="32850" y="137388"/>
                  <a:pt x="39674" y="134417"/>
                </a:cubicBezTo>
                <a:cubicBezTo>
                  <a:pt x="41355" y="133597"/>
                  <a:pt x="43729" y="132675"/>
                  <a:pt x="45608" y="131854"/>
                </a:cubicBezTo>
                <a:cubicBezTo>
                  <a:pt x="46300" y="131547"/>
                  <a:pt x="46893" y="131137"/>
                  <a:pt x="47289" y="130522"/>
                </a:cubicBezTo>
                <a:cubicBezTo>
                  <a:pt x="50157" y="126935"/>
                  <a:pt x="53223" y="119557"/>
                  <a:pt x="50454" y="113920"/>
                </a:cubicBezTo>
                <a:cubicBezTo>
                  <a:pt x="49465" y="111871"/>
                  <a:pt x="48476" y="110846"/>
                  <a:pt x="46597" y="108899"/>
                </a:cubicBezTo>
                <a:lnTo>
                  <a:pt x="46399" y="108694"/>
                </a:lnTo>
                <a:cubicBezTo>
                  <a:pt x="37498" y="98446"/>
                  <a:pt x="29685" y="81024"/>
                  <a:pt x="31663" y="60630"/>
                </a:cubicBezTo>
                <a:cubicBezTo>
                  <a:pt x="33641" y="40134"/>
                  <a:pt x="46498" y="25786"/>
                  <a:pt x="68256" y="25786"/>
                </a:cubicBezTo>
                <a:cubicBezTo>
                  <a:pt x="89915" y="25786"/>
                  <a:pt x="102772" y="40031"/>
                  <a:pt x="105838" y="60425"/>
                </a:cubicBezTo>
                <a:cubicBezTo>
                  <a:pt x="105838" y="60630"/>
                  <a:pt x="105838" y="60733"/>
                  <a:pt x="105936" y="60938"/>
                </a:cubicBezTo>
                <a:cubicBezTo>
                  <a:pt x="106826" y="73133"/>
                  <a:pt x="103958" y="84303"/>
                  <a:pt x="100992" y="91477"/>
                </a:cubicBezTo>
                <a:cubicBezTo>
                  <a:pt x="98123" y="98548"/>
                  <a:pt x="95156" y="103570"/>
                  <a:pt x="91299" y="108591"/>
                </a:cubicBezTo>
                <a:cubicBezTo>
                  <a:pt x="91102" y="108796"/>
                  <a:pt x="91002" y="109001"/>
                  <a:pt x="90904" y="109206"/>
                </a:cubicBezTo>
                <a:cubicBezTo>
                  <a:pt x="89915" y="110846"/>
                  <a:pt x="88332" y="111871"/>
                  <a:pt x="87343" y="113510"/>
                </a:cubicBezTo>
                <a:cubicBezTo>
                  <a:pt x="87146" y="113818"/>
                  <a:pt x="87046" y="114125"/>
                  <a:pt x="86948" y="114535"/>
                </a:cubicBezTo>
                <a:cubicBezTo>
                  <a:pt x="85266" y="120582"/>
                  <a:pt x="87146" y="128473"/>
                  <a:pt x="89124" y="131444"/>
                </a:cubicBezTo>
                <a:cubicBezTo>
                  <a:pt x="90112" y="133392"/>
                  <a:pt x="93871" y="133494"/>
                  <a:pt x="96838" y="134417"/>
                </a:cubicBezTo>
                <a:cubicBezTo>
                  <a:pt x="97036" y="134519"/>
                  <a:pt x="97134" y="134519"/>
                  <a:pt x="97332" y="134621"/>
                </a:cubicBezTo>
                <a:cubicBezTo>
                  <a:pt x="109101" y="139745"/>
                  <a:pt x="120772" y="145792"/>
                  <a:pt x="129573" y="153888"/>
                </a:cubicBezTo>
                <a:cubicBezTo>
                  <a:pt x="129672" y="153990"/>
                  <a:pt x="129771" y="154093"/>
                  <a:pt x="129870" y="154093"/>
                </a:cubicBezTo>
                <a:cubicBezTo>
                  <a:pt x="132441" y="156757"/>
                  <a:pt x="135804" y="160345"/>
                  <a:pt x="137189" y="165263"/>
                </a:cubicBezTo>
                <a:cubicBezTo>
                  <a:pt x="137485" y="166390"/>
                  <a:pt x="137584" y="167621"/>
                  <a:pt x="137584" y="168747"/>
                </a:cubicBezTo>
                <a:lnTo>
                  <a:pt x="137584" y="176741"/>
                </a:lnTo>
                <a:cubicBezTo>
                  <a:pt x="137584" y="177254"/>
                  <a:pt x="137485" y="177766"/>
                  <a:pt x="137387" y="178176"/>
                </a:cubicBezTo>
                <a:cubicBezTo>
                  <a:pt x="134024" y="188834"/>
                  <a:pt x="120475" y="191908"/>
                  <a:pt x="107914" y="194881"/>
                </a:cubicBezTo>
                <a:cubicBezTo>
                  <a:pt x="86156" y="198980"/>
                  <a:pt x="55498" y="198980"/>
                  <a:pt x="32751" y="194881"/>
                </a:cubicBezTo>
                <a:cubicBezTo>
                  <a:pt x="21872" y="192831"/>
                  <a:pt x="10004" y="189757"/>
                  <a:pt x="4070" y="182582"/>
                </a:cubicBezTo>
                <a:cubicBezTo>
                  <a:pt x="2092" y="181558"/>
                  <a:pt x="1103" y="179508"/>
                  <a:pt x="114" y="175409"/>
                </a:cubicBezTo>
              </a:path>
            </a:pathLst>
          </a:custGeom>
          <a:solidFill>
            <a:schemeClr val="lt1">
              <a:lumMod val="100000"/>
            </a:schemeClr>
          </a:solidFill>
          <a:ln w="6808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图片 31" descr="343435383036303b343532343134393bcdb7c4d4b7e7b1a9"/>
          <p:cNvSpPr/>
          <p:nvPr>
            <p:custDataLst>
              <p:tags r:id="rId10"/>
            </p:custDataLst>
          </p:nvPr>
        </p:nvSpPr>
        <p:spPr>
          <a:xfrm>
            <a:off x="7735882" y="5405221"/>
            <a:ext cx="220768" cy="257825"/>
          </a:xfrm>
          <a:custGeom>
            <a:avLst/>
            <a:gdLst>
              <a:gd name="connsiteX0" fmla="*/ 97055 w 175081"/>
              <a:gd name="connsiteY0" fmla="*/ 114 h 204469"/>
              <a:gd name="connsiteX1" fmla="*/ 19903 w 175081"/>
              <a:gd name="connsiteY1" fmla="*/ 65852 h 204469"/>
              <a:gd name="connsiteX2" fmla="*/ 1198 w 175081"/>
              <a:gd name="connsiteY2" fmla="*/ 98851 h 204469"/>
              <a:gd name="connsiteX3" fmla="*/ 8353 w 175081"/>
              <a:gd name="connsiteY3" fmla="*/ 111131 h 204469"/>
              <a:gd name="connsiteX4" fmla="*/ 20973 w 175081"/>
              <a:gd name="connsiteY4" fmla="*/ 111131 h 204469"/>
              <a:gd name="connsiteX5" fmla="*/ 20973 w 175081"/>
              <a:gd name="connsiteY5" fmla="*/ 152145 h 204469"/>
              <a:gd name="connsiteX6" fmla="*/ 43068 w 175081"/>
              <a:gd name="connsiteY6" fmla="*/ 169560 h 204469"/>
              <a:gd name="connsiteX7" fmla="*/ 57221 w 175081"/>
              <a:gd name="connsiteY7" fmla="*/ 167605 h 204469"/>
              <a:gd name="connsiteX8" fmla="*/ 57221 w 175081"/>
              <a:gd name="connsiteY8" fmla="*/ 191373 h 204469"/>
              <a:gd name="connsiteX9" fmla="*/ 70433 w 175081"/>
              <a:gd name="connsiteY9" fmla="*/ 204584 h 204469"/>
              <a:gd name="connsiteX10" fmla="*/ 113376 w 175081"/>
              <a:gd name="connsiteY10" fmla="*/ 204584 h 204469"/>
              <a:gd name="connsiteX11" fmla="*/ 126590 w 175081"/>
              <a:gd name="connsiteY11" fmla="*/ 191373 h 204469"/>
              <a:gd name="connsiteX12" fmla="*/ 126590 w 175081"/>
              <a:gd name="connsiteY12" fmla="*/ 150566 h 204469"/>
              <a:gd name="connsiteX13" fmla="*/ 175198 w 175081"/>
              <a:gd name="connsiteY13" fmla="*/ 78236 h 204469"/>
              <a:gd name="connsiteX14" fmla="*/ 97055 w 175081"/>
              <a:gd name="connsiteY14" fmla="*/ 114 h 204469"/>
              <a:gd name="connsiteX15" fmla="*/ 125430 w 175081"/>
              <a:gd name="connsiteY15" fmla="*/ 70505 h 204469"/>
              <a:gd name="connsiteX16" fmla="*/ 82830 w 175081"/>
              <a:gd name="connsiteY16" fmla="*/ 115282 h 204469"/>
              <a:gd name="connsiteX17" fmla="*/ 77168 w 175081"/>
              <a:gd name="connsiteY17" fmla="*/ 112527 h 204469"/>
              <a:gd name="connsiteX18" fmla="*/ 81655 w 175081"/>
              <a:gd name="connsiteY18" fmla="*/ 81869 h 204469"/>
              <a:gd name="connsiteX19" fmla="*/ 62178 w 175081"/>
              <a:gd name="connsiteY19" fmla="*/ 81869 h 204469"/>
              <a:gd name="connsiteX20" fmla="*/ 59783 w 175081"/>
              <a:gd name="connsiteY20" fmla="*/ 76291 h 204469"/>
              <a:gd name="connsiteX21" fmla="*/ 102386 w 175081"/>
              <a:gd name="connsiteY21" fmla="*/ 31515 h 204469"/>
              <a:gd name="connsiteX22" fmla="*/ 108048 w 175081"/>
              <a:gd name="connsiteY22" fmla="*/ 34270 h 204469"/>
              <a:gd name="connsiteX23" fmla="*/ 103562 w 175081"/>
              <a:gd name="connsiteY23" fmla="*/ 64928 h 204469"/>
              <a:gd name="connsiteX24" fmla="*/ 123038 w 175081"/>
              <a:gd name="connsiteY24" fmla="*/ 64928 h 204469"/>
              <a:gd name="connsiteX25" fmla="*/ 125430 w 175081"/>
              <a:gd name="connsiteY25" fmla="*/ 70505 h 204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75081" h="204469">
                <a:moveTo>
                  <a:pt x="97055" y="114"/>
                </a:moveTo>
                <a:cubicBezTo>
                  <a:pt x="58115" y="114"/>
                  <a:pt x="25839" y="28592"/>
                  <a:pt x="19903" y="65852"/>
                </a:cubicBezTo>
                <a:lnTo>
                  <a:pt x="1198" y="98851"/>
                </a:lnTo>
                <a:cubicBezTo>
                  <a:pt x="-1911" y="104333"/>
                  <a:pt x="2050" y="111131"/>
                  <a:pt x="8353" y="111131"/>
                </a:cubicBezTo>
                <a:lnTo>
                  <a:pt x="20973" y="111131"/>
                </a:lnTo>
                <a:lnTo>
                  <a:pt x="20973" y="152145"/>
                </a:lnTo>
                <a:cubicBezTo>
                  <a:pt x="20973" y="163728"/>
                  <a:pt x="31803" y="172264"/>
                  <a:pt x="43068" y="169560"/>
                </a:cubicBezTo>
                <a:lnTo>
                  <a:pt x="57221" y="167605"/>
                </a:lnTo>
                <a:lnTo>
                  <a:pt x="57221" y="191373"/>
                </a:lnTo>
                <a:cubicBezTo>
                  <a:pt x="57221" y="198669"/>
                  <a:pt x="63136" y="204584"/>
                  <a:pt x="70433" y="204584"/>
                </a:cubicBezTo>
                <a:lnTo>
                  <a:pt x="113376" y="204584"/>
                </a:lnTo>
                <a:cubicBezTo>
                  <a:pt x="120674" y="204584"/>
                  <a:pt x="126590" y="198669"/>
                  <a:pt x="126590" y="191373"/>
                </a:cubicBezTo>
                <a:lnTo>
                  <a:pt x="126590" y="150566"/>
                </a:lnTo>
                <a:cubicBezTo>
                  <a:pt x="155101" y="138919"/>
                  <a:pt x="175198" y="110928"/>
                  <a:pt x="175198" y="78236"/>
                </a:cubicBezTo>
                <a:cubicBezTo>
                  <a:pt x="175196" y="35088"/>
                  <a:pt x="140209" y="114"/>
                  <a:pt x="97055" y="114"/>
                </a:cubicBezTo>
                <a:moveTo>
                  <a:pt x="125430" y="70505"/>
                </a:moveTo>
                <a:lnTo>
                  <a:pt x="82830" y="115282"/>
                </a:lnTo>
                <a:cubicBezTo>
                  <a:pt x="80610" y="117616"/>
                  <a:pt x="76703" y="115714"/>
                  <a:pt x="77168" y="112527"/>
                </a:cubicBezTo>
                <a:lnTo>
                  <a:pt x="81655" y="81869"/>
                </a:lnTo>
                <a:lnTo>
                  <a:pt x="62178" y="81869"/>
                </a:lnTo>
                <a:cubicBezTo>
                  <a:pt x="59275" y="81869"/>
                  <a:pt x="57784" y="78395"/>
                  <a:pt x="59783" y="76291"/>
                </a:cubicBezTo>
                <a:lnTo>
                  <a:pt x="102386" y="31515"/>
                </a:lnTo>
                <a:cubicBezTo>
                  <a:pt x="104606" y="29180"/>
                  <a:pt x="108513" y="31082"/>
                  <a:pt x="108048" y="34270"/>
                </a:cubicBezTo>
                <a:lnTo>
                  <a:pt x="103562" y="64928"/>
                </a:lnTo>
                <a:lnTo>
                  <a:pt x="123038" y="64928"/>
                </a:lnTo>
                <a:cubicBezTo>
                  <a:pt x="125939" y="64928"/>
                  <a:pt x="127432" y="68401"/>
                  <a:pt x="125430" y="70505"/>
                </a:cubicBezTo>
              </a:path>
            </a:pathLst>
          </a:custGeom>
          <a:solidFill>
            <a:schemeClr val="lt1">
              <a:lumMod val="100000"/>
            </a:schemeClr>
          </a:solidFill>
          <a:ln w="7148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图片 32" descr="343439383331313b343532303033313bd3a6d3c3c9ccb3c7"/>
          <p:cNvSpPr/>
          <p:nvPr>
            <p:custDataLst>
              <p:tags r:id="rId11"/>
            </p:custDataLst>
          </p:nvPr>
        </p:nvSpPr>
        <p:spPr>
          <a:xfrm>
            <a:off x="4575507" y="5413228"/>
            <a:ext cx="222618" cy="249819"/>
          </a:xfrm>
          <a:custGeom>
            <a:avLst/>
            <a:gdLst>
              <a:gd name="connsiteX0" fmla="*/ 143561 w 176548"/>
              <a:gd name="connsiteY0" fmla="*/ 198234 h 198120"/>
              <a:gd name="connsiteX1" fmla="*/ 33218 w 176548"/>
              <a:gd name="connsiteY1" fmla="*/ 198234 h 198120"/>
              <a:gd name="connsiteX2" fmla="*/ 115 w 176548"/>
              <a:gd name="connsiteY2" fmla="*/ 165214 h 198120"/>
              <a:gd name="connsiteX3" fmla="*/ 115 w 176548"/>
              <a:gd name="connsiteY3" fmla="*/ 33134 h 198120"/>
              <a:gd name="connsiteX4" fmla="*/ 33218 w 176548"/>
              <a:gd name="connsiteY4" fmla="*/ 114 h 198120"/>
              <a:gd name="connsiteX5" fmla="*/ 143561 w 176548"/>
              <a:gd name="connsiteY5" fmla="*/ 114 h 198120"/>
              <a:gd name="connsiteX6" fmla="*/ 176663 w 176548"/>
              <a:gd name="connsiteY6" fmla="*/ 33134 h 198120"/>
              <a:gd name="connsiteX7" fmla="*/ 176663 w 176548"/>
              <a:gd name="connsiteY7" fmla="*/ 165214 h 198120"/>
              <a:gd name="connsiteX8" fmla="*/ 143561 w 176548"/>
              <a:gd name="connsiteY8" fmla="*/ 198234 h 198120"/>
              <a:gd name="connsiteX9" fmla="*/ 88389 w 176548"/>
              <a:gd name="connsiteY9" fmla="*/ 91312 h 198120"/>
              <a:gd name="connsiteX10" fmla="*/ 132526 w 176548"/>
              <a:gd name="connsiteY10" fmla="*/ 45713 h 198120"/>
              <a:gd name="connsiteX11" fmla="*/ 121492 w 176548"/>
              <a:gd name="connsiteY11" fmla="*/ 34313 h 198120"/>
              <a:gd name="connsiteX12" fmla="*/ 110458 w 176548"/>
              <a:gd name="connsiteY12" fmla="*/ 45713 h 198120"/>
              <a:gd name="connsiteX13" fmla="*/ 88389 w 176548"/>
              <a:gd name="connsiteY13" fmla="*/ 68513 h 198120"/>
              <a:gd name="connsiteX14" fmla="*/ 66321 w 176548"/>
              <a:gd name="connsiteY14" fmla="*/ 45713 h 198120"/>
              <a:gd name="connsiteX15" fmla="*/ 55286 w 176548"/>
              <a:gd name="connsiteY15" fmla="*/ 34313 h 198120"/>
              <a:gd name="connsiteX16" fmla="*/ 44252 w 176548"/>
              <a:gd name="connsiteY16" fmla="*/ 45713 h 198120"/>
              <a:gd name="connsiteX17" fmla="*/ 88389 w 176548"/>
              <a:gd name="connsiteY17" fmla="*/ 91312 h 198120"/>
              <a:gd name="connsiteX18" fmla="*/ 110458 w 176548"/>
              <a:gd name="connsiteY18" fmla="*/ 159711 h 198120"/>
              <a:gd name="connsiteX19" fmla="*/ 121492 w 176548"/>
              <a:gd name="connsiteY19" fmla="*/ 148311 h 198120"/>
              <a:gd name="connsiteX20" fmla="*/ 110458 w 176548"/>
              <a:gd name="connsiteY20" fmla="*/ 136911 h 198120"/>
              <a:gd name="connsiteX21" fmla="*/ 66321 w 176548"/>
              <a:gd name="connsiteY21" fmla="*/ 136911 h 198120"/>
              <a:gd name="connsiteX22" fmla="*/ 55286 w 176548"/>
              <a:gd name="connsiteY22" fmla="*/ 148311 h 198120"/>
              <a:gd name="connsiteX23" fmla="*/ 66321 w 176548"/>
              <a:gd name="connsiteY23" fmla="*/ 159711 h 198120"/>
              <a:gd name="connsiteX24" fmla="*/ 110458 w 176548"/>
              <a:gd name="connsiteY24" fmla="*/ 159711 h 198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76548" h="198120">
                <a:moveTo>
                  <a:pt x="143561" y="198234"/>
                </a:moveTo>
                <a:lnTo>
                  <a:pt x="33218" y="198234"/>
                </a:lnTo>
                <a:cubicBezTo>
                  <a:pt x="14460" y="198234"/>
                  <a:pt x="115" y="183926"/>
                  <a:pt x="115" y="165214"/>
                </a:cubicBezTo>
                <a:lnTo>
                  <a:pt x="115" y="33134"/>
                </a:lnTo>
                <a:cubicBezTo>
                  <a:pt x="115" y="14423"/>
                  <a:pt x="14460" y="114"/>
                  <a:pt x="33218" y="114"/>
                </a:cubicBezTo>
                <a:lnTo>
                  <a:pt x="143561" y="114"/>
                </a:lnTo>
                <a:cubicBezTo>
                  <a:pt x="162319" y="114"/>
                  <a:pt x="176663" y="14423"/>
                  <a:pt x="176663" y="33134"/>
                </a:cubicBezTo>
                <a:lnTo>
                  <a:pt x="176663" y="165214"/>
                </a:lnTo>
                <a:cubicBezTo>
                  <a:pt x="176663" y="183926"/>
                  <a:pt x="162319" y="198234"/>
                  <a:pt x="143561" y="198234"/>
                </a:cubicBezTo>
                <a:moveTo>
                  <a:pt x="88389" y="91312"/>
                </a:moveTo>
                <a:cubicBezTo>
                  <a:pt x="112664" y="91312"/>
                  <a:pt x="132526" y="70793"/>
                  <a:pt x="132526" y="45713"/>
                </a:cubicBezTo>
                <a:cubicBezTo>
                  <a:pt x="132526" y="38873"/>
                  <a:pt x="128112" y="34313"/>
                  <a:pt x="121492" y="34313"/>
                </a:cubicBezTo>
                <a:cubicBezTo>
                  <a:pt x="114871" y="34313"/>
                  <a:pt x="110458" y="38873"/>
                  <a:pt x="110458" y="45713"/>
                </a:cubicBezTo>
                <a:cubicBezTo>
                  <a:pt x="110458" y="58253"/>
                  <a:pt x="100527" y="68513"/>
                  <a:pt x="88389" y="68513"/>
                </a:cubicBezTo>
                <a:cubicBezTo>
                  <a:pt x="76251" y="68513"/>
                  <a:pt x="66321" y="58253"/>
                  <a:pt x="66321" y="45713"/>
                </a:cubicBezTo>
                <a:cubicBezTo>
                  <a:pt x="66321" y="38873"/>
                  <a:pt x="61907" y="34313"/>
                  <a:pt x="55286" y="34313"/>
                </a:cubicBezTo>
                <a:cubicBezTo>
                  <a:pt x="48666" y="34313"/>
                  <a:pt x="44252" y="38873"/>
                  <a:pt x="44252" y="45713"/>
                </a:cubicBezTo>
                <a:cubicBezTo>
                  <a:pt x="44252" y="70793"/>
                  <a:pt x="64114" y="91312"/>
                  <a:pt x="88389" y="91312"/>
                </a:cubicBezTo>
                <a:moveTo>
                  <a:pt x="110458" y="159711"/>
                </a:moveTo>
                <a:cubicBezTo>
                  <a:pt x="117078" y="159711"/>
                  <a:pt x="121492" y="155151"/>
                  <a:pt x="121492" y="148311"/>
                </a:cubicBezTo>
                <a:cubicBezTo>
                  <a:pt x="121492" y="141471"/>
                  <a:pt x="117078" y="136911"/>
                  <a:pt x="110458" y="136911"/>
                </a:cubicBezTo>
                <a:lnTo>
                  <a:pt x="66321" y="136911"/>
                </a:lnTo>
                <a:cubicBezTo>
                  <a:pt x="59700" y="136911"/>
                  <a:pt x="55286" y="141471"/>
                  <a:pt x="55286" y="148311"/>
                </a:cubicBezTo>
                <a:cubicBezTo>
                  <a:pt x="55286" y="155151"/>
                  <a:pt x="59700" y="159711"/>
                  <a:pt x="66321" y="159711"/>
                </a:cubicBezTo>
                <a:lnTo>
                  <a:pt x="110458" y="159711"/>
                </a:lnTo>
              </a:path>
            </a:pathLst>
          </a:custGeom>
          <a:solidFill>
            <a:schemeClr val="lt1">
              <a:lumMod val="100000"/>
            </a:schemeClr>
          </a:solidFill>
          <a:ln w="680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Picture 3" descr="vc (2)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3418840" y="26670"/>
            <a:ext cx="4986020" cy="68306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FINDING AND DISCUSSION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2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√ </a:t>
            </a:r>
            <a:r>
              <a:rPr lang="en-US" altLang="en-US" sz="2200" b="1" dirty="0"/>
              <a:t>Neuleum traditionally means dyeing cotton using natural blue dye (nila) made from the tarum plant (Indigofera tinctoria).</a:t>
            </a:r>
            <a:endParaRPr lang="en-US" altLang="en-US" sz="2200" b="1" dirty="0"/>
          </a:p>
          <a:p>
            <a:pPr marL="0" indent="0">
              <a:buNone/>
            </a:pPr>
            <a:r>
              <a:rPr lang="en-US" altLang="en-US" sz="22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√ </a:t>
            </a:r>
            <a:r>
              <a:rPr lang="en-US" altLang="en-US" sz="2200" b="1" dirty="0"/>
              <a:t>Confusion stems from visual appearance of dark dye—can be mistaken as black (mud).</a:t>
            </a:r>
            <a:endParaRPr lang="en-US" altLang="en-US" sz="2200" b="1" dirty="0"/>
          </a:p>
          <a:p>
            <a:pPr marL="0" indent="0">
              <a:buNone/>
            </a:pPr>
            <a:r>
              <a:rPr lang="en-US" altLang="en-US" sz="22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√ </a:t>
            </a:r>
            <a:r>
              <a:rPr lang="en-US" altLang="en-US" sz="2200" b="1" dirty="0"/>
              <a:t>All early lexicons (Rigg, Eringa, Coolsma) align it with indigo.</a:t>
            </a:r>
            <a:endParaRPr lang="en-US" altLang="en-US" sz="2200" b="1" dirty="0"/>
          </a:p>
          <a:p>
            <a:pPr marL="0" indent="0">
              <a:buNone/>
            </a:pPr>
            <a:r>
              <a:rPr lang="en-US" altLang="en-US" sz="22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√ </a:t>
            </a:r>
            <a:r>
              <a:rPr lang="en-US" altLang="en-US" sz="2200" b="1" dirty="0"/>
              <a:t>The term has parallels in Javanese (silem, nilem), Malay (nilam, selam), and Old Balinese (mangnila).</a:t>
            </a:r>
            <a:endParaRPr lang="en-US" altLang="en-US" sz="2200" b="1" dirty="0"/>
          </a:p>
          <a:p>
            <a:pPr marL="0" indent="0">
              <a:buNone/>
            </a:pPr>
            <a:r>
              <a:rPr lang="en-US" altLang="en-US" sz="22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√ </a:t>
            </a:r>
            <a:r>
              <a:rPr lang="en-US" altLang="en-US" sz="2200" b="1" dirty="0"/>
              <a:t>Neuleum reflects a culturally significant process in ancient Sundanese society.</a:t>
            </a:r>
            <a:endParaRPr lang="en-US" altLang="en-US" sz="2200" b="1" dirty="0"/>
          </a:p>
          <a:p>
            <a:pPr marL="0" indent="0">
              <a:buNone/>
            </a:pPr>
            <a:r>
              <a:rPr lang="en-US" altLang="en-US" sz="22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√ </a:t>
            </a:r>
            <a:r>
              <a:rPr lang="en-US" altLang="en-US" sz="2200" b="1" dirty="0"/>
              <a:t>Reveals the integration of local botany (tarum), craft (weaving/dyeing), and vocabulary.</a:t>
            </a:r>
            <a:endParaRPr lang="en-US" altLang="en-US" sz="2200" b="1" dirty="0"/>
          </a:p>
          <a:p>
            <a:pPr marL="0" indent="0">
              <a:buNone/>
            </a:pPr>
            <a:r>
              <a:rPr lang="en-US" altLang="en-US" sz="22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√ </a:t>
            </a:r>
            <a:r>
              <a:rPr lang="en-US" altLang="en-US" sz="2200" b="1" dirty="0"/>
              <a:t>Enhances understanding of Bujangga Manik beyond literary value—into cultural heritage.</a:t>
            </a:r>
            <a:endParaRPr lang="en-US" altLang="en-US" sz="2200" b="1" dirty="0"/>
          </a:p>
          <a:p>
            <a:pPr marL="0" indent="0">
              <a:buNone/>
            </a:pPr>
            <a:r>
              <a:rPr lang="en-US" altLang="en-US" sz="2200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√ </a:t>
            </a:r>
            <a:r>
              <a:rPr lang="en-US" altLang="en-US" sz="2200" b="1" dirty="0"/>
              <a:t>Highlights continuity of natural dye use from 15th to 20th century.</a:t>
            </a:r>
            <a:endParaRPr lang="en-US" altLang="en-US" sz="2200" b="1" dirty="0"/>
          </a:p>
          <a:p>
            <a:pPr marL="0" indent="0">
              <a:buNone/>
            </a:pPr>
            <a:endParaRPr lang="en-US" altLang="en-US" sz="2200" b="1" dirty="0"/>
          </a:p>
          <a:p>
            <a:pPr marL="0" indent="0">
              <a:buNone/>
            </a:pPr>
            <a:endParaRPr lang="en-US" altLang="en-US" sz="2200" b="1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CONCLUSION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altLang="en-US" b="1" dirty="0"/>
          </a:p>
          <a:p>
            <a:pPr marL="0" indent="0">
              <a:buNone/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</a:rPr>
              <a:t>√ </a:t>
            </a:r>
            <a:r>
              <a:rPr lang="en-US" altLang="en-US" b="1" dirty="0"/>
              <a:t>The word neuleum should be understood as dyeing with natural indigo derived from the tarum plant.</a:t>
            </a:r>
            <a:endParaRPr lang="en-US" altLang="en-US" b="1" dirty="0"/>
          </a:p>
          <a:p>
            <a:pPr marL="0" indent="0">
              <a:buNone/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√ </a:t>
            </a:r>
            <a:r>
              <a:rPr lang="en-US" altLang="en-US" b="1" dirty="0"/>
              <a:t>Conflicting definitions (mud/black vs indigo/blue) resolved through historical and linguistic evidence.</a:t>
            </a:r>
            <a:endParaRPr lang="en-US" altLang="en-US" b="1" dirty="0"/>
          </a:p>
          <a:p>
            <a:pPr marL="0" indent="0">
              <a:buNone/>
            </a:pPr>
            <a:r>
              <a:rPr lang="en-US" altLang="en-US" b="1" dirty="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√ </a:t>
            </a:r>
            <a:r>
              <a:rPr lang="en-US" altLang="en-US" b="1" dirty="0"/>
              <a:t>Reinforces the relevance of philological study in preserving local knowledge and sustainable practices.</a:t>
            </a:r>
            <a:endParaRPr lang="en-US" altLang="en-US" b="1" dirty="0"/>
          </a:p>
          <a:p>
            <a:pPr marL="0" indent="0">
              <a:buNone/>
            </a:pPr>
            <a:endParaRPr lang="en-US" altLang="en-US" b="1" dirty="0"/>
          </a:p>
          <a:p>
            <a:pPr marL="0" indent="0">
              <a:buNone/>
            </a:pPr>
            <a:endParaRPr lang="en-US" altLang="en-US" b="1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9583" y="803564"/>
            <a:ext cx="10515600" cy="573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REFERENCES</a:t>
            </a:r>
            <a:endParaRPr lang="en-US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79583" y="1376652"/>
            <a:ext cx="10515600" cy="4351339"/>
          </a:xfrm>
        </p:spPr>
        <p:txBody>
          <a:bodyPr>
            <a:normAutofit fontScale="25000"/>
          </a:bodyPr>
          <a:lstStyle/>
          <a:p>
            <a:pPr marL="0" indent="0">
              <a:buNone/>
            </a:pPr>
            <a:r>
              <a:rPr lang="en-US" altLang="en-US" sz="4800" dirty="0"/>
              <a:t>Coolsma, S. (1913). Soendaneesch-Hollandsch woordenboek. A.W. Sijthoff.</a:t>
            </a:r>
            <a:endParaRPr lang="en-US" altLang="en-US" sz="4800" dirty="0"/>
          </a:p>
          <a:p>
            <a:pPr marL="0" indent="0">
              <a:buNone/>
            </a:pPr>
            <a:r>
              <a:rPr lang="en-US" altLang="en-US" sz="4800" dirty="0"/>
              <a:t>Danadibrata, R. A. (2006). Kamus basa Sunda. Kiblat Buku Utama.</a:t>
            </a:r>
            <a:endParaRPr lang="en-US" altLang="en-US" sz="4800" dirty="0"/>
          </a:p>
          <a:p>
            <a:pPr marL="0" indent="0">
              <a:buNone/>
            </a:pPr>
            <a:r>
              <a:rPr lang="en-US" altLang="en-US" sz="4800" dirty="0"/>
              <a:t>Eringa, F. S. (1984). Soendaas-Nederlands woordenboek. Foris Publications.</a:t>
            </a:r>
            <a:endParaRPr lang="en-US" altLang="en-US" sz="4800" dirty="0"/>
          </a:p>
          <a:p>
            <a:pPr marL="0" indent="0">
              <a:buNone/>
            </a:pPr>
            <a:r>
              <a:rPr lang="en-US" altLang="en-US" sz="4800" dirty="0"/>
              <a:t>Gunawan, A. (2019). Textiles in Old Sundanese texts. Archipel, 98, 71–107. https://doi.org/10.4000/archipel.1332</a:t>
            </a:r>
            <a:endParaRPr lang="en-US" altLang="en-US" sz="4800" dirty="0"/>
          </a:p>
          <a:p>
            <a:pPr marL="0" indent="0">
              <a:buNone/>
            </a:pPr>
            <a:r>
              <a:rPr lang="en-US" altLang="en-US" sz="4800" dirty="0"/>
              <a:t>Ismoilovich, D. D., &amp; Ubaydullaevna, N. Y. (2022). Ethnolinguistics: Emergence, development and theoretical research. International Journal of Trend in Scientific Research and Development, 6(6), 1531–1535. https://www.ijtsrd.com/papers/ijtsrd52117.pdf</a:t>
            </a:r>
            <a:endParaRPr lang="en-US" altLang="en-US" sz="4800" dirty="0"/>
          </a:p>
          <a:p>
            <a:pPr marL="0" indent="0">
              <a:buNone/>
            </a:pPr>
            <a:r>
              <a:rPr lang="en-US" altLang="en-US" sz="4800" dirty="0"/>
              <a:t>Isnendes, C. R. (2023). Material artifacts of Sundanese looms with hypogram on the figure of Nyai Pohaci in carita pantun Lutung Kasarung. Indonesian Journal of Applied Linguistics, 12(3), 752–764. https://doi.org/10.17509/ijal.v12i3.47942</a:t>
            </a:r>
            <a:endParaRPr lang="en-US" altLang="en-US" sz="4800" dirty="0"/>
          </a:p>
          <a:p>
            <a:pPr marL="0" indent="0">
              <a:buNone/>
            </a:pPr>
            <a:r>
              <a:rPr lang="en-US" altLang="en-US" sz="4800" dirty="0"/>
              <a:t>Isnendes, C. R. (2024). Kajian antropologi sastra Bujangga Manik abad ke-15 M berdasarkan perspektif antropologi Abu Raihan Muhammad bin Ahmad Al-Biruni dalam Tahqiiq maa li al-Hindi min Maquulatu Maqbuulatu fi ail-Aql au Mardzulat Abad Ke-11 M (naskah pengukuhan guru besar). Universitas Pendidikan Indonesia.</a:t>
            </a:r>
            <a:endParaRPr lang="en-US" altLang="en-US" sz="4800" dirty="0"/>
          </a:p>
          <a:p>
            <a:pPr marL="0" indent="0">
              <a:buNone/>
            </a:pPr>
            <a:r>
              <a:rPr lang="en-US" altLang="en-US" sz="4800" dirty="0"/>
              <a:t>Isnendes, C. R., Haerudin, D., Hendrayana, D., Kusumawardhana, G. T., &amp; Harya, K. P. (2024a). Kajian antropologi sastra pada naskah Sunda kuno Bujangga Manik sebagai upaya dalam pencapaian sustainable development goal’s (SDG’s).</a:t>
            </a:r>
            <a:endParaRPr lang="en-US" altLang="en-US" sz="4800" dirty="0"/>
          </a:p>
          <a:p>
            <a:pPr marL="0" indent="0">
              <a:buNone/>
            </a:pPr>
            <a:r>
              <a:rPr lang="en-US" altLang="en-US" sz="4800" dirty="0"/>
              <a:t>Isnendes, C. R., Haerudin, D., Hendrayana, D., Kusumawardhana, G. T., &amp; Harya, K. P. (2024b). Relevance of Ancient Sundanese manuscript “Bujangga Manik” to aspects of sustainable development goals (SDG’s) through literary anthropology study. Journal of Ecohumanism, 3(8), 3439–3447. https://doi.org/10.62754/joe.v3i8.5011</a:t>
            </a:r>
            <a:endParaRPr lang="en-US" altLang="en-US" sz="4800" dirty="0"/>
          </a:p>
          <a:p>
            <a:pPr marL="0" indent="0">
              <a:buNone/>
            </a:pPr>
            <a:r>
              <a:rPr lang="en-US" altLang="en-US" sz="4800" dirty="0"/>
              <a:t>Keraf, G. (1984). Linguistik bandingan historis.</a:t>
            </a:r>
            <a:endParaRPr lang="en-US" altLang="en-US" sz="4800" dirty="0"/>
          </a:p>
          <a:p>
            <a:pPr marL="0" indent="0">
              <a:buNone/>
            </a:pPr>
            <a:r>
              <a:rPr lang="en-US" altLang="en-US" sz="4800" dirty="0"/>
              <a:t>LBSS. (1976). Kamus umum basa Sunda (Lembaga Basa jeung Sastra Sunda). TARATE.</a:t>
            </a:r>
            <a:endParaRPr lang="en-US" altLang="en-US" sz="4800" dirty="0"/>
          </a:p>
          <a:p>
            <a:pPr marL="0" indent="0">
              <a:buNone/>
            </a:pPr>
            <a:r>
              <a:rPr lang="en-US" altLang="en-US" sz="4800" dirty="0"/>
              <a:t>Ł</a:t>
            </a:r>
            <a:r>
              <a:rPr lang="en-US" altLang="en-US" sz="4800" dirty="0"/>
              <a:t>ebkowska, A. (2012). Between the anthropology of literature and literary anthropology. Teksty Drugie, 2, 30–43.</a:t>
            </a:r>
            <a:endParaRPr lang="en-US" altLang="en-US" sz="4800" dirty="0"/>
          </a:p>
          <a:p>
            <a:pPr marL="0" indent="0">
              <a:buNone/>
            </a:pPr>
            <a:r>
              <a:rPr lang="en-US" altLang="en-US" sz="4800" dirty="0"/>
              <a:t> </a:t>
            </a:r>
            <a:endParaRPr lang="en-US" altLang="en-US" sz="4800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2750"/>
            <a:ext cx="10515600" cy="5764530"/>
          </a:xfrm>
        </p:spPr>
        <p:txBody>
          <a:bodyPr>
            <a:normAutofit fontScale="45000"/>
          </a:bodyPr>
          <a:p>
            <a:pPr marL="0" indent="0">
              <a:buNone/>
            </a:pPr>
            <a:r>
              <a:rPr lang="en-US" altLang="en-US" dirty="0">
                <a:sym typeface="+mn-ea"/>
              </a:rPr>
              <a:t>Liyana, C. I. (2025). Linguistik: Pengantar studi bahasa. PT. Green Pustaka Indonesia.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>
                <a:sym typeface="+mn-ea"/>
              </a:rPr>
              <a:t>Noorduyn, J., &amp; Teeuw, A. (2006). Three old Sundanese poems. BRILL.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>
                <a:sym typeface="+mn-ea"/>
              </a:rPr>
              <a:t>Nurova, U. Y. (2021). The emergence and development of ethnolinguistics. Middle European Scientific Bulletin, 8.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>
                <a:sym typeface="+mn-ea"/>
              </a:rPr>
              <a:t>Pleyte, C. M. (1912). De inlandsche nijverheid in West-Java als sociaalethnologisch verschijnsel (2nd ed.). Javasche boekhandel &amp; drukkerij.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>
                <a:sym typeface="+mn-ea"/>
              </a:rPr>
              <a:t>Raden Satjadibrata. (1946). Kamus basa Sunda. Perpustakaan Perguruan Kem. P.P. dan K.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>
                <a:sym typeface="+mn-ea"/>
              </a:rPr>
              <a:t>Rajan, S. S., &amp; Esmail, S. M. (2021). Manuscripts: Preservation in the digital age national mission for manuscripts.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>
                <a:sym typeface="+mn-ea"/>
              </a:rPr>
              <a:t>Rigg, J. (1862). A dictionary of the Sunda language of Java. Lange.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>
                <a:sym typeface="+mn-ea"/>
              </a:rPr>
              <a:t>Ruhimat, M. (2017). Katalogisasi naskah Sunda Kuno koleksi Kabuyutan Ciburuy. Metahumaniora, 7(3), 392. https://doi.org/10.24198/mh.v7i3.18860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>
                <a:sym typeface="+mn-ea"/>
              </a:rPr>
              <a:t>Ruhimat, M., &amp; Sopian, R. (2022). Wayang dan kreativitas dalang dalam naskah kuno. KABUYUTAN, 1(3), 124–131.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>
                <a:sym typeface="+mn-ea"/>
              </a:rPr>
              <a:t>Saraswati, U. (2018). The significance and purpose of ancient manuscript for the nation’s culture and character development through the history teaching. Historia: Jurnal Pendidik Dan Peneliti Sejarah, 12(1), 92. https://doi.org/10.17509/historia.v12i1.12120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>
                <a:sym typeface="+mn-ea"/>
              </a:rPr>
              <a:t>Setiawan, H., Wartini, T., &amp; Undang A Darsa. (2022). Tiga pesona Sunda kuno. Pustaka Jaya.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>
                <a:sym typeface="+mn-ea"/>
              </a:rPr>
              <a:t>West, A. J. (2021). Bujangga Manik or Java in the fifteenth century: An edition and study of Oxford. Curator, 4(2r), 1v.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>
                <a:sym typeface="+mn-ea"/>
              </a:rPr>
              <a:t>White, K. (2024). Investigation of cultural and spiritual importance of illuminated manuscripts through manuscript reproduction.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>
                <a:sym typeface="+mn-ea"/>
              </a:rPr>
              <a:t>Wilde, A. de. (1841). Nederduitsch-Maleisch en Soendasch woordenboek. Johannes Muller.</a:t>
            </a:r>
            <a:endParaRPr lang="en-US" altLang="en-US" dirty="0"/>
          </a:p>
          <a:p>
            <a:pPr marL="0" indent="0">
              <a:buNone/>
            </a:pPr>
            <a:r>
              <a:rPr lang="en-US" altLang="en-US" dirty="0">
                <a:sym typeface="+mn-ea"/>
              </a:rPr>
              <a:t>Zysk, K. G. (2012). The use of manuscript catalogues as sources of regional intellectual history in India’s early modern period. Aspects of Manuscript Culture in South India, 40, 253.</a:t>
            </a:r>
            <a:endParaRPr lang="en-US" altLang="en-US" dirty="0"/>
          </a:p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>
        <p159:morph option="byObject"/>
      </p:transition>
    </mc:Choice>
    <mc:Fallback>
      <p:transition spd="slow">
        <p:fade/>
      </p:transition>
    </mc:Fallback>
  </mc:AlternateContent>
</p:sld>
</file>

<file path=ppt/tags/tag1.xml><?xml version="1.0" encoding="utf-8"?>
<p:tagLst xmlns:p="http://schemas.openxmlformats.org/presentationml/2006/main">
  <p:tag name="KSO_WM_BEAUTIFY_FLAG" val="#wm#"/>
  <p:tag name="KSO_WM_UNIT_TEXT_FILL_FORE_SCHEMECOLOR_INDEX_BRIGHTNESS" val="0"/>
  <p:tag name="KSO_WM_UNIT_TEXT_FILL_FORE_SCHEMECOLOR_INDEX" val="13"/>
  <p:tag name="KSO_WM_UNIT_TEXT_FILL_TYPE" val="1"/>
  <p:tag name="KSO_WM_DIAGRAM_VERSION" val="3"/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i"/>
  <p:tag name="KSO_WM_UNIT_INDEX" val="1_2_1"/>
  <p:tag name="KSO_WM_UNIT_ID" val="diagram20238199_1*n_h_i*1_2_1"/>
  <p:tag name="KSO_WM_TEMPLATE_CATEGORY" val="diagram"/>
  <p:tag name="KSO_WM_TEMPLATE_INDEX" val="20238199"/>
  <p:tag name="KSO_WM_UNIT_LAYERLEVEL" val="1_1_1"/>
  <p:tag name="KSO_WM_TAG_VERSION" val="3.0"/>
  <p:tag name="KSO_WM_DIAGRAM_MAX_ITEMCNT" val="6"/>
  <p:tag name="KSO_WM_DIAGRAM_MIN_ITEMCNT" val="3"/>
  <p:tag name="KSO_WM_DIAGRAM_VIRTUALLY_FRAME" val="{&quot;height&quot;:470.7999877929689,&quot;left&quot;:60.674407958984375,&quot;top&quot;:34.500006103515624,&quot;width&quot;:867.4011840820312}"/>
  <p:tag name="KSO_WM_DIAGRAM_COLOR_MATCH_VALUE" val="{&quot;shape&quot;:{&quot;fill&quot;:{&quot;solid&quot;:{&quot;brightness&quot;:0.800000011920929,&quot;colorType&quot;:1,&quot;foreColorIndex&quot;:5,&quot;transparency&quot;:0.699999988079071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5"/>
  <p:tag name="KSO_WM_UNIT_FILL_FORE_SCHEMECOLOR_INDEX_BRIGHTNESS" val="0.8"/>
  <p:tag name="KSO_WM_DIAGRAM_USE_COLOR_VALUE" val="{&quot;color_scheme&quot;:1,&quot;color_type&quot;:1,&quot;theme_color_indexes&quot;:[]}"/>
</p:tagLst>
</file>

<file path=ppt/tags/tag10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VALUE" val="57*49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x"/>
  <p:tag name="KSO_WM_UNIT_INDEX" val="1_2_2_1"/>
  <p:tag name="KSO_WM_UNIT_ID" val="diagram20238199_1*n_h_h_x*1_2_2_1"/>
  <p:tag name="KSO_WM_TEMPLATE_CATEGORY" val="diagram"/>
  <p:tag name="KSO_WM_TEMPLATE_INDEX" val="20238199"/>
  <p:tag name="KSO_WM_UNIT_LAYERLEVEL" val="1_1_1_1"/>
  <p:tag name="KSO_WM_TAG_VERSION" val="3.0"/>
  <p:tag name="KSO_WM_BEAUTIFY_FLAG" val="#wm#"/>
  <p:tag name="KSO_WM_DIAGRAM_MAX_ITEMCNT" val="6"/>
  <p:tag name="KSO_WM_DIAGRAM_MIN_ITEMCNT" val="3"/>
  <p:tag name="KSO_WM_DIAGRAM_VIRTUALLY_FRAME" val="{&quot;height&quot;:470.7999877929689,&quot;left&quot;:60.674407958984375,&quot;top&quot;:34.500006103515624,&quot;width&quot;:867.4011840820312}"/>
  <p:tag name="KSO_WM_DIAGRAM_COLOR_MATCH_VALUE" val="{&quot;shape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2"/>
  <p:tag name="KSO_WM_UNIT_FILL_FORE_SCHEMECOLOR_INDEX_BRIGHTNESS" val="0"/>
  <p:tag name="KSO_WM_DIAGRAM_USE_COLOR_VALUE" val="{&quot;color_scheme&quot;:1,&quot;color_type&quot;:1,&quot;theme_color_indexes&quot;:[]}"/>
</p:tagLst>
</file>

<file path=ppt/tags/tag11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VALUE" val="55*49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x"/>
  <p:tag name="KSO_WM_UNIT_INDEX" val="1_2_3_1"/>
  <p:tag name="KSO_WM_UNIT_ID" val="diagram20238199_1*n_h_h_x*1_2_3_1"/>
  <p:tag name="KSO_WM_TEMPLATE_CATEGORY" val="diagram"/>
  <p:tag name="KSO_WM_TEMPLATE_INDEX" val="20238199"/>
  <p:tag name="KSO_WM_UNIT_LAYERLEVEL" val="1_1_1_1"/>
  <p:tag name="KSO_WM_TAG_VERSION" val="3.0"/>
  <p:tag name="KSO_WM_BEAUTIFY_FLAG" val="#wm#"/>
  <p:tag name="KSO_WM_DIAGRAM_MAX_ITEMCNT" val="6"/>
  <p:tag name="KSO_WM_DIAGRAM_MIN_ITEMCNT" val="3"/>
  <p:tag name="KSO_WM_DIAGRAM_VIRTUALLY_FRAME" val="{&quot;height&quot;:470.7999877929689,&quot;left&quot;:60.674407958984375,&quot;top&quot;:34.500006103515624,&quot;width&quot;:867.4011840820312}"/>
  <p:tag name="KSO_WM_DIAGRAM_COLOR_MATCH_VALUE" val="{&quot;shape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2"/>
  <p:tag name="KSO_WM_UNIT_FILL_FORE_SCHEMECOLOR_INDEX_BRIGHTNESS" val="0"/>
  <p:tag name="KSO_WM_DIAGRAM_USE_COLOR_VALUE" val="{&quot;color_scheme&quot;:1,&quot;color_type&quot;:1,&quot;theme_color_indexes&quot;:[]}"/>
</p:tagLst>
</file>

<file path=ppt/tags/tag2.xml><?xml version="1.0" encoding="utf-8"?>
<p:tagLst xmlns:p="http://schemas.openxmlformats.org/presentationml/2006/main">
  <p:tag name="KSO_WM_UNIT_FILL_FORE_SCHEMECOLOR_INDEX_1_BRIGHTNESS" val="0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.2"/>
  <p:tag name="KSO_WM_UNIT_FILL_FORE_SCHEMECOLOR_INDEX_2" val="5"/>
  <p:tag name="KSO_WM_UNIT_FILL_FORE_SCHEMECOLOR_INDEX_2_POS" val="1"/>
  <p:tag name="KSO_WM_UNIT_FILL_FORE_SCHEMECOLOR_INDEX_2_TRANS" val="0"/>
  <p:tag name="KSO_WM_UNIT_FILL_GRADIENT_TYPE" val="2"/>
  <p:tag name="KSO_WM_UNIT_FILL_GRADIENT_ANGLE" val="0"/>
  <p:tag name="KSO_WM_UNIT_FILL_GRADIENT_DIRECTION" val="10"/>
  <p:tag name="KSO_WM_UNIT_TEXT_FILL_FORE_SCHEMECOLOR_INDEX_BRIGHTNESS" val="0"/>
  <p:tag name="KSO_WM_UNIT_TEXT_FILL_FORE_SCHEMECOLOR_INDEX" val="2"/>
  <p:tag name="KSO_WM_UNIT_TEXT_FILL_TYPE" val="1"/>
  <p:tag name="KSO_WM_DIAGRAM_VERSION" val="3"/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i"/>
  <p:tag name="KSO_WM_UNIT_INDEX" val="1_2_2_1"/>
  <p:tag name="KSO_WM_UNIT_ID" val="diagram20238199_1*n_h_h_i*1_2_2_1"/>
  <p:tag name="KSO_WM_TEMPLATE_CATEGORY" val="diagram"/>
  <p:tag name="KSO_WM_TEMPLATE_INDEX" val="20238199"/>
  <p:tag name="KSO_WM_UNIT_LAYERLEVEL" val="1_1_1_1"/>
  <p:tag name="KSO_WM_TAG_VERSION" val="3.0"/>
  <p:tag name="KSO_WM_BEAUTIFY_FLAG" val="#wm#"/>
  <p:tag name="KSO_WM_DIAGRAM_MAX_ITEMCNT" val="6"/>
  <p:tag name="KSO_WM_DIAGRAM_MIN_ITEMCNT" val="3"/>
  <p:tag name="KSO_WM_DIAGRAM_VIRTUALLY_FRAME" val="{&quot;height&quot;:470.7999877929689,&quot;left&quot;:60.674407958984375,&quot;top&quot;:34.500006103515624,&quot;width&quot;:867.4011840820312}"/>
  <p:tag name="KSO_WM_DIAGRAM_COLOR_MATCH_VALUE" val="{&quot;shape&quot;:{&quot;fill&quot;:{&quot;gradient&quot;:[{&quot;brightness&quot;:0,&quot;colorType&quot;:1,&quot;foreColorIndex&quot;:5,&quot;pos&quot;:0,&quot;transparency&quot;:0},{&quot;brightness&quot;:0.20000000298023224,&quot;colorType&quot;:1,&quot;foreColorIndex&quot;:5,&quot;pos&quot;:1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DIAGRAM_USE_COLOR_VALUE" val="{&quot;color_scheme&quot;:1,&quot;color_type&quot;:1,&quot;theme_color_indexes&quot;:[]}"/>
</p:tagLst>
</file>

<file path=ppt/tags/tag3.xml><?xml version="1.0" encoding="utf-8"?>
<p:tagLst xmlns:p="http://schemas.openxmlformats.org/presentationml/2006/main">
  <p:tag name="KSO_WM_UNIT_FILL_FORE_SCHEMECOLOR_INDEX_1_BRIGHTNESS" val="0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.2"/>
  <p:tag name="KSO_WM_UNIT_FILL_FORE_SCHEMECOLOR_INDEX_2" val="5"/>
  <p:tag name="KSO_WM_UNIT_FILL_FORE_SCHEMECOLOR_INDEX_2_POS" val="1"/>
  <p:tag name="KSO_WM_UNIT_FILL_FORE_SCHEMECOLOR_INDEX_2_TRANS" val="0"/>
  <p:tag name="KSO_WM_UNIT_FILL_GRADIENT_TYPE" val="2"/>
  <p:tag name="KSO_WM_UNIT_FILL_GRADIENT_ANGLE" val="0"/>
  <p:tag name="KSO_WM_UNIT_FILL_GRADIENT_DIRECTION" val="10"/>
  <p:tag name="KSO_WM_UNIT_TEXT_FILL_FORE_SCHEMECOLOR_INDEX_BRIGHTNESS" val="0"/>
  <p:tag name="KSO_WM_UNIT_TEXT_FILL_FORE_SCHEMECOLOR_INDEX" val="2"/>
  <p:tag name="KSO_WM_UNIT_TEXT_FILL_TYPE" val="1"/>
  <p:tag name="KSO_WM_DIAGRAM_VERSION" val="3"/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i"/>
  <p:tag name="KSO_WM_UNIT_INDEX" val="1_2_3_1"/>
  <p:tag name="KSO_WM_UNIT_ID" val="diagram20238199_1*n_h_h_i*1_2_3_1"/>
  <p:tag name="KSO_WM_TEMPLATE_CATEGORY" val="diagram"/>
  <p:tag name="KSO_WM_TEMPLATE_INDEX" val="20238199"/>
  <p:tag name="KSO_WM_UNIT_LAYERLEVEL" val="1_1_1_1"/>
  <p:tag name="KSO_WM_TAG_VERSION" val="3.0"/>
  <p:tag name="KSO_WM_BEAUTIFY_FLAG" val="#wm#"/>
  <p:tag name="KSO_WM_DIAGRAM_MAX_ITEMCNT" val="6"/>
  <p:tag name="KSO_WM_DIAGRAM_MIN_ITEMCNT" val="3"/>
  <p:tag name="KSO_WM_DIAGRAM_VIRTUALLY_FRAME" val="{&quot;height&quot;:470.7999877929689,&quot;left&quot;:60.674407958984375,&quot;top&quot;:34.500006103515624,&quot;width&quot;:867.4011840820312}"/>
  <p:tag name="KSO_WM_DIAGRAM_COLOR_MATCH_VALUE" val="{&quot;shape&quot;:{&quot;fill&quot;:{&quot;gradient&quot;:[{&quot;brightness&quot;:0,&quot;colorType&quot;:1,&quot;foreColorIndex&quot;:5,&quot;pos&quot;:0,&quot;transparency&quot;:0},{&quot;brightness&quot;:0.20000000298023224,&quot;colorType&quot;:1,&quot;foreColorIndex&quot;:5,&quot;pos&quot;:1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DIAGRAM_USE_COLOR_VALUE" val="{&quot;color_scheme&quot;:1,&quot;color_type&quot;:1,&quot;theme_color_indexes&quot;:[]}"/>
</p:tagLst>
</file>

<file path=ppt/tags/tag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n_h_h_a"/>
  <p:tag name="KSO_WM_UNIT_INDEX" val="1_2_2_1"/>
  <p:tag name="KSO_WM_UNIT_ID" val="diagram20238199_1*n_h_h_a*1_2_2_1"/>
  <p:tag name="KSO_WM_TEMPLATE_CATEGORY" val="diagram"/>
  <p:tag name="KSO_WM_TEMPLATE_INDEX" val="20238199"/>
  <p:tag name="KSO_WM_UNIT_LAYERLEVEL" val="1_1_1_1"/>
  <p:tag name="KSO_WM_TAG_VERSION" val="3.0"/>
  <p:tag name="KSO_WM_BEAUTIFY_FLAG" val="#wm#"/>
  <p:tag name="KSO_WM_UNIT_TEXT_FILL_FORE_SCHEMECOLOR_INDEX_BRIGHTNESS" val="0"/>
  <p:tag name="KSO_WM_DIAGRAM_VERSION" val="3"/>
  <p:tag name="KSO_WM_DIAGRAM_COLOR_TRICK" val="1"/>
  <p:tag name="KSO_WM_DIAGRAM_COLOR_TEXT_CAN_REMOVE" val="n"/>
  <p:tag name="KSO_WM_DIAGRAM_GROUP_CODE" val="n1-1"/>
  <p:tag name="KSO_WM_DIAGRAM_MAX_ITEMCNT" val="6"/>
  <p:tag name="KSO_WM_DIAGRAM_MIN_ITEMCNT" val="3"/>
  <p:tag name="KSO_WM_DIAGRAM_VIRTUALLY_FRAME" val="{&quot;height&quot;:470.7999877929689,&quot;left&quot;:60.674407958984375,&quot;top&quot;:34.500006103515624,&quot;width&quot;:867.40118408203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Your title here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n_h_h_a"/>
  <p:tag name="KSO_WM_UNIT_INDEX" val="1_2_3_1"/>
  <p:tag name="KSO_WM_UNIT_ID" val="diagram20238199_1*n_h_h_a*1_2_3_1"/>
  <p:tag name="KSO_WM_TEMPLATE_CATEGORY" val="diagram"/>
  <p:tag name="KSO_WM_TEMPLATE_INDEX" val="20238199"/>
  <p:tag name="KSO_WM_UNIT_LAYERLEVEL" val="1_1_1_1"/>
  <p:tag name="KSO_WM_TAG_VERSION" val="3.0"/>
  <p:tag name="KSO_WM_BEAUTIFY_FLAG" val="#wm#"/>
  <p:tag name="KSO_WM_UNIT_TEXT_FILL_FORE_SCHEMECOLOR_INDEX_BRIGHTNESS" val="0"/>
  <p:tag name="KSO_WM_DIAGRAM_VERSION" val="3"/>
  <p:tag name="KSO_WM_DIAGRAM_COLOR_TRICK" val="1"/>
  <p:tag name="KSO_WM_DIAGRAM_COLOR_TEXT_CAN_REMOVE" val="n"/>
  <p:tag name="KSO_WM_DIAGRAM_GROUP_CODE" val="n1-1"/>
  <p:tag name="KSO_WM_DIAGRAM_MAX_ITEMCNT" val="6"/>
  <p:tag name="KSO_WM_DIAGRAM_MIN_ITEMCNT" val="3"/>
  <p:tag name="KSO_WM_DIAGRAM_VIRTUALLY_FRAME" val="{&quot;height&quot;:470.7999877929689,&quot;left&quot;:60.674407958984375,&quot;top&quot;:34.500006103515624,&quot;width&quot;:867.40118408203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Your title here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n_h_h_a"/>
  <p:tag name="KSO_WM_UNIT_INDEX" val="1_2_1_1"/>
  <p:tag name="KSO_WM_UNIT_ID" val="diagram20238199_1*n_h_h_a*1_2_1_1"/>
  <p:tag name="KSO_WM_TEMPLATE_CATEGORY" val="diagram"/>
  <p:tag name="KSO_WM_TEMPLATE_INDEX" val="20238199"/>
  <p:tag name="KSO_WM_UNIT_LAYERLEVEL" val="1_1_1_1"/>
  <p:tag name="KSO_WM_TAG_VERSION" val="3.0"/>
  <p:tag name="KSO_WM_BEAUTIFY_FLAG" val="#wm#"/>
  <p:tag name="KSO_WM_UNIT_TEXT_FILL_FORE_SCHEMECOLOR_INDEX_BRIGHTNESS" val="0"/>
  <p:tag name="KSO_WM_DIAGRAM_VERSION" val="3"/>
  <p:tag name="KSO_WM_DIAGRAM_COLOR_TRICK" val="1"/>
  <p:tag name="KSO_WM_DIAGRAM_COLOR_TEXT_CAN_REMOVE" val="n"/>
  <p:tag name="KSO_WM_DIAGRAM_GROUP_CODE" val="n1-1"/>
  <p:tag name="KSO_WM_DIAGRAM_MAX_ITEMCNT" val="6"/>
  <p:tag name="KSO_WM_DIAGRAM_MIN_ITEMCNT" val="3"/>
  <p:tag name="KSO_WM_DIAGRAM_VIRTUALLY_FRAME" val="{&quot;height&quot;:470.7999877929689,&quot;left&quot;:60.674407958984375,&quot;top&quot;:34.500006103515624,&quot;width&quot;:867.4011840820312}"/>
  <p:tag name="KSO_WM_DIAGRAM_COLOR_MATCH_VALUE" val="{&quot;shape&quot;:{&quot;fill&quot;:{&quot;type&quot;:0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5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Your title here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7.xml><?xml version="1.0" encoding="utf-8"?>
<p:tagLst xmlns:p="http://schemas.openxmlformats.org/presentationml/2006/main">
  <p:tag name="KSO_WM_BEAUTIFY_FLAG" val="#wm#"/>
  <p:tag name="KSO_WM_UNIT_FILL_FORE_SCHEMECOLOR_INDEX_1_BRIGHTNESS" val="0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.2"/>
  <p:tag name="KSO_WM_UNIT_FILL_FORE_SCHEMECOLOR_INDEX_2" val="5"/>
  <p:tag name="KSO_WM_UNIT_FILL_FORE_SCHEMECOLOR_INDEX_2_POS" val="1"/>
  <p:tag name="KSO_WM_UNIT_FILL_FORE_SCHEMECOLOR_INDEX_2_TRANS" val="0"/>
  <p:tag name="KSO_WM_UNIT_FILL_GRADIENT_TYPE" val="2"/>
  <p:tag name="KSO_WM_UNIT_FILL_GRADIENT_ANGLE" val="0"/>
  <p:tag name="KSO_WM_UNIT_FILL_GRADIENT_DIRECTION" val="10"/>
  <p:tag name="KSO_WM_UNIT_LINE_FORE_SCHEMECOLOR_INDEX_1_BRIGHTNESS" val="0"/>
  <p:tag name="KSO_WM_UNIT_LINE_FORE_SCHEMECOLOR_INDEX_1" val="14"/>
  <p:tag name="KSO_WM_UNIT_LINE_FORE_SCHEMECOLOR_INDEX_1_POS" val="0"/>
  <p:tag name="KSO_WM_UNIT_LINE_FORE_SCHEMECOLOR_INDEX_1_TRANS" val="0"/>
  <p:tag name="KSO_WM_UNIT_LINE_FORE_SCHEMECOLOR_INDEX_2_BRIGHTNESS" val="0"/>
  <p:tag name="KSO_WM_UNIT_LINE_FORE_SCHEMECOLOR_INDEX_2" val="14"/>
  <p:tag name="KSO_WM_UNIT_LINE_FORE_SCHEMECOLOR_INDEX_2_POS" val="0.53"/>
  <p:tag name="KSO_WM_UNIT_LINE_FORE_SCHEMECOLOR_INDEX_2_TRANS" val="1"/>
  <p:tag name="KSO_WM_UNIT_LINE_GRADIENT_TYPE" val="0"/>
  <p:tag name="KSO_WM_UNIT_LINE_GRADIENT_ANGLE" val="270"/>
  <p:tag name="KSO_WM_UNIT_LINE_GRADIENT_DIRECTION" val="6"/>
  <p:tag name="KSO_WM_UNIT_LINE_FILL_TYPE" val="5"/>
  <p:tag name="KSO_WM_UNIT_SHADOW_SCHEMECOLOR_INDEX_BRIGHTNESS" val="0"/>
  <p:tag name="KSO_WM_UNIT_SHADOW_SCHEMECOLOR_INDEX" val="5"/>
  <p:tag name="KSO_WM_UNIT_TEXT_FILL_FORE_SCHEMECOLOR_INDEX_BRIGHTNESS" val="0"/>
  <p:tag name="KSO_WM_DIAGRAM_VERSION" val="3"/>
  <p:tag name="KSO_WM_DIAGRAM_COLOR_TRICK" val="1"/>
  <p:tag name="KSO_WM_DIAGRAM_COLOR_TEXT_CAN_REMOVE" val="n"/>
  <p:tag name="KSO_WM_UNIT_ISCONTENTSTITLE" val="0"/>
  <p:tag name="KSO_WM_UNIT_ISNUMDGMTITLE" val="0"/>
  <p:tag name="KSO_WM_UNIT_NOCLEAR" val="0"/>
  <p:tag name="KSO_WM_UNIT_VALUE" val="6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a"/>
  <p:tag name="KSO_WM_UNIT_INDEX" val="1_1_1"/>
  <p:tag name="KSO_WM_UNIT_ID" val="diagram20238199_1*n_h_a*1_1_1"/>
  <p:tag name="KSO_WM_TEMPLATE_CATEGORY" val="diagram"/>
  <p:tag name="KSO_WM_TEMPLATE_INDEX" val="20238199"/>
  <p:tag name="KSO_WM_UNIT_LAYERLEVEL" val="1_1_1"/>
  <p:tag name="KSO_WM_TAG_VERSION" val="3.0"/>
  <p:tag name="KSO_WM_DIAGRAM_MAX_ITEMCNT" val="6"/>
  <p:tag name="KSO_WM_DIAGRAM_MIN_ITEMCNT" val="3"/>
  <p:tag name="KSO_WM_DIAGRAM_VIRTUALLY_FRAME" val="{&quot;height&quot;:470.7999877929689,&quot;left&quot;:60.674407958984375,&quot;top&quot;:34.500006103515624,&quot;width&quot;:867.4011840820312}"/>
  <p:tag name="KSO_WM_DIAGRAM_COLOR_MATCH_VALUE" val="{&quot;shape&quot;:{&quot;fill&quot;:{&quot;gradient&quot;:[{&quot;brightness&quot;:0,&quot;colorType&quot;:1,&quot;foreColorIndex&quot;:5,&quot;pos&quot;:0,&quot;transparency&quot;:0},{&quot;brightness&quot;:0.20000000298023224,&quot;colorType&quot;:1,&quot;foreColorIndex&quot;:5,&quot;pos&quot;:1,&quot;transparency&quot;:0}],&quot;type&quot;:3},&quot;glow&quot;:{&quot;colorType&quot;:0},&quot;line&quot;:{&quot;gradient&quot;:[{&quot;brightness&quot;:0,&quot;colorType&quot;:2,&quot;pos&quot;:0,&quot;rgb&quot;:&quot;#ffffff&quot;,&quot;transparency&quot;:0},{&quot;brightness&quot;:0,&quot;colorType&quot;:2,&quot;pos&quot;:0.5299999713897705,&quot;rgb&quot;:&quot;#ffffff&quot;,&quot;transparency&quot;:1}],&quot;type&quot;:2},&quot;shadow&quot;:{&quot;brightness&quot;:0,&quot;colorType&quot;:1,&quot;foreColorIndex&quot;:5,&quot;transparency&quot;:0.6000000238418579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PRESET_TEXT" val="Your title here"/>
  <p:tag name="KSO_WM_UNIT_FILL_TYPE" val="3"/>
  <p:tag name="KSO_WM_UNIT_TEXT_FILL_FORE_SCHEMECOLOR_INDEX" val="1"/>
  <p:tag name="KSO_WM_UNIT_TEXT_FILL_TYPE" val="1"/>
  <p:tag name="KSO_WM_DIAGRAM_USE_COLOR_VALUE" val="{&quot;color_scheme&quot;:1,&quot;color_type&quot;:1,&quot;theme_color_indexes&quot;:[]}"/>
</p:tagLst>
</file>

<file path=ppt/tags/tag8.xml><?xml version="1.0" encoding="utf-8"?>
<p:tagLst xmlns:p="http://schemas.openxmlformats.org/presentationml/2006/main">
  <p:tag name="KSO_WM_BEAUTIFY_FLAG" val="#wm#"/>
  <p:tag name="KSO_WM_UNIT_FILL_FORE_SCHEMECOLOR_INDEX_1_BRIGHTNESS" val="0"/>
  <p:tag name="KSO_WM_UNIT_FILL_FORE_SCHEMECOLOR_INDEX_1" val="5"/>
  <p:tag name="KSO_WM_UNIT_FILL_FORE_SCHEMECOLOR_INDEX_1_POS" val="0"/>
  <p:tag name="KSO_WM_UNIT_FILL_FORE_SCHEMECOLOR_INDEX_1_TRANS" val="0"/>
  <p:tag name="KSO_WM_UNIT_FILL_FORE_SCHEMECOLOR_INDEX_2_BRIGHTNESS" val="0.2"/>
  <p:tag name="KSO_WM_UNIT_FILL_FORE_SCHEMECOLOR_INDEX_2" val="5"/>
  <p:tag name="KSO_WM_UNIT_FILL_FORE_SCHEMECOLOR_INDEX_2_POS" val="1"/>
  <p:tag name="KSO_WM_UNIT_FILL_FORE_SCHEMECOLOR_INDEX_2_TRANS" val="0"/>
  <p:tag name="KSO_WM_UNIT_FILL_GRADIENT_TYPE" val="2"/>
  <p:tag name="KSO_WM_UNIT_FILL_GRADIENT_ANGLE" val="0"/>
  <p:tag name="KSO_WM_UNIT_FILL_GRADIENT_DIRECTION" val="10"/>
  <p:tag name="KSO_WM_UNIT_TEXT_FILL_FORE_SCHEMECOLOR_INDEX_BRIGHTNESS" val="0"/>
  <p:tag name="KSO_WM_UNIT_TEXT_FILL_FORE_SCHEMECOLOR_INDEX" val="2"/>
  <p:tag name="KSO_WM_UNIT_TEXT_FILL_TYPE" val="1"/>
  <p:tag name="KSO_WM_DIAGRAM_VERSION" val="3"/>
  <p:tag name="KSO_WM_DIAGRAM_COLOR_TRICK" val="1"/>
  <p:tag name="KSO_WM_DIAGRAM_COLOR_TEXT_CAN_REMOVE" val="n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i"/>
  <p:tag name="KSO_WM_UNIT_INDEX" val="1_2_1_1"/>
  <p:tag name="KSO_WM_UNIT_ID" val="diagram20238199_1*n_h_h_i*1_2_1_1"/>
  <p:tag name="KSO_WM_TEMPLATE_CATEGORY" val="diagram"/>
  <p:tag name="KSO_WM_TEMPLATE_INDEX" val="20238199"/>
  <p:tag name="KSO_WM_UNIT_LAYERLEVEL" val="1_1_1_1"/>
  <p:tag name="KSO_WM_TAG_VERSION" val="3.0"/>
  <p:tag name="KSO_WM_DIAGRAM_MAX_ITEMCNT" val="6"/>
  <p:tag name="KSO_WM_DIAGRAM_MIN_ITEMCNT" val="3"/>
  <p:tag name="KSO_WM_DIAGRAM_VIRTUALLY_FRAME" val="{&quot;height&quot;:470.7999877929689,&quot;left&quot;:60.674407958984375,&quot;top&quot;:34.500006103515624,&quot;width&quot;:867.4011840820312}"/>
  <p:tag name="KSO_WM_DIAGRAM_COLOR_MATCH_VALUE" val="{&quot;shape&quot;:{&quot;fill&quot;:{&quot;gradient&quot;:[{&quot;brightness&quot;:0,&quot;colorType&quot;:1,&quot;foreColorIndex&quot;:5,&quot;pos&quot;:0,&quot;transparency&quot;:0},{&quot;brightness&quot;:0.20000000298023224,&quot;colorType&quot;:1,&quot;foreColorIndex&quot;:5,&quot;pos&quot;:1,&quot;transparency&quot;:0}],&quot;type&quot;:3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3"/>
  <p:tag name="KSO_WM_DIAGRAM_USE_COLOR_VALUE" val="{&quot;color_scheme&quot;:1,&quot;color_type&quot;:1,&quot;theme_color_indexes&quot;:[]}"/>
</p:tagLst>
</file>

<file path=ppt/tags/tag9.xml><?xml version="1.0" encoding="utf-8"?>
<p:tagLst xmlns:p="http://schemas.openxmlformats.org/presentationml/2006/main">
  <p:tag name="KSO_WM_DIAGRAM_VERSION" val="3"/>
  <p:tag name="KSO_WM_DIAGRAM_COLOR_TRICK" val="1"/>
  <p:tag name="KSO_WM_DIAGRAM_COLOR_TEXT_CAN_REMOVE" val="n"/>
  <p:tag name="KSO_WM_UNIT_VALUE" val="55*55"/>
  <p:tag name="KSO_WM_UNIT_HIGHLIGHT" val="0"/>
  <p:tag name="KSO_WM_UNIT_COMPATIBLE" val="0"/>
  <p:tag name="KSO_WM_UNIT_DIAGRAM_ISNUMVISUAL" val="0"/>
  <p:tag name="KSO_WM_UNIT_DIAGRAM_ISREFERUNIT" val="0"/>
  <p:tag name="KSO_WM_DIAGRAM_GROUP_CODE" val="n1-1"/>
  <p:tag name="KSO_WM_UNIT_TYPE" val="n_h_h_x"/>
  <p:tag name="KSO_WM_UNIT_INDEX" val="1_2_1_1"/>
  <p:tag name="KSO_WM_UNIT_ID" val="diagram20238199_1*n_h_h_x*1_2_1_1"/>
  <p:tag name="KSO_WM_TEMPLATE_CATEGORY" val="diagram"/>
  <p:tag name="KSO_WM_TEMPLATE_INDEX" val="20238199"/>
  <p:tag name="KSO_WM_UNIT_LAYERLEVEL" val="1_1_1_1"/>
  <p:tag name="KSO_WM_TAG_VERSION" val="3.0"/>
  <p:tag name="KSO_WM_BEAUTIFY_FLAG" val="#wm#"/>
  <p:tag name="KSO_WM_DIAGRAM_MAX_ITEMCNT" val="6"/>
  <p:tag name="KSO_WM_DIAGRAM_MIN_ITEMCNT" val="3"/>
  <p:tag name="KSO_WM_DIAGRAM_VIRTUALLY_FRAME" val="{&quot;height&quot;:470.7999877929689,&quot;left&quot;:60.674407958984375,&quot;top&quot;:34.500006103515624,&quot;width&quot;:867.4011840820312}"/>
  <p:tag name="KSO_WM_DIAGRAM_COLOR_MATCH_VALUE" val="{&quot;shape&quot;:{&quot;fill&quot;:{&quot;solid&quot;:{&quot;brightness&quot;:0,&quot;colorType&quot;:1,&quot;foreColorIndex&quot;:2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,&quot;text&quot;:{&quot;fill&quot;:{&quot;solid&quot;:{&quot;brightness&quot;:0,&quot;colorType&quot;:1,&quot;foreColorIndex&quot;:13,&quot;transparency&quot;:0},&quot;type&quot;:1},&quot;glow&quot;:{&quot;colorType&quot;:0},&quot;line&quot;:{&quot;type&quot;:0},&quot;shadow&quot;:{&quot;colorType&quot;:0},&quot;threeD&quot;:{&quot;curvedSurface&quot;:{&quot;brightness&quot;:0,&quot;colorType&quot;:2,&quot;rgb&quot;:&quot;#000000&quot;},&quot;depth&quot;:{&quot;colorType&quot;:0}}}}"/>
  <p:tag name="KSO_WM_UNIT_FILL_TYPE" val="1"/>
  <p:tag name="KSO_WM_UNIT_FILL_FORE_SCHEMECOLOR_INDEX" val="2"/>
  <p:tag name="KSO_WM_UNIT_FILL_FORE_SCHEMECOLOR_INDEX_BRIGHTNESS" val="0"/>
  <p:tag name="KSO_WM_DIAGRAM_USE_COLOR_VALUE" val="{&quot;color_scheme&quot;:1,&quot;color_type&quot;:1,&quot;theme_color_indexes&quot;:[]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5398</Words>
  <Application>WPS Presentation</Application>
  <PresentationFormat>Widescreen</PresentationFormat>
  <Paragraphs>94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3" baseType="lpstr">
      <vt:lpstr>Arial</vt:lpstr>
      <vt:lpstr>SimSun</vt:lpstr>
      <vt:lpstr>Wingdings</vt:lpstr>
      <vt:lpstr>Franklin Gothic Demi Cond</vt:lpstr>
      <vt:lpstr>Franklin Gothic Medium Cond</vt:lpstr>
      <vt:lpstr>Times New Roman</vt:lpstr>
      <vt:lpstr>Calibri</vt:lpstr>
      <vt:lpstr>Microsoft YaHei</vt:lpstr>
      <vt:lpstr>Arial Unicode MS</vt:lpstr>
      <vt:lpstr>Calibri Light</vt:lpstr>
      <vt:lpstr>Aptos</vt:lpstr>
      <vt:lpstr>Segoe UI</vt:lpstr>
      <vt:lpstr>Office Theme</vt:lpstr>
      <vt:lpstr>Reinterpreting the Term “Neuleum”  in the 15th-Century Sundanese Manuscript Bujangga Manik</vt:lpstr>
      <vt:lpstr>INTRODUCTION</vt:lpstr>
      <vt:lpstr>LITERATURE REVIEW</vt:lpstr>
      <vt:lpstr>METHOD</vt:lpstr>
      <vt:lpstr>PowerPoint 演示文稿</vt:lpstr>
      <vt:lpstr>FINDING AND DISCUSSION</vt:lpstr>
      <vt:lpstr>CONCLUSION</vt:lpstr>
      <vt:lpstr>REFERENCES</vt:lpstr>
      <vt:lpstr>PowerPoint 演示文稿</vt:lpstr>
      <vt:lpstr>THANK YOU!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</dc:title>
  <dc:creator>ismail - [2010]</dc:creator>
  <cp:lastModifiedBy>retty isnendes</cp:lastModifiedBy>
  <cp:revision>8</cp:revision>
  <dcterms:created xsi:type="dcterms:W3CDTF">2023-04-14T06:04:00Z</dcterms:created>
  <dcterms:modified xsi:type="dcterms:W3CDTF">2025-08-05T16:14:06Z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0434A5BDA1724156989B7DF9316336FD_12</vt:lpwstr>
  </property>
  <property fmtid="{D5CDD505-2E9C-101B-9397-08002B2CF9AE}" pid="3" name="KSOProductBuildVer">
    <vt:lpwstr>1033-12.2.0.21931</vt:lpwstr>
  </property>
</Properties>
</file>