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9" r:id="rId4"/>
    <p:sldId id="258" r:id="rId5"/>
    <p:sldId id="264" r:id="rId6"/>
    <p:sldId id="260" r:id="rId7"/>
    <p:sldId id="265" r:id="rId8"/>
    <p:sldId id="261"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324" autoAdjust="0"/>
    <p:restoredTop sz="94660"/>
  </p:normalViewPr>
  <p:slideViewPr>
    <p:cSldViewPr snapToGrid="0">
      <p:cViewPr varScale="1">
        <p:scale>
          <a:sx n="122" d="100"/>
          <a:sy n="122" d="100"/>
        </p:scale>
        <p:origin x="240"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ABAA28-DA46-42EA-ACFF-278DA77E579D}" type="datetimeFigureOut">
              <a:rPr lang="en-ID" smtClean="0"/>
              <a:t>06/08/25</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C56254-029C-4DD0-8802-8710D5610970}" type="slidenum">
              <a:rPr lang="en-ID" smtClean="0"/>
              <a:t>‹#›</a:t>
            </a:fld>
            <a:endParaRPr lang="en-ID"/>
          </a:p>
        </p:txBody>
      </p:sp>
    </p:spTree>
    <p:extLst>
      <p:ext uri="{BB962C8B-B14F-4D97-AF65-F5344CB8AC3E}">
        <p14:creationId xmlns:p14="http://schemas.microsoft.com/office/powerpoint/2010/main" val="1246300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b="1" cap="none" spc="50">
                <a:ln w="9525" cmpd="sng">
                  <a:solidFill>
                    <a:srgbClr val="002060"/>
                  </a:solidFill>
                  <a:prstDash val="solid"/>
                </a:ln>
                <a:solidFill>
                  <a:srgbClr val="70AD47">
                    <a:tint val="1000"/>
                  </a:srgbClr>
                </a:solidFill>
                <a:effectLst>
                  <a:glow rad="38100">
                    <a:schemeClr val="accent1">
                      <a:alpha val="40000"/>
                    </a:schemeClr>
                  </a:glow>
                </a:effectLst>
                <a:latin typeface="Franklin Gothic Demi Cond" panose="020B0706030402020204" pitchFamily="34" charset="0"/>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lumMod val="95000"/>
                  </a:schemeClr>
                </a:solidFill>
                <a:latin typeface="Franklin Gothic Medium Cond" panose="020B06060304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B9278C43-7C78-4843-9DB0-26079ABFD95C}" type="datetimeFigureOut">
              <a:rPr lang="en-US" smtClean="0"/>
              <a:t>8/6/25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93506699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a:t>Click to edit Master title style</a:t>
            </a:r>
          </a:p>
        </p:txBody>
      </p:sp>
      <p:sp>
        <p:nvSpPr>
          <p:cNvPr id="3" name="Vertical Text Placeholder 2"/>
          <p:cNvSpPr>
            <a:spLocks noGrp="1"/>
          </p:cNvSpPr>
          <p:nvPr>
            <p:ph type="body" orient="vert" idx="1"/>
          </p:nvPr>
        </p:nvSpPr>
        <p:spPr>
          <a:solidFill>
            <a:srgbClr val="FFFFFF">
              <a:alpha val="50196"/>
            </a:srgbClr>
          </a:solidFill>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0347152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85003"/>
            <a:ext cx="2628899" cy="5391959"/>
          </a:xfrm>
        </p:spPr>
        <p:txBody>
          <a:bodyPr vert="eaVert"/>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838200" y="785003"/>
            <a:ext cx="7772399" cy="5391959"/>
          </a:xfrm>
          <a:solidFill>
            <a:srgbClr val="FFFFFF">
              <a:alpha val="50196"/>
            </a:srgbClr>
          </a:solidFill>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4330383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4162809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lgn="ctr">
              <a:defRPr sz="60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lgn="ctr">
              <a:buNone/>
              <a:defRPr sz="2400">
                <a:solidFill>
                  <a:schemeClr val="bg1"/>
                </a:solidFill>
                <a:latin typeface="Franklin Gothic Medium Cond" panose="020B06060304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9278C43-7C78-4843-9DB0-26079ABFD95C}" type="datetimeFigureOut">
              <a:rPr lang="en-US" smtClean="0"/>
              <a:t>8/6/25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4175653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a:solidFill>
            <a:srgbClr val="FFFFFF">
              <a:alpha val="50196"/>
            </a:srgbClr>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9278C43-7C78-4843-9DB0-26079ABFD95C}" type="datetimeFigureOut">
              <a:rPr lang="en-US" smtClean="0"/>
              <a:t>8/6/25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992869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9" y="2505075"/>
            <a:ext cx="5157787"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9278C43-7C78-4843-9DB0-26079ABFD95C}" type="datetimeFigureOut">
              <a:rPr lang="en-US" smtClean="0"/>
              <a:t>8/6/25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7526822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B9278C43-7C78-4843-9DB0-26079ABFD95C}" type="datetimeFigureOut">
              <a:rPr lang="en-US" smtClean="0"/>
              <a:t>8/6/25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36447439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278C43-7C78-4843-9DB0-26079ABFD95C}" type="datetimeFigureOut">
              <a:rPr lang="en-US" smtClean="0"/>
              <a:t>8/6/25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503222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xfrm>
            <a:off x="5183188" y="987427"/>
            <a:ext cx="6172200" cy="4873625"/>
          </a:xfrm>
          <a:solidFill>
            <a:srgbClr val="FFFFFF">
              <a:alpha val="50196"/>
            </a:srgbClr>
          </a:solidFill>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8/6/25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417938476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8/6/25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42620498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278C43-7C78-4843-9DB0-26079ABFD95C}" type="datetimeFigureOut">
              <a:rPr lang="en-US" smtClean="0"/>
              <a:t>8/6/25</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D7BE7-220C-4592-A6F3-146279601EDE}" type="slidenum">
              <a:rPr lang="en-US" smtClean="0"/>
              <a:t>‹#›</a:t>
            </a:fld>
            <a:endParaRPr lang="en-US"/>
          </a:p>
        </p:txBody>
      </p:sp>
    </p:spTree>
    <p:extLst>
      <p:ext uri="{BB962C8B-B14F-4D97-AF65-F5344CB8AC3E}">
        <p14:creationId xmlns:p14="http://schemas.microsoft.com/office/powerpoint/2010/main" val="3095431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89808" y="2258379"/>
            <a:ext cx="11812385" cy="879475"/>
          </a:xfrm>
        </p:spPr>
        <p:txBody>
          <a:bodyPr>
            <a:noAutofit/>
          </a:bodyPr>
          <a:lstStyle/>
          <a:p>
            <a:r>
              <a:rPr lang="en-US" sz="4000" dirty="0">
                <a:solidFill>
                  <a:schemeClr val="bg1"/>
                </a:solidFill>
                <a:latin typeface="+mn-lt"/>
                <a:cs typeface="Times New Roman" panose="02020603050405020304" pitchFamily="18" charset="0"/>
              </a:rPr>
              <a:t>STRATEGI EUFEMISME DAN SENSASIONALISME: STUDI KOMPARATIF PADA MEDIA DARING DETIK.COM, TRIBUNNEWS.COM, DAN CNNINDONESIA</a:t>
            </a:r>
            <a:endParaRPr lang="en-US" sz="4000" b="1" dirty="0">
              <a:solidFill>
                <a:schemeClr val="bg1"/>
              </a:solidFill>
              <a:latin typeface="+mn-lt"/>
              <a:cs typeface="Times New Roman" panose="02020603050405020304" pitchFamily="18" charset="0"/>
            </a:endParaRPr>
          </a:p>
        </p:txBody>
      </p:sp>
      <p:sp>
        <p:nvSpPr>
          <p:cNvPr id="6" name="Subtitle 5"/>
          <p:cNvSpPr>
            <a:spLocks noGrp="1"/>
          </p:cNvSpPr>
          <p:nvPr>
            <p:ph type="subTitle" idx="1"/>
          </p:nvPr>
        </p:nvSpPr>
        <p:spPr>
          <a:xfrm>
            <a:off x="551411" y="4562121"/>
            <a:ext cx="11089177" cy="940248"/>
          </a:xfrm>
        </p:spPr>
        <p:txBody>
          <a:bodyPr>
            <a:normAutofit/>
          </a:bodyPr>
          <a:lstStyle/>
          <a:p>
            <a:pPr>
              <a:lnSpc>
                <a:spcPct val="100000"/>
              </a:lnSpc>
            </a:pPr>
            <a:r>
              <a:rPr lang="en-US" sz="2000" b="1" dirty="0" err="1">
                <a:solidFill>
                  <a:schemeClr val="bg1"/>
                </a:solidFill>
              </a:rPr>
              <a:t>Aulia</a:t>
            </a:r>
            <a:r>
              <a:rPr lang="en-US" sz="2000" b="1" dirty="0">
                <a:solidFill>
                  <a:schemeClr val="bg1"/>
                </a:solidFill>
              </a:rPr>
              <a:t> Rahmi BP, </a:t>
            </a:r>
            <a:r>
              <a:rPr lang="en-US" sz="2000" b="1" dirty="0" err="1">
                <a:solidFill>
                  <a:schemeClr val="bg1"/>
                </a:solidFill>
              </a:rPr>
              <a:t>Ghina</a:t>
            </a:r>
            <a:r>
              <a:rPr lang="en-US" sz="2000" b="1" dirty="0">
                <a:solidFill>
                  <a:schemeClr val="bg1"/>
                </a:solidFill>
              </a:rPr>
              <a:t> Kamilah </a:t>
            </a:r>
            <a:r>
              <a:rPr lang="en-US" sz="2000" b="1" dirty="0" err="1">
                <a:solidFill>
                  <a:schemeClr val="bg1"/>
                </a:solidFill>
              </a:rPr>
              <a:t>Siregar</a:t>
            </a:r>
            <a:r>
              <a:rPr lang="en-US" sz="2000" b="1" dirty="0">
                <a:solidFill>
                  <a:schemeClr val="bg1"/>
                </a:solidFill>
              </a:rPr>
              <a:t>, Gerry </a:t>
            </a:r>
            <a:r>
              <a:rPr lang="en-US" sz="2000" b="1" dirty="0" err="1">
                <a:solidFill>
                  <a:schemeClr val="bg1"/>
                </a:solidFill>
              </a:rPr>
              <a:t>Kadamehang</a:t>
            </a:r>
            <a:endParaRPr lang="en-US" sz="2000" b="1" dirty="0">
              <a:solidFill>
                <a:schemeClr val="bg1"/>
              </a:solidFill>
            </a:endParaRPr>
          </a:p>
          <a:p>
            <a:pPr>
              <a:lnSpc>
                <a:spcPct val="100000"/>
              </a:lnSpc>
            </a:pPr>
            <a:r>
              <a:rPr lang="en-US" sz="2000" b="1" dirty="0">
                <a:solidFill>
                  <a:schemeClr val="bg1"/>
                </a:solidFill>
              </a:rPr>
              <a:t>Universitas Negeri Yogyakarta</a:t>
            </a:r>
          </a:p>
        </p:txBody>
      </p:sp>
      <p:sp>
        <p:nvSpPr>
          <p:cNvPr id="7" name="Title 4"/>
          <p:cNvSpPr txBox="1">
            <a:spLocks/>
          </p:cNvSpPr>
          <p:nvPr/>
        </p:nvSpPr>
        <p:spPr>
          <a:xfrm>
            <a:off x="1523999" y="3720147"/>
            <a:ext cx="9144000" cy="317125"/>
          </a:xfrm>
          <a:prstGeom prst="rect">
            <a:avLst/>
          </a:prstGeom>
          <a:solidFill>
            <a:srgbClr val="7030A0"/>
          </a:solidFill>
          <a:ln w="19050">
            <a:solidFill>
              <a:schemeClr val="bg1"/>
            </a:solidFill>
          </a:ln>
          <a:effectLst>
            <a:outerShdw blurRad="50800" dist="38100" dir="2700000" algn="tl" rotWithShape="0">
              <a:prstClr val="black">
                <a:alpha val="40000"/>
              </a:prstClr>
            </a:outerShdw>
          </a:effectLst>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i-FI" sz="1800" dirty="0">
                <a:solidFill>
                  <a:schemeClr val="bg1"/>
                </a:solidFill>
                <a:latin typeface="Franklin Gothic Demi Cond" panose="020B0706030402020204" pitchFamily="34" charset="0"/>
                <a:cs typeface="Times New Roman" panose="02020603050405020304" pitchFamily="18" charset="0"/>
              </a:rPr>
              <a:t>ABS-ICOLLITE-25202</a:t>
            </a:r>
            <a:endParaRPr lang="en-US" sz="1800" dirty="0">
              <a:solidFill>
                <a:schemeClr val="bg1"/>
              </a:solidFill>
              <a:latin typeface="Franklin Gothic Demi Cond" panose="020B0706030402020204" pitchFamily="34" charset="0"/>
              <a:cs typeface="Times New Roman" panose="02020603050405020304" pitchFamily="18" charset="0"/>
            </a:endParaRPr>
          </a:p>
        </p:txBody>
      </p:sp>
    </p:spTree>
    <p:extLst>
      <p:ext uri="{BB962C8B-B14F-4D97-AF65-F5344CB8AC3E}">
        <p14:creationId xmlns:p14="http://schemas.microsoft.com/office/powerpoint/2010/main" val="34699193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INTRODUCTION</a:t>
            </a:r>
          </a:p>
        </p:txBody>
      </p:sp>
      <p:sp>
        <p:nvSpPr>
          <p:cNvPr id="5" name="Content Placeholder 4"/>
          <p:cNvSpPr>
            <a:spLocks noGrp="1"/>
          </p:cNvSpPr>
          <p:nvPr>
            <p:ph idx="1"/>
          </p:nvPr>
        </p:nvSpPr>
        <p:spPr>
          <a:xfrm>
            <a:off x="579583" y="1376652"/>
            <a:ext cx="10515600" cy="4351339"/>
          </a:xfrm>
        </p:spPr>
        <p:txBody>
          <a:bodyPr>
            <a:normAutofit/>
          </a:bodyPr>
          <a:lstStyle/>
          <a:p>
            <a:pPr marL="0" indent="0" algn="just">
              <a:buNone/>
            </a:pPr>
            <a:endParaRPr lang="id-ID" sz="2000" dirty="0"/>
          </a:p>
          <a:p>
            <a:pPr marL="0" indent="0" algn="just">
              <a:buNone/>
            </a:pPr>
            <a:r>
              <a:rPr lang="id-ID" sz="2000" dirty="0"/>
              <a:t>Studi tentang kajian Bahasa media telah banyak dilakukan, kajian yang secara komparatif menelaah praktik eufemisme dan </a:t>
            </a:r>
            <a:r>
              <a:rPr lang="id-ID" sz="2000" dirty="0" err="1"/>
              <a:t>sensasionalisme</a:t>
            </a:r>
            <a:r>
              <a:rPr lang="id-ID" sz="2000" dirty="0"/>
              <a:t> pada tiga media daring utama di Indonesia masih relatif terbatas. Setiap media memiliki kebijakan redaksional; dan orientasi pasar yang berbeda, sehingga pada penggunaan Bahasa juga bervariasi. </a:t>
            </a:r>
            <a:r>
              <a:rPr lang="id-ID" sz="2000" i="1" dirty="0" err="1"/>
              <a:t>Detik.com</a:t>
            </a:r>
            <a:r>
              <a:rPr lang="id-ID" sz="2000" i="1" dirty="0"/>
              <a:t> </a:t>
            </a:r>
            <a:r>
              <a:rPr lang="id-ID" sz="2000" dirty="0"/>
              <a:t>dikenal dengan model pemberitaan cepat dan ringkas, </a:t>
            </a:r>
            <a:r>
              <a:rPr lang="id-ID" sz="2000" i="1" dirty="0" err="1"/>
              <a:t>Tribunnews.com</a:t>
            </a:r>
            <a:r>
              <a:rPr lang="id-ID" sz="2000" i="1" dirty="0"/>
              <a:t> </a:t>
            </a:r>
            <a:r>
              <a:rPr lang="id-ID" sz="2000" dirty="0"/>
              <a:t>sering memanfaatkan judul yang menarik perhatian pembaca, sedangkan </a:t>
            </a:r>
            <a:r>
              <a:rPr lang="id-ID" sz="2000" i="1" dirty="0" err="1"/>
              <a:t>CNNIndonesia</a:t>
            </a:r>
            <a:r>
              <a:rPr lang="id-ID" sz="2000" dirty="0"/>
              <a:t> cenderung mengusung citra lebih formal.</a:t>
            </a:r>
          </a:p>
          <a:p>
            <a:pPr marL="0" indent="0" algn="just">
              <a:buNone/>
            </a:pPr>
            <a:r>
              <a:rPr lang="id-ID" sz="2000" dirty="0"/>
              <a:t>Penelitian komparatif ini penting dilakukan untuk mengungkap bagaimana ketiga media daring ini </a:t>
            </a:r>
            <a:r>
              <a:rPr lang="id-ID" sz="2000" dirty="0" err="1"/>
              <a:t>mempraktikan</a:t>
            </a:r>
            <a:r>
              <a:rPr lang="id-ID" sz="2000" dirty="0"/>
              <a:t> strategi eufemisme dan </a:t>
            </a:r>
            <a:r>
              <a:rPr lang="id-ID" sz="2000" dirty="0" err="1"/>
              <a:t>sensasionalisme</a:t>
            </a:r>
            <a:r>
              <a:rPr lang="id-ID" sz="2000" dirty="0"/>
              <a:t> dalam penyajian berita, apa motif, dan implikasinya terhadap informasi. Dengan demikian, studi ini diharapkan dapat memberikan kontribusi bagi </a:t>
            </a:r>
            <a:r>
              <a:rPr lang="id-ID" sz="2000" dirty="0" err="1"/>
              <a:t>literasi</a:t>
            </a:r>
            <a:r>
              <a:rPr lang="id-ID" sz="2000" dirty="0"/>
              <a:t> media, kritik wacana, dan penguatan etika jurnalistik di era digital.</a:t>
            </a:r>
          </a:p>
        </p:txBody>
      </p:sp>
    </p:spTree>
    <p:extLst>
      <p:ext uri="{BB962C8B-B14F-4D97-AF65-F5344CB8AC3E}">
        <p14:creationId xmlns:p14="http://schemas.microsoft.com/office/powerpoint/2010/main" val="295069215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LITERATURE REVIEW</a:t>
            </a:r>
          </a:p>
        </p:txBody>
      </p:sp>
      <p:sp>
        <p:nvSpPr>
          <p:cNvPr id="5" name="Content Placeholder 4"/>
          <p:cNvSpPr>
            <a:spLocks noGrp="1"/>
          </p:cNvSpPr>
          <p:nvPr>
            <p:ph idx="1"/>
          </p:nvPr>
        </p:nvSpPr>
        <p:spPr>
          <a:xfrm>
            <a:off x="579583" y="1376652"/>
            <a:ext cx="10515600" cy="4351339"/>
          </a:xfrm>
        </p:spPr>
        <p:txBody>
          <a:bodyPr>
            <a:normAutofit lnSpcReduction="10000"/>
          </a:bodyPr>
          <a:lstStyle/>
          <a:p>
            <a:pPr marL="0" indent="0" algn="just">
              <a:buNone/>
            </a:pPr>
            <a:r>
              <a:rPr lang="id-ID" sz="2000" dirty="0"/>
              <a:t>Norman </a:t>
            </a:r>
            <a:r>
              <a:rPr lang="id-ID" sz="2000" dirty="0" err="1"/>
              <a:t>Fairclough</a:t>
            </a:r>
            <a:r>
              <a:rPr lang="id-ID" sz="2000" dirty="0"/>
              <a:t> dalam Analisis Wacana Kritis, pendekatan ini sangat relevan Ketika menelaah strategi Bahasa dalam pemberitaan digunakan untuk membingkai realitas sesuai kepentingan tertentu. Analisis wacana mencakup tiga dimensi utama yang saling berkaitan. Dimensi pertama adalah teks, yang memfokuskan perhatian pada aspek pemilihan kosakata, konstruksi kalimat, metafora, hingga pola kohesi dan koherensi yang membentuk pesan.</a:t>
            </a:r>
          </a:p>
          <a:p>
            <a:pPr marL="0" indent="0" algn="just">
              <a:buNone/>
            </a:pPr>
            <a:r>
              <a:rPr lang="id-ID" sz="2000" dirty="0"/>
              <a:t>Dimensi kedua adalah praktik diskursif, yang menjelaskan teks diproduksi, didistribusikan, dan dikonsumsi. Proses produksi teks pemberitaan media daring sangat dipengaruhi oleh kebijakan redaksional, rutinitas ruang redaksi, dan orientasi pasar yang kompetitif.</a:t>
            </a:r>
          </a:p>
          <a:p>
            <a:pPr marL="0" indent="0" algn="just">
              <a:buNone/>
            </a:pPr>
            <a:r>
              <a:rPr lang="id-ID" sz="2000" dirty="0"/>
              <a:t>Dimensi ketiga adalah praktik sosial, yang memandang wacana sebagai bagian dari struktur dan dinamika sosial yang lebih luas. Dalam hal ini, penggunaan eufemisme dan </a:t>
            </a:r>
            <a:r>
              <a:rPr lang="id-ID" sz="2000" dirty="0" err="1"/>
              <a:t>sensasionalisme</a:t>
            </a:r>
            <a:r>
              <a:rPr lang="id-ID" sz="2000" dirty="0"/>
              <a:t> tidak dapat dilepaskan dari relasi kekuasaan, ideologi dominan, dan kondisi ekonomi-politik industri media. Strategi </a:t>
            </a:r>
            <a:r>
              <a:rPr lang="id-ID" sz="2000" dirty="0" err="1"/>
              <a:t>eufemistik</a:t>
            </a:r>
            <a:r>
              <a:rPr lang="id-ID" sz="2000" dirty="0"/>
              <a:t> sering muncul sebagai wujud kontrol narasi yang mendukung stabilitas citra Lembaga, aktor politik, atau korporasi tertentu. Sebaliknya, strategi </a:t>
            </a:r>
            <a:r>
              <a:rPr lang="id-ID" sz="2000" dirty="0" err="1"/>
              <a:t>sensasionalisme</a:t>
            </a:r>
            <a:r>
              <a:rPr lang="id-ID" sz="2000" dirty="0"/>
              <a:t> muncul dari tuntutan pasar media daring yang bergantung pada jumlah klik dan intensitas perhatian publik, sehingga mengedepankan gaya penyajian berita yang dramatis atau provokatif.</a:t>
            </a:r>
          </a:p>
        </p:txBody>
      </p:sp>
    </p:spTree>
    <p:extLst>
      <p:ext uri="{BB962C8B-B14F-4D97-AF65-F5344CB8AC3E}">
        <p14:creationId xmlns:p14="http://schemas.microsoft.com/office/powerpoint/2010/main" val="232488737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METHOD</a:t>
            </a:r>
          </a:p>
        </p:txBody>
      </p:sp>
      <p:sp>
        <p:nvSpPr>
          <p:cNvPr id="5" name="Content Placeholder 4"/>
          <p:cNvSpPr>
            <a:spLocks noGrp="1"/>
          </p:cNvSpPr>
          <p:nvPr>
            <p:ph idx="1"/>
          </p:nvPr>
        </p:nvSpPr>
        <p:spPr>
          <a:xfrm>
            <a:off x="579583" y="1376652"/>
            <a:ext cx="10515600" cy="4351339"/>
          </a:xfrm>
        </p:spPr>
        <p:txBody>
          <a:bodyPr>
            <a:normAutofit/>
          </a:bodyPr>
          <a:lstStyle/>
          <a:p>
            <a:pPr marL="0" indent="0" algn="just">
              <a:buNone/>
            </a:pPr>
            <a:r>
              <a:rPr lang="id-ID" sz="2000" dirty="0"/>
              <a:t>Penelitian ini menggunakan pendekatan kualitatif dengan desain deskriptif komparatif.  Metode yang digunakan dalam AWK dengan kerangka Norma </a:t>
            </a:r>
            <a:r>
              <a:rPr lang="id-ID" sz="2000" dirty="0" err="1"/>
              <a:t>Fairclough</a:t>
            </a:r>
            <a:r>
              <a:rPr lang="id-ID" sz="2000" dirty="0"/>
              <a:t> yang terdiri dari tiga dimensi: analisis teks, praktik diskursif, dan praktik sosial. Sumber data utama dalam penelitian ini adalah media daring </a:t>
            </a:r>
            <a:r>
              <a:rPr lang="id-ID" sz="2000" i="1" dirty="0" err="1"/>
              <a:t>Detik.com</a:t>
            </a:r>
            <a:r>
              <a:rPr lang="id-ID" sz="2000" i="1" dirty="0"/>
              <a:t>, </a:t>
            </a:r>
            <a:r>
              <a:rPr lang="id-ID" sz="2000" i="1" dirty="0" err="1"/>
              <a:t>Tribunnews.com</a:t>
            </a:r>
            <a:r>
              <a:rPr lang="id-ID" sz="2000" i="1" dirty="0"/>
              <a:t>, </a:t>
            </a:r>
            <a:r>
              <a:rPr lang="id-ID" sz="2000" dirty="0"/>
              <a:t>dan </a:t>
            </a:r>
            <a:r>
              <a:rPr lang="id-ID" sz="2000" i="1" dirty="0" err="1"/>
              <a:t>CNNIndonesia</a:t>
            </a:r>
            <a:r>
              <a:rPr lang="id-ID" sz="2000" dirty="0"/>
              <a:t> yang telah dipublikasikan selama periode Januari-Juni 2025.  Sumber data pendukung berupa: buku, penelitian terdahulu, dan dokumen lain yang relevan dan terkait dengan eufemisme dan </a:t>
            </a:r>
            <a:r>
              <a:rPr lang="id-ID" sz="2000" dirty="0" err="1"/>
              <a:t>sensasionalisme</a:t>
            </a:r>
            <a:r>
              <a:rPr lang="id-ID" sz="2000" dirty="0"/>
              <a:t>. Teknik pengumpulan data berupa dokumentasi dan pencatatan serta </a:t>
            </a:r>
            <a:r>
              <a:rPr lang="id-ID" sz="2000" dirty="0" err="1"/>
              <a:t>koding</a:t>
            </a:r>
            <a:r>
              <a:rPr lang="id-ID" sz="2000" dirty="0"/>
              <a:t>. </a:t>
            </a:r>
          </a:p>
          <a:p>
            <a:pPr marL="0" indent="0" algn="just">
              <a:buNone/>
            </a:pPr>
            <a:r>
              <a:rPr lang="id-ID" sz="2000" dirty="0"/>
              <a:t>Teknik analisis data:</a:t>
            </a:r>
          </a:p>
          <a:p>
            <a:pPr marL="457200" indent="-457200" algn="just">
              <a:buAutoNum type="arabicPeriod"/>
            </a:pPr>
            <a:r>
              <a:rPr lang="id-ID" sz="2000" dirty="0"/>
              <a:t>Menggunakan tiga dimensi </a:t>
            </a:r>
            <a:r>
              <a:rPr lang="id-ID" sz="2000" dirty="0" err="1"/>
              <a:t>Fairclough</a:t>
            </a:r>
            <a:endParaRPr lang="id-ID" sz="2000" dirty="0"/>
          </a:p>
          <a:p>
            <a:pPr marL="457200" indent="-457200" algn="just">
              <a:buAutoNum type="arabicPeriod"/>
            </a:pPr>
            <a:r>
              <a:rPr lang="id-ID" sz="2000" dirty="0"/>
              <a:t>Membuat tabel data</a:t>
            </a:r>
          </a:p>
          <a:p>
            <a:pPr marL="457200" indent="-457200" algn="just">
              <a:buAutoNum type="arabicPeriod"/>
            </a:pPr>
            <a:r>
              <a:rPr lang="id-ID" sz="2000" dirty="0"/>
              <a:t>Melakukan perbandingan (komparatif)</a:t>
            </a:r>
          </a:p>
          <a:p>
            <a:pPr marL="457200" indent="-457200" algn="just">
              <a:buAutoNum type="arabicPeriod"/>
            </a:pPr>
            <a:r>
              <a:rPr lang="id-ID" sz="2000" dirty="0"/>
              <a:t>Menafsirkan hasil temuan dalam konteks strategi eufemisme dan </a:t>
            </a:r>
            <a:r>
              <a:rPr lang="id-ID" sz="2000" dirty="0" err="1"/>
              <a:t>sensasionalisme</a:t>
            </a:r>
            <a:r>
              <a:rPr lang="id-ID" sz="2000" dirty="0"/>
              <a:t>.</a:t>
            </a:r>
          </a:p>
        </p:txBody>
      </p:sp>
    </p:spTree>
    <p:extLst>
      <p:ext uri="{BB962C8B-B14F-4D97-AF65-F5344CB8AC3E}">
        <p14:creationId xmlns:p14="http://schemas.microsoft.com/office/powerpoint/2010/main" val="91598954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036255D6-F872-2F43-D28C-33BD6093603B}"/>
              </a:ext>
            </a:extLst>
          </p:cNvPr>
          <p:cNvGraphicFramePr>
            <a:graphicFrameLocks noGrp="1"/>
          </p:cNvGraphicFramePr>
          <p:nvPr>
            <p:ph idx="1"/>
            <p:extLst>
              <p:ext uri="{D42A27DB-BD31-4B8C-83A1-F6EECF244321}">
                <p14:modId xmlns:p14="http://schemas.microsoft.com/office/powerpoint/2010/main" val="4062451393"/>
              </p:ext>
            </p:extLst>
          </p:nvPr>
        </p:nvGraphicFramePr>
        <p:xfrm>
          <a:off x="838198" y="1629457"/>
          <a:ext cx="10515597" cy="185420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1573944359"/>
                    </a:ext>
                  </a:extLst>
                </a:gridCol>
                <a:gridCol w="3505199">
                  <a:extLst>
                    <a:ext uri="{9D8B030D-6E8A-4147-A177-3AD203B41FA5}">
                      <a16:colId xmlns:a16="http://schemas.microsoft.com/office/drawing/2014/main" val="1681818289"/>
                    </a:ext>
                  </a:extLst>
                </a:gridCol>
                <a:gridCol w="3505199">
                  <a:extLst>
                    <a:ext uri="{9D8B030D-6E8A-4147-A177-3AD203B41FA5}">
                      <a16:colId xmlns:a16="http://schemas.microsoft.com/office/drawing/2014/main" val="1169087344"/>
                    </a:ext>
                  </a:extLst>
                </a:gridCol>
              </a:tblGrid>
              <a:tr h="370840">
                <a:tc>
                  <a:txBody>
                    <a:bodyPr/>
                    <a:lstStyle/>
                    <a:p>
                      <a:r>
                        <a:rPr lang="en-US" dirty="0"/>
                        <a:t>MEDIA</a:t>
                      </a:r>
                    </a:p>
                  </a:txBody>
                  <a:tcPr/>
                </a:tc>
                <a:tc>
                  <a:txBody>
                    <a:bodyPr/>
                    <a:lstStyle/>
                    <a:p>
                      <a:r>
                        <a:rPr lang="en-US" dirty="0"/>
                        <a:t>EUFEMISME</a:t>
                      </a:r>
                    </a:p>
                  </a:txBody>
                  <a:tcPr/>
                </a:tc>
                <a:tc>
                  <a:txBody>
                    <a:bodyPr/>
                    <a:lstStyle/>
                    <a:p>
                      <a:r>
                        <a:rPr lang="en-US" dirty="0"/>
                        <a:t>SENSASIONALISME</a:t>
                      </a:r>
                    </a:p>
                  </a:txBody>
                  <a:tcPr/>
                </a:tc>
                <a:extLst>
                  <a:ext uri="{0D108BD9-81ED-4DB2-BD59-A6C34878D82A}">
                    <a16:rowId xmlns:a16="http://schemas.microsoft.com/office/drawing/2014/main" val="736810097"/>
                  </a:ext>
                </a:extLst>
              </a:tr>
              <a:tr h="370840">
                <a:tc>
                  <a:txBody>
                    <a:bodyPr/>
                    <a:lstStyle/>
                    <a:p>
                      <a:r>
                        <a:rPr lang="en-US" dirty="0" err="1"/>
                        <a:t>Detik.com</a:t>
                      </a:r>
                      <a:endParaRPr lang="en-US" dirty="0"/>
                    </a:p>
                  </a:txBody>
                  <a:tcPr/>
                </a:tc>
                <a:tc>
                  <a:txBody>
                    <a:bodyPr/>
                    <a:lstStyle/>
                    <a:p>
                      <a:r>
                        <a:rPr lang="en-US" dirty="0"/>
                        <a:t>43</a:t>
                      </a:r>
                    </a:p>
                  </a:txBody>
                  <a:tcPr/>
                </a:tc>
                <a:tc>
                  <a:txBody>
                    <a:bodyPr/>
                    <a:lstStyle/>
                    <a:p>
                      <a:r>
                        <a:rPr lang="en-US" dirty="0"/>
                        <a:t>49</a:t>
                      </a:r>
                    </a:p>
                  </a:txBody>
                  <a:tcPr/>
                </a:tc>
                <a:extLst>
                  <a:ext uri="{0D108BD9-81ED-4DB2-BD59-A6C34878D82A}">
                    <a16:rowId xmlns:a16="http://schemas.microsoft.com/office/drawing/2014/main" val="2977602764"/>
                  </a:ext>
                </a:extLst>
              </a:tr>
              <a:tr h="370840">
                <a:tc>
                  <a:txBody>
                    <a:bodyPr/>
                    <a:lstStyle/>
                    <a:p>
                      <a:r>
                        <a:rPr lang="en-US" dirty="0" err="1"/>
                        <a:t>Tribunnews.com</a:t>
                      </a:r>
                      <a:endParaRPr lang="en-US" dirty="0"/>
                    </a:p>
                  </a:txBody>
                  <a:tcPr/>
                </a:tc>
                <a:tc>
                  <a:txBody>
                    <a:bodyPr/>
                    <a:lstStyle/>
                    <a:p>
                      <a:r>
                        <a:rPr lang="en-US" dirty="0"/>
                        <a:t>52</a:t>
                      </a:r>
                    </a:p>
                  </a:txBody>
                  <a:tcPr/>
                </a:tc>
                <a:tc>
                  <a:txBody>
                    <a:bodyPr/>
                    <a:lstStyle/>
                    <a:p>
                      <a:r>
                        <a:rPr lang="en-US" dirty="0"/>
                        <a:t>40</a:t>
                      </a:r>
                    </a:p>
                  </a:txBody>
                  <a:tcPr/>
                </a:tc>
                <a:extLst>
                  <a:ext uri="{0D108BD9-81ED-4DB2-BD59-A6C34878D82A}">
                    <a16:rowId xmlns:a16="http://schemas.microsoft.com/office/drawing/2014/main" val="357894692"/>
                  </a:ext>
                </a:extLst>
              </a:tr>
              <a:tr h="370840">
                <a:tc>
                  <a:txBody>
                    <a:bodyPr/>
                    <a:lstStyle/>
                    <a:p>
                      <a:r>
                        <a:rPr lang="en-US" dirty="0" err="1"/>
                        <a:t>CNNIndonesia</a:t>
                      </a:r>
                      <a:endParaRPr lang="en-US" dirty="0"/>
                    </a:p>
                  </a:txBody>
                  <a:tcPr/>
                </a:tc>
                <a:tc>
                  <a:txBody>
                    <a:bodyPr/>
                    <a:lstStyle/>
                    <a:p>
                      <a:r>
                        <a:rPr lang="en-US" dirty="0"/>
                        <a:t>35</a:t>
                      </a:r>
                    </a:p>
                  </a:txBody>
                  <a:tcPr/>
                </a:tc>
                <a:tc>
                  <a:txBody>
                    <a:bodyPr/>
                    <a:lstStyle/>
                    <a:p>
                      <a:r>
                        <a:rPr lang="en-US" dirty="0"/>
                        <a:t>58</a:t>
                      </a:r>
                    </a:p>
                  </a:txBody>
                  <a:tcPr/>
                </a:tc>
                <a:extLst>
                  <a:ext uri="{0D108BD9-81ED-4DB2-BD59-A6C34878D82A}">
                    <a16:rowId xmlns:a16="http://schemas.microsoft.com/office/drawing/2014/main" val="2657582284"/>
                  </a:ext>
                </a:extLst>
              </a:tr>
              <a:tr h="370840">
                <a:tc>
                  <a:txBody>
                    <a:bodyPr/>
                    <a:lstStyle/>
                    <a:p>
                      <a:r>
                        <a:rPr lang="en-US" dirty="0"/>
                        <a:t>Total</a:t>
                      </a:r>
                    </a:p>
                  </a:txBody>
                  <a:tcPr/>
                </a:tc>
                <a:tc>
                  <a:txBody>
                    <a:bodyPr/>
                    <a:lstStyle/>
                    <a:p>
                      <a:r>
                        <a:rPr lang="en-US" dirty="0"/>
                        <a:t>130</a:t>
                      </a:r>
                    </a:p>
                  </a:txBody>
                  <a:tcPr/>
                </a:tc>
                <a:tc>
                  <a:txBody>
                    <a:bodyPr/>
                    <a:lstStyle/>
                    <a:p>
                      <a:r>
                        <a:rPr lang="en-US" dirty="0"/>
                        <a:t>147</a:t>
                      </a:r>
                    </a:p>
                  </a:txBody>
                  <a:tcPr/>
                </a:tc>
                <a:extLst>
                  <a:ext uri="{0D108BD9-81ED-4DB2-BD59-A6C34878D82A}">
                    <a16:rowId xmlns:a16="http://schemas.microsoft.com/office/drawing/2014/main" val="2978423103"/>
                  </a:ext>
                </a:extLst>
              </a:tr>
            </a:tbl>
          </a:graphicData>
        </a:graphic>
      </p:graphicFrame>
      <p:sp>
        <p:nvSpPr>
          <p:cNvPr id="7" name="TextBox 6">
            <a:extLst>
              <a:ext uri="{FF2B5EF4-FFF2-40B4-BE49-F238E27FC236}">
                <a16:creationId xmlns:a16="http://schemas.microsoft.com/office/drawing/2014/main" id="{A8CBE706-D51A-DD6A-648E-ACB02453B370}"/>
              </a:ext>
            </a:extLst>
          </p:cNvPr>
          <p:cNvSpPr txBox="1"/>
          <p:nvPr/>
        </p:nvSpPr>
        <p:spPr>
          <a:xfrm>
            <a:off x="3934691" y="2466109"/>
            <a:ext cx="184731" cy="369332"/>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2C0B3CFE-4637-2AA7-3FB8-9E112A1100AB}"/>
              </a:ext>
            </a:extLst>
          </p:cNvPr>
          <p:cNvSpPr txBox="1"/>
          <p:nvPr/>
        </p:nvSpPr>
        <p:spPr>
          <a:xfrm>
            <a:off x="838198" y="706127"/>
            <a:ext cx="10515597" cy="923330"/>
          </a:xfrm>
          <a:prstGeom prst="rect">
            <a:avLst/>
          </a:prstGeom>
          <a:noFill/>
        </p:spPr>
        <p:txBody>
          <a:bodyPr wrap="square" rtlCol="0">
            <a:spAutoFit/>
          </a:bodyPr>
          <a:lstStyle/>
          <a:p>
            <a:pPr algn="just"/>
            <a:r>
              <a:rPr lang="id-ID" dirty="0"/>
              <a:t>Hasil yang ditemukan dalam penelitian ini terdapat 130 data eufemisme dan 147 data </a:t>
            </a:r>
            <a:r>
              <a:rPr lang="id-ID" dirty="0" err="1"/>
              <a:t>sensasionalisme</a:t>
            </a:r>
            <a:r>
              <a:rPr lang="id-ID" dirty="0"/>
              <a:t> dari pemberitaan pada tiga media daring: </a:t>
            </a:r>
            <a:r>
              <a:rPr lang="id-ID" i="1" dirty="0" err="1"/>
              <a:t>Detik.com</a:t>
            </a:r>
            <a:r>
              <a:rPr lang="id-ID" i="1" dirty="0"/>
              <a:t>, </a:t>
            </a:r>
            <a:r>
              <a:rPr lang="id-ID" i="1" dirty="0" err="1"/>
              <a:t>Tribunnews.com</a:t>
            </a:r>
            <a:r>
              <a:rPr lang="id-ID" i="1" dirty="0"/>
              <a:t>, </a:t>
            </a:r>
            <a:r>
              <a:rPr lang="id-ID" dirty="0"/>
              <a:t>dan </a:t>
            </a:r>
            <a:r>
              <a:rPr lang="id-ID" i="1" dirty="0" err="1"/>
              <a:t>CNNIndonesia</a:t>
            </a:r>
            <a:r>
              <a:rPr lang="id-ID" i="1" dirty="0"/>
              <a:t> </a:t>
            </a:r>
            <a:r>
              <a:rPr lang="id-ID" dirty="0"/>
              <a:t>pada periode Januari-Juni 2025.</a:t>
            </a:r>
          </a:p>
        </p:txBody>
      </p:sp>
      <p:sp>
        <p:nvSpPr>
          <p:cNvPr id="10" name="TextBox 9">
            <a:extLst>
              <a:ext uri="{FF2B5EF4-FFF2-40B4-BE49-F238E27FC236}">
                <a16:creationId xmlns:a16="http://schemas.microsoft.com/office/drawing/2014/main" id="{742816DA-74CE-F656-8895-8689838B20A4}"/>
              </a:ext>
            </a:extLst>
          </p:cNvPr>
          <p:cNvSpPr txBox="1"/>
          <p:nvPr/>
        </p:nvSpPr>
        <p:spPr>
          <a:xfrm>
            <a:off x="838197" y="3672093"/>
            <a:ext cx="10515597" cy="2862322"/>
          </a:xfrm>
          <a:prstGeom prst="rect">
            <a:avLst/>
          </a:prstGeom>
          <a:noFill/>
        </p:spPr>
        <p:txBody>
          <a:bodyPr wrap="square" rtlCol="0">
            <a:spAutoFit/>
          </a:bodyPr>
          <a:lstStyle/>
          <a:p>
            <a:pPr algn="just"/>
            <a:r>
              <a:rPr lang="id-ID" b="1" dirty="0">
                <a:solidFill>
                  <a:schemeClr val="bg1"/>
                </a:solidFill>
              </a:rPr>
              <a:t>Penggunaan Eufemisme:</a:t>
            </a:r>
          </a:p>
          <a:p>
            <a:pPr algn="just"/>
            <a:r>
              <a:rPr lang="id-ID" i="1" dirty="0" err="1">
                <a:solidFill>
                  <a:schemeClr val="bg1"/>
                </a:solidFill>
              </a:rPr>
              <a:t>Detik.com</a:t>
            </a:r>
            <a:r>
              <a:rPr lang="id-ID" i="1" dirty="0">
                <a:solidFill>
                  <a:schemeClr val="bg1"/>
                </a:solidFill>
              </a:rPr>
              <a:t>, </a:t>
            </a:r>
            <a:r>
              <a:rPr lang="id-ID" dirty="0">
                <a:solidFill>
                  <a:schemeClr val="bg1"/>
                </a:solidFill>
              </a:rPr>
              <a:t>menggunakan eufemisme terutama dalam berita kasus seksual. </a:t>
            </a:r>
            <a:r>
              <a:rPr lang="id-ID" i="1" dirty="0" err="1">
                <a:solidFill>
                  <a:schemeClr val="bg1"/>
                </a:solidFill>
              </a:rPr>
              <a:t>Tribunnews.com</a:t>
            </a:r>
            <a:r>
              <a:rPr lang="id-ID" i="1" dirty="0">
                <a:solidFill>
                  <a:schemeClr val="bg1"/>
                </a:solidFill>
              </a:rPr>
              <a:t>, </a:t>
            </a:r>
            <a:r>
              <a:rPr lang="id-ID" dirty="0">
                <a:solidFill>
                  <a:schemeClr val="bg1"/>
                </a:solidFill>
              </a:rPr>
              <a:t>lebih </a:t>
            </a:r>
            <a:r>
              <a:rPr lang="id-ID" dirty="0" err="1">
                <a:solidFill>
                  <a:schemeClr val="bg1"/>
                </a:solidFill>
              </a:rPr>
              <a:t>domiinan</a:t>
            </a:r>
            <a:r>
              <a:rPr lang="id-ID" dirty="0">
                <a:solidFill>
                  <a:schemeClr val="bg1"/>
                </a:solidFill>
              </a:rPr>
              <a:t> pada berita politik, menggunakan eufemisme untuk meredam konflik wacana dan menjaga citra tokoh politik.. </a:t>
            </a:r>
            <a:r>
              <a:rPr lang="id-ID" i="1" dirty="0" err="1">
                <a:solidFill>
                  <a:schemeClr val="bg1"/>
                </a:solidFill>
              </a:rPr>
              <a:t>CNNIndonesia</a:t>
            </a:r>
            <a:r>
              <a:rPr lang="id-ID" i="1" dirty="0">
                <a:solidFill>
                  <a:schemeClr val="bg1"/>
                </a:solidFill>
              </a:rPr>
              <a:t>, </a:t>
            </a:r>
            <a:r>
              <a:rPr lang="id-ID" dirty="0">
                <a:solidFill>
                  <a:schemeClr val="bg1"/>
                </a:solidFill>
              </a:rPr>
              <a:t>menunjukkan gaya netral, dengan penggunaan eufemisme yang lebih sedikit dibanding dua media lainnya.</a:t>
            </a:r>
          </a:p>
          <a:p>
            <a:pPr algn="just"/>
            <a:endParaRPr lang="id-ID" dirty="0">
              <a:solidFill>
                <a:schemeClr val="bg1"/>
              </a:solidFill>
            </a:endParaRPr>
          </a:p>
          <a:p>
            <a:pPr algn="just"/>
            <a:r>
              <a:rPr lang="id-ID" b="1" dirty="0">
                <a:solidFill>
                  <a:schemeClr val="bg1"/>
                </a:solidFill>
              </a:rPr>
              <a:t>Penggunaan </a:t>
            </a:r>
            <a:r>
              <a:rPr lang="id-ID" b="1" dirty="0" err="1">
                <a:solidFill>
                  <a:schemeClr val="bg1"/>
                </a:solidFill>
              </a:rPr>
              <a:t>Sensasionalisme</a:t>
            </a:r>
            <a:r>
              <a:rPr lang="id-ID" b="1" dirty="0">
                <a:solidFill>
                  <a:schemeClr val="bg1"/>
                </a:solidFill>
              </a:rPr>
              <a:t>:</a:t>
            </a:r>
          </a:p>
          <a:p>
            <a:pPr algn="just"/>
            <a:r>
              <a:rPr lang="id-ID" i="1" dirty="0" err="1">
                <a:solidFill>
                  <a:schemeClr val="bg1"/>
                </a:solidFill>
              </a:rPr>
              <a:t>Detik.com</a:t>
            </a:r>
            <a:r>
              <a:rPr lang="id-ID" i="1" dirty="0">
                <a:solidFill>
                  <a:schemeClr val="bg1"/>
                </a:solidFill>
              </a:rPr>
              <a:t>, </a:t>
            </a:r>
            <a:r>
              <a:rPr lang="id-ID" dirty="0">
                <a:solidFill>
                  <a:schemeClr val="bg1"/>
                </a:solidFill>
              </a:rPr>
              <a:t>cenderung menekankan kriminalitas dengan diksi yang hiperbolis dan menambah kesan dramatis. </a:t>
            </a:r>
            <a:r>
              <a:rPr lang="id-ID" i="1" dirty="0" err="1">
                <a:solidFill>
                  <a:schemeClr val="bg1"/>
                </a:solidFill>
              </a:rPr>
              <a:t>Tribunnews.com</a:t>
            </a:r>
            <a:r>
              <a:rPr lang="id-ID" i="1" dirty="0">
                <a:solidFill>
                  <a:schemeClr val="bg1"/>
                </a:solidFill>
              </a:rPr>
              <a:t>, </a:t>
            </a:r>
            <a:r>
              <a:rPr lang="id-ID" dirty="0">
                <a:solidFill>
                  <a:schemeClr val="bg1"/>
                </a:solidFill>
              </a:rPr>
              <a:t>menggunakan judul yang bersifat </a:t>
            </a:r>
            <a:r>
              <a:rPr lang="id-ID" dirty="0" err="1">
                <a:solidFill>
                  <a:schemeClr val="bg1"/>
                </a:solidFill>
              </a:rPr>
              <a:t>klikbait</a:t>
            </a:r>
            <a:r>
              <a:rPr lang="id-ID" dirty="0">
                <a:solidFill>
                  <a:schemeClr val="bg1"/>
                </a:solidFill>
              </a:rPr>
              <a:t>, terutama pada berita artis dan selebritas untuk menarik perhatian publik. </a:t>
            </a:r>
            <a:r>
              <a:rPr lang="id-ID" i="1" dirty="0" err="1">
                <a:solidFill>
                  <a:schemeClr val="bg1"/>
                </a:solidFill>
              </a:rPr>
              <a:t>CNNIndonesia</a:t>
            </a:r>
            <a:r>
              <a:rPr lang="id-ID" i="1" dirty="0">
                <a:solidFill>
                  <a:schemeClr val="bg1"/>
                </a:solidFill>
              </a:rPr>
              <a:t>, </a:t>
            </a:r>
            <a:r>
              <a:rPr lang="id-ID" dirty="0">
                <a:solidFill>
                  <a:schemeClr val="bg1"/>
                </a:solidFill>
              </a:rPr>
              <a:t>lebih netral, masih terdapat sensasional dalam deskripsi kasus tragis.</a:t>
            </a:r>
          </a:p>
        </p:txBody>
      </p:sp>
    </p:spTree>
    <p:extLst>
      <p:ext uri="{BB962C8B-B14F-4D97-AF65-F5344CB8AC3E}">
        <p14:creationId xmlns:p14="http://schemas.microsoft.com/office/powerpoint/2010/main" val="262262282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FINDING AND DISCUSSION</a:t>
            </a:r>
          </a:p>
        </p:txBody>
      </p:sp>
      <p:sp>
        <p:nvSpPr>
          <p:cNvPr id="5" name="Content Placeholder 4"/>
          <p:cNvSpPr>
            <a:spLocks noGrp="1"/>
          </p:cNvSpPr>
          <p:nvPr>
            <p:ph idx="1"/>
          </p:nvPr>
        </p:nvSpPr>
        <p:spPr>
          <a:xfrm>
            <a:off x="579583" y="1376652"/>
            <a:ext cx="10515600" cy="4351339"/>
          </a:xfrm>
        </p:spPr>
        <p:txBody>
          <a:bodyPr>
            <a:normAutofit/>
          </a:bodyPr>
          <a:lstStyle/>
          <a:p>
            <a:pPr marL="0" indent="0" algn="just">
              <a:buNone/>
            </a:pPr>
            <a:r>
              <a:rPr lang="id-ID" sz="1400" b="1" dirty="0" err="1"/>
              <a:t>a</a:t>
            </a:r>
            <a:r>
              <a:rPr lang="id-ID" sz="1400" b="1" dirty="0"/>
              <a:t>. Analisis Dimensi Teks</a:t>
            </a:r>
          </a:p>
          <a:p>
            <a:pPr marL="0" indent="0" algn="just">
              <a:buNone/>
            </a:pPr>
            <a:r>
              <a:rPr lang="id-ID" sz="1400" dirty="0"/>
              <a:t>Pada dimensi teks, ditemukan bahwa </a:t>
            </a:r>
            <a:r>
              <a:rPr lang="id-ID" sz="1400" b="1" dirty="0"/>
              <a:t>eufemisme</a:t>
            </a:r>
            <a:r>
              <a:rPr lang="id-ID" sz="1400" dirty="0"/>
              <a:t> digunakan untuk menghaluskan tindakan atau fakta yang dianggap keras atau sensitif. Misalnya, kata </a:t>
            </a:r>
            <a:r>
              <a:rPr lang="id-ID" sz="1400" i="1" dirty="0"/>
              <a:t>“menahan diri”</a:t>
            </a:r>
            <a:r>
              <a:rPr lang="id-ID" sz="1400" dirty="0"/>
              <a:t> digunakan untuk menggantikan </a:t>
            </a:r>
            <a:r>
              <a:rPr lang="id-ID" sz="1400" i="1" dirty="0"/>
              <a:t>“jangan menyerang”</a:t>
            </a:r>
            <a:r>
              <a:rPr lang="id-ID" sz="1400" dirty="0"/>
              <a:t>, bertujuan menampilkan citra kepemimpinan yang bijak dan menenangkan publik. Sebaliknya, </a:t>
            </a:r>
            <a:r>
              <a:rPr lang="id-ID" sz="1400" b="1" dirty="0" err="1"/>
              <a:t>sensasionalisme</a:t>
            </a:r>
            <a:r>
              <a:rPr lang="id-ID" sz="1400" dirty="0"/>
              <a:t> ditandai dengan penggunaan kata-kata hiperbolis dan emosional seperti </a:t>
            </a:r>
            <a:r>
              <a:rPr lang="id-ID" sz="1400" i="1" dirty="0"/>
              <a:t>“bayi malang”, “membusuk dalam koper”, “timah panas”</a:t>
            </a:r>
            <a:r>
              <a:rPr lang="id-ID" sz="1400" dirty="0"/>
              <a:t>, yang memicu respons emosional pembaca. Hal ini memperkuat daya tarik berita namun berisiko mendistorsi fakta.</a:t>
            </a:r>
          </a:p>
          <a:p>
            <a:pPr marL="0" indent="0" algn="just">
              <a:buNone/>
            </a:pPr>
            <a:r>
              <a:rPr lang="id-ID" sz="1400" b="1" dirty="0" err="1"/>
              <a:t>b</a:t>
            </a:r>
            <a:r>
              <a:rPr lang="id-ID" sz="1400" b="1" dirty="0"/>
              <a:t>. Analisis Praktik Diskursif</a:t>
            </a:r>
          </a:p>
          <a:p>
            <a:pPr marL="0" indent="0" algn="just">
              <a:buNone/>
            </a:pPr>
            <a:r>
              <a:rPr lang="id-ID" sz="1400" dirty="0"/>
              <a:t>Dari sisi praktik produksi wacana</a:t>
            </a:r>
            <a:r>
              <a:rPr lang="id-ID" sz="1400" b="1" dirty="0"/>
              <a:t>, strategi eufemisme </a:t>
            </a:r>
            <a:r>
              <a:rPr lang="id-ID" sz="1400" dirty="0"/>
              <a:t>sering muncul sebagai upaya menjaga hubungan media dengan pihak berkuasa atau tokoh tertentu, sehingga berita disampaikan dengan nada yang lebih lembut. Sedangkan </a:t>
            </a:r>
            <a:r>
              <a:rPr lang="id-ID" sz="1400" b="1" dirty="0" err="1"/>
              <a:t>sensasionalisme</a:t>
            </a:r>
            <a:r>
              <a:rPr lang="id-ID" sz="1400" dirty="0"/>
              <a:t> muncul sebagai strategi pemasaran media daring untuk meningkatkan klik dan </a:t>
            </a:r>
            <a:r>
              <a:rPr lang="id-ID" sz="1400" dirty="0" err="1"/>
              <a:t>trafik</a:t>
            </a:r>
            <a:r>
              <a:rPr lang="id-ID" sz="1400" dirty="0"/>
              <a:t>, terutama melalui judul bombastis dan narasi dramatis. Distribusi berita melalui media sosial juga berperan dalam menguatkan kecenderungan ini. Berita dengan bahasa sensasional lebih banyak dibagikan dan dibaca, sehingga mendorong redaksi mempertahankan gaya penulisan tersebut.</a:t>
            </a:r>
          </a:p>
          <a:p>
            <a:pPr marL="0" indent="0" algn="just">
              <a:buNone/>
            </a:pPr>
            <a:r>
              <a:rPr lang="id-ID" sz="1400" b="1" dirty="0"/>
              <a:t>c. Analisis Praktik Sosial</a:t>
            </a:r>
          </a:p>
          <a:p>
            <a:pPr marL="0" indent="0" algn="just">
              <a:buNone/>
            </a:pPr>
            <a:r>
              <a:rPr lang="id-ID" sz="1400" dirty="0"/>
              <a:t>Pada tataran praktik sosial, penggunaan eufemisme dan </a:t>
            </a:r>
            <a:r>
              <a:rPr lang="id-ID" sz="1400" dirty="0" err="1"/>
              <a:t>sensasionalisme</a:t>
            </a:r>
            <a:r>
              <a:rPr lang="id-ID" sz="1400" dirty="0"/>
              <a:t> menunjukkan adanya relasi kekuasaan dan kepentingan ideologis dalam media daring. </a:t>
            </a:r>
            <a:r>
              <a:rPr lang="id-ID" sz="1400" b="1" dirty="0"/>
              <a:t>Eufemisme</a:t>
            </a:r>
            <a:r>
              <a:rPr lang="id-ID" sz="1400" dirty="0"/>
              <a:t> mendukung stabilitas citra aktor politik atau lembaga tertentu, mengurangi potensi konflik sosial. </a:t>
            </a:r>
            <a:r>
              <a:rPr lang="id-ID" sz="1400" b="1" dirty="0" err="1"/>
              <a:t>Sensasionalisme</a:t>
            </a:r>
            <a:r>
              <a:rPr lang="id-ID" sz="1400" dirty="0"/>
              <a:t> muncul dari tuntutan ekonomi-politik industri media yang bergantung pada jumlah klik </a:t>
            </a:r>
            <a:r>
              <a:rPr lang="id-ID" sz="1400" i="1" dirty="0"/>
              <a:t>(</a:t>
            </a:r>
            <a:r>
              <a:rPr lang="id-ID" sz="1400" i="1" dirty="0" err="1"/>
              <a:t>click-driven</a:t>
            </a:r>
            <a:r>
              <a:rPr lang="id-ID" sz="1400" i="1" dirty="0"/>
              <a:t> </a:t>
            </a:r>
            <a:r>
              <a:rPr lang="id-ID" sz="1400" i="1" dirty="0" err="1"/>
              <a:t>journalism</a:t>
            </a:r>
            <a:r>
              <a:rPr lang="id-ID" sz="1400" i="1" dirty="0"/>
              <a:t>), </a:t>
            </a:r>
            <a:r>
              <a:rPr lang="id-ID" sz="1400" dirty="0"/>
              <a:t>sehingga berita cenderung dramatis atau provokatif.</a:t>
            </a:r>
          </a:p>
        </p:txBody>
      </p:sp>
    </p:spTree>
    <p:extLst>
      <p:ext uri="{BB962C8B-B14F-4D97-AF65-F5344CB8AC3E}">
        <p14:creationId xmlns:p14="http://schemas.microsoft.com/office/powerpoint/2010/main" val="59995267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4471AD-2CC0-F0F8-C6C9-2C5C16BF4E9F}"/>
              </a:ext>
            </a:extLst>
          </p:cNvPr>
          <p:cNvSpPr>
            <a:spLocks noGrp="1"/>
          </p:cNvSpPr>
          <p:nvPr>
            <p:ph idx="1"/>
          </p:nvPr>
        </p:nvSpPr>
        <p:spPr>
          <a:xfrm>
            <a:off x="838200" y="681037"/>
            <a:ext cx="10515600" cy="5811836"/>
          </a:xfrm>
        </p:spPr>
        <p:txBody>
          <a:bodyPr>
            <a:normAutofit fontScale="92500" lnSpcReduction="10000"/>
          </a:bodyPr>
          <a:lstStyle/>
          <a:p>
            <a:pPr marL="0" indent="0" algn="just">
              <a:buNone/>
            </a:pPr>
            <a:r>
              <a:rPr lang="id-ID" dirty="0"/>
              <a:t>Hasil ini sejalan dengan teori Norman </a:t>
            </a:r>
            <a:r>
              <a:rPr lang="id-ID" dirty="0" err="1"/>
              <a:t>Fairclough</a:t>
            </a:r>
            <a:r>
              <a:rPr lang="id-ID" dirty="0"/>
              <a:t> yang menyatakan bahwa wacana media bukanlah netral, melainkan alat konstruksi realitas sosial yang memengaruhi persepsi publik serta mengukuhkan kekuasaan dan ideologi tertentu.</a:t>
            </a:r>
          </a:p>
          <a:p>
            <a:pPr marL="0" indent="0" algn="just">
              <a:buNone/>
            </a:pPr>
            <a:endParaRPr lang="id-ID" dirty="0"/>
          </a:p>
          <a:p>
            <a:pPr marL="0" indent="0" algn="just">
              <a:buNone/>
            </a:pPr>
            <a:r>
              <a:rPr lang="id-ID" b="1" dirty="0"/>
              <a:t>Implikasi Temuan</a:t>
            </a:r>
          </a:p>
          <a:p>
            <a:pPr algn="just">
              <a:buFont typeface="+mj-lt"/>
              <a:buAutoNum type="arabicPeriod"/>
            </a:pPr>
            <a:r>
              <a:rPr lang="id-ID" b="1" dirty="0" err="1"/>
              <a:t>Literasi</a:t>
            </a:r>
            <a:r>
              <a:rPr lang="id-ID" b="1" dirty="0"/>
              <a:t> Media:</a:t>
            </a:r>
            <a:r>
              <a:rPr lang="id-ID" dirty="0"/>
              <a:t> Hasil penelitian menunjukkan pentingnya peningkatan kesadaran masyarakat terhadap strategi bahasa media agar tidak terjebak pada </a:t>
            </a:r>
            <a:r>
              <a:rPr lang="id-ID" dirty="0" err="1"/>
              <a:t>framing</a:t>
            </a:r>
            <a:r>
              <a:rPr lang="id-ID" dirty="0"/>
              <a:t> yang manipulatif.</a:t>
            </a:r>
          </a:p>
          <a:p>
            <a:pPr algn="just">
              <a:buFont typeface="+mj-lt"/>
              <a:buAutoNum type="arabicPeriod"/>
            </a:pPr>
            <a:r>
              <a:rPr lang="id-ID" b="1" dirty="0"/>
              <a:t>Etika Jurnalistik:</a:t>
            </a:r>
            <a:r>
              <a:rPr lang="id-ID" dirty="0"/>
              <a:t> Media daring perlu menyeimbangkan kebutuhan </a:t>
            </a:r>
            <a:r>
              <a:rPr lang="id-ID" dirty="0" err="1"/>
              <a:t>trafik</a:t>
            </a:r>
            <a:r>
              <a:rPr lang="id-ID" dirty="0"/>
              <a:t> dengan tanggung jawab dalam menyajikan berita yang akurat dan tidak berlebihan.</a:t>
            </a:r>
          </a:p>
          <a:p>
            <a:pPr algn="just">
              <a:buFont typeface="+mj-lt"/>
              <a:buAutoNum type="arabicPeriod"/>
            </a:pPr>
            <a:r>
              <a:rPr lang="id-ID" b="1" dirty="0"/>
              <a:t>Kajian Wacana:</a:t>
            </a:r>
            <a:r>
              <a:rPr lang="id-ID" dirty="0"/>
              <a:t> Penelitian ini menegaskan relevansi pendekatan AWK dalam memahami dinamika kekuasaan, ideologi, dan strategi komunikasi dalam jurnalisme digital.</a:t>
            </a:r>
          </a:p>
          <a:p>
            <a:pPr marL="0" indent="0" algn="just">
              <a:buNone/>
            </a:pPr>
            <a:endParaRPr lang="id-ID" dirty="0"/>
          </a:p>
        </p:txBody>
      </p:sp>
    </p:spTree>
    <p:extLst>
      <p:ext uri="{BB962C8B-B14F-4D97-AF65-F5344CB8AC3E}">
        <p14:creationId xmlns:p14="http://schemas.microsoft.com/office/powerpoint/2010/main" val="340503660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CONCLUSION</a:t>
            </a:r>
          </a:p>
        </p:txBody>
      </p:sp>
      <p:sp>
        <p:nvSpPr>
          <p:cNvPr id="5" name="Content Placeholder 4"/>
          <p:cNvSpPr>
            <a:spLocks noGrp="1"/>
          </p:cNvSpPr>
          <p:nvPr>
            <p:ph idx="1"/>
          </p:nvPr>
        </p:nvSpPr>
        <p:spPr>
          <a:xfrm>
            <a:off x="579583" y="1376652"/>
            <a:ext cx="10515600" cy="4351339"/>
          </a:xfrm>
        </p:spPr>
        <p:txBody>
          <a:bodyPr>
            <a:normAutofit/>
          </a:bodyPr>
          <a:lstStyle/>
          <a:p>
            <a:pPr marL="0" indent="0" algn="just">
              <a:buNone/>
            </a:pPr>
            <a:endParaRPr lang="id-ID" sz="1400" dirty="0"/>
          </a:p>
          <a:p>
            <a:pPr marL="0" indent="0" algn="just">
              <a:buNone/>
            </a:pPr>
            <a:endParaRPr lang="id-ID" sz="1400" dirty="0"/>
          </a:p>
          <a:p>
            <a:pPr marL="0" indent="0" algn="just">
              <a:buNone/>
            </a:pPr>
            <a:r>
              <a:rPr lang="id-ID" sz="1400" dirty="0"/>
              <a:t>Penelitian ini mengungkapkan bahwa strategi penggunaan bahasa dalam media daring </a:t>
            </a:r>
            <a:r>
              <a:rPr lang="id-ID" sz="1400" dirty="0" err="1"/>
              <a:t>Detik.com</a:t>
            </a:r>
            <a:r>
              <a:rPr lang="id-ID" sz="1400" dirty="0"/>
              <a:t>, </a:t>
            </a:r>
            <a:r>
              <a:rPr lang="id-ID" sz="1400" dirty="0" err="1"/>
              <a:t>Tribunnews.com</a:t>
            </a:r>
            <a:r>
              <a:rPr lang="id-ID" sz="1400" dirty="0"/>
              <a:t>, dan </a:t>
            </a:r>
            <a:r>
              <a:rPr lang="id-ID" sz="1400" dirty="0" err="1"/>
              <a:t>CNNIndonesia</a:t>
            </a:r>
            <a:r>
              <a:rPr lang="id-ID" sz="1400" dirty="0"/>
              <a:t> tidak hanya berfungsi sebagai sarana penyampaian informasi, tetapi juga sebagai alat konstruksi realitas dan komunikasi ideologis. Temuan menunjukkan bahwa:</a:t>
            </a:r>
          </a:p>
          <a:p>
            <a:pPr algn="just">
              <a:buFont typeface="+mj-lt"/>
              <a:buAutoNum type="arabicPeriod"/>
            </a:pPr>
            <a:r>
              <a:rPr lang="id-ID" sz="1400" b="1" dirty="0"/>
              <a:t>Eufemisme</a:t>
            </a:r>
            <a:r>
              <a:rPr lang="id-ID" sz="1400" dirty="0"/>
              <a:t> digunakan untuk menghaluskan fakta atau tindakan, dengan tujuan meredam dampak negatif dan menjaga citra tokoh atau lembaga tertentu. </a:t>
            </a:r>
            <a:r>
              <a:rPr lang="id-ID" sz="1400" dirty="0" err="1"/>
              <a:t>Detik.com</a:t>
            </a:r>
            <a:r>
              <a:rPr lang="id-ID" sz="1400" dirty="0"/>
              <a:t> cenderung menggunakannya pada kasus seksual, sedangkan </a:t>
            </a:r>
            <a:r>
              <a:rPr lang="id-ID" sz="1400" dirty="0" err="1"/>
              <a:t>Tribunnews.com</a:t>
            </a:r>
            <a:r>
              <a:rPr lang="id-ID" sz="1400" dirty="0"/>
              <a:t> menonjol dalam pemberitaan politik, dan </a:t>
            </a:r>
            <a:r>
              <a:rPr lang="id-ID" sz="1400" dirty="0" err="1"/>
              <a:t>CNNIndonesia</a:t>
            </a:r>
            <a:r>
              <a:rPr lang="id-ID" sz="1400" dirty="0"/>
              <a:t> relatif netral namun tetap menggunakan eufemisme dalam konteks tertentu.</a:t>
            </a:r>
          </a:p>
          <a:p>
            <a:pPr algn="just">
              <a:buFont typeface="+mj-lt"/>
              <a:buAutoNum type="arabicPeriod"/>
            </a:pPr>
            <a:r>
              <a:rPr lang="id-ID" sz="1400" b="1" dirty="0" err="1"/>
              <a:t>Sensasionalisme</a:t>
            </a:r>
            <a:r>
              <a:rPr lang="id-ID" sz="1400" dirty="0"/>
              <a:t> dimanfaatkan untuk meningkatkan daya tarik dan </a:t>
            </a:r>
            <a:r>
              <a:rPr lang="id-ID" sz="1400" dirty="0" err="1"/>
              <a:t>trafik</a:t>
            </a:r>
            <a:r>
              <a:rPr lang="id-ID" sz="1400" dirty="0"/>
              <a:t> berita, terlihat dari pemakaian diksi hiperbolis dan emosional. </a:t>
            </a:r>
            <a:r>
              <a:rPr lang="id-ID" sz="1400" dirty="0" err="1"/>
              <a:t>Detik.com</a:t>
            </a:r>
            <a:r>
              <a:rPr lang="id-ID" sz="1400" dirty="0"/>
              <a:t> menonjol pada berita kriminalitas, </a:t>
            </a:r>
            <a:r>
              <a:rPr lang="id-ID" sz="1400" dirty="0" err="1"/>
              <a:t>Tribunnews.com</a:t>
            </a:r>
            <a:r>
              <a:rPr lang="id-ID" sz="1400" dirty="0"/>
              <a:t> memanfaatkan judul </a:t>
            </a:r>
            <a:r>
              <a:rPr lang="id-ID" sz="1400" dirty="0" err="1"/>
              <a:t>klikbait</a:t>
            </a:r>
            <a:r>
              <a:rPr lang="id-ID" sz="1400" dirty="0"/>
              <a:t>, sementara </a:t>
            </a:r>
            <a:r>
              <a:rPr lang="id-ID" sz="1400" dirty="0" err="1"/>
              <a:t>CNNIndonesia</a:t>
            </a:r>
            <a:r>
              <a:rPr lang="id-ID" sz="1400" dirty="0"/>
              <a:t> menampilkan </a:t>
            </a:r>
            <a:r>
              <a:rPr lang="id-ID" sz="1400" dirty="0" err="1"/>
              <a:t>sensasionalisme</a:t>
            </a:r>
            <a:r>
              <a:rPr lang="id-ID" sz="1400" dirty="0"/>
              <a:t> terutama pada pemberitaan kasus tragis.</a:t>
            </a:r>
          </a:p>
          <a:p>
            <a:pPr algn="just">
              <a:buFont typeface="+mj-lt"/>
              <a:buAutoNum type="arabicPeriod"/>
            </a:pPr>
            <a:r>
              <a:rPr lang="id-ID" sz="1400" dirty="0"/>
              <a:t>Praktik eufemisme dan </a:t>
            </a:r>
            <a:r>
              <a:rPr lang="id-ID" sz="1400" dirty="0" err="1"/>
              <a:t>sensasionalisme</a:t>
            </a:r>
            <a:r>
              <a:rPr lang="id-ID" sz="1400" dirty="0"/>
              <a:t> dalam ketiga media dipengaruhi oleh strategi redaksional, kepentingan pasar, dan dinamika kekuasaan sosial-politik, yang sejalan dengan tiga dimensi Analisis Wacana Kritis Norman </a:t>
            </a:r>
            <a:r>
              <a:rPr lang="id-ID" sz="1400" dirty="0" err="1"/>
              <a:t>Fairclough</a:t>
            </a:r>
            <a:r>
              <a:rPr lang="id-ID" sz="1400" dirty="0"/>
              <a:t> (teks, praktik diskursif, dan praktik sosial).</a:t>
            </a:r>
          </a:p>
          <a:p>
            <a:pPr marL="0" indent="0" algn="just">
              <a:buNone/>
            </a:pPr>
            <a:r>
              <a:rPr lang="id-ID" sz="1400" dirty="0"/>
              <a:t>Dengan demikian, pemilihan bahasa dalam media daring bukanlah aspek kebahasaan yang netral, tetapi bagian dari strategi komunikasi yang memengaruhi pembentukan opini publik dan mereproduksi relasi kekuasaan dalam masyarakat digital.</a:t>
            </a:r>
          </a:p>
        </p:txBody>
      </p:sp>
    </p:spTree>
    <p:extLst>
      <p:ext uri="{BB962C8B-B14F-4D97-AF65-F5344CB8AC3E}">
        <p14:creationId xmlns:p14="http://schemas.microsoft.com/office/powerpoint/2010/main" val="296520426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524000" y="935789"/>
            <a:ext cx="9144000" cy="879475"/>
          </a:xfrm>
        </p:spPr>
        <p:txBody>
          <a:bodyPr>
            <a:normAutofit fontScale="90000"/>
          </a:bodyPr>
          <a:lstStyle/>
          <a:p>
            <a:r>
              <a:rPr lang="en-US" b="1" dirty="0">
                <a:solidFill>
                  <a:schemeClr val="bg1"/>
                </a:solidFill>
                <a:latin typeface="+mn-lt"/>
                <a:cs typeface="Times New Roman" panose="02020603050405020304" pitchFamily="18" charset="0"/>
              </a:rPr>
              <a:t>THANK YOU!</a:t>
            </a:r>
          </a:p>
        </p:txBody>
      </p:sp>
      <p:sp>
        <p:nvSpPr>
          <p:cNvPr id="6" name="Subtitle 5"/>
          <p:cNvSpPr>
            <a:spLocks noGrp="1"/>
          </p:cNvSpPr>
          <p:nvPr>
            <p:ph type="subTitle" idx="1"/>
          </p:nvPr>
        </p:nvSpPr>
        <p:spPr>
          <a:xfrm>
            <a:off x="1524000" y="1690889"/>
            <a:ext cx="9144000" cy="940248"/>
          </a:xfrm>
        </p:spPr>
        <p:txBody>
          <a:bodyPr>
            <a:normAutofit/>
          </a:bodyPr>
          <a:lstStyle/>
          <a:p>
            <a:pPr>
              <a:lnSpc>
                <a:spcPct val="100000"/>
              </a:lnSpc>
            </a:pPr>
            <a:r>
              <a:rPr lang="en-US" sz="2000" b="1" dirty="0">
                <a:solidFill>
                  <a:schemeClr val="bg1"/>
                </a:solidFill>
              </a:rPr>
              <a:t>Follow us @...</a:t>
            </a:r>
          </a:p>
        </p:txBody>
      </p:sp>
      <p:sp>
        <p:nvSpPr>
          <p:cNvPr id="7" name="Title 4"/>
          <p:cNvSpPr txBox="1">
            <a:spLocks/>
          </p:cNvSpPr>
          <p:nvPr/>
        </p:nvSpPr>
        <p:spPr>
          <a:xfrm>
            <a:off x="1524000" y="1656700"/>
            <a:ext cx="9144000" cy="31712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1600" dirty="0">
              <a:solidFill>
                <a:schemeClr val="bg1"/>
              </a:solidFill>
              <a:latin typeface="+mn-lt"/>
              <a:cs typeface="Times New Roman" panose="02020603050405020304" pitchFamily="18" charset="0"/>
            </a:endParaRPr>
          </a:p>
        </p:txBody>
      </p:sp>
    </p:spTree>
    <p:extLst>
      <p:ext uri="{BB962C8B-B14F-4D97-AF65-F5344CB8AC3E}">
        <p14:creationId xmlns:p14="http://schemas.microsoft.com/office/powerpoint/2010/main" val="175751638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174</TotalTime>
  <Words>1203</Words>
  <Application>Microsoft Macintosh PowerPoint</Application>
  <PresentationFormat>Widescreen</PresentationFormat>
  <Paragraphs>63</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vt:lpstr>
      <vt:lpstr>Arial</vt:lpstr>
      <vt:lpstr>Calibri</vt:lpstr>
      <vt:lpstr>Calibri Light</vt:lpstr>
      <vt:lpstr>Franklin Gothic Demi Cond</vt:lpstr>
      <vt:lpstr>Franklin Gothic Medium Cond</vt:lpstr>
      <vt:lpstr>Office Theme</vt:lpstr>
      <vt:lpstr>STRATEGI EUFEMISME DAN SENSASIONALISME: STUDI KOMPARATIF PADA MEDIA DARING DETIK.COM, TRIBUNNEWS.COM, DAN CNNINDONESIA</vt:lpstr>
      <vt:lpstr>INTRODUCTION</vt:lpstr>
      <vt:lpstr>LITERATURE REVIEW</vt:lpstr>
      <vt:lpstr>METHOD</vt:lpstr>
      <vt:lpstr>PowerPoint Presentation</vt:lpstr>
      <vt:lpstr>FINDING AND DISCUSSION</vt:lpstr>
      <vt:lpstr>PowerPoint Presentation</vt:lpstr>
      <vt:lpstr>CONCLUSION</vt:lpstr>
      <vt:lpstr>THANK YOU!</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ismail - [2010]</dc:creator>
  <cp:lastModifiedBy>Gerry Kadamehang</cp:lastModifiedBy>
  <cp:revision>7</cp:revision>
  <dcterms:created xsi:type="dcterms:W3CDTF">2023-04-14T06:04:15Z</dcterms:created>
  <dcterms:modified xsi:type="dcterms:W3CDTF">2025-08-05T18:34:45Z</dcterms:modified>
</cp:coreProperties>
</file>