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9" r:id="rId4"/>
    <p:sldId id="258" r:id="rId5"/>
    <p:sldId id="260" r:id="rId6"/>
    <p:sldId id="264" r:id="rId7"/>
    <p:sldId id="265" r:id="rId8"/>
    <p:sldId id="266" r:id="rId9"/>
    <p:sldId id="267" r:id="rId10"/>
    <p:sldId id="261" r:id="rId11"/>
    <p:sldId id="26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866" autoAdjust="0"/>
    <p:restoredTop sz="94660"/>
  </p:normalViewPr>
  <p:slideViewPr>
    <p:cSldViewPr snapToGrid="0">
      <p:cViewPr varScale="1">
        <p:scale>
          <a:sx n="74" d="100"/>
          <a:sy n="74" d="100"/>
        </p:scale>
        <p:origin x="1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ABAA28-DA46-42EA-ACFF-278DA77E579D}" type="datetimeFigureOut">
              <a:rPr lang="en-ID" smtClean="0"/>
              <a:t>31/07/2025</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C56254-029C-4DD0-8802-8710D5610970}" type="slidenum">
              <a:rPr lang="en-ID" smtClean="0"/>
              <a:t>‹#›</a:t>
            </a:fld>
            <a:endParaRPr lang="en-ID"/>
          </a:p>
        </p:txBody>
      </p:sp>
    </p:spTree>
    <p:extLst>
      <p:ext uri="{BB962C8B-B14F-4D97-AF65-F5344CB8AC3E}">
        <p14:creationId xmlns:p14="http://schemas.microsoft.com/office/powerpoint/2010/main" val="1246300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b="1" cap="none" spc="50">
                <a:ln w="9525" cmpd="sng">
                  <a:solidFill>
                    <a:srgbClr val="002060"/>
                  </a:solidFill>
                  <a:prstDash val="solid"/>
                </a:ln>
                <a:solidFill>
                  <a:srgbClr val="70AD47">
                    <a:tint val="1000"/>
                  </a:srgbClr>
                </a:solidFill>
                <a:effectLst>
                  <a:glow rad="38100">
                    <a:schemeClr val="accent1">
                      <a:alpha val="40000"/>
                    </a:schemeClr>
                  </a:glow>
                </a:effectLst>
                <a:latin typeface="Franklin Gothic Demi Cond" panose="020B0706030402020204" pitchFamily="34" charset="0"/>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lumMod val="95000"/>
                  </a:schemeClr>
                </a:solidFill>
                <a:latin typeface="Franklin Gothic Medium Cond" panose="020B06060304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B9278C43-7C78-4843-9DB0-26079ABFD95C}"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935066998"/>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a:t>Click to edit Master title style</a:t>
            </a:r>
          </a:p>
        </p:txBody>
      </p:sp>
      <p:sp>
        <p:nvSpPr>
          <p:cNvPr id="3" name="Vertical Text Placeholder 2"/>
          <p:cNvSpPr>
            <a:spLocks noGrp="1"/>
          </p:cNvSpPr>
          <p:nvPr>
            <p:ph type="body" orient="vert" idx="1"/>
          </p:nvPr>
        </p:nvSpPr>
        <p:spPr>
          <a:solidFill>
            <a:srgbClr val="FFFFFF">
              <a:alpha val="50196"/>
            </a:srgbClr>
          </a:solidFill>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03471524"/>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85003"/>
            <a:ext cx="2628899" cy="5391959"/>
          </a:xfrm>
        </p:spPr>
        <p:txBody>
          <a:bodyPr vert="eaVert"/>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838200" y="785003"/>
            <a:ext cx="7772399" cy="5391959"/>
          </a:xfrm>
          <a:solidFill>
            <a:srgbClr val="FFFFFF">
              <a:alpha val="50196"/>
            </a:srgbClr>
          </a:solidFill>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43303837"/>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9278C43-7C78-4843-9DB0-26079ABFD95C}"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41628093"/>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lgn="ctr">
              <a:defRPr sz="60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lgn="ctr">
              <a:buNone/>
              <a:defRPr sz="2400">
                <a:solidFill>
                  <a:schemeClr val="bg1"/>
                </a:solidFill>
                <a:latin typeface="Franklin Gothic Medium Cond" panose="020B06060304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9278C43-7C78-4843-9DB0-26079ABFD95C}" type="datetimeFigureOut">
              <a:rPr lang="en-US" smtClean="0"/>
              <a:t>7/31/2025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417565347"/>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a:solidFill>
            <a:srgbClr val="FFFFFF">
              <a:alpha val="50196"/>
            </a:srgbClr>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278C43-7C78-4843-9DB0-26079ABFD95C}" type="datetimeFigureOut">
              <a:rPr lang="en-US" smtClean="0"/>
              <a:t>7/31/2025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29928696"/>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9" y="2505075"/>
            <a:ext cx="5157787"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solidFill>
                  <a:schemeClr val="bg1"/>
                </a:solidFill>
                <a:latin typeface="Franklin Gothic Medium Cond" panose="020B0606030402020204" pitchFamily="34"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a:solidFill>
            <a:srgbClr val="FFFFFF">
              <a:alpha val="50196"/>
            </a:srgbClr>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9278C43-7C78-4843-9DB0-26079ABFD95C}" type="datetimeFigureOut">
              <a:rPr lang="en-US" smtClean="0"/>
              <a:t>7/31/2025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2675268220"/>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B9278C43-7C78-4843-9DB0-26079ABFD95C}" type="datetimeFigureOut">
              <a:rPr lang="en-US" smtClean="0"/>
              <a:t>7/31/2025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364474390"/>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78C43-7C78-4843-9DB0-26079ABFD95C}" type="datetimeFigureOut">
              <a:rPr lang="en-US" smtClean="0"/>
              <a:t>7/31/2025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750322247"/>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Content Placeholder 2"/>
          <p:cNvSpPr>
            <a:spLocks noGrp="1"/>
          </p:cNvSpPr>
          <p:nvPr>
            <p:ph idx="1"/>
          </p:nvPr>
        </p:nvSpPr>
        <p:spPr>
          <a:xfrm>
            <a:off x="5183188" y="987427"/>
            <a:ext cx="6172200" cy="4873625"/>
          </a:xfrm>
          <a:solidFill>
            <a:srgbClr val="FFFFFF">
              <a:alpha val="50196"/>
            </a:srgbClr>
          </a:solidFill>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7/31/2025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4179384765"/>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Franklin Gothic Demi Cond" panose="020B0706030402020204" pitchFamily="34" charset="0"/>
              </a:defRPr>
            </a:lvl1pPr>
          </a:lstStyle>
          <a:p>
            <a:r>
              <a:rPr lang="en-US" dirty="0"/>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bg1"/>
                </a:solidFill>
                <a:latin typeface="Franklin Gothic Medium Cond" panose="020B0606030402020204" pitchFamily="34"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278C43-7C78-4843-9DB0-26079ABFD95C}" type="datetimeFigureOut">
              <a:rPr lang="en-US" smtClean="0"/>
              <a:t>7/31/2025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D7BE7-220C-4592-A6F3-146279601EDE}" type="slidenum">
              <a:rPr lang="en-US" smtClean="0"/>
              <a:t>‹#›</a:t>
            </a:fld>
            <a:endParaRPr lang="en-US"/>
          </a:p>
        </p:txBody>
      </p:sp>
    </p:spTree>
    <p:extLst>
      <p:ext uri="{BB962C8B-B14F-4D97-AF65-F5344CB8AC3E}">
        <p14:creationId xmlns:p14="http://schemas.microsoft.com/office/powerpoint/2010/main" val="1426204985"/>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78C43-7C78-4843-9DB0-26079ABFD95C}" type="datetimeFigureOut">
              <a:rPr lang="en-US" smtClean="0"/>
              <a:t>7/31/2025</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D7BE7-220C-4592-A6F3-146279601EDE}" type="slidenum">
              <a:rPr lang="en-US" smtClean="0"/>
              <a:t>‹#›</a:t>
            </a:fld>
            <a:endParaRPr lang="en-US"/>
          </a:p>
        </p:txBody>
      </p:sp>
    </p:spTree>
    <p:extLst>
      <p:ext uri="{BB962C8B-B14F-4D97-AF65-F5344CB8AC3E}">
        <p14:creationId xmlns:p14="http://schemas.microsoft.com/office/powerpoint/2010/main" val="3095431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oi.org/10.1016/0378-2166(95)00014-3" TargetMode="External"/><Relationship Id="rId2" Type="http://schemas.openxmlformats.org/officeDocument/2006/relationships/hyperlink" Target="https://doi.org/10.1007/978-3-030-56705-4_21" TargetMode="External"/><Relationship Id="rId1" Type="http://schemas.openxmlformats.org/officeDocument/2006/relationships/slideLayout" Target="../slideLayouts/slideLayout2.xml"/><Relationship Id="rId6" Type="http://schemas.openxmlformats.org/officeDocument/2006/relationships/hyperlink" Target="https://doi.org/10.1177/1609406917733847" TargetMode="External"/><Relationship Id="rId5" Type="http://schemas.openxmlformats.org/officeDocument/2006/relationships/hyperlink" Target="https://doi.org/10.1016/j.pragma.2021.05.002" TargetMode="External"/><Relationship Id="rId4" Type="http://schemas.openxmlformats.org/officeDocument/2006/relationships/hyperlink" Target="https://doi.org/10.1017/CBO9780511975751"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89808" y="2258379"/>
            <a:ext cx="11812385" cy="879475"/>
          </a:xfrm>
        </p:spPr>
        <p:txBody>
          <a:bodyPr>
            <a:noAutofit/>
          </a:bodyPr>
          <a:lstStyle/>
          <a:p>
            <a:r>
              <a:rPr lang="en-ID" sz="5000" dirty="0">
                <a:effectLst/>
              </a:rPr>
              <a:t>The Dynamics of Impoliteness in Political Debate Utterances: A Pragmatic Study</a:t>
            </a:r>
            <a:endParaRPr lang="en-ID" sz="5000" b="0" dirty="0">
              <a:effectLst/>
            </a:endParaRPr>
          </a:p>
        </p:txBody>
      </p:sp>
      <p:sp>
        <p:nvSpPr>
          <p:cNvPr id="6" name="Subtitle 5"/>
          <p:cNvSpPr>
            <a:spLocks noGrp="1"/>
          </p:cNvSpPr>
          <p:nvPr>
            <p:ph type="subTitle" idx="1"/>
          </p:nvPr>
        </p:nvSpPr>
        <p:spPr>
          <a:xfrm>
            <a:off x="551411" y="3613710"/>
            <a:ext cx="11089177" cy="940248"/>
          </a:xfrm>
        </p:spPr>
        <p:txBody>
          <a:bodyPr>
            <a:normAutofit/>
          </a:bodyPr>
          <a:lstStyle/>
          <a:p>
            <a:pPr>
              <a:lnSpc>
                <a:spcPct val="100000"/>
              </a:lnSpc>
            </a:pPr>
            <a:r>
              <a:rPr lang="en-US" sz="1600" b="1" dirty="0" err="1">
                <a:latin typeface="Franklin Gothic Medium" panose="020B0603020102020204" pitchFamily="34" charset="0"/>
                <a:cs typeface="Times New Roman" panose="02020603050405020304" pitchFamily="18" charset="0"/>
              </a:rPr>
              <a:t>Sriwati</a:t>
            </a:r>
            <a:r>
              <a:rPr lang="en-US" sz="1600" b="1" dirty="0">
                <a:latin typeface="Franklin Gothic Medium" panose="020B0603020102020204" pitchFamily="34" charset="0"/>
                <a:cs typeface="Times New Roman" panose="02020603050405020304" pitchFamily="18" charset="0"/>
              </a:rPr>
              <a:t> </a:t>
            </a:r>
            <a:r>
              <a:rPr lang="en-US" sz="1200" b="1" dirty="0">
                <a:latin typeface="Franklin Gothic Medium" panose="020B0603020102020204" pitchFamily="34" charset="0"/>
                <a:cs typeface="Times New Roman" panose="02020603050405020304" pitchFamily="18" charset="0"/>
              </a:rPr>
              <a:t>(1)</a:t>
            </a:r>
            <a:r>
              <a:rPr lang="en-US" sz="1600" b="1" dirty="0">
                <a:latin typeface="Franklin Gothic Medium" panose="020B0603020102020204" pitchFamily="34" charset="0"/>
                <a:cs typeface="Times New Roman" panose="02020603050405020304" pitchFamily="18" charset="0"/>
              </a:rPr>
              <a:t>, Kevin </a:t>
            </a:r>
            <a:r>
              <a:rPr lang="en-US" sz="1600" b="1" dirty="0" err="1">
                <a:latin typeface="Franklin Gothic Medium" panose="020B0603020102020204" pitchFamily="34" charset="0"/>
                <a:cs typeface="Times New Roman" panose="02020603050405020304" pitchFamily="18" charset="0"/>
              </a:rPr>
              <a:t>Andrian</a:t>
            </a:r>
            <a:r>
              <a:rPr lang="en-US" sz="1600" b="1" dirty="0">
                <a:latin typeface="Franklin Gothic Medium" panose="020B0603020102020204" pitchFamily="34" charset="0"/>
                <a:cs typeface="Times New Roman" panose="02020603050405020304" pitchFamily="18" charset="0"/>
              </a:rPr>
              <a:t> </a:t>
            </a:r>
            <a:r>
              <a:rPr lang="en-US" sz="1600" b="1" dirty="0" err="1">
                <a:latin typeface="Franklin Gothic Medium" panose="020B0603020102020204" pitchFamily="34" charset="0"/>
                <a:cs typeface="Times New Roman" panose="02020603050405020304" pitchFamily="18" charset="0"/>
              </a:rPr>
              <a:t>Seda</a:t>
            </a:r>
            <a:r>
              <a:rPr lang="en-US" sz="1600" b="1" dirty="0">
                <a:latin typeface="Franklin Gothic Medium" panose="020B0603020102020204" pitchFamily="34" charset="0"/>
                <a:cs typeface="Times New Roman" panose="02020603050405020304" pitchFamily="18" charset="0"/>
              </a:rPr>
              <a:t> </a:t>
            </a:r>
            <a:r>
              <a:rPr lang="en-US" sz="1200" b="1" dirty="0">
                <a:latin typeface="Franklin Gothic Medium" panose="020B0603020102020204" pitchFamily="34" charset="0"/>
                <a:cs typeface="Times New Roman" panose="02020603050405020304" pitchFamily="18" charset="0"/>
              </a:rPr>
              <a:t>(2)</a:t>
            </a:r>
            <a:r>
              <a:rPr lang="en-US" sz="1600" b="1" dirty="0">
                <a:latin typeface="Franklin Gothic Medium" panose="020B0603020102020204" pitchFamily="34" charset="0"/>
                <a:cs typeface="Times New Roman" panose="02020603050405020304" pitchFamily="18" charset="0"/>
              </a:rPr>
              <a:t>, </a:t>
            </a:r>
            <a:r>
              <a:rPr lang="en-US" sz="1600" b="1" dirty="0" err="1">
                <a:latin typeface="Franklin Gothic Medium" panose="020B0603020102020204" pitchFamily="34" charset="0"/>
                <a:cs typeface="Times New Roman" panose="02020603050405020304" pitchFamily="18" charset="0"/>
              </a:rPr>
              <a:t>Dadang</a:t>
            </a:r>
            <a:r>
              <a:rPr lang="en-US" sz="1600" b="1" dirty="0">
                <a:latin typeface="Franklin Gothic Medium" panose="020B0603020102020204" pitchFamily="34" charset="0"/>
                <a:cs typeface="Times New Roman" panose="02020603050405020304" pitchFamily="18" charset="0"/>
              </a:rPr>
              <a:t> </a:t>
            </a:r>
            <a:r>
              <a:rPr lang="en-US" sz="1600" b="1" dirty="0" err="1">
                <a:latin typeface="Franklin Gothic Medium" panose="020B0603020102020204" pitchFamily="34" charset="0"/>
                <a:cs typeface="Times New Roman" panose="02020603050405020304" pitchFamily="18" charset="0"/>
              </a:rPr>
              <a:t>Sudana</a:t>
            </a:r>
            <a:r>
              <a:rPr lang="en-US" sz="1600" b="1" dirty="0">
                <a:latin typeface="Franklin Gothic Medium" panose="020B0603020102020204" pitchFamily="34" charset="0"/>
                <a:cs typeface="Times New Roman" panose="02020603050405020304" pitchFamily="18" charset="0"/>
              </a:rPr>
              <a:t> </a:t>
            </a:r>
            <a:r>
              <a:rPr lang="en-US" sz="1200" b="1" dirty="0">
                <a:latin typeface="Franklin Gothic Medium" panose="020B0603020102020204" pitchFamily="34" charset="0"/>
                <a:cs typeface="Times New Roman" panose="02020603050405020304" pitchFamily="18" charset="0"/>
              </a:rPr>
              <a:t>(3)</a:t>
            </a:r>
            <a:r>
              <a:rPr lang="en-US" sz="1600" b="1" dirty="0">
                <a:latin typeface="Franklin Gothic Medium" panose="020B0603020102020204" pitchFamily="34" charset="0"/>
                <a:cs typeface="Times New Roman" panose="02020603050405020304" pitchFamily="18" charset="0"/>
              </a:rPr>
              <a:t>, </a:t>
            </a:r>
            <a:r>
              <a:rPr lang="en-US" sz="1600" b="1" dirty="0" err="1">
                <a:latin typeface="Franklin Gothic Medium" panose="020B0603020102020204" pitchFamily="34" charset="0"/>
                <a:cs typeface="Times New Roman" panose="02020603050405020304" pitchFamily="18" charset="0"/>
              </a:rPr>
              <a:t>Wawan</a:t>
            </a:r>
            <a:r>
              <a:rPr lang="en-US" sz="1600" b="1" dirty="0">
                <a:latin typeface="Franklin Gothic Medium" panose="020B0603020102020204" pitchFamily="34" charset="0"/>
                <a:cs typeface="Times New Roman" panose="02020603050405020304" pitchFamily="18" charset="0"/>
              </a:rPr>
              <a:t> Gunawan </a:t>
            </a:r>
            <a:r>
              <a:rPr lang="en-US" sz="1200" b="1" dirty="0">
                <a:latin typeface="Franklin Gothic Medium" panose="020B0603020102020204" pitchFamily="34" charset="0"/>
                <a:cs typeface="Times New Roman" panose="02020603050405020304" pitchFamily="18" charset="0"/>
              </a:rPr>
              <a:t>(4)</a:t>
            </a:r>
            <a:r>
              <a:rPr lang="en-US" sz="1600" b="1" dirty="0">
                <a:latin typeface="Franklin Gothic Medium" panose="020B0603020102020204" pitchFamily="34" charset="0"/>
                <a:cs typeface="Times New Roman" panose="02020603050405020304" pitchFamily="18" charset="0"/>
              </a:rPr>
              <a:t>, Yayu </a:t>
            </a:r>
            <a:r>
              <a:rPr lang="en-US" sz="1600" b="1" dirty="0" err="1">
                <a:latin typeface="Franklin Gothic Medium" panose="020B0603020102020204" pitchFamily="34" charset="0"/>
                <a:cs typeface="Times New Roman" panose="02020603050405020304" pitchFamily="18" charset="0"/>
              </a:rPr>
              <a:t>Maryuni</a:t>
            </a:r>
            <a:r>
              <a:rPr lang="en-US" sz="1600" b="1" dirty="0">
                <a:latin typeface="Franklin Gothic Medium" panose="020B0603020102020204" pitchFamily="34" charset="0"/>
                <a:cs typeface="Times New Roman" panose="02020603050405020304" pitchFamily="18" charset="0"/>
              </a:rPr>
              <a:t> </a:t>
            </a:r>
            <a:r>
              <a:rPr lang="en-US" sz="1200" b="1" dirty="0">
                <a:latin typeface="Franklin Gothic Medium" panose="020B0603020102020204" pitchFamily="34" charset="0"/>
                <a:cs typeface="Times New Roman" panose="02020603050405020304" pitchFamily="18" charset="0"/>
              </a:rPr>
              <a:t>(5)</a:t>
            </a:r>
            <a:endParaRPr lang="en-US" sz="1600" b="1" dirty="0">
              <a:latin typeface="Franklin Gothic Medium" panose="020B0603020102020204" pitchFamily="34" charset="0"/>
              <a:cs typeface="Times New Roman" panose="02020603050405020304" pitchFamily="18" charset="0"/>
            </a:endParaRPr>
          </a:p>
          <a:p>
            <a:pPr>
              <a:lnSpc>
                <a:spcPct val="100000"/>
              </a:lnSpc>
            </a:pPr>
            <a:r>
              <a:rPr lang="en-US" sz="1600" b="1" dirty="0">
                <a:solidFill>
                  <a:schemeClr val="bg1"/>
                </a:solidFill>
              </a:rPr>
              <a:t> Universitas Pendidikan Indonesia </a:t>
            </a:r>
            <a:r>
              <a:rPr lang="en-US" sz="1200" b="1" dirty="0">
                <a:solidFill>
                  <a:schemeClr val="bg1"/>
                </a:solidFill>
              </a:rPr>
              <a:t>(1,2,3,4,5).</a:t>
            </a:r>
            <a:endParaRPr lang="en-US" sz="1600" b="1" dirty="0">
              <a:solidFill>
                <a:schemeClr val="bg1"/>
              </a:solidFill>
            </a:endParaRPr>
          </a:p>
        </p:txBody>
      </p:sp>
      <p:sp>
        <p:nvSpPr>
          <p:cNvPr id="7" name="Title 4"/>
          <p:cNvSpPr txBox="1">
            <a:spLocks/>
          </p:cNvSpPr>
          <p:nvPr/>
        </p:nvSpPr>
        <p:spPr>
          <a:xfrm>
            <a:off x="1523999" y="3137854"/>
            <a:ext cx="9144000" cy="317125"/>
          </a:xfrm>
          <a:prstGeom prst="rect">
            <a:avLst/>
          </a:prstGeom>
          <a:solidFill>
            <a:srgbClr val="7030A0"/>
          </a:solidFill>
          <a:ln w="19050">
            <a:solidFill>
              <a:schemeClr val="bg1"/>
            </a:solidFill>
          </a:ln>
          <a:effectLst>
            <a:outerShdw blurRad="50800" dist="38100" dir="2700000" algn="tl" rotWithShape="0">
              <a:prstClr val="black">
                <a:alpha val="40000"/>
              </a:prstClr>
            </a:outerShdw>
          </a:effectLst>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i-FI" sz="1800" dirty="0">
                <a:solidFill>
                  <a:schemeClr val="bg1"/>
                </a:solidFill>
                <a:latin typeface="Franklin Gothic Demi Cond" panose="020B0706030402020204" pitchFamily="34" charset="0"/>
                <a:cs typeface="Times New Roman" panose="02020603050405020304" pitchFamily="18" charset="0"/>
              </a:rPr>
              <a:t>No. Abstract: ABS-ICOLLITE-25192 </a:t>
            </a:r>
            <a:endParaRPr lang="en-US" sz="1800" dirty="0">
              <a:solidFill>
                <a:schemeClr val="bg1"/>
              </a:solidFill>
              <a:latin typeface="Franklin Gothic Demi Cond" panose="020B0706030402020204" pitchFamily="34" charset="0"/>
              <a:cs typeface="Times New Roman" panose="02020603050405020304" pitchFamily="18" charset="0"/>
            </a:endParaRPr>
          </a:p>
        </p:txBody>
      </p:sp>
    </p:spTree>
    <p:extLst>
      <p:ext uri="{BB962C8B-B14F-4D97-AF65-F5344CB8AC3E}">
        <p14:creationId xmlns:p14="http://schemas.microsoft.com/office/powerpoint/2010/main" val="346991933"/>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CONCLUSION</a:t>
            </a:r>
          </a:p>
        </p:txBody>
      </p:sp>
      <p:sp>
        <p:nvSpPr>
          <p:cNvPr id="5" name="Content Placeholder 4"/>
          <p:cNvSpPr>
            <a:spLocks noGrp="1"/>
          </p:cNvSpPr>
          <p:nvPr>
            <p:ph idx="1"/>
          </p:nvPr>
        </p:nvSpPr>
        <p:spPr>
          <a:xfrm>
            <a:off x="579583" y="1376652"/>
            <a:ext cx="10515600" cy="4351339"/>
          </a:xfrm>
        </p:spPr>
        <p:txBody>
          <a:bodyPr>
            <a:normAutofit fontScale="85000" lnSpcReduction="20000"/>
          </a:bodyPr>
          <a:lstStyle/>
          <a:p>
            <a:pPr marL="0" indent="0" algn="just">
              <a:buNone/>
            </a:pPr>
            <a:r>
              <a:rPr lang="en-ID" dirty="0"/>
              <a:t>This study revealed that impoliteness is a linguistic element strategically employed by politicians in public debates both to construct self-image and to undermine opponents’ positions. Through a pragmatic approach, the analysis demonstrated that all five of Culpeper’s (1996) impoliteness strategies—bald on record, positive impoliteness, negative impoliteness, sarcasm/mock politeness, and withholding politeness—appear across the three debates examined. Bald on record strategies were frequently used to assert direct dominance, while positive and negative impoliteness serve to undermine the interlocutor’s identity and rights. Sarcasm emerged as a form of subtle resistance that maintains a façade of politeness, whereas withholding politeness is more implicit yet exerts a significant impact on the interaction. The findings also indicated that impoliteness does not operate in isolation, but is shaped by discourse context, the speaker’s social position, and media framing. This demonstrated that political debates were not merely forums for exchanging ideas but also arenas of competition, where linguistic strategies are mobilized to gain symbolic advantage.</a:t>
            </a:r>
          </a:p>
        </p:txBody>
      </p:sp>
    </p:spTree>
    <p:extLst>
      <p:ext uri="{BB962C8B-B14F-4D97-AF65-F5344CB8AC3E}">
        <p14:creationId xmlns:p14="http://schemas.microsoft.com/office/powerpoint/2010/main" val="2965204266"/>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REFERENCES</a:t>
            </a:r>
          </a:p>
        </p:txBody>
      </p:sp>
      <p:sp>
        <p:nvSpPr>
          <p:cNvPr id="5" name="Content Placeholder 4"/>
          <p:cNvSpPr>
            <a:spLocks noGrp="1"/>
          </p:cNvSpPr>
          <p:nvPr>
            <p:ph idx="1"/>
          </p:nvPr>
        </p:nvSpPr>
        <p:spPr>
          <a:xfrm>
            <a:off x="579583" y="1376652"/>
            <a:ext cx="10515600" cy="4351339"/>
          </a:xfrm>
        </p:spPr>
        <p:txBody>
          <a:bodyPr>
            <a:normAutofit fontScale="92500" lnSpcReduction="10000"/>
          </a:bodyPr>
          <a:lstStyle/>
          <a:p>
            <a:r>
              <a:rPr lang="en-US" sz="2000" dirty="0" err="1"/>
              <a:t>Bousfield</a:t>
            </a:r>
            <a:r>
              <a:rPr lang="en-US" sz="2000" dirty="0"/>
              <a:t>, D. (2021). (</a:t>
            </a:r>
            <a:r>
              <a:rPr lang="en-US" sz="2000" dirty="0" err="1"/>
              <a:t>Im</a:t>
            </a:r>
            <a:r>
              <a:rPr lang="en-US" sz="2000" dirty="0"/>
              <a:t>)politeness and identity. In J. Culpeper, M. </a:t>
            </a:r>
            <a:r>
              <a:rPr lang="en-US" sz="2000" dirty="0" err="1"/>
              <a:t>Haugh</a:t>
            </a:r>
            <a:r>
              <a:rPr lang="en-US" sz="2000" dirty="0"/>
              <a:t>, &amp; D. Z. </a:t>
            </a:r>
            <a:r>
              <a:rPr lang="en-US" sz="2000" dirty="0" err="1"/>
              <a:t>Kádár</a:t>
            </a:r>
            <a:r>
              <a:rPr lang="en-US" sz="2000" dirty="0"/>
              <a:t> (Eds.), </a:t>
            </a:r>
            <a:r>
              <a:rPr lang="en-US" sz="2000" i="1" dirty="0"/>
              <a:t>The Palgrave handbook of linguistic (</a:t>
            </a:r>
            <a:r>
              <a:rPr lang="en-US" sz="2000" i="1" dirty="0" err="1"/>
              <a:t>im</a:t>
            </a:r>
            <a:r>
              <a:rPr lang="en-US" sz="2000" i="1" dirty="0"/>
              <a:t>)politeness</a:t>
            </a:r>
            <a:r>
              <a:rPr lang="en-US" sz="2000" dirty="0"/>
              <a:t> (pp. 499–521). Palgrave Macmillan. </a:t>
            </a:r>
            <a:r>
              <a:rPr lang="en-US" sz="2000" dirty="0">
                <a:hlinkClick r:id="rId2"/>
              </a:rPr>
              <a:t>https://doi.org/10.1007/978-3-030-56705-4_21</a:t>
            </a:r>
            <a:endParaRPr lang="en-US" sz="2000" dirty="0"/>
          </a:p>
          <a:p>
            <a:r>
              <a:rPr lang="en-US" sz="2000" dirty="0"/>
              <a:t>Culpeper, J. (1996). Towards an anatomy of impoliteness. </a:t>
            </a:r>
            <a:r>
              <a:rPr lang="en-US" sz="2000" i="1" dirty="0"/>
              <a:t>Journal of Pragmatics, 25</a:t>
            </a:r>
            <a:r>
              <a:rPr lang="en-US" sz="2000" dirty="0"/>
              <a:t>(3), 349–367. </a:t>
            </a:r>
            <a:r>
              <a:rPr lang="en-US" sz="2000" dirty="0">
                <a:hlinkClick r:id="rId3"/>
              </a:rPr>
              <a:t>https://doi.org/10.1016/0378-2166(95)00014-3</a:t>
            </a:r>
            <a:endParaRPr lang="en-US" sz="2000" dirty="0"/>
          </a:p>
          <a:p>
            <a:r>
              <a:rPr lang="en-US" sz="2000" dirty="0"/>
              <a:t>Culpeper, J. (2011). </a:t>
            </a:r>
            <a:r>
              <a:rPr lang="en-US" sz="2000" i="1" dirty="0"/>
              <a:t>Impoliteness: Using language to cause offence.</a:t>
            </a:r>
            <a:r>
              <a:rPr lang="en-US" sz="2000" dirty="0"/>
              <a:t> Cambridge University Press. </a:t>
            </a:r>
            <a:r>
              <a:rPr lang="en-US" sz="2000" dirty="0">
                <a:hlinkClick r:id="rId4"/>
              </a:rPr>
              <a:t>https://doi.org/10.1017/CBO9780511975751</a:t>
            </a:r>
            <a:endParaRPr lang="en-US" sz="2000" dirty="0"/>
          </a:p>
          <a:p>
            <a:r>
              <a:rPr lang="en-US" sz="2000" dirty="0"/>
              <a:t>Culpeper, J., &amp; </a:t>
            </a:r>
            <a:r>
              <a:rPr lang="en-US" sz="2000" dirty="0" err="1"/>
              <a:t>Haugh</a:t>
            </a:r>
            <a:r>
              <a:rPr lang="en-US" sz="2000" dirty="0"/>
              <a:t>, M. (2021). </a:t>
            </a:r>
            <a:r>
              <a:rPr lang="en-US" sz="2000" i="1" dirty="0"/>
              <a:t>Pragmatics and the English language</a:t>
            </a:r>
            <a:r>
              <a:rPr lang="en-US" sz="2000" dirty="0"/>
              <a:t> (2nd ed.). Palgrave Macmillan.</a:t>
            </a:r>
          </a:p>
          <a:p>
            <a:r>
              <a:rPr lang="en-US" sz="2000" dirty="0"/>
              <a:t>Culpeper, J., &amp; </a:t>
            </a:r>
            <a:r>
              <a:rPr lang="en-US" sz="2000" dirty="0" err="1"/>
              <a:t>Haugh</a:t>
            </a:r>
            <a:r>
              <a:rPr lang="en-US" sz="2000" dirty="0"/>
              <a:t>, M. (Eds.). (2021). Pragmatics of social media (pp. 231–254). </a:t>
            </a:r>
            <a:r>
              <a:rPr lang="en-US" sz="2000" i="1" dirty="0"/>
              <a:t>De </a:t>
            </a:r>
            <a:r>
              <a:rPr lang="en-US" sz="2000" i="1" dirty="0" err="1"/>
              <a:t>Gruyter</a:t>
            </a:r>
            <a:r>
              <a:rPr lang="en-US" sz="2000" i="1" dirty="0"/>
              <a:t>.</a:t>
            </a:r>
            <a:endParaRPr lang="en-US" sz="2000" dirty="0"/>
          </a:p>
          <a:p>
            <a:r>
              <a:rPr lang="en-US" sz="2000" dirty="0" err="1"/>
              <a:t>Haugh</a:t>
            </a:r>
            <a:r>
              <a:rPr lang="en-US" sz="2000" dirty="0"/>
              <a:t>, M., &amp; Chang, W. (2021). Face, politeness and impoliteness in political discourse. </a:t>
            </a:r>
            <a:r>
              <a:rPr lang="en-US" sz="2000" i="1" dirty="0"/>
              <a:t>Journal of Pragmatics, 180</a:t>
            </a:r>
            <a:r>
              <a:rPr lang="en-US" sz="2000" dirty="0"/>
              <a:t>, 160–172. </a:t>
            </a:r>
            <a:r>
              <a:rPr lang="en-US" sz="2000" dirty="0">
                <a:hlinkClick r:id="rId5"/>
              </a:rPr>
              <a:t>https://doi.org/10.1016/j.pragma.2021.05.002</a:t>
            </a:r>
            <a:endParaRPr lang="en-US" sz="2000" dirty="0"/>
          </a:p>
          <a:p>
            <a:r>
              <a:rPr lang="en-US" sz="2000" dirty="0" err="1"/>
              <a:t>Nowell</a:t>
            </a:r>
            <a:r>
              <a:rPr lang="en-US" sz="2000" dirty="0"/>
              <a:t>, L. S., Norris, J. M., White, D. E., &amp; </a:t>
            </a:r>
            <a:r>
              <a:rPr lang="en-US" sz="2000" dirty="0" err="1"/>
              <a:t>Moules</a:t>
            </a:r>
            <a:r>
              <a:rPr lang="en-US" sz="2000" dirty="0"/>
              <a:t>, N. J. (2017). Thematic </a:t>
            </a:r>
            <a:r>
              <a:rPr lang="en-US" sz="2000" dirty="0" smtClean="0"/>
              <a:t>analysis: </a:t>
            </a:r>
            <a:r>
              <a:rPr lang="id-ID" sz="2000" dirty="0" smtClean="0"/>
              <a:t>Striving </a:t>
            </a:r>
            <a:r>
              <a:rPr lang="id-ID" sz="2000" dirty="0"/>
              <a:t>to meet the trustworthiness criteria. </a:t>
            </a:r>
            <a:r>
              <a:rPr lang="id-ID" sz="2000" i="1" dirty="0"/>
              <a:t>International Journal of Qualitative Methods, 16</a:t>
            </a:r>
            <a:r>
              <a:rPr lang="id-ID" sz="2000" dirty="0"/>
              <a:t>(1), 1–13. </a:t>
            </a:r>
            <a:r>
              <a:rPr lang="id-ID" sz="2000" dirty="0">
                <a:hlinkClick r:id="rId6"/>
              </a:rPr>
              <a:t>https://</a:t>
            </a:r>
            <a:r>
              <a:rPr lang="id-ID" sz="2000" dirty="0" smtClean="0">
                <a:hlinkClick r:id="rId6"/>
              </a:rPr>
              <a:t>doi.org/10.1177/1609406917733847</a:t>
            </a:r>
            <a:r>
              <a:rPr lang="en-US" sz="2000" dirty="0" smtClean="0"/>
              <a:t> </a:t>
            </a:r>
            <a:endParaRPr lang="en-US" sz="2000" dirty="0"/>
          </a:p>
        </p:txBody>
      </p:sp>
    </p:spTree>
    <p:extLst>
      <p:ext uri="{BB962C8B-B14F-4D97-AF65-F5344CB8AC3E}">
        <p14:creationId xmlns:p14="http://schemas.microsoft.com/office/powerpoint/2010/main" val="3004828107"/>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524000" y="935789"/>
            <a:ext cx="9144000" cy="879475"/>
          </a:xfrm>
        </p:spPr>
        <p:txBody>
          <a:bodyPr>
            <a:normAutofit fontScale="90000"/>
          </a:bodyPr>
          <a:lstStyle/>
          <a:p>
            <a:r>
              <a:rPr lang="en-US" b="1" dirty="0">
                <a:solidFill>
                  <a:schemeClr val="bg1"/>
                </a:solidFill>
                <a:latin typeface="+mn-lt"/>
                <a:cs typeface="Times New Roman" panose="02020603050405020304" pitchFamily="18" charset="0"/>
              </a:rPr>
              <a:t>THANK YOU!</a:t>
            </a:r>
          </a:p>
        </p:txBody>
      </p:sp>
      <p:sp>
        <p:nvSpPr>
          <p:cNvPr id="6" name="Subtitle 5"/>
          <p:cNvSpPr>
            <a:spLocks noGrp="1"/>
          </p:cNvSpPr>
          <p:nvPr>
            <p:ph type="subTitle" idx="1"/>
          </p:nvPr>
        </p:nvSpPr>
        <p:spPr>
          <a:xfrm>
            <a:off x="1524000" y="1690889"/>
            <a:ext cx="9144000" cy="940248"/>
          </a:xfrm>
        </p:spPr>
        <p:txBody>
          <a:bodyPr>
            <a:normAutofit/>
          </a:bodyPr>
          <a:lstStyle/>
          <a:p>
            <a:pPr>
              <a:lnSpc>
                <a:spcPct val="100000"/>
              </a:lnSpc>
            </a:pPr>
            <a:endParaRPr lang="en-US" sz="2000" b="1" dirty="0">
              <a:solidFill>
                <a:schemeClr val="bg1"/>
              </a:solidFill>
            </a:endParaRPr>
          </a:p>
        </p:txBody>
      </p:sp>
      <p:sp>
        <p:nvSpPr>
          <p:cNvPr id="7" name="Title 4"/>
          <p:cNvSpPr txBox="1">
            <a:spLocks/>
          </p:cNvSpPr>
          <p:nvPr/>
        </p:nvSpPr>
        <p:spPr>
          <a:xfrm>
            <a:off x="1524000" y="1656700"/>
            <a:ext cx="9144000" cy="317125"/>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1600" dirty="0">
              <a:solidFill>
                <a:schemeClr val="bg1"/>
              </a:solidFill>
              <a:latin typeface="+mn-lt"/>
              <a:cs typeface="Times New Roman" panose="02020603050405020304" pitchFamily="18" charset="0"/>
            </a:endParaRPr>
          </a:p>
        </p:txBody>
      </p:sp>
    </p:spTree>
    <p:extLst>
      <p:ext uri="{BB962C8B-B14F-4D97-AF65-F5344CB8AC3E}">
        <p14:creationId xmlns:p14="http://schemas.microsoft.com/office/powerpoint/2010/main" val="1757516389"/>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INTRODUCTION</a:t>
            </a:r>
          </a:p>
        </p:txBody>
      </p:sp>
      <p:sp>
        <p:nvSpPr>
          <p:cNvPr id="5" name="Content Placeholder 4"/>
          <p:cNvSpPr>
            <a:spLocks noGrp="1"/>
          </p:cNvSpPr>
          <p:nvPr>
            <p:ph idx="1"/>
          </p:nvPr>
        </p:nvSpPr>
        <p:spPr>
          <a:xfrm>
            <a:off x="579583" y="1376652"/>
            <a:ext cx="10515600" cy="4351339"/>
          </a:xfrm>
        </p:spPr>
        <p:txBody>
          <a:bodyPr>
            <a:normAutofit fontScale="77500" lnSpcReduction="20000"/>
          </a:bodyPr>
          <a:lstStyle/>
          <a:p>
            <a:pPr marL="0" indent="0" algn="just">
              <a:buNone/>
            </a:pPr>
            <a:r>
              <a:rPr lang="en-ID" dirty="0"/>
              <a:t>This study </a:t>
            </a:r>
            <a:r>
              <a:rPr lang="en-ID" dirty="0" err="1"/>
              <a:t>aimd</a:t>
            </a:r>
            <a:r>
              <a:rPr lang="en-ID" dirty="0"/>
              <a:t> to examine the forms and strategies of impoliteness in political debate utterances through a pragmatic approach. The data were collected from three televised public debates available on YouTube: </a:t>
            </a:r>
            <a:r>
              <a:rPr lang="en-ID" i="1" dirty="0"/>
              <a:t>Mata Najwa</a:t>
            </a:r>
            <a:r>
              <a:rPr lang="en-ID" dirty="0"/>
              <a:t>, </a:t>
            </a:r>
            <a:r>
              <a:rPr lang="en-ID" i="1" dirty="0"/>
              <a:t>Indonesia Lawyers Club</a:t>
            </a:r>
            <a:r>
              <a:rPr lang="en-ID" dirty="0"/>
              <a:t>, and </a:t>
            </a:r>
            <a:r>
              <a:rPr lang="en-ID" i="1" dirty="0"/>
              <a:t>Dialog </a:t>
            </a:r>
            <a:r>
              <a:rPr lang="en-ID" i="1" dirty="0" err="1"/>
              <a:t>Kebangsaan</a:t>
            </a:r>
            <a:r>
              <a:rPr lang="en-ID" i="1" dirty="0"/>
              <a:t> HUT </a:t>
            </a:r>
            <a:r>
              <a:rPr lang="en-ID" i="1" dirty="0" err="1"/>
              <a:t>tvOne</a:t>
            </a:r>
            <a:r>
              <a:rPr lang="en-ID" dirty="0"/>
              <a:t>. The analysis focused on impoliteness strategies based on Jonathan Culpeper’s (1996) framework, which comprises five categories: bald on record, positive impoliteness, negative impoliteness, sarcasm/mock politeness, and withholding politeness. The research employed a qualitative descriptive method using observation and note-taking techniques, supported by discourse context analysis. The findings reveal that all five impoliteness strategies appear in political debates, with the highest frequency observed in bald on record and sarcasm/mock politeness. These strategies are primarily used to attack the interlocutor’s face, assert dominance, and reinforce the politicians’ ideological positions in the public sphere. The results suggest that impoliteness in political debates is not merely a violation of politeness norms, but rather a deliberate linguistic strategy employed in the contestation of political discourse. This study contributes to the development of pragmatic and political discourse studies, particularly in the context of digital media.</a:t>
            </a:r>
          </a:p>
          <a:p>
            <a:pPr algn="just"/>
            <a:r>
              <a:rPr lang="en-ID" dirty="0"/>
              <a:t>Keywords: Pragmatics, Impoliteness, Political Debate</a:t>
            </a:r>
          </a:p>
          <a:p>
            <a:pPr algn="just"/>
            <a:endParaRPr lang="en-ID" dirty="0"/>
          </a:p>
        </p:txBody>
      </p:sp>
    </p:spTree>
    <p:extLst>
      <p:ext uri="{BB962C8B-B14F-4D97-AF65-F5344CB8AC3E}">
        <p14:creationId xmlns:p14="http://schemas.microsoft.com/office/powerpoint/2010/main" val="2950692155"/>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LITERATURE REVIEW</a:t>
            </a:r>
          </a:p>
        </p:txBody>
      </p:sp>
      <p:sp>
        <p:nvSpPr>
          <p:cNvPr id="5" name="Content Placeholder 4"/>
          <p:cNvSpPr>
            <a:spLocks noGrp="1"/>
          </p:cNvSpPr>
          <p:nvPr>
            <p:ph idx="1"/>
          </p:nvPr>
        </p:nvSpPr>
        <p:spPr>
          <a:xfrm>
            <a:off x="579583" y="1376652"/>
            <a:ext cx="10515600" cy="4351339"/>
          </a:xfrm>
        </p:spPr>
        <p:txBody>
          <a:bodyPr>
            <a:normAutofit fontScale="47500" lnSpcReduction="20000"/>
          </a:bodyPr>
          <a:lstStyle/>
          <a:p>
            <a:pPr marL="0" indent="0">
              <a:buNone/>
            </a:pPr>
            <a:r>
              <a:rPr lang="en-ID" dirty="0"/>
              <a:t>Culpeper (1996) states that impoliteness can be classified into five main strategies, which mirror Brown and Levinson’s politeness strategies but in a form that attacks the interlocutor’s face. These strategies are as follows:</a:t>
            </a:r>
          </a:p>
          <a:p>
            <a:pPr lvl="0"/>
            <a:r>
              <a:rPr lang="en-ID" dirty="0"/>
              <a:t>Bald on Record Impoliteness</a:t>
            </a:r>
            <a:br>
              <a:rPr lang="en-ID" dirty="0"/>
            </a:br>
            <a:r>
              <a:rPr lang="en-ID" dirty="0"/>
              <a:t>Impoliteness is expressed directly and explicitly without any mitigation.</a:t>
            </a:r>
            <a:br>
              <a:rPr lang="en-ID" dirty="0"/>
            </a:br>
            <a:r>
              <a:rPr lang="en-ID" i="1" dirty="0"/>
              <a:t>Example:</a:t>
            </a:r>
            <a:r>
              <a:rPr lang="en-ID" dirty="0"/>
              <a:t> “You are stupid!”</a:t>
            </a:r>
          </a:p>
          <a:p>
            <a:pPr lvl="0"/>
            <a:r>
              <a:rPr lang="en-ID" dirty="0"/>
              <a:t>Positive Impoliteness</a:t>
            </a:r>
            <a:br>
              <a:rPr lang="en-ID" dirty="0"/>
            </a:br>
            <a:r>
              <a:rPr lang="en-ID" dirty="0"/>
              <a:t>A strategy that attacks the positive face of the interlocutor—the need to be accepted, appreciated, or liked.</a:t>
            </a:r>
            <a:br>
              <a:rPr lang="en-ID" dirty="0"/>
            </a:br>
            <a:r>
              <a:rPr lang="en-ID" i="1" dirty="0"/>
              <a:t>Example:</a:t>
            </a:r>
            <a:r>
              <a:rPr lang="en-ID" dirty="0"/>
              <a:t> Insulting, mocking, or ignoring others’ opinions.</a:t>
            </a:r>
          </a:p>
          <a:p>
            <a:pPr lvl="0"/>
            <a:r>
              <a:rPr lang="en-ID" dirty="0"/>
              <a:t>Negative Impoliteness</a:t>
            </a:r>
            <a:br>
              <a:rPr lang="en-ID" dirty="0"/>
            </a:br>
            <a:r>
              <a:rPr lang="en-ID" dirty="0"/>
              <a:t>A strategy that attacks the negative face—the right to be free from imposition or control.</a:t>
            </a:r>
            <a:br>
              <a:rPr lang="en-ID" dirty="0"/>
            </a:br>
            <a:r>
              <a:rPr lang="en-ID" i="1" dirty="0"/>
              <a:t>Example:</a:t>
            </a:r>
            <a:r>
              <a:rPr lang="en-ID" dirty="0"/>
              <a:t> Interrupting, imposing one’s will, or threatening.</a:t>
            </a:r>
          </a:p>
          <a:p>
            <a:pPr lvl="0"/>
            <a:r>
              <a:rPr lang="en-ID" dirty="0"/>
              <a:t>Sarcasm or Mock Politeness (Off-record Impoliteness)</a:t>
            </a:r>
            <a:br>
              <a:rPr lang="en-ID" dirty="0"/>
            </a:br>
            <a:r>
              <a:rPr lang="en-ID" dirty="0"/>
              <a:t>Impoliteness conveyed indirectly, usually in the form of sarcasm or irony that appears polite on the surface.</a:t>
            </a:r>
            <a:br>
              <a:rPr lang="en-ID" dirty="0"/>
            </a:br>
            <a:r>
              <a:rPr lang="en-ID" i="1" dirty="0"/>
              <a:t>Example:</a:t>
            </a:r>
            <a:r>
              <a:rPr lang="en-ID" dirty="0"/>
              <a:t> “Wow, you’re so smart… you got it wrong three times!”</a:t>
            </a:r>
          </a:p>
          <a:p>
            <a:pPr lvl="0"/>
            <a:r>
              <a:rPr lang="en-ID" dirty="0"/>
              <a:t>Withholding Politeness</a:t>
            </a:r>
            <a:br>
              <a:rPr lang="en-ID" dirty="0"/>
            </a:br>
            <a:r>
              <a:rPr lang="en-ID" dirty="0"/>
              <a:t>Impoliteness expressed through the absence of expected polite </a:t>
            </a:r>
            <a:r>
              <a:rPr lang="en-ID" dirty="0" err="1"/>
              <a:t>behavior</a:t>
            </a:r>
            <a:r>
              <a:rPr lang="en-ID" dirty="0"/>
              <a:t>.</a:t>
            </a:r>
            <a:br>
              <a:rPr lang="en-ID" dirty="0"/>
            </a:br>
            <a:r>
              <a:rPr lang="en-ID" i="1" dirty="0"/>
              <a:t>Example:</a:t>
            </a:r>
            <a:r>
              <a:rPr lang="en-ID" dirty="0"/>
              <a:t> Failing to say thank you when receiving help.</a:t>
            </a:r>
          </a:p>
          <a:p>
            <a:pPr marL="0" indent="0" algn="just">
              <a:buNone/>
            </a:pPr>
            <a:r>
              <a:rPr lang="en-ID" dirty="0"/>
              <a:t>The primary theoretical framework of this study is Culpeper’s (1996) impoliteness theory, which offers a more comprehensive and detailed categorization of impoliteness strategies. This enables researchers to identify and </a:t>
            </a:r>
            <a:r>
              <a:rPr lang="en-ID" dirty="0" err="1"/>
              <a:t>analyze</a:t>
            </a:r>
            <a:r>
              <a:rPr lang="en-ID" dirty="0"/>
              <a:t> speech acts more thoroughly. Several previous studies have explored similar topics, including Damayanti, W. A., </a:t>
            </a:r>
            <a:r>
              <a:rPr lang="en-ID" dirty="0" err="1"/>
              <a:t>Ambarwati</a:t>
            </a:r>
            <a:r>
              <a:rPr lang="en-ID" dirty="0"/>
              <a:t>, R., &amp; </a:t>
            </a:r>
            <a:r>
              <a:rPr lang="en-ID" dirty="0" err="1"/>
              <a:t>Sucihati</a:t>
            </a:r>
            <a:r>
              <a:rPr lang="en-ID" dirty="0"/>
              <a:t>, T. (2024), which </a:t>
            </a:r>
            <a:r>
              <a:rPr lang="en-ID" dirty="0" err="1"/>
              <a:t>analyzed</a:t>
            </a:r>
            <a:r>
              <a:rPr lang="en-ID" dirty="0"/>
              <a:t> impoliteness strategies in the 2024 Indonesian presidential debate. Their findings indicated that positive impoliteness was the most dominant strategy, followed by negative impoliteness and sarcasm/mock politeness.</a:t>
            </a:r>
          </a:p>
        </p:txBody>
      </p:sp>
    </p:spTree>
    <p:extLst>
      <p:ext uri="{BB962C8B-B14F-4D97-AF65-F5344CB8AC3E}">
        <p14:creationId xmlns:p14="http://schemas.microsoft.com/office/powerpoint/2010/main" val="2324887373"/>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METHOD</a:t>
            </a:r>
          </a:p>
        </p:txBody>
      </p:sp>
      <p:sp>
        <p:nvSpPr>
          <p:cNvPr id="5" name="Content Placeholder 4"/>
          <p:cNvSpPr>
            <a:spLocks noGrp="1"/>
          </p:cNvSpPr>
          <p:nvPr>
            <p:ph idx="1"/>
          </p:nvPr>
        </p:nvSpPr>
        <p:spPr>
          <a:xfrm>
            <a:off x="579583" y="1376652"/>
            <a:ext cx="10515600" cy="4351339"/>
          </a:xfrm>
        </p:spPr>
        <p:txBody>
          <a:bodyPr>
            <a:normAutofit fontScale="92500" lnSpcReduction="20000"/>
          </a:bodyPr>
          <a:lstStyle/>
          <a:p>
            <a:pPr algn="just"/>
            <a:r>
              <a:rPr lang="en-ID" dirty="0"/>
              <a:t>This study was a qualitative research that employs theoretical frameworks to examine the phenomenon of linguistic impoliteness in political debates. The research adopted a pragmatic approach, which took into account the meaning of utterances, context, and social distance in data analysis. A descriptive qualitative method was applied with the aim of investigating the impoliteness strategies used by politicians during public debates. According to Salmani </a:t>
            </a:r>
            <a:r>
              <a:rPr lang="en-ID" dirty="0" err="1"/>
              <a:t>Nodoushan</a:t>
            </a:r>
            <a:r>
              <a:rPr lang="en-ID" dirty="0"/>
              <a:t> (2020), a qualitative approach is appropriate as it allows for the exploration of implicit meanings in utterances along with their accompanying pragmatic contexts. In this research, the analysis focused on three episodes featuring politicians engaged in debates on the </a:t>
            </a:r>
            <a:r>
              <a:rPr lang="en-ID" i="1" dirty="0"/>
              <a:t>Mata </a:t>
            </a:r>
            <a:r>
              <a:rPr lang="en-ID" i="1" dirty="0" err="1"/>
              <a:t>Najwa</a:t>
            </a:r>
            <a:r>
              <a:rPr lang="en-ID" dirty="0" err="1"/>
              <a:t>program</a:t>
            </a:r>
            <a:r>
              <a:rPr lang="en-ID" dirty="0"/>
              <a:t>. The objective was to examine the patterns of interaction between the host and the politicians, as well as among the politicians themselves, particularly in the discussion of government policy issues.</a:t>
            </a:r>
          </a:p>
          <a:p>
            <a:pPr algn="just"/>
            <a:endParaRPr lang="en-ID" dirty="0"/>
          </a:p>
        </p:txBody>
      </p:sp>
    </p:spTree>
    <p:extLst>
      <p:ext uri="{BB962C8B-B14F-4D97-AF65-F5344CB8AC3E}">
        <p14:creationId xmlns:p14="http://schemas.microsoft.com/office/powerpoint/2010/main" val="915989542"/>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FINDING AND DISCUSSION</a:t>
            </a:r>
          </a:p>
        </p:txBody>
      </p:sp>
      <p:sp>
        <p:nvSpPr>
          <p:cNvPr id="5" name="Content Placeholder 4"/>
          <p:cNvSpPr>
            <a:spLocks noGrp="1"/>
          </p:cNvSpPr>
          <p:nvPr>
            <p:ph idx="1"/>
          </p:nvPr>
        </p:nvSpPr>
        <p:spPr>
          <a:xfrm>
            <a:off x="579583" y="1376652"/>
            <a:ext cx="10515600" cy="4351339"/>
          </a:xfrm>
        </p:spPr>
        <p:txBody>
          <a:bodyPr>
            <a:normAutofit/>
          </a:bodyPr>
          <a:lstStyle/>
          <a:p>
            <a:pPr marL="0" indent="0" algn="just">
              <a:buNone/>
            </a:pPr>
            <a:r>
              <a:rPr lang="en-ID" sz="1500" dirty="0"/>
              <a:t>The analysis of linguistic impoliteness in political debate discourse, based on Jonathan Culpeper’s (1996) Pragmatic Framework, identifies several key aspects regarding the forms and strategies of impoliteness in communication. These strategies encompass various ways in which speakers and interlocutors convey utterances during debates. The following section provides an explanation of the forms of impoliteness strategies identified in the study.</a:t>
            </a:r>
          </a:p>
          <a:p>
            <a:pPr marL="0" lvl="0" indent="0" algn="just">
              <a:buNone/>
            </a:pPr>
            <a:r>
              <a:rPr lang="id-ID" sz="1500" i="1" dirty="0" err="1"/>
              <a:t>Bald</a:t>
            </a:r>
            <a:r>
              <a:rPr lang="id-ID" sz="1500" i="1" dirty="0"/>
              <a:t> on Record </a:t>
            </a:r>
            <a:r>
              <a:rPr lang="id-ID" sz="1500" i="1" dirty="0" err="1"/>
              <a:t>Impoliteness</a:t>
            </a:r>
            <a:r>
              <a:rPr lang="id-ID" sz="1500" dirty="0"/>
              <a:t> (</a:t>
            </a:r>
            <a:r>
              <a:rPr lang="id-ID" sz="1500" dirty="0" err="1"/>
              <a:t>Direct</a:t>
            </a:r>
            <a:r>
              <a:rPr lang="id-ID" sz="1500" dirty="0"/>
              <a:t> </a:t>
            </a:r>
            <a:r>
              <a:rPr lang="id-ID" sz="1500" dirty="0" err="1"/>
              <a:t>Impoliteness</a:t>
            </a:r>
            <a:r>
              <a:rPr lang="id-ID" sz="1500" dirty="0"/>
              <a:t>)</a:t>
            </a:r>
            <a:endParaRPr lang="en-US" sz="1500" dirty="0"/>
          </a:p>
          <a:p>
            <a:pPr marL="0" indent="0" algn="just">
              <a:buNone/>
            </a:pPr>
            <a:r>
              <a:rPr lang="en-ID" sz="1500" dirty="0"/>
              <a:t>This strategy refers to overt and straightforward </a:t>
            </a:r>
            <a:r>
              <a:rPr lang="en-ID" sz="1500" dirty="0" err="1"/>
              <a:t>behavior</a:t>
            </a:r>
            <a:r>
              <a:rPr lang="en-ID" sz="1500" dirty="0"/>
              <a:t> that directly violates the principles of politeness in speech. An example can be observed in the first episode of the </a:t>
            </a:r>
            <a:r>
              <a:rPr lang="en-ID" sz="1500" i="1" dirty="0"/>
              <a:t>Mata Najwa</a:t>
            </a:r>
            <a:r>
              <a:rPr lang="en-ID" sz="1500" dirty="0"/>
              <a:t> debate, “Ragu-ragu </a:t>
            </a:r>
            <a:r>
              <a:rPr lang="en-ID" sz="1500" dirty="0" err="1"/>
              <a:t>Perpu</a:t>
            </a:r>
            <a:r>
              <a:rPr lang="en-ID" sz="1500" dirty="0"/>
              <a:t>”, as follows:</a:t>
            </a:r>
          </a:p>
          <a:p>
            <a:pPr marL="0" indent="0" algn="just">
              <a:buNone/>
            </a:pPr>
            <a:r>
              <a:rPr lang="en-US" sz="1500" dirty="0"/>
              <a:t>Data 1</a:t>
            </a:r>
          </a:p>
          <a:p>
            <a:pPr marL="0" indent="0" algn="just">
              <a:buNone/>
            </a:pPr>
            <a:r>
              <a:rPr lang="en-US" sz="1500" i="1" dirty="0"/>
              <a:t>“</a:t>
            </a:r>
            <a:r>
              <a:rPr lang="en-US" sz="1500" i="1" dirty="0" err="1"/>
              <a:t>Oi</a:t>
            </a:r>
            <a:r>
              <a:rPr lang="en-US" sz="1500" i="1" dirty="0"/>
              <a:t>! Belajar dulu kamu ya, belajar dulu jangan berlagak </a:t>
            </a:r>
            <a:r>
              <a:rPr lang="en-US" sz="1500" i="1" dirty="0" err="1"/>
              <a:t>pinter</a:t>
            </a:r>
            <a:r>
              <a:rPr lang="en-US" sz="1500" i="1" dirty="0"/>
              <a:t>.”</a:t>
            </a:r>
            <a:r>
              <a:rPr lang="en-US" sz="1500" dirty="0"/>
              <a:t> </a:t>
            </a:r>
          </a:p>
          <a:p>
            <a:pPr marL="0" indent="0" algn="just">
              <a:buNone/>
            </a:pPr>
            <a:r>
              <a:rPr lang="en-ID" sz="1500" dirty="0"/>
              <a:t>This utterance represents an example of bald on record impoliteness because it is delivered directly and without hesitation. The speaker uses the exclamation “Oi!” as a form of harsh vocative, which interrupts and dominates the interlocutor’s speech. The statements “learn first” and “don’t act smart” function to undermine the interlocutor and diminish their credibility in front of the public. The absence of any attempt to soften the attack or frame it politely indicates an explicit intention to embarrass the opponent. According to Culpeper (1996), this form reflects a strategy of direct face attack, which is frequently employed in competitive interactions such as political debates to assert verbal dominance.</a:t>
            </a:r>
          </a:p>
        </p:txBody>
      </p:sp>
    </p:spTree>
    <p:extLst>
      <p:ext uri="{BB962C8B-B14F-4D97-AF65-F5344CB8AC3E}">
        <p14:creationId xmlns:p14="http://schemas.microsoft.com/office/powerpoint/2010/main" val="599952679"/>
      </p:ext>
    </p:extLst>
  </p:cSld>
  <p:clrMapOvr>
    <a:masterClrMapping/>
  </p:clrMapOvr>
  <mc:AlternateContent xmlns:mc="http://schemas.openxmlformats.org/markup-compatibility/2006">
    <mc:Choice xmlns:p159="http://schemas.microsoft.com/office/powerpoint/2015/09/main" xmlns="" Requires="p159">
      <p:transition spd="slow">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FINDING AND DISCUSSION</a:t>
            </a:r>
          </a:p>
        </p:txBody>
      </p:sp>
      <p:sp>
        <p:nvSpPr>
          <p:cNvPr id="5" name="Content Placeholder 4"/>
          <p:cNvSpPr>
            <a:spLocks noGrp="1"/>
          </p:cNvSpPr>
          <p:nvPr>
            <p:ph idx="1"/>
          </p:nvPr>
        </p:nvSpPr>
        <p:spPr>
          <a:xfrm>
            <a:off x="579583" y="1376652"/>
            <a:ext cx="10515600" cy="4351339"/>
          </a:xfrm>
        </p:spPr>
        <p:txBody>
          <a:bodyPr>
            <a:normAutofit/>
          </a:bodyPr>
          <a:lstStyle/>
          <a:p>
            <a:pPr marL="0" lvl="0" indent="0" algn="just">
              <a:buNone/>
            </a:pPr>
            <a:r>
              <a:rPr lang="id-ID" sz="1800" i="1" dirty="0"/>
              <a:t>Positive </a:t>
            </a:r>
            <a:r>
              <a:rPr lang="id-ID" sz="1800" i="1" dirty="0" err="1"/>
              <a:t>Impoliteness</a:t>
            </a:r>
            <a:r>
              <a:rPr lang="id-ID" sz="1800" dirty="0"/>
              <a:t> </a:t>
            </a:r>
          </a:p>
          <a:p>
            <a:pPr marL="0" lvl="0" indent="0" algn="just">
              <a:buNone/>
            </a:pPr>
            <a:r>
              <a:rPr lang="en-ID" sz="1800" dirty="0"/>
              <a:t>This point encompasses actions or utterances designed to create distance or to demonstrate the speaker’s power and superiority over the interlocutor. An example can be found in the first </a:t>
            </a:r>
            <a:r>
              <a:rPr lang="en-ID" sz="1800" i="1" dirty="0"/>
              <a:t>Mata Najwa</a:t>
            </a:r>
            <a:r>
              <a:rPr lang="en-ID" sz="1800" dirty="0"/>
              <a:t> debate episode, “Ragu-ragu </a:t>
            </a:r>
            <a:r>
              <a:rPr lang="en-ID" sz="1800" dirty="0" err="1"/>
              <a:t>Perpu</a:t>
            </a:r>
            <a:r>
              <a:rPr lang="en-ID" sz="1800" dirty="0"/>
              <a:t>”, as follows:</a:t>
            </a:r>
          </a:p>
          <a:p>
            <a:pPr marL="0" lvl="0" indent="0" algn="just">
              <a:buNone/>
            </a:pPr>
            <a:r>
              <a:rPr lang="en-US" sz="1800" dirty="0"/>
              <a:t>Data 2</a:t>
            </a:r>
          </a:p>
          <a:p>
            <a:pPr marL="0" indent="0" algn="just">
              <a:buNone/>
            </a:pPr>
            <a:r>
              <a:rPr lang="en-US" sz="1800" i="1" dirty="0"/>
              <a:t>“Jangan bicara rakyat. Kamu ikut pemilu dulu!”</a:t>
            </a:r>
            <a:endParaRPr lang="en-US" sz="1800" dirty="0"/>
          </a:p>
          <a:p>
            <a:pPr marL="0" indent="0" algn="just">
              <a:buNone/>
            </a:pPr>
            <a:r>
              <a:rPr lang="en-ID" sz="1800" dirty="0"/>
              <a:t>This utterance illustrates a positive impoliteness strategy because it attacks the interlocutor’s need to be accepted and respected as a member of a social group—in this case, as a representative of the people or the public. By telling the interlocutor to “join the election first,” the speaker implicitly questions their legitimacy to speak on behalf of the public. This statement effectively undermines the interlocutor’s social position in the political discussion, suggesting that they have no right to express an opinion. The strategy reflects a denigration of the social image the interlocutor seeks to maintain, namely, as an intellectual or academic concerned with public affairs. In this context, the utterance deliberately violates the concept of positive face as proposed by Brown &amp; Levinson (1987).</a:t>
            </a:r>
          </a:p>
        </p:txBody>
      </p:sp>
    </p:spTree>
    <p:extLst>
      <p:ext uri="{BB962C8B-B14F-4D97-AF65-F5344CB8AC3E}">
        <p14:creationId xmlns:p14="http://schemas.microsoft.com/office/powerpoint/2010/main" val="224565112"/>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FINDING AND DISCUSSION</a:t>
            </a:r>
          </a:p>
        </p:txBody>
      </p:sp>
      <p:sp>
        <p:nvSpPr>
          <p:cNvPr id="5" name="Content Placeholder 4"/>
          <p:cNvSpPr>
            <a:spLocks noGrp="1"/>
          </p:cNvSpPr>
          <p:nvPr>
            <p:ph idx="1"/>
          </p:nvPr>
        </p:nvSpPr>
        <p:spPr>
          <a:xfrm>
            <a:off x="579583" y="1376652"/>
            <a:ext cx="10515600" cy="4351339"/>
          </a:xfrm>
        </p:spPr>
        <p:txBody>
          <a:bodyPr>
            <a:normAutofit/>
          </a:bodyPr>
          <a:lstStyle/>
          <a:p>
            <a:pPr marL="0" lvl="0" indent="0" algn="just">
              <a:buNone/>
            </a:pPr>
            <a:r>
              <a:rPr lang="id-ID" sz="1800" i="1" dirty="0"/>
              <a:t>Negative </a:t>
            </a:r>
            <a:r>
              <a:rPr lang="id-ID" sz="1800" i="1" dirty="0" err="1"/>
              <a:t>Impoliteness</a:t>
            </a:r>
            <a:r>
              <a:rPr lang="id-ID" sz="1800" dirty="0"/>
              <a:t> </a:t>
            </a:r>
          </a:p>
          <a:p>
            <a:pPr marL="0" lvl="0" indent="0" algn="just">
              <a:buNone/>
            </a:pPr>
            <a:r>
              <a:rPr lang="en-ID" sz="1800" dirty="0"/>
              <a:t>This utterance employed a strategy designed to avoid or minimize the obligations of politeness. Speakers may use this strategy to evade social engagement or avoid direct confrontation. An example of this can be observed in the form of avoidance or ignoring the interlocutor in the first </a:t>
            </a:r>
            <a:r>
              <a:rPr lang="en-ID" sz="1800" i="1" dirty="0"/>
              <a:t>Mata Najwa</a:t>
            </a:r>
            <a:r>
              <a:rPr lang="en-ID" sz="1800" dirty="0"/>
              <a:t> debate episode, “Ragu-ragu </a:t>
            </a:r>
            <a:r>
              <a:rPr lang="en-ID" sz="1800" dirty="0" err="1"/>
              <a:t>Perpu</a:t>
            </a:r>
            <a:r>
              <a:rPr lang="en-ID" sz="1800" dirty="0"/>
              <a:t>.”</a:t>
            </a:r>
          </a:p>
          <a:p>
            <a:pPr marL="0" lvl="0" indent="0" algn="just">
              <a:buNone/>
            </a:pPr>
            <a:r>
              <a:rPr lang="en-US" sz="1800" dirty="0"/>
              <a:t>Data 3</a:t>
            </a:r>
          </a:p>
          <a:p>
            <a:pPr marL="0" indent="0" algn="just">
              <a:buNone/>
            </a:pPr>
            <a:r>
              <a:rPr lang="en-US" sz="1800" i="1" dirty="0"/>
              <a:t>“Ahli tata negara atau agitator? </a:t>
            </a:r>
            <a:r>
              <a:rPr lang="en-US" sz="1800" i="1" dirty="0" err="1"/>
              <a:t>Nggak</a:t>
            </a:r>
            <a:r>
              <a:rPr lang="en-US" sz="1800" i="1" dirty="0"/>
              <a:t> ada. Anda diminta keahliannya!”</a:t>
            </a:r>
            <a:r>
              <a:rPr lang="en-US" sz="1800" dirty="0"/>
              <a:t> </a:t>
            </a:r>
          </a:p>
          <a:p>
            <a:pPr marL="0" indent="0" algn="just">
              <a:buNone/>
            </a:pPr>
            <a:r>
              <a:rPr lang="en-ID" sz="1800" dirty="0"/>
              <a:t>This utterance represents negative impoliteness because it attacks the interlocutor’s negative face, namely their right not to be imposed upon and to express opinions freely without pressure. The speaker not only questions the interlocutor’s expertise by juxtaposing the terms “expert” and “agitator”, but also implicitly suggests that the interlocutor’s presence in the forum is illegitimate if they merely spread anxiety or public unease. Such an utterance undermines the interlocutor’s right to speak in a public forum. This form of impoliteness is common in political debates with a confrontational style of communication and serves as a tactic to control the flow of conversation by subtly yet painfully attacking the interlocutor’s knowledge or moral standing.</a:t>
            </a:r>
          </a:p>
        </p:txBody>
      </p:sp>
    </p:spTree>
    <p:extLst>
      <p:ext uri="{BB962C8B-B14F-4D97-AF65-F5344CB8AC3E}">
        <p14:creationId xmlns:p14="http://schemas.microsoft.com/office/powerpoint/2010/main" val="1478944392"/>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FINDING AND DISCUSSION</a:t>
            </a:r>
          </a:p>
        </p:txBody>
      </p:sp>
      <p:sp>
        <p:nvSpPr>
          <p:cNvPr id="5" name="Content Placeholder 4"/>
          <p:cNvSpPr>
            <a:spLocks noGrp="1"/>
          </p:cNvSpPr>
          <p:nvPr>
            <p:ph idx="1"/>
          </p:nvPr>
        </p:nvSpPr>
        <p:spPr>
          <a:xfrm>
            <a:off x="579583" y="1376652"/>
            <a:ext cx="10515600" cy="4351339"/>
          </a:xfrm>
        </p:spPr>
        <p:txBody>
          <a:bodyPr>
            <a:normAutofit/>
          </a:bodyPr>
          <a:lstStyle/>
          <a:p>
            <a:pPr marL="0" lvl="0" indent="0" algn="just">
              <a:buNone/>
            </a:pPr>
            <a:r>
              <a:rPr lang="id-ID" sz="1800" i="1" dirty="0"/>
              <a:t>Sarcasm or </a:t>
            </a:r>
            <a:r>
              <a:rPr lang="id-ID" sz="1800" i="1" dirty="0" err="1"/>
              <a:t>Mock</a:t>
            </a:r>
            <a:r>
              <a:rPr lang="id-ID" sz="1800" i="1" dirty="0"/>
              <a:t> </a:t>
            </a:r>
            <a:r>
              <a:rPr lang="id-ID" sz="1800" i="1" dirty="0" err="1"/>
              <a:t>Politeness</a:t>
            </a:r>
            <a:endParaRPr lang="id-ID" sz="1800" i="1" dirty="0"/>
          </a:p>
          <a:p>
            <a:pPr marL="0" lvl="0" indent="0" algn="just">
              <a:buNone/>
            </a:pPr>
            <a:r>
              <a:rPr lang="en-ID" sz="1800" dirty="0"/>
              <a:t>This utterance demonstrated the use of sarcasm or mock politeness, where language is employed in a covert or ironic manner to convey a message that contradicts politeness norms. The speaker adopted a superficial display of politeness to mask an impolite or implicitly critical intention. An example of this strategy can be observed in the first </a:t>
            </a:r>
            <a:r>
              <a:rPr lang="en-ID" sz="1800" i="1" dirty="0"/>
              <a:t>Mata </a:t>
            </a:r>
            <a:r>
              <a:rPr lang="en-ID" sz="1800" i="1" dirty="0" err="1"/>
              <a:t>Najwa</a:t>
            </a:r>
            <a:r>
              <a:rPr lang="en-ID" sz="1800" dirty="0" err="1"/>
              <a:t>debate</a:t>
            </a:r>
            <a:r>
              <a:rPr lang="en-ID" sz="1800" dirty="0"/>
              <a:t> episode, “Ragu-ragu </a:t>
            </a:r>
            <a:r>
              <a:rPr lang="en-ID" sz="1800" dirty="0" err="1"/>
              <a:t>Perpu</a:t>
            </a:r>
            <a:r>
              <a:rPr lang="en-ID" sz="1800" dirty="0"/>
              <a:t>.”</a:t>
            </a:r>
          </a:p>
          <a:p>
            <a:pPr marL="0" lvl="0" indent="0" algn="just">
              <a:buNone/>
            </a:pPr>
            <a:r>
              <a:rPr lang="en-US" sz="1800" dirty="0"/>
              <a:t>Data 4</a:t>
            </a:r>
          </a:p>
          <a:p>
            <a:pPr marL="0" indent="0" algn="just">
              <a:buNone/>
            </a:pPr>
            <a:r>
              <a:rPr lang="en-US" sz="1800" i="1" dirty="0"/>
              <a:t>“DPR paham segala hal ya. Baik Prof Emil, silakan...”</a:t>
            </a:r>
            <a:endParaRPr lang="en-US" sz="1800" dirty="0"/>
          </a:p>
          <a:p>
            <a:pPr marL="0" indent="0" algn="just">
              <a:buNone/>
            </a:pPr>
            <a:r>
              <a:rPr lang="en-ID" sz="1800" dirty="0"/>
              <a:t>This statement is a classic example of sarcasm or mock politeness, where the utterance appears polite on the surface but carries an underlying tone of irony or ridicule. The sentence </a:t>
            </a:r>
            <a:r>
              <a:rPr lang="en-ID" sz="1800" i="1" dirty="0"/>
              <a:t>“</a:t>
            </a:r>
            <a:r>
              <a:rPr lang="en-US" sz="1800" i="1" dirty="0"/>
              <a:t>politeness di mana </a:t>
            </a:r>
            <a:r>
              <a:rPr lang="en-US" sz="1800" i="1" dirty="0" err="1"/>
              <a:t>ujaran</a:t>
            </a:r>
            <a:r>
              <a:rPr lang="en-US" sz="1800" i="1" dirty="0"/>
              <a:t> </a:t>
            </a:r>
            <a:r>
              <a:rPr lang="en-US" sz="1800" i="1" dirty="0" err="1"/>
              <a:t>tampak</a:t>
            </a:r>
            <a:r>
              <a:rPr lang="en-US" sz="1800" i="1" dirty="0"/>
              <a:t> </a:t>
            </a:r>
            <a:r>
              <a:rPr lang="en-US" sz="1800" i="1" dirty="0" err="1"/>
              <a:t>sopan</a:t>
            </a:r>
            <a:r>
              <a:rPr lang="en-US" sz="1800" i="1" dirty="0"/>
              <a:t> </a:t>
            </a:r>
            <a:r>
              <a:rPr lang="en-US" sz="1800" i="1" dirty="0" err="1"/>
              <a:t>secara</a:t>
            </a:r>
            <a:r>
              <a:rPr lang="en-US" sz="1800" i="1" dirty="0"/>
              <a:t> </a:t>
            </a:r>
            <a:r>
              <a:rPr lang="en-US" sz="1800" i="1" dirty="0" err="1"/>
              <a:t>permukaan</a:t>
            </a:r>
            <a:r>
              <a:rPr lang="en-US" sz="1800" i="1" dirty="0"/>
              <a:t> </a:t>
            </a:r>
            <a:r>
              <a:rPr lang="en-US" sz="1800" i="1" dirty="0" err="1"/>
              <a:t>tetapi</a:t>
            </a:r>
            <a:r>
              <a:rPr lang="en-US" sz="1800" i="1" dirty="0"/>
              <a:t> </a:t>
            </a:r>
            <a:r>
              <a:rPr lang="en-US" sz="1800" i="1" dirty="0" err="1"/>
              <a:t>bermuatan</a:t>
            </a:r>
            <a:r>
              <a:rPr lang="en-US" sz="1800" i="1" dirty="0"/>
              <a:t> </a:t>
            </a:r>
            <a:r>
              <a:rPr lang="en-US" sz="1800" i="1" dirty="0" err="1"/>
              <a:t>sindiran</a:t>
            </a:r>
            <a:r>
              <a:rPr lang="en-US" sz="1800" i="1" dirty="0"/>
              <a:t>. </a:t>
            </a:r>
            <a:r>
              <a:rPr lang="en-US" sz="1800" i="1" dirty="0" err="1"/>
              <a:t>Kalimat</a:t>
            </a:r>
            <a:r>
              <a:rPr lang="en-US" sz="1800" i="1" dirty="0"/>
              <a:t> </a:t>
            </a:r>
            <a:r>
              <a:rPr lang="en-ID" sz="1800" i="1" dirty="0"/>
              <a:t>”</a:t>
            </a:r>
            <a:r>
              <a:rPr lang="en-ID" sz="1800" dirty="0"/>
              <a:t> is not an expression of praise; rather, it is a mocking remark directed at the interlocutor, who is perceived as overly dominant and claiming expertise across various topics. The sarcasm is further emphasized by the transitional phrase </a:t>
            </a:r>
            <a:r>
              <a:rPr lang="en-ID" sz="1800" i="1" dirty="0"/>
              <a:t>“</a:t>
            </a:r>
            <a:r>
              <a:rPr lang="en-US" sz="1800" i="1" dirty="0"/>
              <a:t>Baik Prof Emil, </a:t>
            </a:r>
            <a:r>
              <a:rPr lang="en-US" sz="1800" i="1" dirty="0" err="1"/>
              <a:t>silakan</a:t>
            </a:r>
            <a:r>
              <a:rPr lang="en-ID" sz="1800" i="1" dirty="0"/>
              <a:t>e…”</a:t>
            </a:r>
            <a:r>
              <a:rPr lang="en-ID" sz="1800" dirty="0"/>
              <a:t>, which structurally appears polite but pragmatically functions as a passive-aggressive move to conclude the previous statement. According to Culpeper et al. (2003), such mock politeness serves as an effective pragmatic tool in debates, as it allows the speaker to deliver criticism without resorting to overtly harsh language.</a:t>
            </a:r>
          </a:p>
          <a:p>
            <a:pPr algn="just"/>
            <a:endParaRPr lang="en-ID" sz="1600" dirty="0"/>
          </a:p>
        </p:txBody>
      </p:sp>
    </p:spTree>
    <p:extLst>
      <p:ext uri="{BB962C8B-B14F-4D97-AF65-F5344CB8AC3E}">
        <p14:creationId xmlns:p14="http://schemas.microsoft.com/office/powerpoint/2010/main" val="3398207665"/>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9583" y="803564"/>
            <a:ext cx="10515600" cy="573088"/>
          </a:xfrm>
        </p:spPr>
        <p:txBody>
          <a:bodyPr>
            <a:normAutofit fontScale="90000"/>
          </a:bodyPr>
          <a:lstStyle/>
          <a:p>
            <a:r>
              <a:rPr lang="en-US" b="1" dirty="0">
                <a:solidFill>
                  <a:schemeClr val="bg1"/>
                </a:solidFill>
                <a:latin typeface="+mn-lt"/>
              </a:rPr>
              <a:t>FINDING AND DISCUSSION</a:t>
            </a:r>
          </a:p>
        </p:txBody>
      </p:sp>
      <p:sp>
        <p:nvSpPr>
          <p:cNvPr id="5" name="Content Placeholder 4"/>
          <p:cNvSpPr>
            <a:spLocks noGrp="1"/>
          </p:cNvSpPr>
          <p:nvPr>
            <p:ph idx="1"/>
          </p:nvPr>
        </p:nvSpPr>
        <p:spPr>
          <a:xfrm>
            <a:off x="579583" y="1376652"/>
            <a:ext cx="10515600" cy="4351339"/>
          </a:xfrm>
        </p:spPr>
        <p:txBody>
          <a:bodyPr>
            <a:normAutofit/>
          </a:bodyPr>
          <a:lstStyle/>
          <a:p>
            <a:pPr marL="0" lvl="0" indent="0" algn="just">
              <a:buNone/>
            </a:pPr>
            <a:r>
              <a:rPr lang="id-ID" sz="1800" i="1" dirty="0" err="1"/>
              <a:t>Withhold</a:t>
            </a:r>
            <a:r>
              <a:rPr lang="id-ID" sz="1800" i="1" dirty="0"/>
              <a:t> </a:t>
            </a:r>
            <a:r>
              <a:rPr lang="id-ID" sz="1800" i="1" dirty="0" err="1"/>
              <a:t>Politeness</a:t>
            </a:r>
            <a:r>
              <a:rPr lang="en-US" sz="1800" dirty="0"/>
              <a:t> </a:t>
            </a:r>
          </a:p>
          <a:p>
            <a:pPr marL="0" indent="0" algn="just">
              <a:buNone/>
            </a:pPr>
            <a:r>
              <a:rPr lang="en-ID" sz="1800" dirty="0"/>
              <a:t>Speakers may ignore politeness norms by withholding expected verbal or </a:t>
            </a:r>
            <a:r>
              <a:rPr lang="en-ID" sz="1800" dirty="0" err="1"/>
              <a:t>behavioral</a:t>
            </a:r>
            <a:r>
              <a:rPr lang="en-ID" sz="1800" dirty="0"/>
              <a:t> responses in certain contexts. For example, an utterance may fail to include greetings or expressions of gratitude. Each form of impoliteness reflects a distinct communicative strategy that violates politeness principles (Haris, A., Salahuddin, M., &amp; Oya, A., 2020). However, it is important to note that the use of impoliteness in communication can have negative consequences, potentially damaging social relationships. The fifth data excerpt exemplifies this through repeated interruptions by </a:t>
            </a:r>
            <a:r>
              <a:rPr lang="en-ID" sz="1800" dirty="0" err="1"/>
              <a:t>Ngabalin</a:t>
            </a:r>
            <a:r>
              <a:rPr lang="en-ID" sz="1800" dirty="0"/>
              <a:t> toward Rocky Gerung in the third debate, </a:t>
            </a:r>
            <a:r>
              <a:rPr lang="en-ID" sz="1800" i="1" dirty="0"/>
              <a:t>Dialog </a:t>
            </a:r>
            <a:r>
              <a:rPr lang="en-ID" sz="1800" i="1" dirty="0" err="1"/>
              <a:t>Kebangsaan</a:t>
            </a:r>
            <a:r>
              <a:rPr lang="en-ID" sz="1800" i="1" dirty="0"/>
              <a:t> HUT </a:t>
            </a:r>
            <a:r>
              <a:rPr lang="en-ID" sz="1800" i="1" dirty="0" err="1"/>
              <a:t>tvOne</a:t>
            </a:r>
            <a:r>
              <a:rPr lang="en-ID" sz="1800" dirty="0"/>
              <a:t>. </a:t>
            </a:r>
            <a:r>
              <a:rPr lang="en-ID" sz="1800" dirty="0" err="1"/>
              <a:t>Ngabalin</a:t>
            </a:r>
            <a:r>
              <a:rPr lang="en-ID" sz="1800" dirty="0"/>
              <a:t> consistently cuts off Rocky Gerung’s statements without any apology or acknowledgment of speaking turns. The absence of recognition for the interlocutor’s turn-taking indicates a blatant disregard for politeness norms in a formal discussion. According to Culpeper (1996), this strategy represents withholding politeness, a form of unspoken impoliteness that nonetheless has a significant impact because it conveys symbolic dominance and disrespect toward the opponent’s participation in the debate. This form of impoliteness operates nonverbally, yet it exerts a strong pragmatic effect on the dynamics of the interaction.</a:t>
            </a:r>
          </a:p>
          <a:p>
            <a:pPr marL="0" indent="0" algn="just">
              <a:buNone/>
            </a:pPr>
            <a:endParaRPr lang="en-US" sz="1800" dirty="0"/>
          </a:p>
        </p:txBody>
      </p:sp>
    </p:spTree>
    <p:extLst>
      <p:ext uri="{BB962C8B-B14F-4D97-AF65-F5344CB8AC3E}">
        <p14:creationId xmlns:p14="http://schemas.microsoft.com/office/powerpoint/2010/main" val="857400121"/>
      </p:ext>
    </p:extLst>
  </p:cSld>
  <p:clrMapOvr>
    <a:masterClrMapping/>
  </p:clrMapOvr>
  <p:transition spd="slow">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181</TotalTime>
  <Words>349</Words>
  <Application>Microsoft Office PowerPoint</Application>
  <PresentationFormat>Widescreen</PresentationFormat>
  <Paragraphs>56</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Aptos</vt:lpstr>
      <vt:lpstr>Arial</vt:lpstr>
      <vt:lpstr>Calibri</vt:lpstr>
      <vt:lpstr>Calibri Light</vt:lpstr>
      <vt:lpstr>Franklin Gothic Demi Cond</vt:lpstr>
      <vt:lpstr>Franklin Gothic Medium</vt:lpstr>
      <vt:lpstr>Franklin Gothic Medium Cond</vt:lpstr>
      <vt:lpstr>Times New Roman</vt:lpstr>
      <vt:lpstr>Office Theme</vt:lpstr>
      <vt:lpstr>The Dynamics of Impoliteness in Political Debate Utterances: A Pragmatic Study</vt:lpstr>
      <vt:lpstr>INTRODUCTION</vt:lpstr>
      <vt:lpstr>LITERATURE REVIEW</vt:lpstr>
      <vt:lpstr>METHOD</vt:lpstr>
      <vt:lpstr>FINDING AND DISCUSSION</vt:lpstr>
      <vt:lpstr>FINDING AND DISCUSSION</vt:lpstr>
      <vt:lpstr>FINDING AND DISCUSSION</vt:lpstr>
      <vt:lpstr>FINDING AND DISCUSSION</vt:lpstr>
      <vt:lpstr>FINDING AND DISCUSSION</vt:lpstr>
      <vt:lpstr>CONCLUSION</vt:lpstr>
      <vt:lpstr>REFERENCES</vt:lpstr>
      <vt:lpstr>THANK YOU!</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ismail - [2010]</dc:creator>
  <cp:lastModifiedBy>ASUS</cp:lastModifiedBy>
  <cp:revision>14</cp:revision>
  <dcterms:created xsi:type="dcterms:W3CDTF">2023-04-14T06:04:15Z</dcterms:created>
  <dcterms:modified xsi:type="dcterms:W3CDTF">2025-07-31T04:00:07Z</dcterms:modified>
</cp:coreProperties>
</file>