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9" r:id="rId4"/>
    <p:sldId id="258" r:id="rId5"/>
    <p:sldId id="260" r:id="rId6"/>
    <p:sldId id="264"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8" autoAdjust="0"/>
    <p:restoredTop sz="94660"/>
  </p:normalViewPr>
  <p:slideViewPr>
    <p:cSldViewPr snapToGrid="0">
      <p:cViewPr>
        <p:scale>
          <a:sx n="75" d="100"/>
          <a:sy n="75" d="100"/>
        </p:scale>
        <p:origin x="312" y="9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BAA28-DA46-42EA-ACFF-278DA77E579D}" type="datetimeFigureOut">
              <a:rPr lang="en-ID" smtClean="0"/>
              <a:t>04/08/2025</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56254-029C-4DD0-8802-8710D5610970}" type="slidenum">
              <a:rPr lang="en-ID" smtClean="0"/>
              <a:t>‹#›</a:t>
            </a:fld>
            <a:endParaRPr lang="en-ID"/>
          </a:p>
        </p:txBody>
      </p:sp>
    </p:spTree>
    <p:extLst>
      <p:ext uri="{BB962C8B-B14F-4D97-AF65-F5344CB8AC3E}">
        <p14:creationId xmlns:p14="http://schemas.microsoft.com/office/powerpoint/2010/main" val="124630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b="1" cap="none" spc="50">
                <a:ln w="9525" cmpd="sng">
                  <a:solidFill>
                    <a:srgbClr val="002060"/>
                  </a:solidFill>
                  <a:prstDash val="solid"/>
                </a:ln>
                <a:solidFill>
                  <a:srgbClr val="70AD47">
                    <a:tint val="1000"/>
                  </a:srgbClr>
                </a:solidFill>
                <a:effectLst>
                  <a:glow rad="38100">
                    <a:schemeClr val="accent1">
                      <a:alpha val="40000"/>
                    </a:schemeClr>
                  </a:glow>
                </a:effectLst>
                <a:latin typeface="Franklin Gothic Demi Cond" panose="020B07060304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95000"/>
                  </a:schemeClr>
                </a:solidFill>
                <a:latin typeface="Franklin Gothic Medium Cond" panose="020B06060304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9278C43-7C78-4843-9DB0-26079ABFD95C}"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93506699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a:t>Click to edit Master title style</a:t>
            </a:r>
          </a:p>
        </p:txBody>
      </p:sp>
      <p:sp>
        <p:nvSpPr>
          <p:cNvPr id="3" name="Vertical Text Placeholder 2"/>
          <p:cNvSpPr>
            <a:spLocks noGrp="1"/>
          </p:cNvSpPr>
          <p:nvPr>
            <p:ph type="body" orient="vert" idx="1"/>
          </p:nvPr>
        </p:nvSpPr>
        <p:spPr>
          <a:solidFill>
            <a:srgbClr val="FFFFFF">
              <a:alpha val="50196"/>
            </a:srgbClr>
          </a:solidFill>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0347152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85003"/>
            <a:ext cx="2628899" cy="5391959"/>
          </a:xfrm>
        </p:spPr>
        <p:txBody>
          <a:bodyPr vert="eaVert"/>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838200" y="785003"/>
            <a:ext cx="7772399" cy="5391959"/>
          </a:xfrm>
          <a:solidFill>
            <a:srgbClr val="FFFFFF">
              <a:alpha val="50196"/>
            </a:srgbClr>
          </a:solidFill>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4330383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4162809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lgn="ctr">
              <a:defRPr sz="60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lgn="ctr">
              <a:buNone/>
              <a:defRPr sz="2400">
                <a:solidFill>
                  <a:schemeClr val="bg1"/>
                </a:solidFill>
                <a:latin typeface="Franklin Gothic Medium Cond" panose="020B06060304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9278C43-7C78-4843-9DB0-26079ABFD95C}"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4175653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a:solidFill>
            <a:srgbClr val="FFFFFF">
              <a:alpha val="50196"/>
            </a:srgb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278C43-7C78-4843-9DB0-26079ABFD95C}" type="datetimeFigureOut">
              <a:rPr lang="en-US" smtClean="0"/>
              <a:t>8/4/2025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992869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9278C43-7C78-4843-9DB0-26079ABFD95C}" type="datetimeFigureOut">
              <a:rPr lang="en-US" smtClean="0"/>
              <a:t>8/4/2025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7526822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B9278C43-7C78-4843-9DB0-26079ABFD95C}" type="datetimeFigureOut">
              <a:rPr lang="en-US" smtClean="0"/>
              <a:t>8/4/2025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36447439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78C43-7C78-4843-9DB0-26079ABFD95C}" type="datetimeFigureOut">
              <a:rPr lang="en-US" smtClean="0"/>
              <a:t>8/4/2025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503222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987427"/>
            <a:ext cx="6172200" cy="4873625"/>
          </a:xfrm>
          <a:solidFill>
            <a:srgbClr val="FFFFFF">
              <a:alpha val="50196"/>
            </a:srgbClr>
          </a:solidFill>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417938476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42620498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78C43-7C78-4843-9DB0-26079ABFD95C}" type="datetimeFigureOut">
              <a:rPr lang="en-US" smtClean="0"/>
              <a:t>8/4/2025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D7BE7-220C-4592-A6F3-146279601EDE}" type="slidenum">
              <a:rPr lang="en-US" smtClean="0"/>
              <a:t>‹#›</a:t>
            </a:fld>
            <a:endParaRPr lang="en-US"/>
          </a:p>
        </p:txBody>
      </p:sp>
    </p:spTree>
    <p:extLst>
      <p:ext uri="{BB962C8B-B14F-4D97-AF65-F5344CB8AC3E}">
        <p14:creationId xmlns:p14="http://schemas.microsoft.com/office/powerpoint/2010/main" val="309543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89808" y="2258379"/>
            <a:ext cx="11812385" cy="879475"/>
          </a:xfrm>
        </p:spPr>
        <p:txBody>
          <a:bodyPr>
            <a:noAutofit/>
          </a:bodyPr>
          <a:lstStyle/>
          <a:p>
            <a:r>
              <a:rPr lang="en-US" sz="5400" dirty="0"/>
              <a:t>LEADERSHIP OF SCHOOL PRINCIPAL  IN TRANSFORMING SCHOOL MANAGEMENT IN THE DIGITAL ERA</a:t>
            </a:r>
            <a:endParaRPr lang="en-US" sz="19900" b="1" dirty="0">
              <a:solidFill>
                <a:schemeClr val="bg1"/>
              </a:solidFill>
              <a:latin typeface="+mn-lt"/>
              <a:cs typeface="Times New Roman" panose="02020603050405020304" pitchFamily="18" charset="0"/>
            </a:endParaRPr>
          </a:p>
        </p:txBody>
      </p:sp>
      <p:sp>
        <p:nvSpPr>
          <p:cNvPr id="6" name="Subtitle 5"/>
          <p:cNvSpPr>
            <a:spLocks noGrp="1"/>
          </p:cNvSpPr>
          <p:nvPr>
            <p:ph type="subTitle" idx="1"/>
          </p:nvPr>
        </p:nvSpPr>
        <p:spPr>
          <a:xfrm>
            <a:off x="551411" y="3329669"/>
            <a:ext cx="11089177" cy="940248"/>
          </a:xfrm>
        </p:spPr>
        <p:txBody>
          <a:bodyPr>
            <a:normAutofit fontScale="92500"/>
          </a:bodyPr>
          <a:lstStyle/>
          <a:p>
            <a:pPr>
              <a:lnSpc>
                <a:spcPct val="100000"/>
              </a:lnSpc>
            </a:pPr>
            <a:r>
              <a:rPr lang="en-US" b="1" dirty="0">
                <a:solidFill>
                  <a:schemeClr val="bg1"/>
                </a:solidFill>
              </a:rPr>
              <a:t>Yusuf Nur Ubaidillah</a:t>
            </a:r>
            <a:r>
              <a:rPr lang="en-US" b="1" baseline="30000" dirty="0">
                <a:solidFill>
                  <a:schemeClr val="bg1"/>
                </a:solidFill>
              </a:rPr>
              <a:t>1</a:t>
            </a:r>
            <a:r>
              <a:rPr lang="en-US" b="1" dirty="0">
                <a:solidFill>
                  <a:schemeClr val="bg1"/>
                </a:solidFill>
              </a:rPr>
              <a:t>,  Sukarman</a:t>
            </a:r>
            <a:r>
              <a:rPr lang="en-US" b="1" baseline="30000" dirty="0">
                <a:solidFill>
                  <a:schemeClr val="bg1"/>
                </a:solidFill>
              </a:rPr>
              <a:t>2</a:t>
            </a:r>
            <a:r>
              <a:rPr lang="en-US" b="1" dirty="0">
                <a:solidFill>
                  <a:schemeClr val="bg1"/>
                </a:solidFill>
              </a:rPr>
              <a:t>, </a:t>
            </a:r>
            <a:r>
              <a:rPr lang="en-US" b="1" dirty="0" err="1">
                <a:solidFill>
                  <a:schemeClr val="bg1"/>
                </a:solidFill>
              </a:rPr>
              <a:t>Rofik</a:t>
            </a:r>
            <a:r>
              <a:rPr lang="en-US" b="1" dirty="0">
                <a:solidFill>
                  <a:schemeClr val="bg1"/>
                </a:solidFill>
              </a:rPr>
              <a:t> Zulkarnain</a:t>
            </a:r>
            <a:r>
              <a:rPr lang="en-US" b="1" baseline="30000" dirty="0">
                <a:solidFill>
                  <a:schemeClr val="bg1"/>
                </a:solidFill>
              </a:rPr>
              <a:t>3</a:t>
            </a:r>
            <a:r>
              <a:rPr lang="en-US" b="1" dirty="0">
                <a:solidFill>
                  <a:schemeClr val="bg1"/>
                </a:solidFill>
              </a:rPr>
              <a:t>, Tiara Shiffany</a:t>
            </a:r>
            <a:r>
              <a:rPr lang="en-US" b="1" baseline="30000" dirty="0">
                <a:solidFill>
                  <a:schemeClr val="bg1"/>
                </a:solidFill>
              </a:rPr>
              <a:t>4</a:t>
            </a:r>
            <a:r>
              <a:rPr lang="en-US" b="1" dirty="0">
                <a:solidFill>
                  <a:schemeClr val="bg1"/>
                </a:solidFill>
              </a:rPr>
              <a:t>, </a:t>
            </a:r>
            <a:r>
              <a:rPr lang="en-US" b="1" dirty="0" err="1">
                <a:solidFill>
                  <a:schemeClr val="bg1"/>
                </a:solidFill>
              </a:rPr>
              <a:t>Moh</a:t>
            </a:r>
            <a:r>
              <a:rPr lang="en-US" b="1" dirty="0">
                <a:solidFill>
                  <a:schemeClr val="bg1"/>
                </a:solidFill>
              </a:rPr>
              <a:t>. Alawi</a:t>
            </a:r>
            <a:r>
              <a:rPr lang="en-US" b="1" baseline="30000" dirty="0">
                <a:solidFill>
                  <a:schemeClr val="bg1"/>
                </a:solidFill>
              </a:rPr>
              <a:t>5</a:t>
            </a:r>
            <a:r>
              <a:rPr lang="en-US" b="1" dirty="0">
                <a:solidFill>
                  <a:schemeClr val="bg1"/>
                </a:solidFill>
              </a:rPr>
              <a:t>, Ahmad Muslim</a:t>
            </a:r>
            <a:r>
              <a:rPr lang="en-US" b="1" baseline="30000" dirty="0">
                <a:solidFill>
                  <a:schemeClr val="bg1"/>
                </a:solidFill>
              </a:rPr>
              <a:t>6</a:t>
            </a:r>
            <a:endParaRPr lang="en-US" b="1" dirty="0">
              <a:solidFill>
                <a:schemeClr val="bg1"/>
              </a:solidFill>
            </a:endParaRPr>
          </a:p>
          <a:p>
            <a:pPr>
              <a:lnSpc>
                <a:spcPct val="100000"/>
              </a:lnSpc>
            </a:pPr>
            <a:r>
              <a:rPr lang="en-US" b="1" baseline="30000" dirty="0">
                <a:solidFill>
                  <a:schemeClr val="bg1"/>
                </a:solidFill>
              </a:rPr>
              <a:t>1,2,3,4,5,6</a:t>
            </a:r>
            <a:r>
              <a:rPr lang="en-US" b="1" dirty="0">
                <a:solidFill>
                  <a:schemeClr val="bg1"/>
                </a:solidFill>
              </a:rPr>
              <a:t>Universitas Islam </a:t>
            </a:r>
            <a:r>
              <a:rPr lang="en-US" b="1" dirty="0" err="1">
                <a:solidFill>
                  <a:schemeClr val="bg1"/>
                </a:solidFill>
              </a:rPr>
              <a:t>Nahdlatul</a:t>
            </a:r>
            <a:r>
              <a:rPr lang="en-US" b="1" dirty="0">
                <a:solidFill>
                  <a:schemeClr val="bg1"/>
                </a:solidFill>
              </a:rPr>
              <a:t> Ulama </a:t>
            </a:r>
            <a:r>
              <a:rPr lang="en-US" b="1" dirty="0" err="1">
                <a:solidFill>
                  <a:schemeClr val="bg1"/>
                </a:solidFill>
              </a:rPr>
              <a:t>Jepara</a:t>
            </a:r>
            <a:r>
              <a:rPr lang="en-US" b="1" dirty="0">
                <a:solidFill>
                  <a:schemeClr val="bg1"/>
                </a:solidFill>
              </a:rPr>
              <a:t>.</a:t>
            </a:r>
          </a:p>
        </p:txBody>
      </p:sp>
      <p:sp>
        <p:nvSpPr>
          <p:cNvPr id="7" name="Title 4"/>
          <p:cNvSpPr txBox="1">
            <a:spLocks/>
          </p:cNvSpPr>
          <p:nvPr/>
        </p:nvSpPr>
        <p:spPr>
          <a:xfrm>
            <a:off x="1590500" y="3012544"/>
            <a:ext cx="9144000" cy="317125"/>
          </a:xfrm>
          <a:prstGeom prst="rect">
            <a:avLst/>
          </a:prstGeom>
          <a:solidFill>
            <a:srgbClr val="7030A0"/>
          </a:solidFill>
          <a:ln w="19050">
            <a:solidFill>
              <a:schemeClr val="bg1"/>
            </a:solidFill>
          </a:ln>
          <a:effectLst>
            <a:outerShdw blurRad="50800" dist="38100" dir="2700000" algn="tl" rotWithShape="0">
              <a:prstClr val="black">
                <a:alpha val="40000"/>
              </a:prstClr>
            </a:outerShdw>
          </a:effectLst>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i-FI" sz="1800" dirty="0">
                <a:solidFill>
                  <a:schemeClr val="bg1"/>
                </a:solidFill>
                <a:latin typeface="Franklin Gothic Demi Cond" panose="020B0706030402020204" pitchFamily="34" charset="0"/>
                <a:cs typeface="Times New Roman" panose="02020603050405020304" pitchFamily="18" charset="0"/>
              </a:rPr>
              <a:t>No. Abstract: ABS-ICOLLITE-25125</a:t>
            </a:r>
            <a:endParaRPr lang="en-US" sz="1800" dirty="0">
              <a:solidFill>
                <a:schemeClr val="bg1"/>
              </a:solidFill>
              <a:latin typeface="Franklin Gothic Demi Cond" panose="020B0706030402020204" pitchFamily="34" charset="0"/>
              <a:cs typeface="Times New Roman" panose="02020603050405020304" pitchFamily="18" charset="0"/>
            </a:endParaRPr>
          </a:p>
        </p:txBody>
      </p:sp>
    </p:spTree>
    <p:extLst>
      <p:ext uri="{BB962C8B-B14F-4D97-AF65-F5344CB8AC3E}">
        <p14:creationId xmlns:p14="http://schemas.microsoft.com/office/powerpoint/2010/main" val="34699193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INTRODUCTION</a:t>
            </a:r>
          </a:p>
        </p:txBody>
      </p:sp>
      <p:sp>
        <p:nvSpPr>
          <p:cNvPr id="5" name="Content Placeholder 4"/>
          <p:cNvSpPr>
            <a:spLocks noGrp="1"/>
          </p:cNvSpPr>
          <p:nvPr>
            <p:ph idx="1"/>
          </p:nvPr>
        </p:nvSpPr>
        <p:spPr>
          <a:xfrm>
            <a:off x="225631" y="1376652"/>
            <a:ext cx="11649694" cy="5214153"/>
          </a:xfrm>
        </p:spPr>
        <p:txBody>
          <a:bodyPr>
            <a:normAutofit fontScale="92500"/>
          </a:bodyPr>
          <a:lstStyle/>
          <a:p>
            <a:pPr marL="0" indent="0" algn="just">
              <a:buNone/>
            </a:pPr>
            <a:r>
              <a:rPr lang="en-US" sz="2400" b="1" dirty="0"/>
              <a:t>Digital technology has transformed many sectors, including education. Schools must not only adopt technology but also transform their management systems. In this process, the principal plays a key role as a transformational leader who drives cultural change and guides the digitalization process (</a:t>
            </a:r>
            <a:r>
              <a:rPr lang="en-US" sz="2400" b="1" dirty="0" err="1"/>
              <a:t>Manadin</a:t>
            </a:r>
            <a:r>
              <a:rPr lang="en-US" sz="2400" b="1" dirty="0"/>
              <a:t>, 2024; </a:t>
            </a:r>
            <a:r>
              <a:rPr lang="en-US" sz="2400" b="1" dirty="0" err="1"/>
              <a:t>Ridho</a:t>
            </a:r>
            <a:r>
              <a:rPr lang="en-US" sz="2400" b="1" dirty="0"/>
              <a:t> et al., 2024).</a:t>
            </a:r>
          </a:p>
          <a:p>
            <a:pPr marL="0" indent="0" algn="just">
              <a:buNone/>
            </a:pPr>
            <a:endParaRPr lang="en-US" sz="2400" b="1" dirty="0"/>
          </a:p>
          <a:p>
            <a:pPr marL="0" indent="0" algn="just">
              <a:buNone/>
            </a:pPr>
            <a:r>
              <a:rPr lang="en-US" sz="2400" b="1" dirty="0"/>
              <a:t>However, many schools—especially in developing regions—face challenges such as poor infrastructure, low digital literacy among educators, and resistance to change (</a:t>
            </a:r>
            <a:r>
              <a:rPr lang="en-US" sz="2400" b="1" dirty="0" err="1"/>
              <a:t>Marginingsih</a:t>
            </a:r>
            <a:r>
              <a:rPr lang="en-US" sz="2400" b="1" dirty="0"/>
              <a:t> et al., 2025). While several studies highlight the benefits of digital leadership, most focus on technical implementation rather than the strategic role of principals in leading organizational transformation (</a:t>
            </a:r>
            <a:r>
              <a:rPr lang="en-US" sz="2400" b="1" dirty="0" err="1"/>
              <a:t>Sinaga</a:t>
            </a:r>
            <a:r>
              <a:rPr lang="en-US" sz="2400" b="1" dirty="0"/>
              <a:t> et al., 2024; </a:t>
            </a:r>
            <a:r>
              <a:rPr lang="en-US" sz="2400" b="1" dirty="0" err="1"/>
              <a:t>Zuhaery</a:t>
            </a:r>
            <a:r>
              <a:rPr lang="en-US" sz="2400" b="1" dirty="0"/>
              <a:t> et al., 2022).</a:t>
            </a:r>
          </a:p>
          <a:p>
            <a:pPr marL="0" indent="0" algn="just">
              <a:buNone/>
            </a:pPr>
            <a:endParaRPr lang="en-US" sz="2400" b="1" dirty="0"/>
          </a:p>
          <a:p>
            <a:pPr marL="0" indent="0" algn="just">
              <a:buNone/>
            </a:pPr>
            <a:r>
              <a:rPr lang="en-US" sz="2400" b="1" dirty="0"/>
              <a:t>This qualitative literature study explores how school principals manage digital transformation, develop adaptive work cultures, and respond to challenges. The findings aim to offer insights into effective leadership practices for enhancing digital school management and strengthening institutional readiness for technological change.</a:t>
            </a:r>
          </a:p>
        </p:txBody>
      </p:sp>
    </p:spTree>
    <p:extLst>
      <p:ext uri="{BB962C8B-B14F-4D97-AF65-F5344CB8AC3E}">
        <p14:creationId xmlns:p14="http://schemas.microsoft.com/office/powerpoint/2010/main" val="29506921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LITERATURE REVIEW</a:t>
            </a:r>
          </a:p>
        </p:txBody>
      </p:sp>
      <p:sp>
        <p:nvSpPr>
          <p:cNvPr id="5" name="Content Placeholder 4"/>
          <p:cNvSpPr>
            <a:spLocks noGrp="1"/>
          </p:cNvSpPr>
          <p:nvPr>
            <p:ph idx="1"/>
          </p:nvPr>
        </p:nvSpPr>
        <p:spPr>
          <a:xfrm>
            <a:off x="296883" y="1376652"/>
            <a:ext cx="11625942" cy="5202278"/>
          </a:xfrm>
        </p:spPr>
        <p:txBody>
          <a:bodyPr>
            <a:normAutofit lnSpcReduction="10000"/>
          </a:bodyPr>
          <a:lstStyle/>
          <a:p>
            <a:pPr marL="0" indent="0" algn="just">
              <a:buNone/>
            </a:pPr>
            <a:r>
              <a:rPr lang="en-US" sz="2000" b="1" dirty="0"/>
              <a:t>The Role of School Principals in Digital Management</a:t>
            </a:r>
          </a:p>
          <a:p>
            <a:pPr marL="0" indent="0" algn="just">
              <a:buNone/>
            </a:pPr>
            <a:r>
              <a:rPr lang="en-US" sz="2000" b="1" dirty="0"/>
              <a:t>School principals are key figures in driving digital transformation. Beyond administrative duties, they act as educators, facilitators, and motivators in implementing technology-based learning and school systems. Transformational leadership models have proven effective in increasing teacher readiness and supporting the integration of digital tools in schools (Novia, 2022; </a:t>
            </a:r>
            <a:r>
              <a:rPr lang="en-US" sz="2000" b="1" dirty="0" err="1"/>
              <a:t>Sudiono</a:t>
            </a:r>
            <a:r>
              <a:rPr lang="en-US" sz="2000" b="1" dirty="0"/>
              <a:t>, 2025).</a:t>
            </a:r>
          </a:p>
          <a:p>
            <a:pPr marL="0" indent="0" algn="just">
              <a:buNone/>
            </a:pPr>
            <a:endParaRPr lang="en-US" sz="2000" b="1" dirty="0"/>
          </a:p>
          <a:p>
            <a:pPr marL="0" indent="0" algn="just">
              <a:buNone/>
            </a:pPr>
            <a:r>
              <a:rPr lang="en-US" sz="2000" b="1" dirty="0"/>
              <a:t>Building a Tech-Adaptive School Culture</a:t>
            </a:r>
          </a:p>
          <a:p>
            <a:pPr marL="0" indent="0" algn="just">
              <a:buNone/>
            </a:pPr>
            <a:r>
              <a:rPr lang="en-US" sz="2000" b="1" dirty="0"/>
              <a:t>Creating an adaptive work culture requires strategic planning and continuous digital literacy development. Digital roadmaps, teacher training, and value-based leadership that promotes collaboration and integrity are essential for building a school environment that embraces innovation (</a:t>
            </a:r>
            <a:r>
              <a:rPr lang="en-US" sz="2000" b="1" dirty="0" err="1"/>
              <a:t>Marginingsih</a:t>
            </a:r>
            <a:r>
              <a:rPr lang="en-US" sz="2000" b="1" dirty="0"/>
              <a:t> et al., 2025; </a:t>
            </a:r>
            <a:r>
              <a:rPr lang="en-US" sz="2000" b="1" dirty="0" err="1"/>
              <a:t>Manadin</a:t>
            </a:r>
            <a:r>
              <a:rPr lang="en-US" sz="2000" b="1" dirty="0"/>
              <a:t>, 2024).</a:t>
            </a:r>
          </a:p>
          <a:p>
            <a:pPr marL="0" indent="0" algn="just">
              <a:buNone/>
            </a:pPr>
            <a:endParaRPr lang="en-US" sz="2000" b="1" dirty="0"/>
          </a:p>
          <a:p>
            <a:pPr marL="0" indent="0" algn="just">
              <a:buNone/>
            </a:pPr>
            <a:r>
              <a:rPr lang="en-US" sz="2000" b="1" dirty="0"/>
              <a:t>Challenges and Strategic Responses</a:t>
            </a:r>
          </a:p>
          <a:p>
            <a:pPr marL="0" indent="0" algn="just">
              <a:buNone/>
            </a:pPr>
            <a:r>
              <a:rPr lang="en-US" sz="2000" b="1" dirty="0"/>
              <a:t>Schools still face challenges such as limited infrastructure and digital skills. Effective principals respond with collaborative leadership, innovation teams, and partnerships. Leadership that combines resilience and moral commitment is vital for sustaining progress in digital transformation (</a:t>
            </a:r>
            <a:r>
              <a:rPr lang="en-US" sz="2000" b="1" dirty="0" err="1"/>
              <a:t>Ofita</a:t>
            </a:r>
            <a:r>
              <a:rPr lang="en-US" sz="2000" b="1" dirty="0"/>
              <a:t>, 2024; </a:t>
            </a:r>
            <a:r>
              <a:rPr lang="en-US" sz="2000" b="1" dirty="0" err="1"/>
              <a:t>Wiyana</a:t>
            </a:r>
            <a:r>
              <a:rPr lang="en-US" sz="2000" b="1" dirty="0"/>
              <a:t> et al., 2024).</a:t>
            </a:r>
          </a:p>
        </p:txBody>
      </p:sp>
    </p:spTree>
    <p:extLst>
      <p:ext uri="{BB962C8B-B14F-4D97-AF65-F5344CB8AC3E}">
        <p14:creationId xmlns:p14="http://schemas.microsoft.com/office/powerpoint/2010/main" val="232488737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METHOD</a:t>
            </a:r>
          </a:p>
        </p:txBody>
      </p:sp>
      <p:sp>
        <p:nvSpPr>
          <p:cNvPr id="5" name="Content Placeholder 4"/>
          <p:cNvSpPr>
            <a:spLocks noGrp="1"/>
          </p:cNvSpPr>
          <p:nvPr>
            <p:ph idx="1"/>
          </p:nvPr>
        </p:nvSpPr>
        <p:spPr>
          <a:xfrm>
            <a:off x="579583" y="1376652"/>
            <a:ext cx="10515600" cy="4351339"/>
          </a:xfrm>
        </p:spPr>
        <p:txBody>
          <a:bodyPr>
            <a:normAutofit/>
          </a:bodyPr>
          <a:lstStyle/>
          <a:p>
            <a:pPr marL="0" indent="0" algn="just">
              <a:buNone/>
            </a:pPr>
            <a:r>
              <a:rPr lang="en-US" sz="2400" dirty="0"/>
              <a:t>	</a:t>
            </a:r>
            <a:r>
              <a:rPr lang="en-US" sz="2400" b="1" dirty="0"/>
              <a:t>This study employs a qualitative approach using library research, which involves analyzing various written sources such as books, academic journals, previous studies, educational policy documents, and scholarly articles relevant to school leadership and digital management. The purpose is to critically examine existing theories, findings, and perspectives to construct a strong scientific foundation for the topic. As noted by </a:t>
            </a:r>
            <a:r>
              <a:rPr lang="en-US" sz="2400" b="1" dirty="0" err="1"/>
              <a:t>Arikunto</a:t>
            </a:r>
            <a:r>
              <a:rPr lang="en-US" sz="2400" b="1" dirty="0"/>
              <a:t> (2010), library research is a data collection technique carried out through reviewing literature, records, and reports related to the research problem. In this context, the researcher focuses on literature discussing educational leadership, the digital transformation of school management, and the challenges and strategies involved in implementing information technology in schools.</a:t>
            </a:r>
          </a:p>
        </p:txBody>
      </p:sp>
    </p:spTree>
    <p:extLst>
      <p:ext uri="{BB962C8B-B14F-4D97-AF65-F5344CB8AC3E}">
        <p14:creationId xmlns:p14="http://schemas.microsoft.com/office/powerpoint/2010/main" val="91598954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391886" y="1376652"/>
            <a:ext cx="11329059" cy="5119152"/>
          </a:xfrm>
        </p:spPr>
        <p:txBody>
          <a:bodyPr>
            <a:noAutofit/>
          </a:bodyPr>
          <a:lstStyle/>
          <a:p>
            <a:pPr marL="0" indent="0" algn="just">
              <a:buNone/>
            </a:pPr>
            <a:r>
              <a:rPr lang="en-US" sz="2300" b="1" dirty="0"/>
              <a:t>1. A New Paradigm of School Leadership in the Digital Era</a:t>
            </a:r>
          </a:p>
          <a:p>
            <a:pPr marL="0" indent="0" algn="just">
              <a:buNone/>
            </a:pPr>
            <a:r>
              <a:rPr lang="en-US" sz="2300" b="1" dirty="0"/>
              <a:t>School leadership in the digital age has significantly shifted from administrative roles to strategic and visionary leadership. Principals are now expected not only to integrate technology into school management but also to inspire all school members in building a digital culture aligned with institutional values. Their roles include being educators, innovators, motivators, and supervisors capable of formulating strategic ICT-based policies in teaching and school governance.</a:t>
            </a:r>
          </a:p>
          <a:p>
            <a:pPr marL="0" indent="0" algn="just">
              <a:buNone/>
            </a:pPr>
            <a:r>
              <a:rPr lang="en-US" sz="2300" b="1" dirty="0"/>
              <a:t>2. Transformation Strategies and Challenges</a:t>
            </a:r>
          </a:p>
          <a:p>
            <a:pPr marL="0" indent="0" algn="just">
              <a:buNone/>
            </a:pPr>
            <a:r>
              <a:rPr lang="en-US" sz="2300" b="1" dirty="0"/>
              <a:t>Digital transformation requires comprehensive strategies such as developing a clear roadmap, conducting digital literacy training, and promoting teacher collaboration. These efforts enhance both technical competence and openness to change. However, challenges like limited infrastructure, low digital literacy, resistance to change, and budget constraints often hinder progress. Principals must respond adaptively and creatively by forming innovation teams and establishing partnerships with external institutions.</a:t>
            </a:r>
          </a:p>
        </p:txBody>
      </p:sp>
    </p:spTree>
    <p:extLst>
      <p:ext uri="{BB962C8B-B14F-4D97-AF65-F5344CB8AC3E}">
        <p14:creationId xmlns:p14="http://schemas.microsoft.com/office/powerpoint/2010/main" val="59995267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391886" y="1376651"/>
            <a:ext cx="11329059" cy="5036023"/>
          </a:xfrm>
        </p:spPr>
        <p:txBody>
          <a:bodyPr>
            <a:noAutofit/>
          </a:bodyPr>
          <a:lstStyle/>
          <a:p>
            <a:pPr marL="0" indent="0" algn="just">
              <a:buNone/>
            </a:pPr>
            <a:r>
              <a:rPr lang="en-US" sz="2400" b="1" dirty="0"/>
              <a:t>3. Value-Based Leadership and School Resilience</a:t>
            </a:r>
          </a:p>
          <a:p>
            <a:pPr marL="0" indent="0" algn="just">
              <a:buNone/>
            </a:pPr>
            <a:r>
              <a:rPr lang="en-US" sz="2400" b="1" dirty="0"/>
              <a:t>Value-based leadership plays a vital role in ensuring sustainable digital transformation. By emphasizing integrity, responsibility, spirituality, and collaboration, principals foster a harmonious and inclusive school environment. Approaches such as prophetic and participatory leadership have proven effective in building school resilience, especially during crises like the pandemic, by involving all stakeholders in decision-making and cultivating a shared sense of ownership and accountability.</a:t>
            </a:r>
          </a:p>
        </p:txBody>
      </p:sp>
    </p:spTree>
    <p:extLst>
      <p:ext uri="{BB962C8B-B14F-4D97-AF65-F5344CB8AC3E}">
        <p14:creationId xmlns:p14="http://schemas.microsoft.com/office/powerpoint/2010/main" val="1041231987"/>
      </p:ext>
    </p:extLst>
  </p:cSld>
  <p:clrMapOvr>
    <a:masterClrMapping/>
  </p:clrMapOvr>
  <mc:AlternateContent xmlns:mc="http://schemas.openxmlformats.org/markup-compatibility/2006">
    <mc:Choice xmlns:p159="http://schemas.microsoft.com/office/powerpoint/2015/09/main" Requires="p159">
      <p:transition spd="slow">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CONCLUSION</a:t>
            </a:r>
          </a:p>
        </p:txBody>
      </p:sp>
      <p:sp>
        <p:nvSpPr>
          <p:cNvPr id="5" name="Content Placeholder 4"/>
          <p:cNvSpPr>
            <a:spLocks noGrp="1"/>
          </p:cNvSpPr>
          <p:nvPr>
            <p:ph idx="1"/>
          </p:nvPr>
        </p:nvSpPr>
        <p:spPr>
          <a:xfrm>
            <a:off x="579583" y="1376652"/>
            <a:ext cx="10515600" cy="4351339"/>
          </a:xfrm>
        </p:spPr>
        <p:txBody>
          <a:bodyPr>
            <a:normAutofit/>
          </a:bodyPr>
          <a:lstStyle/>
          <a:p>
            <a:pPr marL="0" indent="0" algn="just">
              <a:lnSpc>
                <a:spcPct val="100000"/>
              </a:lnSpc>
              <a:buNone/>
            </a:pPr>
            <a:r>
              <a:rPr lang="en-US" sz="2400" b="1" dirty="0"/>
              <a:t>Digital transformation in school management positions principals as strategic leaders who bridge policy and practice. They play multifaceted roles—educator, innovator, and facilitator—requiring skills in leadership, pedagogy, and technology. Key strategies include creating digital roadmaps, training teachers, and promoting value-based leadership. Despite challenges like limited infrastructure and resistance to change, principals foster resilience through innovation teams, partnerships, and inclusive leadership styles.</a:t>
            </a:r>
          </a:p>
        </p:txBody>
      </p:sp>
    </p:spTree>
    <p:extLst>
      <p:ext uri="{BB962C8B-B14F-4D97-AF65-F5344CB8AC3E}">
        <p14:creationId xmlns:p14="http://schemas.microsoft.com/office/powerpoint/2010/main" val="296520426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REFERENCES</a:t>
            </a:r>
          </a:p>
        </p:txBody>
      </p:sp>
      <p:sp>
        <p:nvSpPr>
          <p:cNvPr id="5" name="Content Placeholder 4"/>
          <p:cNvSpPr>
            <a:spLocks noGrp="1"/>
          </p:cNvSpPr>
          <p:nvPr>
            <p:ph idx="1"/>
          </p:nvPr>
        </p:nvSpPr>
        <p:spPr>
          <a:xfrm>
            <a:off x="579583" y="1376652"/>
            <a:ext cx="10515600" cy="4351339"/>
          </a:xfrm>
        </p:spPr>
        <p:txBody>
          <a:bodyPr>
            <a:normAutofit fontScale="92500" lnSpcReduction="10000"/>
          </a:bodyPr>
          <a:lstStyle/>
          <a:p>
            <a:pPr marL="0" indent="0">
              <a:lnSpc>
                <a:spcPct val="120000"/>
              </a:lnSpc>
              <a:spcBef>
                <a:spcPts val="0"/>
              </a:spcBef>
              <a:spcAft>
                <a:spcPts val="800"/>
              </a:spcAft>
              <a:buNone/>
            </a:pPr>
            <a:r>
              <a:rPr lang="en-ID" sz="1200" b="1" kern="0" dirty="0" err="1">
                <a:effectLst/>
                <a:latin typeface="+mj-lt"/>
                <a:ea typeface="Calibri" panose="020F0502020204030204" pitchFamily="34" charset="0"/>
                <a:cs typeface="Arial" panose="020B0604020202020204" pitchFamily="34" charset="0"/>
              </a:rPr>
              <a:t>Arikunto</a:t>
            </a:r>
            <a:r>
              <a:rPr lang="en-ID" sz="1200" b="1" kern="0" dirty="0">
                <a:effectLst/>
                <a:latin typeface="+mj-lt"/>
                <a:ea typeface="Calibri" panose="020F0502020204030204" pitchFamily="34" charset="0"/>
                <a:cs typeface="Arial" panose="020B0604020202020204" pitchFamily="34" charset="0"/>
              </a:rPr>
              <a:t>, S. (2010). </a:t>
            </a:r>
            <a:r>
              <a:rPr lang="en-ID" sz="1200" b="1" i="1" kern="0" dirty="0" err="1">
                <a:effectLst/>
                <a:latin typeface="+mj-lt"/>
                <a:ea typeface="Calibri" panose="020F0502020204030204" pitchFamily="34" charset="0"/>
                <a:cs typeface="Arial" panose="020B0604020202020204" pitchFamily="34" charset="0"/>
              </a:rPr>
              <a:t>Prosedur</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Penelitian</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Suatu</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Pendekatan</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Praktik</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Rineka</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Cipta</a:t>
            </a:r>
            <a:r>
              <a:rPr lang="en-ID" sz="1200" b="1" kern="0" dirty="0">
                <a:effectLst/>
                <a:latin typeface="+mj-lt"/>
                <a:ea typeface="Calibri" panose="020F0502020204030204" pitchFamily="34" charset="0"/>
                <a:cs typeface="Arial" panose="020B0604020202020204" pitchFamily="34" charset="0"/>
              </a:rPr>
              <a:t>.</a:t>
            </a:r>
            <a:endParaRPr lang="en-ID" sz="1200" b="1" kern="100" dirty="0">
              <a:effectLst/>
              <a:latin typeface="+mj-lt"/>
              <a:ea typeface="Calibri" panose="020F0502020204030204" pitchFamily="34" charset="0"/>
              <a:cs typeface="Arial" panose="020B0604020202020204" pitchFamily="34" charset="0"/>
            </a:endParaRPr>
          </a:p>
          <a:p>
            <a:pPr marL="0" indent="0">
              <a:lnSpc>
                <a:spcPct val="120000"/>
              </a:lnSpc>
              <a:spcBef>
                <a:spcPts val="0"/>
              </a:spcBef>
              <a:spcAft>
                <a:spcPts val="800"/>
              </a:spcAft>
              <a:buNone/>
            </a:pPr>
            <a:r>
              <a:rPr lang="en-ID" sz="1200" b="1" kern="0" dirty="0" err="1">
                <a:effectLst/>
                <a:latin typeface="+mj-lt"/>
                <a:ea typeface="Calibri" panose="020F0502020204030204" pitchFamily="34" charset="0"/>
                <a:cs typeface="Arial" panose="020B0604020202020204" pitchFamily="34" charset="0"/>
              </a:rPr>
              <a:t>Hadiansyah</a:t>
            </a:r>
            <a:r>
              <a:rPr lang="en-ID" sz="1200" b="1" kern="0" dirty="0">
                <a:effectLst/>
                <a:latin typeface="+mj-lt"/>
                <a:ea typeface="Calibri" panose="020F0502020204030204" pitchFamily="34" charset="0"/>
                <a:cs typeface="Arial" panose="020B0604020202020204" pitchFamily="34" charset="0"/>
              </a:rPr>
              <a:t>, A. (2023). </a:t>
            </a:r>
            <a:r>
              <a:rPr lang="en-ID" sz="1200" b="1" i="1" kern="0" dirty="0" err="1">
                <a:effectLst/>
                <a:latin typeface="+mj-lt"/>
                <a:ea typeface="Calibri" panose="020F0502020204030204" pitchFamily="34" charset="0"/>
                <a:cs typeface="Arial" panose="020B0604020202020204" pitchFamily="34" charset="0"/>
              </a:rPr>
              <a:t>Kepemimpinan</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profetik</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dalam</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transformasi</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manajemen</a:t>
            </a:r>
            <a:r>
              <a:rPr lang="en-ID" sz="1200" b="1" i="1" kern="0" dirty="0">
                <a:effectLst/>
                <a:latin typeface="+mj-lt"/>
                <a:ea typeface="Calibri" panose="020F0502020204030204" pitchFamily="34" charset="0"/>
                <a:cs typeface="Arial" panose="020B0604020202020204" pitchFamily="34" charset="0"/>
              </a:rPr>
              <a:t> digital </a:t>
            </a:r>
            <a:r>
              <a:rPr lang="en-ID" sz="1200" b="1" i="1" kern="0" dirty="0" err="1">
                <a:effectLst/>
                <a:latin typeface="+mj-lt"/>
                <a:ea typeface="Calibri" panose="020F0502020204030204" pitchFamily="34" charset="0"/>
                <a:cs typeface="Arial" panose="020B0604020202020204" pitchFamily="34" charset="0"/>
              </a:rPr>
              <a:t>sekolah</a:t>
            </a:r>
            <a:r>
              <a:rPr lang="en-ID" sz="1200" b="1" kern="0" dirty="0">
                <a:effectLst/>
                <a:latin typeface="+mj-lt"/>
                <a:ea typeface="Calibri" panose="020F0502020204030204" pitchFamily="34" charset="0"/>
                <a:cs typeface="Arial" panose="020B0604020202020204" pitchFamily="34" charset="0"/>
              </a:rPr>
              <a:t>.</a:t>
            </a:r>
            <a:endParaRPr lang="en-ID" sz="1200" b="1" kern="100" dirty="0">
              <a:effectLst/>
              <a:latin typeface="+mj-lt"/>
              <a:ea typeface="Calibri" panose="020F0502020204030204" pitchFamily="34" charset="0"/>
              <a:cs typeface="Arial" panose="020B0604020202020204" pitchFamily="34" charset="0"/>
            </a:endParaRPr>
          </a:p>
          <a:p>
            <a:pPr marL="0" indent="0">
              <a:lnSpc>
                <a:spcPct val="120000"/>
              </a:lnSpc>
              <a:spcBef>
                <a:spcPts val="0"/>
              </a:spcBef>
              <a:spcAft>
                <a:spcPts val="800"/>
              </a:spcAft>
              <a:buNone/>
            </a:pPr>
            <a:r>
              <a:rPr lang="en-ID" sz="1200" b="1" kern="0" dirty="0" err="1">
                <a:effectLst/>
                <a:latin typeface="+mj-lt"/>
                <a:ea typeface="Calibri" panose="020F0502020204030204" pitchFamily="34" charset="0"/>
                <a:cs typeface="Arial" panose="020B0604020202020204" pitchFamily="34" charset="0"/>
              </a:rPr>
              <a:t>Manadin</a:t>
            </a:r>
            <a:r>
              <a:rPr lang="en-ID" sz="1200" b="1" kern="0" dirty="0">
                <a:effectLst/>
                <a:latin typeface="+mj-lt"/>
                <a:ea typeface="Calibri" panose="020F0502020204030204" pitchFamily="34" charset="0"/>
                <a:cs typeface="Arial" panose="020B0604020202020204" pitchFamily="34" charset="0"/>
              </a:rPr>
              <a:t>, R. (2024). Value-based digital leadership </a:t>
            </a:r>
            <a:r>
              <a:rPr lang="en-ID" sz="1200" b="1" kern="0" dirty="0" err="1">
                <a:effectLst/>
                <a:latin typeface="+mj-lt"/>
                <a:ea typeface="Calibri" panose="020F0502020204030204" pitchFamily="34" charset="0"/>
                <a:cs typeface="Arial" panose="020B0604020202020204" pitchFamily="34" charset="0"/>
              </a:rPr>
              <a:t>untuk</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transformasi</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budaya</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kerja</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sekolah</a:t>
            </a:r>
            <a:r>
              <a:rPr lang="en-ID" sz="1200" b="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Jurnal</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Kepemimpinan</a:t>
            </a:r>
            <a:r>
              <a:rPr lang="en-ID" sz="1200" b="1" i="1" kern="0" dirty="0">
                <a:effectLst/>
                <a:latin typeface="+mj-lt"/>
                <a:ea typeface="Calibri" panose="020F0502020204030204" pitchFamily="34" charset="0"/>
                <a:cs typeface="Arial" panose="020B0604020202020204" pitchFamily="34" charset="0"/>
              </a:rPr>
              <a:t> Pendidikan</a:t>
            </a:r>
            <a:r>
              <a:rPr lang="en-ID" sz="1200" b="1" kern="0" dirty="0">
                <a:effectLst/>
                <a:latin typeface="+mj-lt"/>
                <a:ea typeface="Calibri" panose="020F0502020204030204" pitchFamily="34" charset="0"/>
                <a:cs typeface="Arial" panose="020B0604020202020204" pitchFamily="34" charset="0"/>
              </a:rPr>
              <a:t>, </a:t>
            </a:r>
            <a:r>
              <a:rPr lang="en-ID" sz="1200" b="1" i="1" kern="0" dirty="0">
                <a:effectLst/>
                <a:latin typeface="+mj-lt"/>
                <a:ea typeface="Calibri" panose="020F0502020204030204" pitchFamily="34" charset="0"/>
                <a:cs typeface="Arial" panose="020B0604020202020204" pitchFamily="34" charset="0"/>
              </a:rPr>
              <a:t>7</a:t>
            </a:r>
            <a:r>
              <a:rPr lang="en-ID" sz="1200" b="1" kern="0" dirty="0">
                <a:effectLst/>
                <a:latin typeface="+mj-lt"/>
                <a:ea typeface="Calibri" panose="020F0502020204030204" pitchFamily="34" charset="0"/>
                <a:cs typeface="Arial" panose="020B0604020202020204" pitchFamily="34" charset="0"/>
              </a:rPr>
              <a:t>(1), 25–40.</a:t>
            </a:r>
            <a:endParaRPr lang="en-ID" sz="1200" b="1" kern="100" dirty="0">
              <a:effectLst/>
              <a:latin typeface="+mj-lt"/>
              <a:ea typeface="Calibri" panose="020F0502020204030204" pitchFamily="34" charset="0"/>
              <a:cs typeface="Arial" panose="020B0604020202020204" pitchFamily="34" charset="0"/>
            </a:endParaRPr>
          </a:p>
          <a:p>
            <a:pPr marL="0" indent="0">
              <a:lnSpc>
                <a:spcPct val="120000"/>
              </a:lnSpc>
              <a:spcBef>
                <a:spcPts val="0"/>
              </a:spcBef>
              <a:spcAft>
                <a:spcPts val="800"/>
              </a:spcAft>
              <a:buNone/>
            </a:pPr>
            <a:r>
              <a:rPr lang="en-ID" sz="1200" b="1" kern="0" dirty="0" err="1">
                <a:effectLst/>
                <a:latin typeface="+mj-lt"/>
                <a:ea typeface="Calibri" panose="020F0502020204030204" pitchFamily="34" charset="0"/>
                <a:cs typeface="Arial" panose="020B0604020202020204" pitchFamily="34" charset="0"/>
              </a:rPr>
              <a:t>Marginingsih</a:t>
            </a:r>
            <a:r>
              <a:rPr lang="en-ID" sz="1200" b="1" kern="0" dirty="0">
                <a:effectLst/>
                <a:latin typeface="+mj-lt"/>
                <a:ea typeface="Calibri" panose="020F0502020204030204" pitchFamily="34" charset="0"/>
                <a:cs typeface="Arial" panose="020B0604020202020204" pitchFamily="34" charset="0"/>
              </a:rPr>
              <a:t>, D., </a:t>
            </a:r>
            <a:r>
              <a:rPr lang="en-ID" sz="1200" b="1" kern="0" dirty="0" err="1">
                <a:effectLst/>
                <a:latin typeface="+mj-lt"/>
                <a:ea typeface="Calibri" panose="020F0502020204030204" pitchFamily="34" charset="0"/>
                <a:cs typeface="Arial" panose="020B0604020202020204" pitchFamily="34" charset="0"/>
              </a:rPr>
              <a:t>Pramudito</a:t>
            </a:r>
            <a:r>
              <a:rPr lang="en-ID" sz="1200" b="1" kern="0" dirty="0">
                <a:effectLst/>
                <a:latin typeface="+mj-lt"/>
                <a:ea typeface="Calibri" panose="020F0502020204030204" pitchFamily="34" charset="0"/>
                <a:cs typeface="Arial" panose="020B0604020202020204" pitchFamily="34" charset="0"/>
              </a:rPr>
              <a:t>, S., &amp; Lestari, A. (2025). Roadmap </a:t>
            </a:r>
            <a:r>
              <a:rPr lang="en-ID" sz="1200" b="1" kern="0" dirty="0" err="1">
                <a:effectLst/>
                <a:latin typeface="+mj-lt"/>
                <a:ea typeface="Calibri" panose="020F0502020204030204" pitchFamily="34" charset="0"/>
                <a:cs typeface="Arial" panose="020B0604020202020204" pitchFamily="34" charset="0"/>
              </a:rPr>
              <a:t>digitalisasi</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manajemen</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untuk</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meningkatkan</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mutu</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akademik</a:t>
            </a:r>
            <a:r>
              <a:rPr lang="en-ID" sz="1200" b="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Jurnal</a:t>
            </a:r>
            <a:r>
              <a:rPr lang="en-ID" sz="1200" b="1" i="1" kern="0" dirty="0">
                <a:effectLst/>
                <a:latin typeface="+mj-lt"/>
                <a:ea typeface="Calibri" panose="020F0502020204030204" pitchFamily="34" charset="0"/>
                <a:cs typeface="Arial" panose="020B0604020202020204" pitchFamily="34" charset="0"/>
              </a:rPr>
              <a:t> Pendidikan &amp; </a:t>
            </a:r>
            <a:r>
              <a:rPr lang="en-ID" sz="1200" b="1" i="1" kern="0" dirty="0" err="1">
                <a:effectLst/>
                <a:latin typeface="+mj-lt"/>
                <a:ea typeface="Calibri" panose="020F0502020204030204" pitchFamily="34" charset="0"/>
                <a:cs typeface="Arial" panose="020B0604020202020204" pitchFamily="34" charset="0"/>
              </a:rPr>
              <a:t>Teknologi</a:t>
            </a:r>
            <a:r>
              <a:rPr lang="en-ID" sz="1200" b="1" kern="0" dirty="0">
                <a:effectLst/>
                <a:latin typeface="+mj-lt"/>
                <a:ea typeface="Calibri" panose="020F0502020204030204" pitchFamily="34" charset="0"/>
                <a:cs typeface="Arial" panose="020B0604020202020204" pitchFamily="34" charset="0"/>
              </a:rPr>
              <a:t>, </a:t>
            </a:r>
            <a:r>
              <a:rPr lang="en-ID" sz="1200" b="1" i="1" kern="0" dirty="0">
                <a:effectLst/>
                <a:latin typeface="+mj-lt"/>
                <a:ea typeface="Calibri" panose="020F0502020204030204" pitchFamily="34" charset="0"/>
                <a:cs typeface="Arial" panose="020B0604020202020204" pitchFamily="34" charset="0"/>
              </a:rPr>
              <a:t>15</a:t>
            </a:r>
            <a:r>
              <a:rPr lang="en-ID" sz="1200" b="1" kern="0" dirty="0">
                <a:effectLst/>
                <a:latin typeface="+mj-lt"/>
                <a:ea typeface="Calibri" panose="020F0502020204030204" pitchFamily="34" charset="0"/>
                <a:cs typeface="Arial" panose="020B0604020202020204" pitchFamily="34" charset="0"/>
              </a:rPr>
              <a:t>(1), 10–22.</a:t>
            </a:r>
            <a:endParaRPr lang="en-ID" sz="1200" b="1" kern="100" dirty="0">
              <a:effectLst/>
              <a:latin typeface="+mj-lt"/>
              <a:ea typeface="Calibri" panose="020F0502020204030204" pitchFamily="34" charset="0"/>
              <a:cs typeface="Arial" panose="020B0604020202020204" pitchFamily="34" charset="0"/>
            </a:endParaRPr>
          </a:p>
          <a:p>
            <a:pPr marL="0" indent="0">
              <a:lnSpc>
                <a:spcPct val="120000"/>
              </a:lnSpc>
              <a:spcBef>
                <a:spcPts val="0"/>
              </a:spcBef>
              <a:spcAft>
                <a:spcPts val="800"/>
              </a:spcAft>
              <a:buNone/>
            </a:pPr>
            <a:r>
              <a:rPr lang="en-ID" sz="1200" b="1" kern="0" dirty="0" err="1">
                <a:effectLst/>
                <a:latin typeface="+mj-lt"/>
                <a:ea typeface="Calibri" panose="020F0502020204030204" pitchFamily="34" charset="0"/>
                <a:cs typeface="Arial" panose="020B0604020202020204" pitchFamily="34" charset="0"/>
              </a:rPr>
              <a:t>Novia</a:t>
            </a:r>
            <a:r>
              <a:rPr lang="en-ID" sz="1200" b="1" kern="0" dirty="0">
                <a:effectLst/>
                <a:latin typeface="+mj-lt"/>
                <a:ea typeface="Calibri" panose="020F0502020204030204" pitchFamily="34" charset="0"/>
                <a:cs typeface="Arial" panose="020B0604020202020204" pitchFamily="34" charset="0"/>
              </a:rPr>
              <a:t>, A. (2022). </a:t>
            </a:r>
            <a:r>
              <a:rPr lang="en-ID" sz="1200" b="1" i="1" kern="0" dirty="0" err="1">
                <a:effectLst/>
                <a:latin typeface="+mj-lt"/>
                <a:ea typeface="Calibri" panose="020F0502020204030204" pitchFamily="34" charset="0"/>
                <a:cs typeface="Arial" panose="020B0604020202020204" pitchFamily="34" charset="0"/>
              </a:rPr>
              <a:t>Kepemimpinan</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kepala</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sekolah</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dalam</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pemanfaatan</a:t>
            </a:r>
            <a:r>
              <a:rPr lang="en-ID" sz="1200" b="1" i="1" kern="0" dirty="0">
                <a:effectLst/>
                <a:latin typeface="+mj-lt"/>
                <a:ea typeface="Calibri" panose="020F0502020204030204" pitchFamily="34" charset="0"/>
                <a:cs typeface="Arial" panose="020B0604020202020204" pitchFamily="34" charset="0"/>
              </a:rPr>
              <a:t> TIK di SMK</a:t>
            </a:r>
            <a:r>
              <a:rPr lang="en-ID" sz="1200" b="1" kern="0" dirty="0">
                <a:effectLst/>
                <a:latin typeface="+mj-lt"/>
                <a:ea typeface="Calibri" panose="020F0502020204030204" pitchFamily="34" charset="0"/>
                <a:cs typeface="Arial" panose="020B0604020202020204" pitchFamily="34" charset="0"/>
              </a:rPr>
              <a:t>.</a:t>
            </a:r>
            <a:endParaRPr lang="en-ID" sz="1200" b="1" kern="100" dirty="0">
              <a:effectLst/>
              <a:latin typeface="+mj-lt"/>
              <a:ea typeface="Calibri" panose="020F0502020204030204" pitchFamily="34" charset="0"/>
              <a:cs typeface="Arial" panose="020B0604020202020204" pitchFamily="34" charset="0"/>
            </a:endParaRPr>
          </a:p>
          <a:p>
            <a:pPr marL="0" indent="0">
              <a:lnSpc>
                <a:spcPct val="120000"/>
              </a:lnSpc>
              <a:spcBef>
                <a:spcPts val="0"/>
              </a:spcBef>
              <a:spcAft>
                <a:spcPts val="800"/>
              </a:spcAft>
              <a:buNone/>
            </a:pPr>
            <a:r>
              <a:rPr lang="en-ID" sz="1200" b="1" kern="0" dirty="0" err="1">
                <a:effectLst/>
                <a:latin typeface="+mj-lt"/>
                <a:ea typeface="Calibri" panose="020F0502020204030204" pitchFamily="34" charset="0"/>
                <a:cs typeface="Arial" panose="020B0604020202020204" pitchFamily="34" charset="0"/>
              </a:rPr>
              <a:t>Nurilahi</a:t>
            </a:r>
            <a:r>
              <a:rPr lang="en-ID" sz="1200" b="1" kern="0" dirty="0">
                <a:effectLst/>
                <a:latin typeface="+mj-lt"/>
                <a:ea typeface="Calibri" panose="020F0502020204030204" pitchFamily="34" charset="0"/>
                <a:cs typeface="Arial" panose="020B0604020202020204" pitchFamily="34" charset="0"/>
              </a:rPr>
              <a:t>, S., Rahman, T., &amp; Putra, B. (2022). </a:t>
            </a:r>
            <a:r>
              <a:rPr lang="en-ID" sz="1200" b="1" kern="0" dirty="0" err="1">
                <a:effectLst/>
                <a:latin typeface="+mj-lt"/>
                <a:ea typeface="Calibri" panose="020F0502020204030204" pitchFamily="34" charset="0"/>
                <a:cs typeface="Arial" panose="020B0604020202020204" pitchFamily="34" charset="0"/>
              </a:rPr>
              <a:t>Literasi</a:t>
            </a:r>
            <a:r>
              <a:rPr lang="en-ID" sz="1200" b="1" kern="0" dirty="0">
                <a:effectLst/>
                <a:latin typeface="+mj-lt"/>
                <a:ea typeface="Calibri" panose="020F0502020204030204" pitchFamily="34" charset="0"/>
                <a:cs typeface="Arial" panose="020B0604020202020204" pitchFamily="34" charset="0"/>
              </a:rPr>
              <a:t> digital guru </a:t>
            </a:r>
            <a:r>
              <a:rPr lang="en-ID" sz="1200" b="1" kern="0" dirty="0" err="1">
                <a:effectLst/>
                <a:latin typeface="+mj-lt"/>
                <a:ea typeface="Calibri" panose="020F0502020204030204" pitchFamily="34" charset="0"/>
                <a:cs typeface="Arial" panose="020B0604020202020204" pitchFamily="34" charset="0"/>
              </a:rPr>
              <a:t>dalam</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pembelajaran</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berbasis</a:t>
            </a:r>
            <a:r>
              <a:rPr lang="en-ID" sz="1200" b="1" kern="0" dirty="0">
                <a:effectLst/>
                <a:latin typeface="+mj-lt"/>
                <a:ea typeface="Calibri" panose="020F0502020204030204" pitchFamily="34" charset="0"/>
                <a:cs typeface="Arial" panose="020B0604020202020204" pitchFamily="34" charset="0"/>
              </a:rPr>
              <a:t> TIK. </a:t>
            </a:r>
            <a:r>
              <a:rPr lang="en-ID" sz="1200" b="1" i="1" kern="0" dirty="0" err="1">
                <a:effectLst/>
                <a:latin typeface="+mj-lt"/>
                <a:ea typeface="Calibri" panose="020F0502020204030204" pitchFamily="34" charset="0"/>
                <a:cs typeface="Arial" panose="020B0604020202020204" pitchFamily="34" charset="0"/>
              </a:rPr>
              <a:t>Jurnal</a:t>
            </a:r>
            <a:r>
              <a:rPr lang="en-ID" sz="1200" b="1" i="1" kern="0" dirty="0">
                <a:effectLst/>
                <a:latin typeface="+mj-lt"/>
                <a:ea typeface="Calibri" panose="020F0502020204030204" pitchFamily="34" charset="0"/>
                <a:cs typeface="Arial" panose="020B0604020202020204" pitchFamily="34" charset="0"/>
              </a:rPr>
              <a:t> Pendidikan </a:t>
            </a:r>
            <a:r>
              <a:rPr lang="en-ID" sz="1200" b="1" i="1" kern="0" dirty="0" err="1">
                <a:effectLst/>
                <a:latin typeface="+mj-lt"/>
                <a:ea typeface="Calibri" panose="020F0502020204030204" pitchFamily="34" charset="0"/>
                <a:cs typeface="Arial" panose="020B0604020202020204" pitchFamily="34" charset="0"/>
              </a:rPr>
              <a:t>Tambusai</a:t>
            </a:r>
            <a:r>
              <a:rPr lang="en-ID" sz="1200" b="1" kern="0" dirty="0">
                <a:effectLst/>
                <a:latin typeface="+mj-lt"/>
                <a:ea typeface="Calibri" panose="020F0502020204030204" pitchFamily="34" charset="0"/>
                <a:cs typeface="Arial" panose="020B0604020202020204" pitchFamily="34" charset="0"/>
              </a:rPr>
              <a:t>, </a:t>
            </a:r>
            <a:r>
              <a:rPr lang="en-ID" sz="1200" b="1" i="1" kern="0" dirty="0">
                <a:effectLst/>
                <a:latin typeface="+mj-lt"/>
                <a:ea typeface="Calibri" panose="020F0502020204030204" pitchFamily="34" charset="0"/>
                <a:cs typeface="Arial" panose="020B0604020202020204" pitchFamily="34" charset="0"/>
              </a:rPr>
              <a:t>6</a:t>
            </a:r>
            <a:r>
              <a:rPr lang="en-ID" sz="1200" b="1" kern="0" dirty="0">
                <a:effectLst/>
                <a:latin typeface="+mj-lt"/>
                <a:ea typeface="Calibri" panose="020F0502020204030204" pitchFamily="34" charset="0"/>
                <a:cs typeface="Arial" panose="020B0604020202020204" pitchFamily="34" charset="0"/>
              </a:rPr>
              <a:t>(4), 2048–2057.</a:t>
            </a:r>
            <a:endParaRPr lang="en-ID" sz="1200" b="1" kern="100" dirty="0">
              <a:effectLst/>
              <a:latin typeface="+mj-lt"/>
              <a:ea typeface="Calibri" panose="020F0502020204030204" pitchFamily="34" charset="0"/>
              <a:cs typeface="Arial" panose="020B0604020202020204" pitchFamily="34" charset="0"/>
            </a:endParaRPr>
          </a:p>
          <a:p>
            <a:pPr marL="0" indent="0">
              <a:lnSpc>
                <a:spcPct val="120000"/>
              </a:lnSpc>
              <a:spcBef>
                <a:spcPts val="0"/>
              </a:spcBef>
              <a:spcAft>
                <a:spcPts val="800"/>
              </a:spcAft>
              <a:buNone/>
            </a:pPr>
            <a:r>
              <a:rPr lang="en-ID" sz="1200" b="1" kern="0" dirty="0" err="1">
                <a:effectLst/>
                <a:latin typeface="+mj-lt"/>
                <a:ea typeface="Calibri" panose="020F0502020204030204" pitchFamily="34" charset="0"/>
                <a:cs typeface="Arial" panose="020B0604020202020204" pitchFamily="34" charset="0"/>
              </a:rPr>
              <a:t>Ofita</a:t>
            </a:r>
            <a:r>
              <a:rPr lang="en-ID" sz="1200" b="1" kern="0" dirty="0">
                <a:effectLst/>
                <a:latin typeface="+mj-lt"/>
                <a:ea typeface="Calibri" panose="020F0502020204030204" pitchFamily="34" charset="0"/>
                <a:cs typeface="Arial" panose="020B0604020202020204" pitchFamily="34" charset="0"/>
              </a:rPr>
              <a:t>, N. (2024). Strategi </a:t>
            </a:r>
            <a:r>
              <a:rPr lang="en-ID" sz="1200" b="1" kern="0" dirty="0" err="1">
                <a:effectLst/>
                <a:latin typeface="+mj-lt"/>
                <a:ea typeface="Calibri" panose="020F0502020204030204" pitchFamily="34" charset="0"/>
                <a:cs typeface="Arial" panose="020B0604020202020204" pitchFamily="34" charset="0"/>
              </a:rPr>
              <a:t>kepala</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sekolah</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dalam</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mengatasi</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tantangan</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digitalisasi</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manajemen</a:t>
            </a:r>
            <a:r>
              <a:rPr lang="en-ID" sz="1200" b="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Jurnal</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Teknologi</a:t>
            </a:r>
            <a:r>
              <a:rPr lang="en-ID" sz="1200" b="1" i="1" kern="0" dirty="0">
                <a:effectLst/>
                <a:latin typeface="+mj-lt"/>
                <a:ea typeface="Calibri" panose="020F0502020204030204" pitchFamily="34" charset="0"/>
                <a:cs typeface="Arial" panose="020B0604020202020204" pitchFamily="34" charset="0"/>
              </a:rPr>
              <a:t> Pendidikan</a:t>
            </a:r>
            <a:r>
              <a:rPr lang="en-ID" sz="1200" b="1" kern="0" dirty="0">
                <a:effectLst/>
                <a:latin typeface="+mj-lt"/>
                <a:ea typeface="Calibri" panose="020F0502020204030204" pitchFamily="34" charset="0"/>
                <a:cs typeface="Arial" panose="020B0604020202020204" pitchFamily="34" charset="0"/>
              </a:rPr>
              <a:t>, </a:t>
            </a:r>
            <a:r>
              <a:rPr lang="en-ID" sz="1200" b="1" i="1" kern="0" dirty="0">
                <a:effectLst/>
                <a:latin typeface="+mj-lt"/>
                <a:ea typeface="Calibri" panose="020F0502020204030204" pitchFamily="34" charset="0"/>
                <a:cs typeface="Arial" panose="020B0604020202020204" pitchFamily="34" charset="0"/>
              </a:rPr>
              <a:t>9</a:t>
            </a:r>
            <a:r>
              <a:rPr lang="en-ID" sz="1200" b="1" kern="0" dirty="0">
                <a:effectLst/>
                <a:latin typeface="+mj-lt"/>
                <a:ea typeface="Calibri" panose="020F0502020204030204" pitchFamily="34" charset="0"/>
                <a:cs typeface="Arial" panose="020B0604020202020204" pitchFamily="34" charset="0"/>
              </a:rPr>
              <a:t>(2), 80–95.</a:t>
            </a:r>
            <a:endParaRPr lang="en-ID" sz="1200" b="1" kern="100" dirty="0">
              <a:effectLst/>
              <a:latin typeface="+mj-lt"/>
              <a:ea typeface="Calibri" panose="020F0502020204030204" pitchFamily="34" charset="0"/>
              <a:cs typeface="Arial" panose="020B0604020202020204" pitchFamily="34" charset="0"/>
            </a:endParaRPr>
          </a:p>
          <a:p>
            <a:pPr marL="0" indent="0">
              <a:lnSpc>
                <a:spcPct val="120000"/>
              </a:lnSpc>
              <a:spcBef>
                <a:spcPts val="0"/>
              </a:spcBef>
              <a:spcAft>
                <a:spcPts val="800"/>
              </a:spcAft>
              <a:buNone/>
            </a:pPr>
            <a:r>
              <a:rPr lang="en-ID" sz="1200" b="1" kern="0" dirty="0" err="1">
                <a:effectLst/>
                <a:latin typeface="+mj-lt"/>
                <a:ea typeface="Calibri" panose="020F0502020204030204" pitchFamily="34" charset="0"/>
                <a:cs typeface="Arial" panose="020B0604020202020204" pitchFamily="34" charset="0"/>
              </a:rPr>
              <a:t>Pangesti</a:t>
            </a:r>
            <a:r>
              <a:rPr lang="en-ID" sz="1200" b="1" kern="0" dirty="0">
                <a:effectLst/>
                <a:latin typeface="+mj-lt"/>
                <a:ea typeface="Calibri" panose="020F0502020204030204" pitchFamily="34" charset="0"/>
                <a:cs typeface="Arial" panose="020B0604020202020204" pitchFamily="34" charset="0"/>
              </a:rPr>
              <a:t>, E., &amp; Wahyu, D. (2024). </a:t>
            </a:r>
            <a:r>
              <a:rPr lang="en-ID" sz="1200" b="1" kern="0" dirty="0" err="1">
                <a:effectLst/>
                <a:latin typeface="+mj-lt"/>
                <a:ea typeface="Calibri" panose="020F0502020204030204" pitchFamily="34" charset="0"/>
                <a:cs typeface="Arial" panose="020B0604020202020204" pitchFamily="34" charset="0"/>
              </a:rPr>
              <a:t>Kepemimpinan</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kepala</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sekolah</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dalam</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implementasi</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kelas</a:t>
            </a:r>
            <a:r>
              <a:rPr lang="en-ID" sz="1200" b="1" kern="0" dirty="0">
                <a:effectLst/>
                <a:latin typeface="+mj-lt"/>
                <a:ea typeface="Calibri" panose="020F0502020204030204" pitchFamily="34" charset="0"/>
                <a:cs typeface="Arial" panose="020B0604020202020204" pitchFamily="34" charset="0"/>
              </a:rPr>
              <a:t> digital. </a:t>
            </a:r>
            <a:r>
              <a:rPr lang="en-ID" sz="1200" b="1" i="1" kern="0" dirty="0" err="1">
                <a:effectLst/>
                <a:latin typeface="+mj-lt"/>
                <a:ea typeface="Calibri" panose="020F0502020204030204" pitchFamily="34" charset="0"/>
                <a:cs typeface="Arial" panose="020B0604020202020204" pitchFamily="34" charset="0"/>
              </a:rPr>
              <a:t>Jurnal</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Manajemen</a:t>
            </a:r>
            <a:r>
              <a:rPr lang="en-ID" sz="1200" b="1" i="1" kern="0" dirty="0">
                <a:effectLst/>
                <a:latin typeface="+mj-lt"/>
                <a:ea typeface="Calibri" panose="020F0502020204030204" pitchFamily="34" charset="0"/>
                <a:cs typeface="Arial" panose="020B0604020202020204" pitchFamily="34" charset="0"/>
              </a:rPr>
              <a:t> Pendidikan Indonesia</a:t>
            </a:r>
            <a:r>
              <a:rPr lang="en-ID" sz="1200" b="1" kern="0" dirty="0">
                <a:effectLst/>
                <a:latin typeface="+mj-lt"/>
                <a:ea typeface="Calibri" panose="020F0502020204030204" pitchFamily="34" charset="0"/>
                <a:cs typeface="Arial" panose="020B0604020202020204" pitchFamily="34" charset="0"/>
              </a:rPr>
              <a:t>, </a:t>
            </a:r>
            <a:r>
              <a:rPr lang="en-ID" sz="1200" b="1" i="1" kern="0" dirty="0">
                <a:effectLst/>
                <a:latin typeface="+mj-lt"/>
                <a:ea typeface="Calibri" panose="020F0502020204030204" pitchFamily="34" charset="0"/>
                <a:cs typeface="Arial" panose="020B0604020202020204" pitchFamily="34" charset="0"/>
              </a:rPr>
              <a:t>13</a:t>
            </a:r>
            <a:r>
              <a:rPr lang="en-ID" sz="1200" b="1" kern="0" dirty="0">
                <a:effectLst/>
                <a:latin typeface="+mj-lt"/>
                <a:ea typeface="Calibri" panose="020F0502020204030204" pitchFamily="34" charset="0"/>
                <a:cs typeface="Arial" panose="020B0604020202020204" pitchFamily="34" charset="0"/>
              </a:rPr>
              <a:t>(1), 55–70.</a:t>
            </a:r>
            <a:endParaRPr lang="en-ID" sz="1200" b="1" kern="100" dirty="0">
              <a:effectLst/>
              <a:latin typeface="+mj-lt"/>
              <a:ea typeface="Calibri" panose="020F0502020204030204" pitchFamily="34" charset="0"/>
              <a:cs typeface="Arial" panose="020B0604020202020204" pitchFamily="34" charset="0"/>
            </a:endParaRPr>
          </a:p>
          <a:p>
            <a:pPr marL="0" indent="0">
              <a:lnSpc>
                <a:spcPct val="120000"/>
              </a:lnSpc>
              <a:spcBef>
                <a:spcPts val="0"/>
              </a:spcBef>
              <a:spcAft>
                <a:spcPts val="800"/>
              </a:spcAft>
              <a:buNone/>
            </a:pPr>
            <a:r>
              <a:rPr lang="en-ID" sz="1200" b="1" kern="0" dirty="0" err="1">
                <a:effectLst/>
                <a:latin typeface="+mj-lt"/>
                <a:ea typeface="Calibri" panose="020F0502020204030204" pitchFamily="34" charset="0"/>
                <a:cs typeface="Arial" panose="020B0604020202020204" pitchFamily="34" charset="0"/>
              </a:rPr>
              <a:t>Ridho</a:t>
            </a:r>
            <a:r>
              <a:rPr lang="en-ID" sz="1200" b="1" kern="0" dirty="0">
                <a:effectLst/>
                <a:latin typeface="+mj-lt"/>
                <a:ea typeface="Calibri" panose="020F0502020204030204" pitchFamily="34" charset="0"/>
                <a:cs typeface="Arial" panose="020B0604020202020204" pitchFamily="34" charset="0"/>
              </a:rPr>
              <a:t>, M., </a:t>
            </a:r>
            <a:r>
              <a:rPr lang="en-ID" sz="1200" b="1" kern="0" dirty="0" err="1">
                <a:effectLst/>
                <a:latin typeface="+mj-lt"/>
                <a:ea typeface="Calibri" panose="020F0502020204030204" pitchFamily="34" charset="0"/>
                <a:cs typeface="Arial" panose="020B0604020202020204" pitchFamily="34" charset="0"/>
              </a:rPr>
              <a:t>Safitri</a:t>
            </a:r>
            <a:r>
              <a:rPr lang="en-ID" sz="1200" b="1" kern="0" dirty="0">
                <a:effectLst/>
                <a:latin typeface="+mj-lt"/>
                <a:ea typeface="Calibri" panose="020F0502020204030204" pitchFamily="34" charset="0"/>
                <a:cs typeface="Arial" panose="020B0604020202020204" pitchFamily="34" charset="0"/>
              </a:rPr>
              <a:t>, I., &amp; Haryanto, D. (2024). Strategi </a:t>
            </a:r>
            <a:r>
              <a:rPr lang="en-ID" sz="1200" b="1" kern="0" dirty="0" err="1">
                <a:effectLst/>
                <a:latin typeface="+mj-lt"/>
                <a:ea typeface="Calibri" panose="020F0502020204030204" pitchFamily="34" charset="0"/>
                <a:cs typeface="Arial" panose="020B0604020202020204" pitchFamily="34" charset="0"/>
              </a:rPr>
              <a:t>kepemimpinan</a:t>
            </a:r>
            <a:r>
              <a:rPr lang="en-ID" sz="1200" b="1" kern="0" dirty="0">
                <a:effectLst/>
                <a:latin typeface="+mj-lt"/>
                <a:ea typeface="Calibri" panose="020F0502020204030204" pitchFamily="34" charset="0"/>
                <a:cs typeface="Arial" panose="020B0604020202020204" pitchFamily="34" charset="0"/>
              </a:rPr>
              <a:t> digital </a:t>
            </a:r>
            <a:r>
              <a:rPr lang="en-ID" sz="1200" b="1" kern="0" dirty="0" err="1">
                <a:effectLst/>
                <a:latin typeface="+mj-lt"/>
                <a:ea typeface="Calibri" panose="020F0502020204030204" pitchFamily="34" charset="0"/>
                <a:cs typeface="Arial" panose="020B0604020202020204" pitchFamily="34" charset="0"/>
              </a:rPr>
              <a:t>kepala</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sekolah</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dalam</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peningkatan</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mutu</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pembelajaran</a:t>
            </a:r>
            <a:r>
              <a:rPr lang="en-ID" sz="1200" b="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Jurnal</a:t>
            </a:r>
            <a:r>
              <a:rPr lang="en-ID" sz="1200" b="1" i="1" kern="0" dirty="0">
                <a:effectLst/>
                <a:latin typeface="+mj-lt"/>
                <a:ea typeface="Calibri" panose="020F0502020204030204" pitchFamily="34" charset="0"/>
                <a:cs typeface="Arial" panose="020B0604020202020204" pitchFamily="34" charset="0"/>
              </a:rPr>
              <a:t> Pendidikan Dan </a:t>
            </a:r>
            <a:r>
              <a:rPr lang="en-ID" sz="1200" b="1" i="1" kern="0" dirty="0" err="1">
                <a:effectLst/>
                <a:latin typeface="+mj-lt"/>
                <a:ea typeface="Calibri" panose="020F0502020204030204" pitchFamily="34" charset="0"/>
                <a:cs typeface="Arial" panose="020B0604020202020204" pitchFamily="34" charset="0"/>
              </a:rPr>
              <a:t>Kebudayaan</a:t>
            </a:r>
            <a:r>
              <a:rPr lang="en-ID" sz="1200" b="1" kern="0" dirty="0">
                <a:effectLst/>
                <a:latin typeface="+mj-lt"/>
                <a:ea typeface="Calibri" panose="020F0502020204030204" pitchFamily="34" charset="0"/>
                <a:cs typeface="Arial" panose="020B0604020202020204" pitchFamily="34" charset="0"/>
              </a:rPr>
              <a:t>, </a:t>
            </a:r>
            <a:r>
              <a:rPr lang="en-ID" sz="1200" b="1" i="1" kern="0" dirty="0">
                <a:effectLst/>
                <a:latin typeface="+mj-lt"/>
                <a:ea typeface="Calibri" panose="020F0502020204030204" pitchFamily="34" charset="0"/>
                <a:cs typeface="Arial" panose="020B0604020202020204" pitchFamily="34" charset="0"/>
              </a:rPr>
              <a:t>29</a:t>
            </a:r>
            <a:r>
              <a:rPr lang="en-ID" sz="1200" b="1" kern="0" dirty="0">
                <a:effectLst/>
                <a:latin typeface="+mj-lt"/>
                <a:ea typeface="Calibri" panose="020F0502020204030204" pitchFamily="34" charset="0"/>
                <a:cs typeface="Arial" panose="020B0604020202020204" pitchFamily="34" charset="0"/>
              </a:rPr>
              <a:t>(2), 150–165.</a:t>
            </a:r>
            <a:endParaRPr lang="en-ID" sz="1200" b="1" kern="100" dirty="0">
              <a:effectLst/>
              <a:latin typeface="+mj-lt"/>
              <a:ea typeface="Calibri" panose="020F0502020204030204" pitchFamily="34" charset="0"/>
              <a:cs typeface="Arial" panose="020B0604020202020204" pitchFamily="34" charset="0"/>
            </a:endParaRPr>
          </a:p>
          <a:p>
            <a:pPr marL="0" indent="0">
              <a:lnSpc>
                <a:spcPct val="120000"/>
              </a:lnSpc>
              <a:spcBef>
                <a:spcPts val="0"/>
              </a:spcBef>
              <a:spcAft>
                <a:spcPts val="800"/>
              </a:spcAft>
              <a:buNone/>
            </a:pPr>
            <a:r>
              <a:rPr lang="en-ID" sz="1200" b="1" kern="0" dirty="0" err="1">
                <a:effectLst/>
                <a:latin typeface="+mj-lt"/>
                <a:ea typeface="Calibri" panose="020F0502020204030204" pitchFamily="34" charset="0"/>
                <a:cs typeface="Arial" panose="020B0604020202020204" pitchFamily="34" charset="0"/>
              </a:rPr>
              <a:t>Sinaga</a:t>
            </a:r>
            <a:r>
              <a:rPr lang="en-ID" sz="1200" b="1" kern="0" dirty="0">
                <a:effectLst/>
                <a:latin typeface="+mj-lt"/>
                <a:ea typeface="Calibri" panose="020F0502020204030204" pitchFamily="34" charset="0"/>
                <a:cs typeface="Arial" panose="020B0604020202020204" pitchFamily="34" charset="0"/>
              </a:rPr>
              <a:t>, S., Hartono, D., &amp; </a:t>
            </a:r>
            <a:r>
              <a:rPr lang="en-ID" sz="1200" b="1" kern="0" dirty="0" err="1">
                <a:effectLst/>
                <a:latin typeface="+mj-lt"/>
                <a:ea typeface="Calibri" panose="020F0502020204030204" pitchFamily="34" charset="0"/>
                <a:cs typeface="Arial" panose="020B0604020202020204" pitchFamily="34" charset="0"/>
              </a:rPr>
              <a:t>Fadli</a:t>
            </a:r>
            <a:r>
              <a:rPr lang="en-ID" sz="1200" b="1" kern="0" dirty="0">
                <a:effectLst/>
                <a:latin typeface="+mj-lt"/>
                <a:ea typeface="Calibri" panose="020F0502020204030204" pitchFamily="34" charset="0"/>
                <a:cs typeface="Arial" panose="020B0604020202020204" pitchFamily="34" charset="0"/>
              </a:rPr>
              <a:t>, R. (2024). </a:t>
            </a:r>
            <a:r>
              <a:rPr lang="en-ID" sz="1200" b="1" kern="0" dirty="0" err="1">
                <a:effectLst/>
                <a:latin typeface="+mj-lt"/>
                <a:ea typeface="Calibri" panose="020F0502020204030204" pitchFamily="34" charset="0"/>
                <a:cs typeface="Arial" panose="020B0604020202020204" pitchFamily="34" charset="0"/>
              </a:rPr>
              <a:t>Implementasi</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sistem</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informasi</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manajemen</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dalam</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layanan</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akademik</a:t>
            </a:r>
            <a:r>
              <a:rPr lang="en-ID" sz="1200" b="1" kern="0" dirty="0">
                <a:effectLst/>
                <a:latin typeface="+mj-lt"/>
                <a:ea typeface="Calibri" panose="020F0502020204030204" pitchFamily="34" charset="0"/>
                <a:cs typeface="Arial" panose="020B0604020202020204" pitchFamily="34" charset="0"/>
              </a:rPr>
              <a:t> SMK. </a:t>
            </a:r>
            <a:r>
              <a:rPr lang="en-ID" sz="1200" b="1" i="1" kern="0" dirty="0" err="1">
                <a:effectLst/>
                <a:latin typeface="+mj-lt"/>
                <a:ea typeface="Calibri" panose="020F0502020204030204" pitchFamily="34" charset="0"/>
                <a:cs typeface="Arial" panose="020B0604020202020204" pitchFamily="34" charset="0"/>
              </a:rPr>
              <a:t>Jurnal</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Teknologi</a:t>
            </a:r>
            <a:r>
              <a:rPr lang="en-ID" sz="1200" b="1" i="1" kern="0" dirty="0">
                <a:effectLst/>
                <a:latin typeface="+mj-lt"/>
                <a:ea typeface="Calibri" panose="020F0502020204030204" pitchFamily="34" charset="0"/>
                <a:cs typeface="Arial" panose="020B0604020202020204" pitchFamily="34" charset="0"/>
              </a:rPr>
              <a:t> Dan Pendidikan </a:t>
            </a:r>
            <a:r>
              <a:rPr lang="en-ID" sz="1200" b="1" i="1" kern="0" dirty="0" err="1">
                <a:effectLst/>
                <a:latin typeface="+mj-lt"/>
                <a:ea typeface="Calibri" panose="020F0502020204030204" pitchFamily="34" charset="0"/>
                <a:cs typeface="Arial" panose="020B0604020202020204" pitchFamily="34" charset="0"/>
              </a:rPr>
              <a:t>Vokasi</a:t>
            </a:r>
            <a:r>
              <a:rPr lang="en-ID" sz="1200" b="1" kern="0" dirty="0">
                <a:effectLst/>
                <a:latin typeface="+mj-lt"/>
                <a:ea typeface="Calibri" panose="020F0502020204030204" pitchFamily="34" charset="0"/>
                <a:cs typeface="Arial" panose="020B0604020202020204" pitchFamily="34" charset="0"/>
              </a:rPr>
              <a:t>, </a:t>
            </a:r>
            <a:r>
              <a:rPr lang="en-ID" sz="1200" b="1" i="1" kern="0" dirty="0">
                <a:effectLst/>
                <a:latin typeface="+mj-lt"/>
                <a:ea typeface="Calibri" panose="020F0502020204030204" pitchFamily="34" charset="0"/>
                <a:cs typeface="Arial" panose="020B0604020202020204" pitchFamily="34" charset="0"/>
              </a:rPr>
              <a:t>8</a:t>
            </a:r>
            <a:r>
              <a:rPr lang="en-ID" sz="1200" b="1" kern="0" dirty="0">
                <a:effectLst/>
                <a:latin typeface="+mj-lt"/>
                <a:ea typeface="Calibri" panose="020F0502020204030204" pitchFamily="34" charset="0"/>
                <a:cs typeface="Arial" panose="020B0604020202020204" pitchFamily="34" charset="0"/>
              </a:rPr>
              <a:t>(1), 33–45.</a:t>
            </a:r>
            <a:endParaRPr lang="en-ID" sz="1200" b="1" kern="100" dirty="0">
              <a:effectLst/>
              <a:latin typeface="+mj-lt"/>
              <a:ea typeface="Calibri" panose="020F0502020204030204" pitchFamily="34" charset="0"/>
              <a:cs typeface="Arial" panose="020B0604020202020204" pitchFamily="34" charset="0"/>
            </a:endParaRPr>
          </a:p>
          <a:p>
            <a:pPr marL="0" indent="0">
              <a:lnSpc>
                <a:spcPct val="120000"/>
              </a:lnSpc>
              <a:spcBef>
                <a:spcPts val="0"/>
              </a:spcBef>
              <a:spcAft>
                <a:spcPts val="800"/>
              </a:spcAft>
              <a:buNone/>
            </a:pPr>
            <a:r>
              <a:rPr lang="en-ID" sz="1200" b="1" kern="0" dirty="0" err="1">
                <a:effectLst/>
                <a:latin typeface="+mj-lt"/>
                <a:ea typeface="Calibri" panose="020F0502020204030204" pitchFamily="34" charset="0"/>
                <a:cs typeface="Arial" panose="020B0604020202020204" pitchFamily="34" charset="0"/>
              </a:rPr>
              <a:t>Sudiono</a:t>
            </a:r>
            <a:r>
              <a:rPr lang="en-ID" sz="1200" b="1" kern="0" dirty="0">
                <a:effectLst/>
                <a:latin typeface="+mj-lt"/>
                <a:ea typeface="Calibri" panose="020F0502020204030204" pitchFamily="34" charset="0"/>
                <a:cs typeface="Arial" panose="020B0604020202020204" pitchFamily="34" charset="0"/>
              </a:rPr>
              <a:t>, B. (2025). </a:t>
            </a:r>
            <a:r>
              <a:rPr lang="en-ID" sz="1200" b="1" kern="0" dirty="0" err="1">
                <a:effectLst/>
                <a:latin typeface="+mj-lt"/>
                <a:ea typeface="Calibri" panose="020F0502020204030204" pitchFamily="34" charset="0"/>
                <a:cs typeface="Arial" panose="020B0604020202020204" pitchFamily="34" charset="0"/>
              </a:rPr>
              <a:t>Kepemimpinan</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transformasional</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dalam</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kesiapan</a:t>
            </a:r>
            <a:r>
              <a:rPr lang="en-ID" sz="1200" b="1" kern="0" dirty="0">
                <a:effectLst/>
                <a:latin typeface="+mj-lt"/>
                <a:ea typeface="Calibri" panose="020F0502020204030204" pitchFamily="34" charset="0"/>
                <a:cs typeface="Arial" panose="020B0604020202020204" pitchFamily="34" charset="0"/>
              </a:rPr>
              <a:t> guru </a:t>
            </a:r>
            <a:r>
              <a:rPr lang="en-ID" sz="1200" b="1" kern="0" dirty="0" err="1">
                <a:effectLst/>
                <a:latin typeface="+mj-lt"/>
                <a:ea typeface="Calibri" panose="020F0502020204030204" pitchFamily="34" charset="0"/>
                <a:cs typeface="Arial" panose="020B0604020202020204" pitchFamily="34" charset="0"/>
              </a:rPr>
              <a:t>menghadapi</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digitalisasi</a:t>
            </a:r>
            <a:r>
              <a:rPr lang="en-ID" sz="1200" b="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Jurnal</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Kepemimpinan</a:t>
            </a:r>
            <a:r>
              <a:rPr lang="en-ID" sz="1200" b="1" i="1" kern="0" dirty="0">
                <a:effectLst/>
                <a:latin typeface="+mj-lt"/>
                <a:ea typeface="Calibri" panose="020F0502020204030204" pitchFamily="34" charset="0"/>
                <a:cs typeface="Arial" panose="020B0604020202020204" pitchFamily="34" charset="0"/>
              </a:rPr>
              <a:t> Pendidikan Islam</a:t>
            </a:r>
            <a:r>
              <a:rPr lang="en-ID" sz="1200" b="1" kern="0" dirty="0">
                <a:effectLst/>
                <a:latin typeface="+mj-lt"/>
                <a:ea typeface="Calibri" panose="020F0502020204030204" pitchFamily="34" charset="0"/>
                <a:cs typeface="Arial" panose="020B0604020202020204" pitchFamily="34" charset="0"/>
              </a:rPr>
              <a:t>, </a:t>
            </a:r>
            <a:r>
              <a:rPr lang="en-ID" sz="1200" b="1" i="1" kern="0" dirty="0">
                <a:effectLst/>
                <a:latin typeface="+mj-lt"/>
                <a:ea typeface="Calibri" panose="020F0502020204030204" pitchFamily="34" charset="0"/>
                <a:cs typeface="Arial" panose="020B0604020202020204" pitchFamily="34" charset="0"/>
              </a:rPr>
              <a:t>9</a:t>
            </a:r>
            <a:r>
              <a:rPr lang="en-ID" sz="1200" b="1" kern="0" dirty="0">
                <a:effectLst/>
                <a:latin typeface="+mj-lt"/>
                <a:ea typeface="Calibri" panose="020F0502020204030204" pitchFamily="34" charset="0"/>
                <a:cs typeface="Arial" panose="020B0604020202020204" pitchFamily="34" charset="0"/>
              </a:rPr>
              <a:t>(1), 45–60.</a:t>
            </a:r>
            <a:endParaRPr lang="en-ID" sz="1200" b="1" kern="100" dirty="0">
              <a:effectLst/>
              <a:latin typeface="+mj-lt"/>
              <a:ea typeface="Calibri" panose="020F0502020204030204" pitchFamily="34" charset="0"/>
              <a:cs typeface="Arial" panose="020B0604020202020204" pitchFamily="34" charset="0"/>
            </a:endParaRPr>
          </a:p>
          <a:p>
            <a:pPr marL="0" indent="0">
              <a:lnSpc>
                <a:spcPct val="120000"/>
              </a:lnSpc>
              <a:spcBef>
                <a:spcPts val="0"/>
              </a:spcBef>
              <a:spcAft>
                <a:spcPts val="800"/>
              </a:spcAft>
              <a:buNone/>
            </a:pPr>
            <a:r>
              <a:rPr lang="en-ID" sz="1200" b="1" kern="0" dirty="0" err="1">
                <a:effectLst/>
                <a:latin typeface="+mj-lt"/>
                <a:ea typeface="Calibri" panose="020F0502020204030204" pitchFamily="34" charset="0"/>
                <a:cs typeface="Arial" panose="020B0604020202020204" pitchFamily="34" charset="0"/>
              </a:rPr>
              <a:t>Wiyana</a:t>
            </a:r>
            <a:r>
              <a:rPr lang="en-ID" sz="1200" b="1" kern="0" dirty="0">
                <a:effectLst/>
                <a:latin typeface="+mj-lt"/>
                <a:ea typeface="Calibri" panose="020F0502020204030204" pitchFamily="34" charset="0"/>
                <a:cs typeface="Arial" panose="020B0604020202020204" pitchFamily="34" charset="0"/>
              </a:rPr>
              <a:t>, T., Maulana, A., &amp; Sari, P. (2024). </a:t>
            </a:r>
            <a:r>
              <a:rPr lang="en-ID" sz="1200" b="1" kern="0" dirty="0" err="1">
                <a:effectLst/>
                <a:latin typeface="+mj-lt"/>
                <a:ea typeface="Calibri" panose="020F0502020204030204" pitchFamily="34" charset="0"/>
                <a:cs typeface="Arial" panose="020B0604020202020204" pitchFamily="34" charset="0"/>
              </a:rPr>
              <a:t>Kepemimpinan</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demokratis</a:t>
            </a:r>
            <a:r>
              <a:rPr lang="en-ID" sz="1200" b="1" kern="0" dirty="0">
                <a:effectLst/>
                <a:latin typeface="+mj-lt"/>
                <a:ea typeface="Calibri" panose="020F0502020204030204" pitchFamily="34" charset="0"/>
                <a:cs typeface="Arial" panose="020B0604020202020204" pitchFamily="34" charset="0"/>
              </a:rPr>
              <a:t> dan </a:t>
            </a:r>
            <a:r>
              <a:rPr lang="en-ID" sz="1200" b="1" kern="0" dirty="0" err="1">
                <a:effectLst/>
                <a:latin typeface="+mj-lt"/>
                <a:ea typeface="Calibri" panose="020F0502020204030204" pitchFamily="34" charset="0"/>
                <a:cs typeface="Arial" panose="020B0604020202020204" pitchFamily="34" charset="0"/>
              </a:rPr>
              <a:t>resiliensi</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sekolah</a:t>
            </a:r>
            <a:r>
              <a:rPr lang="en-ID" sz="1200" b="1" kern="0" dirty="0">
                <a:effectLst/>
                <a:latin typeface="+mj-lt"/>
                <a:ea typeface="Calibri" panose="020F0502020204030204" pitchFamily="34" charset="0"/>
                <a:cs typeface="Arial" panose="020B0604020202020204" pitchFamily="34" charset="0"/>
              </a:rPr>
              <a:t> di masa </a:t>
            </a:r>
            <a:r>
              <a:rPr lang="en-ID" sz="1200" b="1" kern="0" dirty="0" err="1">
                <a:effectLst/>
                <a:latin typeface="+mj-lt"/>
                <a:ea typeface="Calibri" panose="020F0502020204030204" pitchFamily="34" charset="0"/>
                <a:cs typeface="Arial" panose="020B0604020202020204" pitchFamily="34" charset="0"/>
              </a:rPr>
              <a:t>pandemi</a:t>
            </a:r>
            <a:r>
              <a:rPr lang="en-ID" sz="1200" b="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Jurnal</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Resiliensi</a:t>
            </a:r>
            <a:r>
              <a:rPr lang="en-ID" sz="1200" b="1" i="1" kern="0" dirty="0">
                <a:effectLst/>
                <a:latin typeface="+mj-lt"/>
                <a:ea typeface="Calibri" panose="020F0502020204030204" pitchFamily="34" charset="0"/>
                <a:cs typeface="Arial" panose="020B0604020202020204" pitchFamily="34" charset="0"/>
              </a:rPr>
              <a:t> Pendidikan</a:t>
            </a:r>
            <a:r>
              <a:rPr lang="en-ID" sz="1200" b="1" kern="0" dirty="0">
                <a:effectLst/>
                <a:latin typeface="+mj-lt"/>
                <a:ea typeface="Calibri" panose="020F0502020204030204" pitchFamily="34" charset="0"/>
                <a:cs typeface="Arial" panose="020B0604020202020204" pitchFamily="34" charset="0"/>
              </a:rPr>
              <a:t>, </a:t>
            </a:r>
            <a:r>
              <a:rPr lang="en-ID" sz="1200" b="1" i="1" kern="0" dirty="0">
                <a:effectLst/>
                <a:latin typeface="+mj-lt"/>
                <a:ea typeface="Calibri" panose="020F0502020204030204" pitchFamily="34" charset="0"/>
                <a:cs typeface="Arial" panose="020B0604020202020204" pitchFamily="34" charset="0"/>
              </a:rPr>
              <a:t>5</a:t>
            </a:r>
            <a:r>
              <a:rPr lang="en-ID" sz="1200" b="1" kern="0" dirty="0">
                <a:effectLst/>
                <a:latin typeface="+mj-lt"/>
                <a:ea typeface="Calibri" panose="020F0502020204030204" pitchFamily="34" charset="0"/>
                <a:cs typeface="Arial" panose="020B0604020202020204" pitchFamily="34" charset="0"/>
              </a:rPr>
              <a:t>(1), 12–28.</a:t>
            </a:r>
            <a:endParaRPr lang="en-ID" sz="1200" b="1" kern="100" dirty="0">
              <a:effectLst/>
              <a:latin typeface="+mj-lt"/>
              <a:ea typeface="Calibri" panose="020F0502020204030204" pitchFamily="34" charset="0"/>
              <a:cs typeface="Arial" panose="020B0604020202020204" pitchFamily="34" charset="0"/>
            </a:endParaRPr>
          </a:p>
          <a:p>
            <a:pPr marL="0" indent="0">
              <a:lnSpc>
                <a:spcPct val="120000"/>
              </a:lnSpc>
              <a:spcBef>
                <a:spcPts val="0"/>
              </a:spcBef>
              <a:spcAft>
                <a:spcPts val="800"/>
              </a:spcAft>
              <a:buNone/>
            </a:pPr>
            <a:r>
              <a:rPr lang="en-ID" sz="1200" b="1" kern="0" dirty="0" err="1">
                <a:effectLst/>
                <a:latin typeface="+mj-lt"/>
                <a:ea typeface="Calibri" panose="020F0502020204030204" pitchFamily="34" charset="0"/>
                <a:cs typeface="Arial" panose="020B0604020202020204" pitchFamily="34" charset="0"/>
              </a:rPr>
              <a:t>Zuhaery</a:t>
            </a:r>
            <a:r>
              <a:rPr lang="en-ID" sz="1200" b="1" kern="0" dirty="0">
                <a:effectLst/>
                <a:latin typeface="+mj-lt"/>
                <a:ea typeface="Calibri" panose="020F0502020204030204" pitchFamily="34" charset="0"/>
                <a:cs typeface="Arial" panose="020B0604020202020204" pitchFamily="34" charset="0"/>
              </a:rPr>
              <a:t>, M., Arifin, Z., &amp; </a:t>
            </a:r>
            <a:r>
              <a:rPr lang="en-ID" sz="1200" b="1" kern="0" dirty="0" err="1">
                <a:effectLst/>
                <a:latin typeface="+mj-lt"/>
                <a:ea typeface="Calibri" panose="020F0502020204030204" pitchFamily="34" charset="0"/>
                <a:cs typeface="Arial" panose="020B0604020202020204" pitchFamily="34" charset="0"/>
              </a:rPr>
              <a:t>Suryani</a:t>
            </a:r>
            <a:r>
              <a:rPr lang="en-ID" sz="1200" b="1" kern="0" dirty="0">
                <a:effectLst/>
                <a:latin typeface="+mj-lt"/>
                <a:ea typeface="Calibri" panose="020F0502020204030204" pitchFamily="34" charset="0"/>
                <a:cs typeface="Arial" panose="020B0604020202020204" pitchFamily="34" charset="0"/>
              </a:rPr>
              <a:t>, E. (2022). LMS internal </a:t>
            </a:r>
            <a:r>
              <a:rPr lang="en-ID" sz="1200" b="1" kern="0" dirty="0" err="1">
                <a:effectLst/>
                <a:latin typeface="+mj-lt"/>
                <a:ea typeface="Calibri" panose="020F0502020204030204" pitchFamily="34" charset="0"/>
                <a:cs typeface="Arial" panose="020B0604020202020204" pitchFamily="34" charset="0"/>
              </a:rPr>
              <a:t>sekolah</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Dampak</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terhadap</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kesejahteraan</a:t>
            </a:r>
            <a:r>
              <a:rPr lang="en-ID" sz="1200" b="1" kern="0" dirty="0">
                <a:effectLst/>
                <a:latin typeface="+mj-lt"/>
                <a:ea typeface="Calibri" panose="020F0502020204030204" pitchFamily="34" charset="0"/>
                <a:cs typeface="Arial" panose="020B0604020202020204" pitchFamily="34" charset="0"/>
              </a:rPr>
              <a:t> </a:t>
            </a:r>
            <a:r>
              <a:rPr lang="en-ID" sz="1200" b="1" kern="0" dirty="0" err="1">
                <a:effectLst/>
                <a:latin typeface="+mj-lt"/>
                <a:ea typeface="Calibri" panose="020F0502020204030204" pitchFamily="34" charset="0"/>
                <a:cs typeface="Arial" panose="020B0604020202020204" pitchFamily="34" charset="0"/>
              </a:rPr>
              <a:t>siswa</a:t>
            </a:r>
            <a:r>
              <a:rPr lang="en-ID" sz="1200" b="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Jurnal</a:t>
            </a:r>
            <a:r>
              <a:rPr lang="en-ID" sz="1200" b="1" i="1" kern="0" dirty="0">
                <a:effectLst/>
                <a:latin typeface="+mj-lt"/>
                <a:ea typeface="Calibri" panose="020F0502020204030204" pitchFamily="34" charset="0"/>
                <a:cs typeface="Arial" panose="020B0604020202020204" pitchFamily="34" charset="0"/>
              </a:rPr>
              <a:t> </a:t>
            </a:r>
            <a:r>
              <a:rPr lang="en-ID" sz="1200" b="1" i="1" kern="0" dirty="0" err="1">
                <a:effectLst/>
                <a:latin typeface="+mj-lt"/>
                <a:ea typeface="Calibri" panose="020F0502020204030204" pitchFamily="34" charset="0"/>
                <a:cs typeface="Arial" panose="020B0604020202020204" pitchFamily="34" charset="0"/>
              </a:rPr>
              <a:t>Teknologi</a:t>
            </a:r>
            <a:r>
              <a:rPr lang="en-ID" sz="1200" b="1" i="1" kern="0" dirty="0">
                <a:effectLst/>
                <a:latin typeface="+mj-lt"/>
                <a:ea typeface="Calibri" panose="020F0502020204030204" pitchFamily="34" charset="0"/>
                <a:cs typeface="Arial" panose="020B0604020202020204" pitchFamily="34" charset="0"/>
              </a:rPr>
              <a:t> Pendidikan</a:t>
            </a:r>
            <a:r>
              <a:rPr lang="en-ID" sz="1200" b="1" kern="0" dirty="0">
                <a:effectLst/>
                <a:latin typeface="+mj-lt"/>
                <a:ea typeface="Calibri" panose="020F0502020204030204" pitchFamily="34" charset="0"/>
                <a:cs typeface="Arial" panose="020B0604020202020204" pitchFamily="34" charset="0"/>
              </a:rPr>
              <a:t>, </a:t>
            </a:r>
            <a:r>
              <a:rPr lang="en-ID" sz="1200" b="1" i="1" kern="0" dirty="0">
                <a:effectLst/>
                <a:latin typeface="+mj-lt"/>
                <a:ea typeface="Calibri" panose="020F0502020204030204" pitchFamily="34" charset="0"/>
                <a:cs typeface="Arial" panose="020B0604020202020204" pitchFamily="34" charset="0"/>
              </a:rPr>
              <a:t>6</a:t>
            </a:r>
            <a:r>
              <a:rPr lang="en-ID" sz="1200" b="1" kern="0" dirty="0">
                <a:effectLst/>
                <a:latin typeface="+mj-lt"/>
                <a:ea typeface="Calibri" panose="020F0502020204030204" pitchFamily="34" charset="0"/>
                <a:cs typeface="Arial" panose="020B0604020202020204" pitchFamily="34" charset="0"/>
              </a:rPr>
              <a:t>(2), 134–150.</a:t>
            </a:r>
            <a:endParaRPr lang="en-ID" sz="1200" b="1" kern="100" dirty="0">
              <a:effectLst/>
              <a:latin typeface="+mj-lt"/>
              <a:ea typeface="Calibri" panose="020F0502020204030204" pitchFamily="34" charset="0"/>
              <a:cs typeface="Arial" panose="020B0604020202020204" pitchFamily="34" charset="0"/>
            </a:endParaRPr>
          </a:p>
          <a:p>
            <a:pPr marL="41916" indent="0" algn="ctr">
              <a:lnSpc>
                <a:spcPct val="120000"/>
              </a:lnSpc>
              <a:spcBef>
                <a:spcPts val="0"/>
              </a:spcBef>
              <a:buNone/>
            </a:pPr>
            <a:r>
              <a:rPr lang="en-US" sz="1200" b="1" kern="100" dirty="0">
                <a:effectLst/>
                <a:latin typeface="+mj-lt"/>
                <a:ea typeface="Calibri" panose="020F0502020204030204" pitchFamily="34" charset="0"/>
                <a:cs typeface="Arial" panose="020B0604020202020204" pitchFamily="34" charset="0"/>
              </a:rPr>
              <a:t> </a:t>
            </a:r>
            <a:endParaRPr lang="en-ID" sz="1200" b="1" kern="100" dirty="0">
              <a:effectLst/>
              <a:latin typeface="+mj-lt"/>
              <a:ea typeface="Calibri" panose="020F0502020204030204" pitchFamily="34" charset="0"/>
              <a:cs typeface="Arial" panose="020B0604020202020204" pitchFamily="34" charset="0"/>
            </a:endParaRPr>
          </a:p>
          <a:p>
            <a:pPr marL="41916" indent="0" algn="ctr">
              <a:lnSpc>
                <a:spcPct val="120000"/>
              </a:lnSpc>
              <a:spcBef>
                <a:spcPts val="0"/>
              </a:spcBef>
              <a:spcAft>
                <a:spcPts val="800"/>
              </a:spcAft>
              <a:buNone/>
            </a:pPr>
            <a:r>
              <a:rPr lang="en-US" sz="1200" b="1" kern="100" dirty="0">
                <a:effectLst/>
                <a:latin typeface="+mj-lt"/>
                <a:ea typeface="Calibri" panose="020F0502020204030204" pitchFamily="34" charset="0"/>
                <a:cs typeface="Arial" panose="020B0604020202020204" pitchFamily="34" charset="0"/>
              </a:rPr>
              <a:t> </a:t>
            </a:r>
            <a:endParaRPr lang="en-ID" sz="1200" b="1" kern="100" dirty="0">
              <a:effectLst/>
              <a:latin typeface="+mj-lt"/>
              <a:ea typeface="Calibri" panose="020F0502020204030204" pitchFamily="34" charset="0"/>
              <a:cs typeface="Arial" panose="020B0604020202020204" pitchFamily="34" charset="0"/>
            </a:endParaRPr>
          </a:p>
          <a:p>
            <a:pPr marL="0" indent="0">
              <a:lnSpc>
                <a:spcPct val="120000"/>
              </a:lnSpc>
              <a:buNone/>
            </a:pPr>
            <a:endParaRPr lang="en-US" sz="1400" b="1" dirty="0"/>
          </a:p>
        </p:txBody>
      </p:sp>
    </p:spTree>
    <p:extLst>
      <p:ext uri="{BB962C8B-B14F-4D97-AF65-F5344CB8AC3E}">
        <p14:creationId xmlns:p14="http://schemas.microsoft.com/office/powerpoint/2010/main" val="300482810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4000" y="935789"/>
            <a:ext cx="9144000" cy="879475"/>
          </a:xfrm>
        </p:spPr>
        <p:txBody>
          <a:bodyPr>
            <a:normAutofit fontScale="90000"/>
          </a:bodyPr>
          <a:lstStyle/>
          <a:p>
            <a:r>
              <a:rPr lang="en-US" b="1" dirty="0">
                <a:solidFill>
                  <a:schemeClr val="bg1"/>
                </a:solidFill>
                <a:latin typeface="+mn-lt"/>
                <a:cs typeface="Times New Roman" panose="02020603050405020304" pitchFamily="18" charset="0"/>
              </a:rPr>
              <a:t>THANK YOU!</a:t>
            </a:r>
          </a:p>
        </p:txBody>
      </p:sp>
      <p:sp>
        <p:nvSpPr>
          <p:cNvPr id="6" name="Subtitle 5"/>
          <p:cNvSpPr>
            <a:spLocks noGrp="1"/>
          </p:cNvSpPr>
          <p:nvPr>
            <p:ph type="subTitle" idx="1"/>
          </p:nvPr>
        </p:nvSpPr>
        <p:spPr>
          <a:xfrm>
            <a:off x="1524000" y="1979525"/>
            <a:ext cx="9144000" cy="940248"/>
          </a:xfrm>
        </p:spPr>
        <p:txBody>
          <a:bodyPr>
            <a:normAutofit/>
          </a:bodyPr>
          <a:lstStyle/>
          <a:p>
            <a:pPr>
              <a:lnSpc>
                <a:spcPct val="100000"/>
              </a:lnSpc>
            </a:pPr>
            <a:r>
              <a:rPr lang="en-US" sz="2000" b="1" dirty="0">
                <a:solidFill>
                  <a:schemeClr val="bg1"/>
                </a:solidFill>
              </a:rPr>
              <a:t>yusufubaidillah912@gmail.com</a:t>
            </a:r>
          </a:p>
        </p:txBody>
      </p:sp>
      <p:sp>
        <p:nvSpPr>
          <p:cNvPr id="7" name="Title 4"/>
          <p:cNvSpPr txBox="1">
            <a:spLocks/>
          </p:cNvSpPr>
          <p:nvPr/>
        </p:nvSpPr>
        <p:spPr>
          <a:xfrm>
            <a:off x="1524000" y="1656700"/>
            <a:ext cx="9144000" cy="31712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1600" dirty="0">
              <a:solidFill>
                <a:schemeClr val="bg1"/>
              </a:solidFill>
              <a:latin typeface="+mn-lt"/>
              <a:cs typeface="Times New Roman" panose="02020603050405020304" pitchFamily="18" charset="0"/>
            </a:endParaRPr>
          </a:p>
        </p:txBody>
      </p:sp>
    </p:spTree>
    <p:extLst>
      <p:ext uri="{BB962C8B-B14F-4D97-AF65-F5344CB8AC3E}">
        <p14:creationId xmlns:p14="http://schemas.microsoft.com/office/powerpoint/2010/main" val="175751638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162</TotalTime>
  <Words>1206</Words>
  <Application>Microsoft Office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Arial</vt:lpstr>
      <vt:lpstr>Calibri</vt:lpstr>
      <vt:lpstr>Calibri Light</vt:lpstr>
      <vt:lpstr>Franklin Gothic Demi Cond</vt:lpstr>
      <vt:lpstr>Franklin Gothic Medium Cond</vt:lpstr>
      <vt:lpstr>Office Theme</vt:lpstr>
      <vt:lpstr>LEADERSHIP OF SCHOOL PRINCIPAL  IN TRANSFORMING SCHOOL MANAGEMENT IN THE DIGITAL ERA</vt:lpstr>
      <vt:lpstr>INTRODUCTION</vt:lpstr>
      <vt:lpstr>LITERATURE REVIEW</vt:lpstr>
      <vt:lpstr>METHOD</vt:lpstr>
      <vt:lpstr>FINDING AND DISCUSSION</vt:lpstr>
      <vt:lpstr>FINDING AND DISCUSSION</vt:lpstr>
      <vt:lpstr>CONCLUSION</vt:lpstr>
      <vt:lpstr>REFERENCES</vt:lpstr>
      <vt:lpstr>THANK YOU!</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ismail - [2010]</dc:creator>
  <cp:lastModifiedBy>Yusuf Nur Ubaidillah</cp:lastModifiedBy>
  <cp:revision>12</cp:revision>
  <dcterms:created xsi:type="dcterms:W3CDTF">2023-04-14T06:04:15Z</dcterms:created>
  <dcterms:modified xsi:type="dcterms:W3CDTF">2025-08-04T15:46:16Z</dcterms:modified>
</cp:coreProperties>
</file>