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5" r:id="rId8"/>
    <p:sldId id="266" r:id="rId9"/>
    <p:sldId id="267" r:id="rId10"/>
    <p:sldId id="261" r:id="rId11"/>
    <p:sldId id="262"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B47839-2930-E24B-BBF3-6643A7B15D01}" v="479" dt="2023-07-29T14:14:34.8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38" autoAdjust="0"/>
    <p:restoredTop sz="94660"/>
  </p:normalViewPr>
  <p:slideViewPr>
    <p:cSldViewPr snapToGrid="0">
      <p:cViewPr>
        <p:scale>
          <a:sx n="97" d="100"/>
          <a:sy n="97" d="100"/>
        </p:scale>
        <p:origin x="1392" y="8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hmat Agung Azmi Putra" userId="ce8f1053302909fe" providerId="LiveId" clId="{76B47839-2930-E24B-BBF3-6643A7B15D01}"/>
    <pc:docChg chg="undo custSel addSld delSld modSld sldOrd">
      <pc:chgData name="Rahmat Agung Azmi Putra" userId="ce8f1053302909fe" providerId="LiveId" clId="{76B47839-2930-E24B-BBF3-6643A7B15D01}" dt="2023-07-29T14:22:10.623" v="7047" actId="478"/>
      <pc:docMkLst>
        <pc:docMk/>
      </pc:docMkLst>
      <pc:sldChg chg="modSp mod">
        <pc:chgData name="Rahmat Agung Azmi Putra" userId="ce8f1053302909fe" providerId="LiveId" clId="{76B47839-2930-E24B-BBF3-6643A7B15D01}" dt="2023-07-27T13:59:07.365" v="298" actId="1076"/>
        <pc:sldMkLst>
          <pc:docMk/>
          <pc:sldMk cId="346991933" sldId="256"/>
        </pc:sldMkLst>
        <pc:spChg chg="mod">
          <ac:chgData name="Rahmat Agung Azmi Putra" userId="ce8f1053302909fe" providerId="LiveId" clId="{76B47839-2930-E24B-BBF3-6643A7B15D01}" dt="2023-07-27T13:59:01.113" v="296" actId="1076"/>
          <ac:spMkLst>
            <pc:docMk/>
            <pc:sldMk cId="346991933" sldId="256"/>
            <ac:spMk id="5" creationId="{00000000-0000-0000-0000-000000000000}"/>
          </ac:spMkLst>
        </pc:spChg>
        <pc:spChg chg="mod">
          <ac:chgData name="Rahmat Agung Azmi Putra" userId="ce8f1053302909fe" providerId="LiveId" clId="{76B47839-2930-E24B-BBF3-6643A7B15D01}" dt="2023-07-27T13:59:03.165" v="297" actId="1076"/>
          <ac:spMkLst>
            <pc:docMk/>
            <pc:sldMk cId="346991933" sldId="256"/>
            <ac:spMk id="6" creationId="{00000000-0000-0000-0000-000000000000}"/>
          </ac:spMkLst>
        </pc:spChg>
        <pc:spChg chg="mod">
          <ac:chgData name="Rahmat Agung Azmi Putra" userId="ce8f1053302909fe" providerId="LiveId" clId="{76B47839-2930-E24B-BBF3-6643A7B15D01}" dt="2023-07-27T13:59:07.365" v="298" actId="1076"/>
          <ac:spMkLst>
            <pc:docMk/>
            <pc:sldMk cId="346991933" sldId="256"/>
            <ac:spMk id="7" creationId="{00000000-0000-0000-0000-000000000000}"/>
          </ac:spMkLst>
        </pc:spChg>
      </pc:sldChg>
      <pc:sldChg chg="addSp delSp modSp mod">
        <pc:chgData name="Rahmat Agung Azmi Putra" userId="ce8f1053302909fe" providerId="LiveId" clId="{76B47839-2930-E24B-BBF3-6643A7B15D01}" dt="2023-07-29T14:17:39.366" v="7036" actId="20577"/>
        <pc:sldMkLst>
          <pc:docMk/>
          <pc:sldMk cId="2950692155" sldId="257"/>
        </pc:sldMkLst>
        <pc:spChg chg="add del mod">
          <ac:chgData name="Rahmat Agung Azmi Putra" userId="ce8f1053302909fe" providerId="LiveId" clId="{76B47839-2930-E24B-BBF3-6643A7B15D01}" dt="2023-07-27T13:59:28.772" v="300" actId="478"/>
          <ac:spMkLst>
            <pc:docMk/>
            <pc:sldMk cId="2950692155" sldId="257"/>
            <ac:spMk id="3" creationId="{0F552606-4BE9-3DF2-0C5C-1DFA63837C1F}"/>
          </ac:spMkLst>
        </pc:spChg>
        <pc:spChg chg="mod">
          <ac:chgData name="Rahmat Agung Azmi Putra" userId="ce8f1053302909fe" providerId="LiveId" clId="{76B47839-2930-E24B-BBF3-6643A7B15D01}" dt="2023-07-27T14:04:05.727" v="305" actId="404"/>
          <ac:spMkLst>
            <pc:docMk/>
            <pc:sldMk cId="2950692155" sldId="257"/>
            <ac:spMk id="4" creationId="{00000000-0000-0000-0000-000000000000}"/>
          </ac:spMkLst>
        </pc:spChg>
        <pc:spChg chg="del">
          <ac:chgData name="Rahmat Agung Azmi Putra" userId="ce8f1053302909fe" providerId="LiveId" clId="{76B47839-2930-E24B-BBF3-6643A7B15D01}" dt="2023-07-27T13:59:26.738" v="299" actId="478"/>
          <ac:spMkLst>
            <pc:docMk/>
            <pc:sldMk cId="2950692155" sldId="257"/>
            <ac:spMk id="5" creationId="{00000000-0000-0000-0000-000000000000}"/>
          </ac:spMkLst>
        </pc:spChg>
        <pc:spChg chg="add mod">
          <ac:chgData name="Rahmat Agung Azmi Putra" userId="ce8f1053302909fe" providerId="LiveId" clId="{76B47839-2930-E24B-BBF3-6643A7B15D01}" dt="2023-07-27T14:06:41.862" v="647" actId="255"/>
          <ac:spMkLst>
            <pc:docMk/>
            <pc:sldMk cId="2950692155" sldId="257"/>
            <ac:spMk id="6" creationId="{B876C8C0-BFFF-930A-7146-2BF114E36927}"/>
          </ac:spMkLst>
        </pc:spChg>
        <pc:spChg chg="add mod">
          <ac:chgData name="Rahmat Agung Azmi Putra" userId="ce8f1053302909fe" providerId="LiveId" clId="{76B47839-2930-E24B-BBF3-6643A7B15D01}" dt="2023-07-27T14:05:19.188" v="382" actId="207"/>
          <ac:spMkLst>
            <pc:docMk/>
            <pc:sldMk cId="2950692155" sldId="257"/>
            <ac:spMk id="7" creationId="{65AC8ADC-9ED9-F0CB-1E63-976E95C000C9}"/>
          </ac:spMkLst>
        </pc:spChg>
        <pc:spChg chg="add mod">
          <ac:chgData name="Rahmat Agung Azmi Putra" userId="ce8f1053302909fe" providerId="LiveId" clId="{76B47839-2930-E24B-BBF3-6643A7B15D01}" dt="2023-07-29T14:14:33.930" v="7009" actId="20578"/>
          <ac:spMkLst>
            <pc:docMk/>
            <pc:sldMk cId="2950692155" sldId="257"/>
            <ac:spMk id="8" creationId="{40533ACF-7CD9-76C6-59C8-2BBF0652E2E8}"/>
          </ac:spMkLst>
        </pc:spChg>
        <pc:spChg chg="add mod">
          <ac:chgData name="Rahmat Agung Azmi Putra" userId="ce8f1053302909fe" providerId="LiveId" clId="{76B47839-2930-E24B-BBF3-6643A7B15D01}" dt="2023-07-27T14:10:53.848" v="1268" actId="14100"/>
          <ac:spMkLst>
            <pc:docMk/>
            <pc:sldMk cId="2950692155" sldId="257"/>
            <ac:spMk id="9" creationId="{05C52616-ED4C-7BA2-8039-261DA48C3A69}"/>
          </ac:spMkLst>
        </pc:spChg>
        <pc:spChg chg="add mod">
          <ac:chgData name="Rahmat Agung Azmi Putra" userId="ce8f1053302909fe" providerId="LiveId" clId="{76B47839-2930-E24B-BBF3-6643A7B15D01}" dt="2023-07-27T14:08:00.979" v="925" actId="1076"/>
          <ac:spMkLst>
            <pc:docMk/>
            <pc:sldMk cId="2950692155" sldId="257"/>
            <ac:spMk id="10" creationId="{E1EE593F-FFD4-25E9-21C5-A2FFCA3672FE}"/>
          </ac:spMkLst>
        </pc:spChg>
        <pc:spChg chg="add mod">
          <ac:chgData name="Rahmat Agung Azmi Putra" userId="ce8f1053302909fe" providerId="LiveId" clId="{76B47839-2930-E24B-BBF3-6643A7B15D01}" dt="2023-07-27T14:10:55.782" v="1269" actId="1076"/>
          <ac:spMkLst>
            <pc:docMk/>
            <pc:sldMk cId="2950692155" sldId="257"/>
            <ac:spMk id="11" creationId="{6EAEEDBD-E66C-5EDB-B97D-23A65F339538}"/>
          </ac:spMkLst>
        </pc:spChg>
        <pc:spChg chg="add mod">
          <ac:chgData name="Rahmat Agung Azmi Putra" userId="ce8f1053302909fe" providerId="LiveId" clId="{76B47839-2930-E24B-BBF3-6643A7B15D01}" dt="2023-07-27T14:10:27.419" v="1267" actId="20577"/>
          <ac:spMkLst>
            <pc:docMk/>
            <pc:sldMk cId="2950692155" sldId="257"/>
            <ac:spMk id="12" creationId="{472C2E46-36B4-F56E-D9A1-432817EE7411}"/>
          </ac:spMkLst>
        </pc:spChg>
        <pc:spChg chg="add mod">
          <ac:chgData name="Rahmat Agung Azmi Putra" userId="ce8f1053302909fe" providerId="LiveId" clId="{76B47839-2930-E24B-BBF3-6643A7B15D01}" dt="2023-07-27T14:11:10.857" v="1273" actId="1076"/>
          <ac:spMkLst>
            <pc:docMk/>
            <pc:sldMk cId="2950692155" sldId="257"/>
            <ac:spMk id="13" creationId="{CA4DCA2F-7DBC-534E-0F3E-1E52823E7E35}"/>
          </ac:spMkLst>
        </pc:spChg>
        <pc:spChg chg="add mod">
          <ac:chgData name="Rahmat Agung Azmi Putra" userId="ce8f1053302909fe" providerId="LiveId" clId="{76B47839-2930-E24B-BBF3-6643A7B15D01}" dt="2023-07-29T14:17:39.366" v="7036" actId="20577"/>
          <ac:spMkLst>
            <pc:docMk/>
            <pc:sldMk cId="2950692155" sldId="257"/>
            <ac:spMk id="14" creationId="{E92BD53A-6FDA-6059-BABD-5141101A2999}"/>
          </ac:spMkLst>
        </pc:spChg>
        <pc:spChg chg="add mod">
          <ac:chgData name="Rahmat Agung Azmi Putra" userId="ce8f1053302909fe" providerId="LiveId" clId="{76B47839-2930-E24B-BBF3-6643A7B15D01}" dt="2023-07-27T14:15:37.955" v="1730" actId="1076"/>
          <ac:spMkLst>
            <pc:docMk/>
            <pc:sldMk cId="2950692155" sldId="257"/>
            <ac:spMk id="15" creationId="{BB80CE13-5257-4DB8-F845-42E13FF82EED}"/>
          </ac:spMkLst>
        </pc:spChg>
      </pc:sldChg>
      <pc:sldChg chg="addSp delSp modSp mod">
        <pc:chgData name="Rahmat Agung Azmi Putra" userId="ce8f1053302909fe" providerId="LiveId" clId="{76B47839-2930-E24B-BBF3-6643A7B15D01}" dt="2023-07-28T16:45:09.764" v="4178" actId="123"/>
        <pc:sldMkLst>
          <pc:docMk/>
          <pc:sldMk cId="915989542" sldId="258"/>
        </pc:sldMkLst>
        <pc:spChg chg="add del mod">
          <ac:chgData name="Rahmat Agung Azmi Putra" userId="ce8f1053302909fe" providerId="LiveId" clId="{76B47839-2930-E24B-BBF3-6643A7B15D01}" dt="2023-07-27T14:53:10.520" v="3368" actId="478"/>
          <ac:spMkLst>
            <pc:docMk/>
            <pc:sldMk cId="915989542" sldId="258"/>
            <ac:spMk id="3" creationId="{9A8BD05D-8227-B643-1371-2BA385B99BC0}"/>
          </ac:spMkLst>
        </pc:spChg>
        <pc:spChg chg="del">
          <ac:chgData name="Rahmat Agung Azmi Putra" userId="ce8f1053302909fe" providerId="LiveId" clId="{76B47839-2930-E24B-BBF3-6643A7B15D01}" dt="2023-07-27T14:53:08.205" v="3367" actId="478"/>
          <ac:spMkLst>
            <pc:docMk/>
            <pc:sldMk cId="915989542" sldId="258"/>
            <ac:spMk id="5" creationId="{00000000-0000-0000-0000-000000000000}"/>
          </ac:spMkLst>
        </pc:spChg>
        <pc:graphicFrameChg chg="add mod modGraphic">
          <ac:chgData name="Rahmat Agung Azmi Putra" userId="ce8f1053302909fe" providerId="LiveId" clId="{76B47839-2930-E24B-BBF3-6643A7B15D01}" dt="2023-07-28T16:45:09.764" v="4178" actId="123"/>
          <ac:graphicFrameMkLst>
            <pc:docMk/>
            <pc:sldMk cId="915989542" sldId="258"/>
            <ac:graphicFrameMk id="2" creationId="{9B85E367-C4D8-9805-FE9B-135C9D8AF41C}"/>
          </ac:graphicFrameMkLst>
        </pc:graphicFrameChg>
      </pc:sldChg>
      <pc:sldChg chg="addSp delSp modSp mod">
        <pc:chgData name="Rahmat Agung Azmi Putra" userId="ce8f1053302909fe" providerId="LiveId" clId="{76B47839-2930-E24B-BBF3-6643A7B15D01}" dt="2023-07-27T14:53:01.568" v="3366" actId="1076"/>
        <pc:sldMkLst>
          <pc:docMk/>
          <pc:sldMk cId="2324887373" sldId="259"/>
        </pc:sldMkLst>
        <pc:spChg chg="add del mod">
          <ac:chgData name="Rahmat Agung Azmi Putra" userId="ce8f1053302909fe" providerId="LiveId" clId="{76B47839-2930-E24B-BBF3-6643A7B15D01}" dt="2023-07-27T14:15:54.649" v="1732" actId="478"/>
          <ac:spMkLst>
            <pc:docMk/>
            <pc:sldMk cId="2324887373" sldId="259"/>
            <ac:spMk id="3" creationId="{D75A6E83-9952-A926-8405-121900E7D53E}"/>
          </ac:spMkLst>
        </pc:spChg>
        <pc:spChg chg="mod">
          <ac:chgData name="Rahmat Agung Azmi Putra" userId="ce8f1053302909fe" providerId="LiveId" clId="{76B47839-2930-E24B-BBF3-6643A7B15D01}" dt="2023-07-27T14:49:54.706" v="3252" actId="1076"/>
          <ac:spMkLst>
            <pc:docMk/>
            <pc:sldMk cId="2324887373" sldId="259"/>
            <ac:spMk id="4" creationId="{00000000-0000-0000-0000-000000000000}"/>
          </ac:spMkLst>
        </pc:spChg>
        <pc:spChg chg="del">
          <ac:chgData name="Rahmat Agung Azmi Putra" userId="ce8f1053302909fe" providerId="LiveId" clId="{76B47839-2930-E24B-BBF3-6643A7B15D01}" dt="2023-07-27T14:15:52.410" v="1731" actId="478"/>
          <ac:spMkLst>
            <pc:docMk/>
            <pc:sldMk cId="2324887373" sldId="259"/>
            <ac:spMk id="5" creationId="{00000000-0000-0000-0000-000000000000}"/>
          </ac:spMkLst>
        </pc:spChg>
        <pc:graphicFrameChg chg="add del mod modGraphic">
          <ac:chgData name="Rahmat Agung Azmi Putra" userId="ce8f1053302909fe" providerId="LiveId" clId="{76B47839-2930-E24B-BBF3-6643A7B15D01}" dt="2023-07-27T14:53:01.568" v="3366" actId="1076"/>
          <ac:graphicFrameMkLst>
            <pc:docMk/>
            <pc:sldMk cId="2324887373" sldId="259"/>
            <ac:graphicFrameMk id="6" creationId="{1912DCCC-7BC8-247A-FFD2-C7E322529DFA}"/>
          </ac:graphicFrameMkLst>
        </pc:graphicFrameChg>
      </pc:sldChg>
      <pc:sldChg chg="addSp delSp modSp mod">
        <pc:chgData name="Rahmat Agung Azmi Putra" userId="ce8f1053302909fe" providerId="LiveId" clId="{76B47839-2930-E24B-BBF3-6643A7B15D01}" dt="2023-07-29T11:55:23.880" v="4907" actId="1076"/>
        <pc:sldMkLst>
          <pc:docMk/>
          <pc:sldMk cId="599952679" sldId="260"/>
        </pc:sldMkLst>
        <pc:spChg chg="add del mod">
          <ac:chgData name="Rahmat Agung Azmi Putra" userId="ce8f1053302909fe" providerId="LiveId" clId="{76B47839-2930-E24B-BBF3-6643A7B15D01}" dt="2023-07-29T11:49:08.829" v="4181" actId="478"/>
          <ac:spMkLst>
            <pc:docMk/>
            <pc:sldMk cId="599952679" sldId="260"/>
            <ac:spMk id="3" creationId="{79405084-A701-53EF-A983-1540F4F8DE38}"/>
          </ac:spMkLst>
        </pc:spChg>
        <pc:spChg chg="mod">
          <ac:chgData name="Rahmat Agung Azmi Putra" userId="ce8f1053302909fe" providerId="LiveId" clId="{76B47839-2930-E24B-BBF3-6643A7B15D01}" dt="2023-07-29T11:55:19.578" v="4906" actId="404"/>
          <ac:spMkLst>
            <pc:docMk/>
            <pc:sldMk cId="599952679" sldId="260"/>
            <ac:spMk id="4" creationId="{00000000-0000-0000-0000-000000000000}"/>
          </ac:spMkLst>
        </pc:spChg>
        <pc:spChg chg="del mod">
          <ac:chgData name="Rahmat Agung Azmi Putra" userId="ce8f1053302909fe" providerId="LiveId" clId="{76B47839-2930-E24B-BBF3-6643A7B15D01}" dt="2023-07-29T11:49:07.015" v="4180" actId="478"/>
          <ac:spMkLst>
            <pc:docMk/>
            <pc:sldMk cId="599952679" sldId="260"/>
            <ac:spMk id="5" creationId="{00000000-0000-0000-0000-000000000000}"/>
          </ac:spMkLst>
        </pc:spChg>
        <pc:spChg chg="add del">
          <ac:chgData name="Rahmat Agung Azmi Putra" userId="ce8f1053302909fe" providerId="LiveId" clId="{76B47839-2930-E24B-BBF3-6643A7B15D01}" dt="2023-07-29T11:49:39.342" v="4183" actId="22"/>
          <ac:spMkLst>
            <pc:docMk/>
            <pc:sldMk cId="599952679" sldId="260"/>
            <ac:spMk id="7" creationId="{0038A4E6-6D1D-7081-DE21-E1ACC1CEA878}"/>
          </ac:spMkLst>
        </pc:spChg>
        <pc:spChg chg="add del">
          <ac:chgData name="Rahmat Agung Azmi Putra" userId="ce8f1053302909fe" providerId="LiveId" clId="{76B47839-2930-E24B-BBF3-6643A7B15D01}" dt="2023-07-29T11:49:45.963" v="4185" actId="22"/>
          <ac:spMkLst>
            <pc:docMk/>
            <pc:sldMk cId="599952679" sldId="260"/>
            <ac:spMk id="9" creationId="{DFA7A8B0-C9DC-5CD4-8904-A73486580D71}"/>
          </ac:spMkLst>
        </pc:spChg>
        <pc:graphicFrameChg chg="add mod modGraphic">
          <ac:chgData name="Rahmat Agung Azmi Putra" userId="ce8f1053302909fe" providerId="LiveId" clId="{76B47839-2930-E24B-BBF3-6643A7B15D01}" dt="2023-07-29T11:55:23.880" v="4907" actId="1076"/>
          <ac:graphicFrameMkLst>
            <pc:docMk/>
            <pc:sldMk cId="599952679" sldId="260"/>
            <ac:graphicFrameMk id="10" creationId="{C25DABE5-B5C3-FB3A-5FDD-6A40932A7A71}"/>
          </ac:graphicFrameMkLst>
        </pc:graphicFrameChg>
      </pc:sldChg>
      <pc:sldChg chg="modSp mod">
        <pc:chgData name="Rahmat Agung Azmi Putra" userId="ce8f1053302909fe" providerId="LiveId" clId="{76B47839-2930-E24B-BBF3-6643A7B15D01}" dt="2023-07-29T14:13:44.181" v="7007" actId="14100"/>
        <pc:sldMkLst>
          <pc:docMk/>
          <pc:sldMk cId="2965204266" sldId="261"/>
        </pc:sldMkLst>
        <pc:spChg chg="mod">
          <ac:chgData name="Rahmat Agung Azmi Putra" userId="ce8f1053302909fe" providerId="LiveId" clId="{76B47839-2930-E24B-BBF3-6643A7B15D01}" dt="2023-07-29T14:13:44.181" v="7007" actId="14100"/>
          <ac:spMkLst>
            <pc:docMk/>
            <pc:sldMk cId="2965204266" sldId="261"/>
            <ac:spMk id="5" creationId="{00000000-0000-0000-0000-000000000000}"/>
          </ac:spMkLst>
        </pc:spChg>
      </pc:sldChg>
      <pc:sldChg chg="modSp mod">
        <pc:chgData name="Rahmat Agung Azmi Putra" userId="ce8f1053302909fe" providerId="LiveId" clId="{76B47839-2930-E24B-BBF3-6643A7B15D01}" dt="2023-07-29T14:22:00.950" v="7046" actId="123"/>
        <pc:sldMkLst>
          <pc:docMk/>
          <pc:sldMk cId="3004828107" sldId="262"/>
        </pc:sldMkLst>
        <pc:spChg chg="mod">
          <ac:chgData name="Rahmat Agung Azmi Putra" userId="ce8f1053302909fe" providerId="LiveId" clId="{76B47839-2930-E24B-BBF3-6643A7B15D01}" dt="2023-07-29T14:22:00.950" v="7046" actId="123"/>
          <ac:spMkLst>
            <pc:docMk/>
            <pc:sldMk cId="3004828107" sldId="262"/>
            <ac:spMk id="5" creationId="{00000000-0000-0000-0000-000000000000}"/>
          </ac:spMkLst>
        </pc:spChg>
      </pc:sldChg>
      <pc:sldChg chg="addSp delSp modSp mod">
        <pc:chgData name="Rahmat Agung Azmi Putra" userId="ce8f1053302909fe" providerId="LiveId" clId="{76B47839-2930-E24B-BBF3-6643A7B15D01}" dt="2023-07-29T14:22:10.623" v="7047" actId="478"/>
        <pc:sldMkLst>
          <pc:docMk/>
          <pc:sldMk cId="1757516389" sldId="263"/>
        </pc:sldMkLst>
        <pc:spChg chg="add mod">
          <ac:chgData name="Rahmat Agung Azmi Putra" userId="ce8f1053302909fe" providerId="LiveId" clId="{76B47839-2930-E24B-BBF3-6643A7B15D01}" dt="2023-07-29T14:22:10.623" v="7047" actId="478"/>
          <ac:spMkLst>
            <pc:docMk/>
            <pc:sldMk cId="1757516389" sldId="263"/>
            <ac:spMk id="3" creationId="{D49938D8-A48D-63B2-7934-689C581F13F8}"/>
          </ac:spMkLst>
        </pc:spChg>
        <pc:spChg chg="del">
          <ac:chgData name="Rahmat Agung Azmi Putra" userId="ce8f1053302909fe" providerId="LiveId" clId="{76B47839-2930-E24B-BBF3-6643A7B15D01}" dt="2023-07-29T14:22:10.623" v="7047" actId="478"/>
          <ac:spMkLst>
            <pc:docMk/>
            <pc:sldMk cId="1757516389" sldId="263"/>
            <ac:spMk id="6" creationId="{00000000-0000-0000-0000-000000000000}"/>
          </ac:spMkLst>
        </pc:spChg>
      </pc:sldChg>
      <pc:sldChg chg="modSp add mod">
        <pc:chgData name="Rahmat Agung Azmi Putra" userId="ce8f1053302909fe" providerId="LiveId" clId="{76B47839-2930-E24B-BBF3-6643A7B15D01}" dt="2023-07-29T12:06:11.519" v="4977" actId="2165"/>
        <pc:sldMkLst>
          <pc:docMk/>
          <pc:sldMk cId="1276699179" sldId="264"/>
        </pc:sldMkLst>
        <pc:graphicFrameChg chg="mod modGraphic">
          <ac:chgData name="Rahmat Agung Azmi Putra" userId="ce8f1053302909fe" providerId="LiveId" clId="{76B47839-2930-E24B-BBF3-6643A7B15D01}" dt="2023-07-29T12:06:11.519" v="4977" actId="2165"/>
          <ac:graphicFrameMkLst>
            <pc:docMk/>
            <pc:sldMk cId="1276699179" sldId="264"/>
            <ac:graphicFrameMk id="10" creationId="{C25DABE5-B5C3-FB3A-5FDD-6A40932A7A71}"/>
          </ac:graphicFrameMkLst>
        </pc:graphicFrameChg>
      </pc:sldChg>
      <pc:sldChg chg="new del">
        <pc:chgData name="Rahmat Agung Azmi Putra" userId="ce8f1053302909fe" providerId="LiveId" clId="{76B47839-2930-E24B-BBF3-6643A7B15D01}" dt="2023-07-29T12:03:40.123" v="4909" actId="680"/>
        <pc:sldMkLst>
          <pc:docMk/>
          <pc:sldMk cId="1376367478" sldId="264"/>
        </pc:sldMkLst>
      </pc:sldChg>
      <pc:sldChg chg="addSp delSp modSp add mod">
        <pc:chgData name="Rahmat Agung Azmi Putra" userId="ce8f1053302909fe" providerId="LiveId" clId="{76B47839-2930-E24B-BBF3-6643A7B15D01}" dt="2023-07-29T12:41:28.580" v="5526" actId="404"/>
        <pc:sldMkLst>
          <pc:docMk/>
          <pc:sldMk cId="1727007151" sldId="265"/>
        </pc:sldMkLst>
        <pc:spChg chg="add mod">
          <ac:chgData name="Rahmat Agung Azmi Putra" userId="ce8f1053302909fe" providerId="LiveId" clId="{76B47839-2930-E24B-BBF3-6643A7B15D01}" dt="2023-07-29T12:17:43.122" v="5068" actId="14100"/>
          <ac:spMkLst>
            <pc:docMk/>
            <pc:sldMk cId="1727007151" sldId="265"/>
            <ac:spMk id="2" creationId="{B51B0E4C-CC19-629E-C2D5-FD76DEA6F194}"/>
          </ac:spMkLst>
        </pc:spChg>
        <pc:graphicFrameChg chg="add mod modGraphic">
          <ac:chgData name="Rahmat Agung Azmi Putra" userId="ce8f1053302909fe" providerId="LiveId" clId="{76B47839-2930-E24B-BBF3-6643A7B15D01}" dt="2023-07-29T12:41:28.580" v="5526" actId="404"/>
          <ac:graphicFrameMkLst>
            <pc:docMk/>
            <pc:sldMk cId="1727007151" sldId="265"/>
            <ac:graphicFrameMk id="3" creationId="{E2C7C3A1-AD00-9F78-6941-0C243DDB6942}"/>
          </ac:graphicFrameMkLst>
        </pc:graphicFrameChg>
        <pc:graphicFrameChg chg="del">
          <ac:chgData name="Rahmat Agung Azmi Putra" userId="ce8f1053302909fe" providerId="LiveId" clId="{76B47839-2930-E24B-BBF3-6643A7B15D01}" dt="2023-07-29T12:06:25.179" v="4979" actId="478"/>
          <ac:graphicFrameMkLst>
            <pc:docMk/>
            <pc:sldMk cId="1727007151" sldId="265"/>
            <ac:graphicFrameMk id="10" creationId="{C25DABE5-B5C3-FB3A-5FDD-6A40932A7A71}"/>
          </ac:graphicFrameMkLst>
        </pc:graphicFrameChg>
      </pc:sldChg>
      <pc:sldChg chg="addSp modSp add mod ord">
        <pc:chgData name="Rahmat Agung Azmi Putra" userId="ce8f1053302909fe" providerId="LiveId" clId="{76B47839-2930-E24B-BBF3-6643A7B15D01}" dt="2023-07-29T13:45:50.185" v="5949" actId="14100"/>
        <pc:sldMkLst>
          <pc:docMk/>
          <pc:sldMk cId="1713179899" sldId="266"/>
        </pc:sldMkLst>
        <pc:spChg chg="add mod">
          <ac:chgData name="Rahmat Agung Azmi Putra" userId="ce8f1053302909fe" providerId="LiveId" clId="{76B47839-2930-E24B-BBF3-6643A7B15D01}" dt="2023-07-29T13:43:36.935" v="5904" actId="1076"/>
          <ac:spMkLst>
            <pc:docMk/>
            <pc:sldMk cId="1713179899" sldId="266"/>
            <ac:spMk id="2" creationId="{D7C6632A-2A3E-2750-2BD1-B1E53C9F3714}"/>
          </ac:spMkLst>
        </pc:spChg>
        <pc:spChg chg="add mod">
          <ac:chgData name="Rahmat Agung Azmi Putra" userId="ce8f1053302909fe" providerId="LiveId" clId="{76B47839-2930-E24B-BBF3-6643A7B15D01}" dt="2023-07-29T13:43:43.178" v="5906" actId="114"/>
          <ac:spMkLst>
            <pc:docMk/>
            <pc:sldMk cId="1713179899" sldId="266"/>
            <ac:spMk id="3" creationId="{CAD84194-3551-3A04-8B6C-F38EFD029758}"/>
          </ac:spMkLst>
        </pc:spChg>
        <pc:graphicFrameChg chg="mod modGraphic">
          <ac:chgData name="Rahmat Agung Azmi Putra" userId="ce8f1053302909fe" providerId="LiveId" clId="{76B47839-2930-E24B-BBF3-6643A7B15D01}" dt="2023-07-29T13:45:50.185" v="5949" actId="14100"/>
          <ac:graphicFrameMkLst>
            <pc:docMk/>
            <pc:sldMk cId="1713179899" sldId="266"/>
            <ac:graphicFrameMk id="10" creationId="{C25DABE5-B5C3-FB3A-5FDD-6A40932A7A71}"/>
          </ac:graphicFrameMkLst>
        </pc:graphicFrameChg>
      </pc:sldChg>
      <pc:sldChg chg="addSp delSp modSp add mod">
        <pc:chgData name="Rahmat Agung Azmi Putra" userId="ce8f1053302909fe" providerId="LiveId" clId="{76B47839-2930-E24B-BBF3-6643A7B15D01}" dt="2023-07-29T13:53:22.376" v="6303" actId="20577"/>
        <pc:sldMkLst>
          <pc:docMk/>
          <pc:sldMk cId="3429155525" sldId="267"/>
        </pc:sldMkLst>
        <pc:spChg chg="mod">
          <ac:chgData name="Rahmat Agung Azmi Putra" userId="ce8f1053302909fe" providerId="LiveId" clId="{76B47839-2930-E24B-BBF3-6643A7B15D01}" dt="2023-07-29T13:46:30.709" v="6009" actId="20577"/>
          <ac:spMkLst>
            <pc:docMk/>
            <pc:sldMk cId="3429155525" sldId="267"/>
            <ac:spMk id="2" creationId="{D7C6632A-2A3E-2750-2BD1-B1E53C9F3714}"/>
          </ac:spMkLst>
        </pc:spChg>
        <pc:spChg chg="del">
          <ac:chgData name="Rahmat Agung Azmi Putra" userId="ce8f1053302909fe" providerId="LiveId" clId="{76B47839-2930-E24B-BBF3-6643A7B15D01}" dt="2023-07-29T13:46:32.690" v="6010" actId="478"/>
          <ac:spMkLst>
            <pc:docMk/>
            <pc:sldMk cId="3429155525" sldId="267"/>
            <ac:spMk id="3" creationId="{CAD84194-3551-3A04-8B6C-F38EFD029758}"/>
          </ac:spMkLst>
        </pc:spChg>
        <pc:spChg chg="add mod">
          <ac:chgData name="Rahmat Agung Azmi Putra" userId="ce8f1053302909fe" providerId="LiveId" clId="{76B47839-2930-E24B-BBF3-6643A7B15D01}" dt="2023-07-29T13:53:22.376" v="6303" actId="20577"/>
          <ac:spMkLst>
            <pc:docMk/>
            <pc:sldMk cId="3429155525" sldId="267"/>
            <ac:spMk id="5" creationId="{381815D4-3DDF-A928-2DE9-5E0FA00F2304}"/>
          </ac:spMkLst>
        </pc:spChg>
        <pc:graphicFrameChg chg="del">
          <ac:chgData name="Rahmat Agung Azmi Putra" userId="ce8f1053302909fe" providerId="LiveId" clId="{76B47839-2930-E24B-BBF3-6643A7B15D01}" dt="2023-07-29T13:46:34.688" v="6011" actId="478"/>
          <ac:graphicFrameMkLst>
            <pc:docMk/>
            <pc:sldMk cId="3429155525" sldId="267"/>
            <ac:graphicFrameMk id="10" creationId="{C25DABE5-B5C3-FB3A-5FDD-6A40932A7A71}"/>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D8CFBB-7F8C-E54A-9C67-7DA0099AAE2D}" type="doc">
      <dgm:prSet loTypeId="urn:microsoft.com/office/officeart/2005/8/layout/vList6" loCatId="" qsTypeId="urn:microsoft.com/office/officeart/2005/8/quickstyle/simple1" qsCatId="simple" csTypeId="urn:microsoft.com/office/officeart/2005/8/colors/accent1_2" csCatId="accent1" phldr="1"/>
      <dgm:spPr/>
      <dgm:t>
        <a:bodyPr/>
        <a:lstStyle/>
        <a:p>
          <a:endParaRPr lang="en-US"/>
        </a:p>
      </dgm:t>
    </dgm:pt>
    <dgm:pt modelId="{053B7F36-B7E9-9249-9F35-D7B8DE7EA933}">
      <dgm:prSet phldrT="[Text]" custT="1"/>
      <dgm:spPr/>
      <dgm:t>
        <a:bodyPr/>
        <a:lstStyle/>
        <a:p>
          <a:r>
            <a:rPr lang="en-US" sz="1600" dirty="0"/>
            <a:t>Preparing the groundwork</a:t>
          </a:r>
        </a:p>
      </dgm:t>
    </dgm:pt>
    <dgm:pt modelId="{468A444F-4328-F84B-ACEB-835D8B0FA32A}" type="parTrans" cxnId="{1259EF1A-45C9-3E41-9620-3BF1F6497524}">
      <dgm:prSet/>
      <dgm:spPr/>
      <dgm:t>
        <a:bodyPr/>
        <a:lstStyle/>
        <a:p>
          <a:endParaRPr lang="en-US" sz="1600"/>
        </a:p>
      </dgm:t>
    </dgm:pt>
    <dgm:pt modelId="{738627FB-CF29-694B-A36D-CCCEA1D925A5}" type="sibTrans" cxnId="{1259EF1A-45C9-3E41-9620-3BF1F6497524}">
      <dgm:prSet/>
      <dgm:spPr/>
      <dgm:t>
        <a:bodyPr/>
        <a:lstStyle/>
        <a:p>
          <a:endParaRPr lang="en-US" sz="1600"/>
        </a:p>
      </dgm:t>
    </dgm:pt>
    <dgm:pt modelId="{1A4E45C5-90F0-E647-B4FB-D8FC957AF35E}">
      <dgm:prSet phldrT="[Text]" custT="1"/>
      <dgm:spPr/>
      <dgm:t>
        <a:bodyPr/>
        <a:lstStyle/>
        <a:p>
          <a:r>
            <a:rPr lang="en-US" sz="1600" dirty="0"/>
            <a:t>Introduction to critical literacy</a:t>
          </a:r>
        </a:p>
      </dgm:t>
    </dgm:pt>
    <dgm:pt modelId="{555CCA3C-7BA0-DA41-80E3-B9F9D8DD839A}" type="parTrans" cxnId="{333FA808-006A-5649-A012-70026E27E192}">
      <dgm:prSet/>
      <dgm:spPr/>
      <dgm:t>
        <a:bodyPr/>
        <a:lstStyle/>
        <a:p>
          <a:endParaRPr lang="en-US" sz="1600"/>
        </a:p>
      </dgm:t>
    </dgm:pt>
    <dgm:pt modelId="{FE6F33EE-A136-9046-B023-F965F8A05DF6}" type="sibTrans" cxnId="{333FA808-006A-5649-A012-70026E27E192}">
      <dgm:prSet/>
      <dgm:spPr/>
      <dgm:t>
        <a:bodyPr/>
        <a:lstStyle/>
        <a:p>
          <a:endParaRPr lang="en-US" sz="1600"/>
        </a:p>
      </dgm:t>
    </dgm:pt>
    <dgm:pt modelId="{0FD6E580-CEE8-FB41-8529-6B6753CAD915}">
      <dgm:prSet phldrT="[Text]" custT="1"/>
      <dgm:spPr/>
      <dgm:t>
        <a:bodyPr/>
        <a:lstStyle/>
        <a:p>
          <a:r>
            <a:rPr lang="en-US" sz="1600" dirty="0"/>
            <a:t>Setting learning objectives</a:t>
          </a:r>
        </a:p>
      </dgm:t>
    </dgm:pt>
    <dgm:pt modelId="{88844379-A2EC-F94E-8EB7-4F21DC216EC7}" type="parTrans" cxnId="{F551632D-2788-F947-9299-154326785007}">
      <dgm:prSet/>
      <dgm:spPr/>
      <dgm:t>
        <a:bodyPr/>
        <a:lstStyle/>
        <a:p>
          <a:endParaRPr lang="en-US" sz="1600"/>
        </a:p>
      </dgm:t>
    </dgm:pt>
    <dgm:pt modelId="{7A83760E-A971-5E4F-AD07-7B204684CD36}" type="sibTrans" cxnId="{F551632D-2788-F947-9299-154326785007}">
      <dgm:prSet/>
      <dgm:spPr/>
      <dgm:t>
        <a:bodyPr/>
        <a:lstStyle/>
        <a:p>
          <a:endParaRPr lang="en-US" sz="1600"/>
        </a:p>
      </dgm:t>
    </dgm:pt>
    <dgm:pt modelId="{44BF9DBF-9BB6-3749-BE4E-8D6C057E9191}">
      <dgm:prSet phldrT="[Text]" custT="1"/>
      <dgm:spPr/>
      <dgm:t>
        <a:bodyPr/>
        <a:lstStyle/>
        <a:p>
          <a:r>
            <a:rPr lang="en-US" sz="1600" dirty="0"/>
            <a:t>Exploring texts and perspectives </a:t>
          </a:r>
        </a:p>
      </dgm:t>
    </dgm:pt>
    <dgm:pt modelId="{C47A1545-F18E-7048-81BB-865D32CC771F}" type="parTrans" cxnId="{02A04131-0ECD-4441-B98B-176748C70DA7}">
      <dgm:prSet/>
      <dgm:spPr/>
      <dgm:t>
        <a:bodyPr/>
        <a:lstStyle/>
        <a:p>
          <a:endParaRPr lang="en-US" sz="1600"/>
        </a:p>
      </dgm:t>
    </dgm:pt>
    <dgm:pt modelId="{F4F55947-BEB2-424C-9D58-56DA623B51FC}" type="sibTrans" cxnId="{02A04131-0ECD-4441-B98B-176748C70DA7}">
      <dgm:prSet/>
      <dgm:spPr/>
      <dgm:t>
        <a:bodyPr/>
        <a:lstStyle/>
        <a:p>
          <a:endParaRPr lang="en-US" sz="1600"/>
        </a:p>
      </dgm:t>
    </dgm:pt>
    <dgm:pt modelId="{F3FD8C0A-8FC3-9C4F-9F1A-DB80748FC5CA}">
      <dgm:prSet phldrT="[Text]" custT="1"/>
      <dgm:spPr/>
      <dgm:t>
        <a:bodyPr/>
        <a:lstStyle/>
        <a:p>
          <a:r>
            <a:rPr lang="en-US" sz="1600" dirty="0"/>
            <a:t>Text selection</a:t>
          </a:r>
        </a:p>
      </dgm:t>
    </dgm:pt>
    <dgm:pt modelId="{594A69EF-20DA-1C4B-A1B7-D634D246CC27}" type="parTrans" cxnId="{DDBBE359-7251-E442-ACDE-E7F04642C403}">
      <dgm:prSet/>
      <dgm:spPr/>
      <dgm:t>
        <a:bodyPr/>
        <a:lstStyle/>
        <a:p>
          <a:endParaRPr lang="en-US" sz="1600"/>
        </a:p>
      </dgm:t>
    </dgm:pt>
    <dgm:pt modelId="{6EFC0545-549B-3A43-AB40-767FC3424E8E}" type="sibTrans" cxnId="{DDBBE359-7251-E442-ACDE-E7F04642C403}">
      <dgm:prSet/>
      <dgm:spPr/>
      <dgm:t>
        <a:bodyPr/>
        <a:lstStyle/>
        <a:p>
          <a:endParaRPr lang="en-US" sz="1600"/>
        </a:p>
      </dgm:t>
    </dgm:pt>
    <dgm:pt modelId="{8495CF47-6E96-5648-AF2A-6A6E899B4AD2}">
      <dgm:prSet phldrT="[Text]" custT="1"/>
      <dgm:spPr/>
      <dgm:t>
        <a:bodyPr/>
        <a:lstStyle/>
        <a:p>
          <a:r>
            <a:rPr lang="en-US" sz="1600" dirty="0"/>
            <a:t>Close reading - identifying the rhetorical devices used to influence readers' perceptions</a:t>
          </a:r>
        </a:p>
      </dgm:t>
    </dgm:pt>
    <dgm:pt modelId="{CB2C00D7-4741-7F4B-A784-D1054BBC2E23}" type="parTrans" cxnId="{258AC660-F893-644B-839F-E2C7B74DF7D2}">
      <dgm:prSet/>
      <dgm:spPr/>
      <dgm:t>
        <a:bodyPr/>
        <a:lstStyle/>
        <a:p>
          <a:endParaRPr lang="en-US" sz="1600"/>
        </a:p>
      </dgm:t>
    </dgm:pt>
    <dgm:pt modelId="{C455B98E-BF84-C845-9A62-8165FC70B23D}" type="sibTrans" cxnId="{258AC660-F893-644B-839F-E2C7B74DF7D2}">
      <dgm:prSet/>
      <dgm:spPr/>
      <dgm:t>
        <a:bodyPr/>
        <a:lstStyle/>
        <a:p>
          <a:endParaRPr lang="en-US" sz="1600"/>
        </a:p>
      </dgm:t>
    </dgm:pt>
    <dgm:pt modelId="{54566F91-B50D-154D-B8C6-47B23C18A877}">
      <dgm:prSet custT="1"/>
      <dgm:spPr/>
      <dgm:t>
        <a:bodyPr/>
        <a:lstStyle/>
        <a:p>
          <a:r>
            <a:rPr lang="en-US" sz="1600" dirty="0"/>
            <a:t>Analyzing power and ideology</a:t>
          </a:r>
        </a:p>
      </dgm:t>
    </dgm:pt>
    <dgm:pt modelId="{7A0D3C62-214F-2647-81BE-6DB719A3C9E0}" type="parTrans" cxnId="{D3B34CF9-DD1F-3341-A1D8-B52F1B3D83BA}">
      <dgm:prSet/>
      <dgm:spPr/>
      <dgm:t>
        <a:bodyPr/>
        <a:lstStyle/>
        <a:p>
          <a:endParaRPr lang="en-US" sz="1600"/>
        </a:p>
      </dgm:t>
    </dgm:pt>
    <dgm:pt modelId="{8EAC3F6C-C925-5840-B376-FC315D7B5B42}" type="sibTrans" cxnId="{D3B34CF9-DD1F-3341-A1D8-B52F1B3D83BA}">
      <dgm:prSet/>
      <dgm:spPr/>
      <dgm:t>
        <a:bodyPr/>
        <a:lstStyle/>
        <a:p>
          <a:endParaRPr lang="en-US" sz="1600"/>
        </a:p>
      </dgm:t>
    </dgm:pt>
    <dgm:pt modelId="{C22ACD94-18AC-5449-A1FF-9E73B4B94C7C}">
      <dgm:prSet custT="1"/>
      <dgm:spPr/>
      <dgm:t>
        <a:bodyPr/>
        <a:lstStyle/>
        <a:p>
          <a:r>
            <a:rPr lang="en-US" sz="1600" dirty="0"/>
            <a:t>Creating a supportive environment </a:t>
          </a:r>
        </a:p>
      </dgm:t>
    </dgm:pt>
    <dgm:pt modelId="{D4B6D0E0-96DF-834B-A85A-EFA045CCD8E8}" type="parTrans" cxnId="{5467435E-A3D6-354A-810B-5EFD0F7ACF4D}">
      <dgm:prSet/>
      <dgm:spPr/>
      <dgm:t>
        <a:bodyPr/>
        <a:lstStyle/>
        <a:p>
          <a:endParaRPr lang="en-US" sz="1600"/>
        </a:p>
      </dgm:t>
    </dgm:pt>
    <dgm:pt modelId="{B79C3C99-4B9A-6F4E-A472-CEE49405644A}" type="sibTrans" cxnId="{5467435E-A3D6-354A-810B-5EFD0F7ACF4D}">
      <dgm:prSet/>
      <dgm:spPr/>
      <dgm:t>
        <a:bodyPr/>
        <a:lstStyle/>
        <a:p>
          <a:endParaRPr lang="en-US" sz="1600"/>
        </a:p>
      </dgm:t>
    </dgm:pt>
    <dgm:pt modelId="{44D93F13-5690-EB4E-BEA1-C9BD1638647E}">
      <dgm:prSet custT="1"/>
      <dgm:spPr/>
      <dgm:t>
        <a:bodyPr/>
        <a:lstStyle/>
        <a:p>
          <a:r>
            <a:rPr lang="en-US" sz="1600" dirty="0"/>
            <a:t>Encourage discussion</a:t>
          </a:r>
        </a:p>
      </dgm:t>
    </dgm:pt>
    <dgm:pt modelId="{4E40F257-2253-6646-B6F7-C552FEFF69EB}" type="parTrans" cxnId="{2ED3D12E-ABD4-8E4B-9E9A-7EEE15E187C1}">
      <dgm:prSet/>
      <dgm:spPr/>
      <dgm:t>
        <a:bodyPr/>
        <a:lstStyle/>
        <a:p>
          <a:endParaRPr lang="en-US" sz="1600"/>
        </a:p>
      </dgm:t>
    </dgm:pt>
    <dgm:pt modelId="{D4793535-BAB4-6545-9C3A-797E0BFAD944}" type="sibTrans" cxnId="{2ED3D12E-ABD4-8E4B-9E9A-7EEE15E187C1}">
      <dgm:prSet/>
      <dgm:spPr/>
      <dgm:t>
        <a:bodyPr/>
        <a:lstStyle/>
        <a:p>
          <a:endParaRPr lang="en-US" sz="1600"/>
        </a:p>
      </dgm:t>
    </dgm:pt>
    <dgm:pt modelId="{DD02A160-0D58-C240-90AB-1FAA895C348D}">
      <dgm:prSet custT="1"/>
      <dgm:spPr/>
      <dgm:t>
        <a:bodyPr/>
        <a:lstStyle/>
        <a:p>
          <a:r>
            <a:rPr lang="en-US" sz="1600" dirty="0"/>
            <a:t>Power dynamics </a:t>
          </a:r>
        </a:p>
      </dgm:t>
    </dgm:pt>
    <dgm:pt modelId="{D56E6174-4D60-0543-93D9-A79F534541BC}" type="parTrans" cxnId="{D60C763D-9FAC-B442-95F4-40EDB7C0676B}">
      <dgm:prSet/>
      <dgm:spPr/>
      <dgm:t>
        <a:bodyPr/>
        <a:lstStyle/>
        <a:p>
          <a:endParaRPr lang="en-US" sz="1600"/>
        </a:p>
      </dgm:t>
    </dgm:pt>
    <dgm:pt modelId="{5D6D293D-06AE-CA45-A3C7-DFB47679D538}" type="sibTrans" cxnId="{D60C763D-9FAC-B442-95F4-40EDB7C0676B}">
      <dgm:prSet/>
      <dgm:spPr/>
      <dgm:t>
        <a:bodyPr/>
        <a:lstStyle/>
        <a:p>
          <a:endParaRPr lang="en-US" sz="1600"/>
        </a:p>
      </dgm:t>
    </dgm:pt>
    <dgm:pt modelId="{0B56A418-3A99-2D46-A7A1-1800C0307157}">
      <dgm:prSet custT="1"/>
      <dgm:spPr/>
      <dgm:t>
        <a:bodyPr/>
        <a:lstStyle/>
        <a:p>
          <a:r>
            <a:rPr lang="en-US" sz="1600" dirty="0"/>
            <a:t>Ideological analysis</a:t>
          </a:r>
        </a:p>
      </dgm:t>
    </dgm:pt>
    <dgm:pt modelId="{9D78B0E6-F377-1143-9F36-C40C89F6C199}" type="parTrans" cxnId="{D46AEA7B-8765-E34C-B346-E488407B8845}">
      <dgm:prSet/>
      <dgm:spPr/>
      <dgm:t>
        <a:bodyPr/>
        <a:lstStyle/>
        <a:p>
          <a:endParaRPr lang="en-US" sz="1600"/>
        </a:p>
      </dgm:t>
    </dgm:pt>
    <dgm:pt modelId="{F2289C66-B16C-234A-93A6-F0ABA984DB3E}" type="sibTrans" cxnId="{D46AEA7B-8765-E34C-B346-E488407B8845}">
      <dgm:prSet/>
      <dgm:spPr/>
      <dgm:t>
        <a:bodyPr/>
        <a:lstStyle/>
        <a:p>
          <a:endParaRPr lang="en-US" sz="1600"/>
        </a:p>
      </dgm:t>
    </dgm:pt>
    <dgm:pt modelId="{DDE25126-57E6-F94A-BDFC-63D630C95BF0}" type="pres">
      <dgm:prSet presAssocID="{84D8CFBB-7F8C-E54A-9C67-7DA0099AAE2D}" presName="Name0" presStyleCnt="0">
        <dgm:presLayoutVars>
          <dgm:dir/>
          <dgm:animLvl val="lvl"/>
          <dgm:resizeHandles/>
        </dgm:presLayoutVars>
      </dgm:prSet>
      <dgm:spPr/>
    </dgm:pt>
    <dgm:pt modelId="{6536DDB8-E23A-134A-A861-AE9E52EEB4B7}" type="pres">
      <dgm:prSet presAssocID="{053B7F36-B7E9-9249-9F35-D7B8DE7EA933}" presName="linNode" presStyleCnt="0"/>
      <dgm:spPr/>
    </dgm:pt>
    <dgm:pt modelId="{9D9C9116-F05F-8747-974A-725556143AAF}" type="pres">
      <dgm:prSet presAssocID="{053B7F36-B7E9-9249-9F35-D7B8DE7EA933}" presName="parentShp" presStyleLbl="node1" presStyleIdx="0" presStyleCnt="3">
        <dgm:presLayoutVars>
          <dgm:bulletEnabled val="1"/>
        </dgm:presLayoutVars>
      </dgm:prSet>
      <dgm:spPr/>
    </dgm:pt>
    <dgm:pt modelId="{8302873E-6FA0-F246-A13C-81769ED84989}" type="pres">
      <dgm:prSet presAssocID="{053B7F36-B7E9-9249-9F35-D7B8DE7EA933}" presName="childShp" presStyleLbl="bgAccFollowNode1" presStyleIdx="0" presStyleCnt="3">
        <dgm:presLayoutVars>
          <dgm:bulletEnabled val="1"/>
        </dgm:presLayoutVars>
      </dgm:prSet>
      <dgm:spPr/>
    </dgm:pt>
    <dgm:pt modelId="{48E777C5-3818-724C-BB1C-FB97B4BD1E00}" type="pres">
      <dgm:prSet presAssocID="{738627FB-CF29-694B-A36D-CCCEA1D925A5}" presName="spacing" presStyleCnt="0"/>
      <dgm:spPr/>
    </dgm:pt>
    <dgm:pt modelId="{D36978B9-8C9A-1B49-9C45-8F3E65815696}" type="pres">
      <dgm:prSet presAssocID="{44BF9DBF-9BB6-3749-BE4E-8D6C057E9191}" presName="linNode" presStyleCnt="0"/>
      <dgm:spPr/>
    </dgm:pt>
    <dgm:pt modelId="{94FC55E5-D95F-DB43-9C4F-A2604A39B4A9}" type="pres">
      <dgm:prSet presAssocID="{44BF9DBF-9BB6-3749-BE4E-8D6C057E9191}" presName="parentShp" presStyleLbl="node1" presStyleIdx="1" presStyleCnt="3">
        <dgm:presLayoutVars>
          <dgm:bulletEnabled val="1"/>
        </dgm:presLayoutVars>
      </dgm:prSet>
      <dgm:spPr/>
    </dgm:pt>
    <dgm:pt modelId="{25025F22-93F8-3448-8086-53CE46A415AB}" type="pres">
      <dgm:prSet presAssocID="{44BF9DBF-9BB6-3749-BE4E-8D6C057E9191}" presName="childShp" presStyleLbl="bgAccFollowNode1" presStyleIdx="1" presStyleCnt="3">
        <dgm:presLayoutVars>
          <dgm:bulletEnabled val="1"/>
        </dgm:presLayoutVars>
      </dgm:prSet>
      <dgm:spPr/>
    </dgm:pt>
    <dgm:pt modelId="{0DBF0836-D927-454F-A67C-41667734A387}" type="pres">
      <dgm:prSet presAssocID="{F4F55947-BEB2-424C-9D58-56DA623B51FC}" presName="spacing" presStyleCnt="0"/>
      <dgm:spPr/>
    </dgm:pt>
    <dgm:pt modelId="{695C60AA-0EFC-924F-9A82-A6CDB4B5237A}" type="pres">
      <dgm:prSet presAssocID="{54566F91-B50D-154D-B8C6-47B23C18A877}" presName="linNode" presStyleCnt="0"/>
      <dgm:spPr/>
    </dgm:pt>
    <dgm:pt modelId="{50386DFD-BCAA-5A41-B2AB-24A67786F8BB}" type="pres">
      <dgm:prSet presAssocID="{54566F91-B50D-154D-B8C6-47B23C18A877}" presName="parentShp" presStyleLbl="node1" presStyleIdx="2" presStyleCnt="3">
        <dgm:presLayoutVars>
          <dgm:bulletEnabled val="1"/>
        </dgm:presLayoutVars>
      </dgm:prSet>
      <dgm:spPr/>
    </dgm:pt>
    <dgm:pt modelId="{E4316C34-C418-3949-B7D2-5BA27CC4D6AE}" type="pres">
      <dgm:prSet presAssocID="{54566F91-B50D-154D-B8C6-47B23C18A877}" presName="childShp" presStyleLbl="bgAccFollowNode1" presStyleIdx="2" presStyleCnt="3">
        <dgm:presLayoutVars>
          <dgm:bulletEnabled val="1"/>
        </dgm:presLayoutVars>
      </dgm:prSet>
      <dgm:spPr/>
    </dgm:pt>
  </dgm:ptLst>
  <dgm:cxnLst>
    <dgm:cxn modelId="{C2361700-A106-D444-B66C-F1B7687EB424}" type="presOf" srcId="{053B7F36-B7E9-9249-9F35-D7B8DE7EA933}" destId="{9D9C9116-F05F-8747-974A-725556143AAF}" srcOrd="0" destOrd="0" presId="urn:microsoft.com/office/officeart/2005/8/layout/vList6"/>
    <dgm:cxn modelId="{333FA808-006A-5649-A012-70026E27E192}" srcId="{053B7F36-B7E9-9249-9F35-D7B8DE7EA933}" destId="{1A4E45C5-90F0-E647-B4FB-D8FC957AF35E}" srcOrd="0" destOrd="0" parTransId="{555CCA3C-7BA0-DA41-80E3-B9F9D8DD839A}" sibTransId="{FE6F33EE-A136-9046-B023-F965F8A05DF6}"/>
    <dgm:cxn modelId="{E3EDC015-F6C3-0246-9EDC-DB7474645ECC}" type="presOf" srcId="{1A4E45C5-90F0-E647-B4FB-D8FC957AF35E}" destId="{8302873E-6FA0-F246-A13C-81769ED84989}" srcOrd="0" destOrd="0" presId="urn:microsoft.com/office/officeart/2005/8/layout/vList6"/>
    <dgm:cxn modelId="{1259EF1A-45C9-3E41-9620-3BF1F6497524}" srcId="{84D8CFBB-7F8C-E54A-9C67-7DA0099AAE2D}" destId="{053B7F36-B7E9-9249-9F35-D7B8DE7EA933}" srcOrd="0" destOrd="0" parTransId="{468A444F-4328-F84B-ACEB-835D8B0FA32A}" sibTransId="{738627FB-CF29-694B-A36D-CCCEA1D925A5}"/>
    <dgm:cxn modelId="{A425731C-E119-0447-A937-3AC16E146ABC}" type="presOf" srcId="{44BF9DBF-9BB6-3749-BE4E-8D6C057E9191}" destId="{94FC55E5-D95F-DB43-9C4F-A2604A39B4A9}" srcOrd="0" destOrd="0" presId="urn:microsoft.com/office/officeart/2005/8/layout/vList6"/>
    <dgm:cxn modelId="{CB0A371F-5BE1-CA41-8A06-4B3AB55973C7}" type="presOf" srcId="{F3FD8C0A-8FC3-9C4F-9F1A-DB80748FC5CA}" destId="{25025F22-93F8-3448-8086-53CE46A415AB}" srcOrd="0" destOrd="0" presId="urn:microsoft.com/office/officeart/2005/8/layout/vList6"/>
    <dgm:cxn modelId="{F551632D-2788-F947-9299-154326785007}" srcId="{053B7F36-B7E9-9249-9F35-D7B8DE7EA933}" destId="{0FD6E580-CEE8-FB41-8529-6B6753CAD915}" srcOrd="1" destOrd="0" parTransId="{88844379-A2EC-F94E-8EB7-4F21DC216EC7}" sibTransId="{7A83760E-A971-5E4F-AD07-7B204684CD36}"/>
    <dgm:cxn modelId="{2ED3D12E-ABD4-8E4B-9E9A-7EEE15E187C1}" srcId="{44BF9DBF-9BB6-3749-BE4E-8D6C057E9191}" destId="{44D93F13-5690-EB4E-BEA1-C9BD1638647E}" srcOrd="2" destOrd="0" parTransId="{4E40F257-2253-6646-B6F7-C552FEFF69EB}" sibTransId="{D4793535-BAB4-6545-9C3A-797E0BFAD944}"/>
    <dgm:cxn modelId="{02A04131-0ECD-4441-B98B-176748C70DA7}" srcId="{84D8CFBB-7F8C-E54A-9C67-7DA0099AAE2D}" destId="{44BF9DBF-9BB6-3749-BE4E-8D6C057E9191}" srcOrd="1" destOrd="0" parTransId="{C47A1545-F18E-7048-81BB-865D32CC771F}" sibTransId="{F4F55947-BEB2-424C-9D58-56DA623B51FC}"/>
    <dgm:cxn modelId="{9B732B32-C2C2-4B40-97D7-CB64AD47C0EF}" type="presOf" srcId="{44D93F13-5690-EB4E-BEA1-C9BD1638647E}" destId="{25025F22-93F8-3448-8086-53CE46A415AB}" srcOrd="0" destOrd="2" presId="urn:microsoft.com/office/officeart/2005/8/layout/vList6"/>
    <dgm:cxn modelId="{D60C763D-9FAC-B442-95F4-40EDB7C0676B}" srcId="{54566F91-B50D-154D-B8C6-47B23C18A877}" destId="{DD02A160-0D58-C240-90AB-1FAA895C348D}" srcOrd="0" destOrd="0" parTransId="{D56E6174-4D60-0543-93D9-A79F534541BC}" sibTransId="{5D6D293D-06AE-CA45-A3C7-DFB47679D538}"/>
    <dgm:cxn modelId="{214E2B45-BD82-D74B-B77B-A4B6EA040906}" type="presOf" srcId="{0B56A418-3A99-2D46-A7A1-1800C0307157}" destId="{E4316C34-C418-3949-B7D2-5BA27CC4D6AE}" srcOrd="0" destOrd="1" presId="urn:microsoft.com/office/officeart/2005/8/layout/vList6"/>
    <dgm:cxn modelId="{9913884A-7519-8942-8A62-B1B421C0318C}" type="presOf" srcId="{DD02A160-0D58-C240-90AB-1FAA895C348D}" destId="{E4316C34-C418-3949-B7D2-5BA27CC4D6AE}" srcOrd="0" destOrd="0" presId="urn:microsoft.com/office/officeart/2005/8/layout/vList6"/>
    <dgm:cxn modelId="{DDBBE359-7251-E442-ACDE-E7F04642C403}" srcId="{44BF9DBF-9BB6-3749-BE4E-8D6C057E9191}" destId="{F3FD8C0A-8FC3-9C4F-9F1A-DB80748FC5CA}" srcOrd="0" destOrd="0" parTransId="{594A69EF-20DA-1C4B-A1B7-D634D246CC27}" sibTransId="{6EFC0545-549B-3A43-AB40-767FC3424E8E}"/>
    <dgm:cxn modelId="{5467435E-A3D6-354A-810B-5EFD0F7ACF4D}" srcId="{053B7F36-B7E9-9249-9F35-D7B8DE7EA933}" destId="{C22ACD94-18AC-5449-A1FF-9E73B4B94C7C}" srcOrd="2" destOrd="0" parTransId="{D4B6D0E0-96DF-834B-A85A-EFA045CCD8E8}" sibTransId="{B79C3C99-4B9A-6F4E-A472-CEE49405644A}"/>
    <dgm:cxn modelId="{258AC660-F893-644B-839F-E2C7B74DF7D2}" srcId="{44BF9DBF-9BB6-3749-BE4E-8D6C057E9191}" destId="{8495CF47-6E96-5648-AF2A-6A6E899B4AD2}" srcOrd="1" destOrd="0" parTransId="{CB2C00D7-4741-7F4B-A784-D1054BBC2E23}" sibTransId="{C455B98E-BF84-C845-9A62-8165FC70B23D}"/>
    <dgm:cxn modelId="{C2009C62-5B96-AD4E-9207-4987BD4187DB}" type="presOf" srcId="{8495CF47-6E96-5648-AF2A-6A6E899B4AD2}" destId="{25025F22-93F8-3448-8086-53CE46A415AB}" srcOrd="0" destOrd="1" presId="urn:microsoft.com/office/officeart/2005/8/layout/vList6"/>
    <dgm:cxn modelId="{D46AEA7B-8765-E34C-B346-E488407B8845}" srcId="{54566F91-B50D-154D-B8C6-47B23C18A877}" destId="{0B56A418-3A99-2D46-A7A1-1800C0307157}" srcOrd="1" destOrd="0" parTransId="{9D78B0E6-F377-1143-9F36-C40C89F6C199}" sibTransId="{F2289C66-B16C-234A-93A6-F0ABA984DB3E}"/>
    <dgm:cxn modelId="{5FEAFF97-5FB3-3448-889D-D848FE89139C}" type="presOf" srcId="{C22ACD94-18AC-5449-A1FF-9E73B4B94C7C}" destId="{8302873E-6FA0-F246-A13C-81769ED84989}" srcOrd="0" destOrd="2" presId="urn:microsoft.com/office/officeart/2005/8/layout/vList6"/>
    <dgm:cxn modelId="{7A1BF1B8-0CA0-D547-AF1A-80125866330E}" type="presOf" srcId="{54566F91-B50D-154D-B8C6-47B23C18A877}" destId="{50386DFD-BCAA-5A41-B2AB-24A67786F8BB}" srcOrd="0" destOrd="0" presId="urn:microsoft.com/office/officeart/2005/8/layout/vList6"/>
    <dgm:cxn modelId="{60F6D0B9-FD8C-1F47-BE83-6E02E3623FCE}" type="presOf" srcId="{84D8CFBB-7F8C-E54A-9C67-7DA0099AAE2D}" destId="{DDE25126-57E6-F94A-BDFC-63D630C95BF0}" srcOrd="0" destOrd="0" presId="urn:microsoft.com/office/officeart/2005/8/layout/vList6"/>
    <dgm:cxn modelId="{E403F1D1-A334-9D42-BE1C-0260A65A51E1}" type="presOf" srcId="{0FD6E580-CEE8-FB41-8529-6B6753CAD915}" destId="{8302873E-6FA0-F246-A13C-81769ED84989}" srcOrd="0" destOrd="1" presId="urn:microsoft.com/office/officeart/2005/8/layout/vList6"/>
    <dgm:cxn modelId="{D3B34CF9-DD1F-3341-A1D8-B52F1B3D83BA}" srcId="{84D8CFBB-7F8C-E54A-9C67-7DA0099AAE2D}" destId="{54566F91-B50D-154D-B8C6-47B23C18A877}" srcOrd="2" destOrd="0" parTransId="{7A0D3C62-214F-2647-81BE-6DB719A3C9E0}" sibTransId="{8EAC3F6C-C925-5840-B376-FC315D7B5B42}"/>
    <dgm:cxn modelId="{F1DC9546-7FFA-6341-B398-9A4A5D8ED2C7}" type="presParOf" srcId="{DDE25126-57E6-F94A-BDFC-63D630C95BF0}" destId="{6536DDB8-E23A-134A-A861-AE9E52EEB4B7}" srcOrd="0" destOrd="0" presId="urn:microsoft.com/office/officeart/2005/8/layout/vList6"/>
    <dgm:cxn modelId="{C56FE83B-F91E-0D49-9642-32BCB0C0FB2B}" type="presParOf" srcId="{6536DDB8-E23A-134A-A861-AE9E52EEB4B7}" destId="{9D9C9116-F05F-8747-974A-725556143AAF}" srcOrd="0" destOrd="0" presId="urn:microsoft.com/office/officeart/2005/8/layout/vList6"/>
    <dgm:cxn modelId="{A86A20A3-59E2-4A4B-B3B5-D9180350A5FC}" type="presParOf" srcId="{6536DDB8-E23A-134A-A861-AE9E52EEB4B7}" destId="{8302873E-6FA0-F246-A13C-81769ED84989}" srcOrd="1" destOrd="0" presId="urn:microsoft.com/office/officeart/2005/8/layout/vList6"/>
    <dgm:cxn modelId="{AB42D5A2-34C1-8544-A7D3-4C0A16D6E2B7}" type="presParOf" srcId="{DDE25126-57E6-F94A-BDFC-63D630C95BF0}" destId="{48E777C5-3818-724C-BB1C-FB97B4BD1E00}" srcOrd="1" destOrd="0" presId="urn:microsoft.com/office/officeart/2005/8/layout/vList6"/>
    <dgm:cxn modelId="{490CA1E7-DC43-8744-B90E-FA6C41F10B11}" type="presParOf" srcId="{DDE25126-57E6-F94A-BDFC-63D630C95BF0}" destId="{D36978B9-8C9A-1B49-9C45-8F3E65815696}" srcOrd="2" destOrd="0" presId="urn:microsoft.com/office/officeart/2005/8/layout/vList6"/>
    <dgm:cxn modelId="{C28935AE-D8B9-1F43-9FDA-A3E74A92179B}" type="presParOf" srcId="{D36978B9-8C9A-1B49-9C45-8F3E65815696}" destId="{94FC55E5-D95F-DB43-9C4F-A2604A39B4A9}" srcOrd="0" destOrd="0" presId="urn:microsoft.com/office/officeart/2005/8/layout/vList6"/>
    <dgm:cxn modelId="{1923B86E-5CEB-5344-9B10-CED4A29A6C3D}" type="presParOf" srcId="{D36978B9-8C9A-1B49-9C45-8F3E65815696}" destId="{25025F22-93F8-3448-8086-53CE46A415AB}" srcOrd="1" destOrd="0" presId="urn:microsoft.com/office/officeart/2005/8/layout/vList6"/>
    <dgm:cxn modelId="{7494EC70-B0B6-EB4D-8780-ABEC73784357}" type="presParOf" srcId="{DDE25126-57E6-F94A-BDFC-63D630C95BF0}" destId="{0DBF0836-D927-454F-A67C-41667734A387}" srcOrd="3" destOrd="0" presId="urn:microsoft.com/office/officeart/2005/8/layout/vList6"/>
    <dgm:cxn modelId="{710A3994-DB3B-0D48-9F34-FFEA9FCDFAFE}" type="presParOf" srcId="{DDE25126-57E6-F94A-BDFC-63D630C95BF0}" destId="{695C60AA-0EFC-924F-9A82-A6CDB4B5237A}" srcOrd="4" destOrd="0" presId="urn:microsoft.com/office/officeart/2005/8/layout/vList6"/>
    <dgm:cxn modelId="{A7976504-CA6F-3B4A-BA48-FF5050840D8C}" type="presParOf" srcId="{695C60AA-0EFC-924F-9A82-A6CDB4B5237A}" destId="{50386DFD-BCAA-5A41-B2AB-24A67786F8BB}" srcOrd="0" destOrd="0" presId="urn:microsoft.com/office/officeart/2005/8/layout/vList6"/>
    <dgm:cxn modelId="{E1047A22-FF66-E24D-BAD4-CB394D0973D5}" type="presParOf" srcId="{695C60AA-0EFC-924F-9A82-A6CDB4B5237A}" destId="{E4316C34-C418-3949-B7D2-5BA27CC4D6AE}"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02873E-6FA0-F246-A13C-81769ED84989}">
      <dsp:nvSpPr>
        <dsp:cNvPr id="0" name=""/>
        <dsp:cNvSpPr/>
      </dsp:nvSpPr>
      <dsp:spPr>
        <a:xfrm>
          <a:off x="4279392" y="0"/>
          <a:ext cx="6419088" cy="1368055"/>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Introduction to critical literacy</a:t>
          </a:r>
        </a:p>
        <a:p>
          <a:pPr marL="171450" lvl="1" indent="-171450" algn="l" defTabSz="711200">
            <a:lnSpc>
              <a:spcPct val="90000"/>
            </a:lnSpc>
            <a:spcBef>
              <a:spcPct val="0"/>
            </a:spcBef>
            <a:spcAft>
              <a:spcPct val="15000"/>
            </a:spcAft>
            <a:buChar char="•"/>
          </a:pPr>
          <a:r>
            <a:rPr lang="en-US" sz="1600" kern="1200" dirty="0"/>
            <a:t>Setting learning objectives</a:t>
          </a:r>
        </a:p>
        <a:p>
          <a:pPr marL="171450" lvl="1" indent="-171450" algn="l" defTabSz="711200">
            <a:lnSpc>
              <a:spcPct val="90000"/>
            </a:lnSpc>
            <a:spcBef>
              <a:spcPct val="0"/>
            </a:spcBef>
            <a:spcAft>
              <a:spcPct val="15000"/>
            </a:spcAft>
            <a:buChar char="•"/>
          </a:pPr>
          <a:r>
            <a:rPr lang="en-US" sz="1600" kern="1200" dirty="0"/>
            <a:t>Creating a supportive environment </a:t>
          </a:r>
        </a:p>
      </dsp:txBody>
      <dsp:txXfrm>
        <a:off x="4279392" y="171007"/>
        <a:ext cx="5906067" cy="1026041"/>
      </dsp:txXfrm>
    </dsp:sp>
    <dsp:sp modelId="{9D9C9116-F05F-8747-974A-725556143AAF}">
      <dsp:nvSpPr>
        <dsp:cNvPr id="0" name=""/>
        <dsp:cNvSpPr/>
      </dsp:nvSpPr>
      <dsp:spPr>
        <a:xfrm>
          <a:off x="0" y="0"/>
          <a:ext cx="4279392" cy="13680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kern="1200" dirty="0"/>
            <a:t>Preparing the groundwork</a:t>
          </a:r>
        </a:p>
      </dsp:txBody>
      <dsp:txXfrm>
        <a:off x="66783" y="66783"/>
        <a:ext cx="4145826" cy="1234489"/>
      </dsp:txXfrm>
    </dsp:sp>
    <dsp:sp modelId="{25025F22-93F8-3448-8086-53CE46A415AB}">
      <dsp:nvSpPr>
        <dsp:cNvPr id="0" name=""/>
        <dsp:cNvSpPr/>
      </dsp:nvSpPr>
      <dsp:spPr>
        <a:xfrm>
          <a:off x="4279392" y="1504861"/>
          <a:ext cx="6419088" cy="1368055"/>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Text selection</a:t>
          </a:r>
        </a:p>
        <a:p>
          <a:pPr marL="171450" lvl="1" indent="-171450" algn="l" defTabSz="711200">
            <a:lnSpc>
              <a:spcPct val="90000"/>
            </a:lnSpc>
            <a:spcBef>
              <a:spcPct val="0"/>
            </a:spcBef>
            <a:spcAft>
              <a:spcPct val="15000"/>
            </a:spcAft>
            <a:buChar char="•"/>
          </a:pPr>
          <a:r>
            <a:rPr lang="en-US" sz="1600" kern="1200" dirty="0"/>
            <a:t>Close reading - identifying the rhetorical devices used to influence readers' perceptions</a:t>
          </a:r>
        </a:p>
        <a:p>
          <a:pPr marL="171450" lvl="1" indent="-171450" algn="l" defTabSz="711200">
            <a:lnSpc>
              <a:spcPct val="90000"/>
            </a:lnSpc>
            <a:spcBef>
              <a:spcPct val="0"/>
            </a:spcBef>
            <a:spcAft>
              <a:spcPct val="15000"/>
            </a:spcAft>
            <a:buChar char="•"/>
          </a:pPr>
          <a:r>
            <a:rPr lang="en-US" sz="1600" kern="1200" dirty="0"/>
            <a:t>Encourage discussion</a:t>
          </a:r>
        </a:p>
      </dsp:txBody>
      <dsp:txXfrm>
        <a:off x="4279392" y="1675868"/>
        <a:ext cx="5906067" cy="1026041"/>
      </dsp:txXfrm>
    </dsp:sp>
    <dsp:sp modelId="{94FC55E5-D95F-DB43-9C4F-A2604A39B4A9}">
      <dsp:nvSpPr>
        <dsp:cNvPr id="0" name=""/>
        <dsp:cNvSpPr/>
      </dsp:nvSpPr>
      <dsp:spPr>
        <a:xfrm>
          <a:off x="0" y="1504861"/>
          <a:ext cx="4279392" cy="13680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kern="1200" dirty="0"/>
            <a:t>Exploring texts and perspectives </a:t>
          </a:r>
        </a:p>
      </dsp:txBody>
      <dsp:txXfrm>
        <a:off x="66783" y="1571644"/>
        <a:ext cx="4145826" cy="1234489"/>
      </dsp:txXfrm>
    </dsp:sp>
    <dsp:sp modelId="{E4316C34-C418-3949-B7D2-5BA27CC4D6AE}">
      <dsp:nvSpPr>
        <dsp:cNvPr id="0" name=""/>
        <dsp:cNvSpPr/>
      </dsp:nvSpPr>
      <dsp:spPr>
        <a:xfrm>
          <a:off x="4279392" y="3009723"/>
          <a:ext cx="6419088" cy="1368055"/>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US" sz="1600" kern="1200" dirty="0"/>
            <a:t>Power dynamics </a:t>
          </a:r>
        </a:p>
        <a:p>
          <a:pPr marL="171450" lvl="1" indent="-171450" algn="l" defTabSz="711200">
            <a:lnSpc>
              <a:spcPct val="90000"/>
            </a:lnSpc>
            <a:spcBef>
              <a:spcPct val="0"/>
            </a:spcBef>
            <a:spcAft>
              <a:spcPct val="15000"/>
            </a:spcAft>
            <a:buChar char="•"/>
          </a:pPr>
          <a:r>
            <a:rPr lang="en-US" sz="1600" kern="1200" dirty="0"/>
            <a:t>Ideological analysis</a:t>
          </a:r>
        </a:p>
      </dsp:txBody>
      <dsp:txXfrm>
        <a:off x="4279392" y="3180730"/>
        <a:ext cx="5906067" cy="1026041"/>
      </dsp:txXfrm>
    </dsp:sp>
    <dsp:sp modelId="{50386DFD-BCAA-5A41-B2AB-24A67786F8BB}">
      <dsp:nvSpPr>
        <dsp:cNvPr id="0" name=""/>
        <dsp:cNvSpPr/>
      </dsp:nvSpPr>
      <dsp:spPr>
        <a:xfrm>
          <a:off x="0" y="3009723"/>
          <a:ext cx="4279392" cy="13680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kern="1200" dirty="0"/>
            <a:t>Analyzing power and ideology</a:t>
          </a:r>
        </a:p>
      </dsp:txBody>
      <dsp:txXfrm>
        <a:off x="66783" y="3076506"/>
        <a:ext cx="4145826" cy="1234489"/>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7/28/23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7/28/23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7/28/23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7/28/23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2100648" y="770094"/>
            <a:ext cx="8633853" cy="879475"/>
          </a:xfrm>
        </p:spPr>
        <p:txBody>
          <a:bodyPr>
            <a:noAutofit/>
          </a:bodyPr>
          <a:lstStyle/>
          <a:p>
            <a:r>
              <a:rPr lang="en-US" sz="2400" b="1" dirty="0">
                <a:solidFill>
                  <a:schemeClr val="bg1"/>
                </a:solidFill>
                <a:latin typeface="+mn-lt"/>
                <a:cs typeface="Times New Roman" panose="02020603050405020304" pitchFamily="18" charset="0"/>
              </a:rPr>
              <a:t>Beyond Words: Investigating Critical Literacy Skills in Academic Writing of Indonesian EFL Tertiary Students</a:t>
            </a:r>
          </a:p>
        </p:txBody>
      </p:sp>
      <p:sp>
        <p:nvSpPr>
          <p:cNvPr id="6" name="Subtitle 5"/>
          <p:cNvSpPr>
            <a:spLocks noGrp="1"/>
          </p:cNvSpPr>
          <p:nvPr>
            <p:ph type="subTitle" idx="1"/>
          </p:nvPr>
        </p:nvSpPr>
        <p:spPr>
          <a:xfrm>
            <a:off x="551411" y="2058920"/>
            <a:ext cx="11089177" cy="940248"/>
          </a:xfrm>
        </p:spPr>
        <p:txBody>
          <a:bodyPr>
            <a:normAutofit/>
          </a:bodyPr>
          <a:lstStyle/>
          <a:p>
            <a:pPr>
              <a:lnSpc>
                <a:spcPct val="100000"/>
              </a:lnSpc>
            </a:pPr>
            <a:r>
              <a:rPr lang="en-US" sz="1600" b="1" dirty="0">
                <a:solidFill>
                  <a:schemeClr val="bg1"/>
                </a:solidFill>
              </a:rPr>
              <a:t>Rahmat Agung Azmi Putra, </a:t>
            </a:r>
          </a:p>
          <a:p>
            <a:pPr>
              <a:lnSpc>
                <a:spcPct val="100000"/>
              </a:lnSpc>
            </a:pPr>
            <a:r>
              <a:rPr lang="en-US" sz="1600" b="1" dirty="0">
                <a:solidFill>
                  <a:schemeClr val="bg1"/>
                </a:solidFill>
              </a:rPr>
              <a:t>School of Education, Deakin University, Melbourne, Australia</a:t>
            </a:r>
          </a:p>
        </p:txBody>
      </p:sp>
      <p:sp>
        <p:nvSpPr>
          <p:cNvPr id="7" name="Title 4"/>
          <p:cNvSpPr txBox="1">
            <a:spLocks/>
          </p:cNvSpPr>
          <p:nvPr/>
        </p:nvSpPr>
        <p:spPr>
          <a:xfrm>
            <a:off x="1590501" y="1741795"/>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ABS-ICOLLITE-23109</a:t>
            </a:r>
          </a:p>
        </p:txBody>
      </p:sp>
    </p:spTree>
    <p:extLst>
      <p:ext uri="{BB962C8B-B14F-4D97-AF65-F5344CB8AC3E}">
        <p14:creationId xmlns:p14="http://schemas.microsoft.com/office/powerpoint/2010/main" val="34699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1096818" y="1376652"/>
            <a:ext cx="9998364" cy="4351338"/>
          </a:xfrm>
        </p:spPr>
        <p:txBody>
          <a:bodyPr>
            <a:normAutofit/>
          </a:bodyPr>
          <a:lstStyle/>
          <a:p>
            <a:r>
              <a:rPr lang="en-US" sz="2000" dirty="0">
                <a:solidFill>
                  <a:schemeClr val="bg1"/>
                </a:solidFill>
              </a:rPr>
              <a:t>The integration of critical literacy skills in academic writing instruction enabled students to  analyze assumption, evaluate perspectives, and challenge underlying ideologies. </a:t>
            </a:r>
          </a:p>
          <a:p>
            <a:r>
              <a:rPr lang="en-US" sz="2000" dirty="0">
                <a:solidFill>
                  <a:schemeClr val="bg1"/>
                </a:solidFill>
              </a:rPr>
              <a:t>By fostering critical literacy, students have become empowered to voice their opinions and engage in discussions beyond surface-level comprehension. </a:t>
            </a:r>
          </a:p>
          <a:p>
            <a:r>
              <a:rPr lang="en-US" sz="2000" dirty="0">
                <a:solidFill>
                  <a:schemeClr val="bg1"/>
                </a:solidFill>
              </a:rPr>
              <a:t>Critical literacy has enabled students explore deeper into complex topics in academic writing instruction. </a:t>
            </a:r>
          </a:p>
          <a:p>
            <a:r>
              <a:rPr lang="en-US" sz="2000" dirty="0">
                <a:solidFill>
                  <a:schemeClr val="bg1"/>
                </a:solidFill>
              </a:rPr>
              <a:t>Students’ awareness of power dynamics through writing has been nurtured. </a:t>
            </a:r>
          </a:p>
        </p:txBody>
      </p:sp>
    </p:spTree>
    <p:extLst>
      <p:ext uri="{BB962C8B-B14F-4D97-AF65-F5344CB8AC3E}">
        <p14:creationId xmlns:p14="http://schemas.microsoft.com/office/powerpoint/2010/main" val="2965204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376652"/>
            <a:ext cx="10515600" cy="4486266"/>
          </a:xfrm>
        </p:spPr>
        <p:txBody>
          <a:bodyPr>
            <a:normAutofit fontScale="85000" lnSpcReduction="20000"/>
          </a:bodyPr>
          <a:lstStyle/>
          <a:p>
            <a:pPr marL="342900" lvl="0" indent="-342900" algn="just">
              <a:buFont typeface="Symbol" pitchFamily="2" charset="2"/>
              <a:buChar char=""/>
            </a:pPr>
            <a:r>
              <a:rPr lang="en-US" sz="1000"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Akkaya</a:t>
            </a:r>
            <a:r>
              <a:rPr lang="en-US" sz="10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 &amp; Aydin, G. (2018). Academics' Views on the Characteristics of Academic Writing. </a:t>
            </a:r>
            <a:r>
              <a:rPr lang="en-ID" sz="1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Educational Policy Analysis and Strategic Research</a:t>
            </a:r>
            <a:r>
              <a:rPr lang="en-ID" sz="1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ID" sz="1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13</a:t>
            </a:r>
            <a:r>
              <a:rPr lang="en-ID" sz="1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 128-160.</a:t>
            </a:r>
          </a:p>
          <a:p>
            <a:pPr marL="342900" lvl="0" indent="-342900" algn="just">
              <a:buFont typeface="Symbol" pitchFamily="2" charset="2"/>
              <a:buChar char=""/>
            </a:pPr>
            <a:r>
              <a:rPr lang="en-US" sz="10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Bailey, R. (2018). Student writing and academic literacy development at university. </a:t>
            </a:r>
            <a:r>
              <a:rPr lang="en-ID" sz="1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Journal of Learning and Student Experience</a:t>
            </a:r>
            <a:r>
              <a:rPr lang="en-ID" sz="1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ID" sz="1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a:t>
            </a:r>
            <a:r>
              <a:rPr lang="en-ID" sz="1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7-7.</a:t>
            </a:r>
          </a:p>
          <a:p>
            <a:pPr marL="342900" lvl="0" indent="-342900" algn="just">
              <a:buFont typeface="Symbol" pitchFamily="2" charset="2"/>
              <a:buChar char=""/>
            </a:pPr>
            <a:r>
              <a:rPr lang="en-US" sz="10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Gustine, G. G. (2018). A survey on critical literacy as a pedagogical approach to teaching English in Indonesia. </a:t>
            </a:r>
            <a:r>
              <a:rPr lang="en-ID" sz="1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Indonesian Journal of Applied Linguistics</a:t>
            </a:r>
            <a:r>
              <a:rPr lang="en-ID" sz="1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ID" sz="1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7</a:t>
            </a:r>
            <a:r>
              <a:rPr lang="en-ID" sz="1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 531-537.</a:t>
            </a:r>
          </a:p>
          <a:p>
            <a:pPr marL="342900" lvl="0" indent="-342900" algn="just">
              <a:buFont typeface="Symbol" pitchFamily="2" charset="2"/>
              <a:buChar char=""/>
            </a:pPr>
            <a:r>
              <a:rPr lang="en-US" sz="1000"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Hamied</a:t>
            </a:r>
            <a:r>
              <a:rPr lang="en-US" sz="10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F. A., &amp; Emilia, E. (2020). Teaching critical thinking through academic writing to tertiary EFL Students in Pontianak Indonesia: A utilization of a genre-based approach. </a:t>
            </a:r>
            <a:r>
              <a:rPr lang="en-ID" sz="1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Asian EFL Journal Quarterly</a:t>
            </a:r>
            <a:r>
              <a:rPr lang="en-ID" sz="1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6-25.</a:t>
            </a:r>
          </a:p>
          <a:p>
            <a:pPr marL="342900" lvl="0" indent="-342900" algn="just">
              <a:buFont typeface="Symbol" pitchFamily="2" charset="2"/>
              <a:buChar char=""/>
            </a:pPr>
            <a:r>
              <a:rPr lang="en-US" sz="10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Janks, H. (2013). Critical literacy in teaching and research1. </a:t>
            </a:r>
            <a:r>
              <a:rPr lang="en-ID" sz="1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Education inquiry</a:t>
            </a:r>
            <a:r>
              <a:rPr lang="en-ID" sz="1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ID" sz="1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4</a:t>
            </a:r>
            <a:r>
              <a:rPr lang="en-ID" sz="1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 225-242.</a:t>
            </a:r>
          </a:p>
          <a:p>
            <a:pPr marL="342900" lvl="0" indent="-342900" algn="just">
              <a:buFont typeface="Symbol" pitchFamily="2" charset="2"/>
              <a:buChar char=""/>
            </a:pPr>
            <a:r>
              <a:rPr lang="en-US" sz="10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Janks, H. (2014). The importance of critical literacy. </a:t>
            </a:r>
            <a:r>
              <a:rPr lang="en-ID" sz="1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Moving critical literacies forward: A new look at praxis across contexts</a:t>
            </a:r>
            <a:r>
              <a:rPr lang="en-ID" sz="1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ID" sz="1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11</a:t>
            </a:r>
            <a:r>
              <a:rPr lang="en-ID" sz="1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32-44.</a:t>
            </a:r>
          </a:p>
          <a:p>
            <a:pPr marL="342900" lvl="0" indent="-342900" algn="just">
              <a:buFont typeface="Symbol" pitchFamily="2" charset="2"/>
              <a:buChar char=""/>
            </a:pPr>
            <a:r>
              <a:rPr lang="en-US" sz="10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Janks, H. (2019). Critical literacy and the importance of reading with and against a text. </a:t>
            </a:r>
            <a:r>
              <a:rPr lang="en-ID" sz="1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Journal of Adolescent &amp; Adult Literacy</a:t>
            </a:r>
            <a:r>
              <a:rPr lang="en-ID" sz="1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ID" sz="1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62</a:t>
            </a:r>
            <a:r>
              <a:rPr lang="en-ID" sz="1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(5), 561-564.</a:t>
            </a:r>
          </a:p>
          <a:p>
            <a:pPr marL="342900" lvl="0" indent="-342900" algn="just">
              <a:buFont typeface="Symbol" pitchFamily="2" charset="2"/>
              <a:buChar char=""/>
            </a:pPr>
            <a:r>
              <a:rPr lang="en-US" sz="1000"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Kazemian</a:t>
            </a:r>
            <a:r>
              <a:rPr lang="en-US" sz="10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M., </a:t>
            </a:r>
            <a:r>
              <a:rPr lang="en-US" sz="1000"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Irawan</a:t>
            </a:r>
            <a:r>
              <a:rPr lang="en-US" sz="10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L. A., &amp; </a:t>
            </a:r>
            <a:r>
              <a:rPr lang="en-US" sz="1000"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Haerazi</a:t>
            </a:r>
            <a:r>
              <a:rPr lang="en-US" sz="10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H. (2021). Developing Metacognitive Writing Strategy to Enhance Writing Skills Viewed from Prospective Teachers' Critical Thinking Skills. </a:t>
            </a:r>
            <a:r>
              <a:rPr lang="en-ID" sz="1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Journal of Language and Literature Studies</a:t>
            </a:r>
            <a:r>
              <a:rPr lang="en-ID" sz="1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ID" sz="1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a:t>
            </a:r>
            <a:r>
              <a:rPr lang="en-ID" sz="1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15-28.</a:t>
            </a:r>
          </a:p>
          <a:p>
            <a:pPr marL="342900" lvl="0" indent="-342900" algn="just">
              <a:buFont typeface="Symbol" pitchFamily="2" charset="2"/>
              <a:buChar char=""/>
            </a:pPr>
            <a:r>
              <a:rPr lang="en-US" sz="1000"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Kucan</a:t>
            </a:r>
            <a:r>
              <a:rPr lang="en-US" sz="10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L., &amp; </a:t>
            </a:r>
            <a:r>
              <a:rPr lang="en-US" sz="1000"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Palincsar</a:t>
            </a:r>
            <a:r>
              <a:rPr lang="en-US" sz="10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 S. (2018). Text analysis: Critical component of planning for text-based discussion focused on comprehension of informational texts. </a:t>
            </a:r>
            <a:r>
              <a:rPr lang="en-ID" sz="1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Literacy Research and Instruction</a:t>
            </a:r>
            <a:r>
              <a:rPr lang="en-ID" sz="1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ID" sz="1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57</a:t>
            </a:r>
            <a:r>
              <a:rPr lang="en-ID" sz="1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 100-116</a:t>
            </a:r>
          </a:p>
          <a:p>
            <a:pPr marL="342900" lvl="0" indent="-342900" algn="just">
              <a:buFont typeface="Symbol" pitchFamily="2" charset="2"/>
              <a:buChar char=""/>
            </a:pPr>
            <a:r>
              <a:rPr lang="en-US" sz="1000"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Laist</a:t>
            </a:r>
            <a:r>
              <a:rPr lang="en-US" sz="10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R. (2021). " Good Writing": Defining It and Teaching It. </a:t>
            </a:r>
            <a:r>
              <a:rPr lang="en-ID" sz="1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Transformative Dialogues: Teaching and Learning Journal</a:t>
            </a:r>
            <a:r>
              <a:rPr lang="en-ID" sz="1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ID" sz="1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14</a:t>
            </a:r>
            <a:r>
              <a:rPr lang="en-ID" sz="1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a:t>
            </a:r>
          </a:p>
          <a:p>
            <a:pPr marL="342900" lvl="0" indent="-342900" algn="just">
              <a:buFont typeface="Symbol" pitchFamily="2" charset="2"/>
              <a:buChar char=""/>
            </a:pPr>
            <a:r>
              <a:rPr lang="en-US" sz="1000"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Molek-Kozakowska</a:t>
            </a:r>
            <a:r>
              <a:rPr lang="en-US" sz="10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K. (2013). How to foster critical literacy in academic contexts: Some insights from action research on writing research papers. In </a:t>
            </a:r>
            <a:r>
              <a:rPr lang="en-ID" sz="1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Language in cognition and affect</a:t>
            </a:r>
            <a:r>
              <a:rPr lang="en-ID" sz="1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(pp. 95-110). Berlin, Heidelberg: Springer Berlin Heidelberg.</a:t>
            </a:r>
          </a:p>
          <a:p>
            <a:pPr marL="342900" lvl="0" indent="-342900" algn="just">
              <a:buFont typeface="Symbol" pitchFamily="2" charset="2"/>
              <a:buChar char=""/>
            </a:pPr>
            <a:r>
              <a:rPr lang="en-US" sz="1000"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Paré</a:t>
            </a:r>
            <a:r>
              <a:rPr lang="en-US" sz="10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 (2011). Speaking of writing: Supervisory feedback and the dissertation. </a:t>
            </a:r>
            <a:r>
              <a:rPr lang="en-ID" sz="1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Doctoral education: Research-based strategies for doctoral students, supervisors and administrators</a:t>
            </a:r>
            <a:r>
              <a:rPr lang="en-ID" sz="1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59-74.</a:t>
            </a:r>
          </a:p>
          <a:p>
            <a:pPr marL="342900" lvl="0" indent="-342900" algn="just">
              <a:buFont typeface="Symbol" pitchFamily="2" charset="2"/>
              <a:buChar char=""/>
            </a:pPr>
            <a:r>
              <a:rPr lang="en-US" sz="1000"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Selemani</a:t>
            </a:r>
            <a:r>
              <a:rPr lang="en-US" sz="10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 </a:t>
            </a:r>
            <a:r>
              <a:rPr lang="en-US" sz="1000"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Chawinga</a:t>
            </a:r>
            <a:r>
              <a:rPr lang="en-US" sz="10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W. D., &amp; Dube, G. (2018). Why do postgraduate students commit plagiarism? An empirical study. </a:t>
            </a:r>
            <a:r>
              <a:rPr lang="en-ID" sz="1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International Journal for Educational Integrity</a:t>
            </a:r>
            <a:r>
              <a:rPr lang="en-ID" sz="1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ID" sz="1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14</a:t>
            </a:r>
            <a:r>
              <a:rPr lang="en-ID" sz="1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1-15.</a:t>
            </a:r>
          </a:p>
          <a:p>
            <a:pPr marL="342900" lvl="0" indent="-342900" algn="just">
              <a:buFont typeface="Symbol" pitchFamily="2" charset="2"/>
              <a:buChar char=""/>
            </a:pPr>
            <a:r>
              <a:rPr lang="en-US" sz="1000"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Tarabochia</a:t>
            </a:r>
            <a:r>
              <a:rPr lang="en-US" sz="10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S. L., &amp; </a:t>
            </a:r>
            <a:r>
              <a:rPr lang="en-US" sz="1000" kern="1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Heddy</a:t>
            </a:r>
            <a:r>
              <a:rPr lang="en-US" sz="10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B. C. (2019). Extending the" Warming Trend" to Writing Transfer Research: Investigating Transformative Experiences with Writing Concepts. In </a:t>
            </a:r>
            <a:r>
              <a:rPr lang="en-ID" sz="1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Composition Forum</a:t>
            </a:r>
            <a:r>
              <a:rPr lang="en-ID" sz="1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(Vol. 41). Association of Teachers of Advanced Composition.</a:t>
            </a:r>
          </a:p>
          <a:p>
            <a:pPr marL="342900" lvl="0" indent="-342900" algn="just">
              <a:buFont typeface="Symbol" pitchFamily="2" charset="2"/>
              <a:buChar char=""/>
            </a:pPr>
            <a:r>
              <a:rPr lang="en-ID" sz="1000" kern="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Teng, M. F. (2021). The effectiveness of incorporating metacognitive prompts in collaborative writing on academic English writing skills. </a:t>
            </a:r>
            <a:r>
              <a:rPr lang="en-ID" sz="1000" i="1" kern="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Applied Cognitive Psychology</a:t>
            </a:r>
            <a:r>
              <a:rPr lang="en-ID" sz="1000" kern="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r>
              <a:rPr lang="en-ID" sz="1000" i="1" kern="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35</a:t>
            </a:r>
            <a:r>
              <a:rPr lang="en-ID" sz="1000" kern="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(3), 659-673</a:t>
            </a:r>
            <a:endParaRPr lang="en-ID" sz="1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en-US" sz="10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Teng, M. F., Qin, C., &amp; Wang, C. (2022). Validation of metacognitive academic writing strategies and the predictive effects on academic writing performance in a foreign language context. </a:t>
            </a:r>
            <a:r>
              <a:rPr lang="en-ID" sz="1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Metacognition and learning</a:t>
            </a:r>
            <a:r>
              <a:rPr lang="en-ID" sz="1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ID" sz="1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17</a:t>
            </a:r>
            <a:r>
              <a:rPr lang="en-ID" sz="1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167-190.</a:t>
            </a:r>
          </a:p>
          <a:p>
            <a:pPr marL="342900" lvl="0" indent="-342900" algn="just">
              <a:buFont typeface="Symbol" pitchFamily="2" charset="2"/>
              <a:buChar char=""/>
            </a:pPr>
            <a:r>
              <a:rPr lang="en-US" sz="1000" kern="1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Wallace, M., &amp; Wray, A. (2021). </a:t>
            </a:r>
            <a:r>
              <a:rPr lang="en-ID" sz="1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Critical reading and writing for postgraduates</a:t>
            </a:r>
            <a:r>
              <a:rPr lang="en-ID" sz="1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Sage.</a:t>
            </a:r>
          </a:p>
          <a:p>
            <a:pPr marL="0" indent="0" algn="just">
              <a:buNone/>
            </a:pPr>
            <a:endParaRPr lang="en-US" sz="1000" dirty="0">
              <a:solidFill>
                <a:schemeClr val="bg1"/>
              </a:solidFill>
            </a:endParaRPr>
          </a:p>
        </p:txBody>
      </p:sp>
    </p:spTree>
    <p:extLst>
      <p:ext uri="{BB962C8B-B14F-4D97-AF65-F5344CB8AC3E}">
        <p14:creationId xmlns:p14="http://schemas.microsoft.com/office/powerpoint/2010/main" val="3004828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
        <p:nvSpPr>
          <p:cNvPr id="3" name="Subtitle 2">
            <a:extLst>
              <a:ext uri="{FF2B5EF4-FFF2-40B4-BE49-F238E27FC236}">
                <a16:creationId xmlns:a16="http://schemas.microsoft.com/office/drawing/2014/main" id="{D49938D8-A48D-63B2-7934-689C581F13F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5751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78414" y="675548"/>
            <a:ext cx="10515600" cy="458308"/>
          </a:xfrm>
        </p:spPr>
        <p:txBody>
          <a:bodyPr>
            <a:noAutofit/>
          </a:bodyPr>
          <a:lstStyle/>
          <a:p>
            <a:r>
              <a:rPr lang="en-US" sz="3200" b="1" dirty="0">
                <a:solidFill>
                  <a:schemeClr val="bg1"/>
                </a:solidFill>
                <a:latin typeface="+mn-lt"/>
              </a:rPr>
              <a:t>INTRODUCTION</a:t>
            </a:r>
          </a:p>
        </p:txBody>
      </p:sp>
      <p:sp>
        <p:nvSpPr>
          <p:cNvPr id="6" name="Rectangle 5">
            <a:extLst>
              <a:ext uri="{FF2B5EF4-FFF2-40B4-BE49-F238E27FC236}">
                <a16:creationId xmlns:a16="http://schemas.microsoft.com/office/drawing/2014/main" id="{B876C8C0-BFFF-930A-7146-2BF114E36927}"/>
              </a:ext>
            </a:extLst>
          </p:cNvPr>
          <p:cNvSpPr/>
          <p:nvPr/>
        </p:nvSpPr>
        <p:spPr>
          <a:xfrm>
            <a:off x="378414" y="1280160"/>
            <a:ext cx="2309922" cy="1042416"/>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Academic writing as an essential language skill for students</a:t>
            </a:r>
          </a:p>
        </p:txBody>
      </p:sp>
      <p:sp>
        <p:nvSpPr>
          <p:cNvPr id="7" name="Right Arrow 6">
            <a:extLst>
              <a:ext uri="{FF2B5EF4-FFF2-40B4-BE49-F238E27FC236}">
                <a16:creationId xmlns:a16="http://schemas.microsoft.com/office/drawing/2014/main" id="{65AC8ADC-9ED9-F0CB-1E63-976E95C000C9}"/>
              </a:ext>
            </a:extLst>
          </p:cNvPr>
          <p:cNvSpPr/>
          <p:nvPr/>
        </p:nvSpPr>
        <p:spPr>
          <a:xfrm>
            <a:off x="2816352" y="1517904"/>
            <a:ext cx="347472" cy="458308"/>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0533ACF-7CD9-76C6-59C8-2BBF0652E2E8}"/>
              </a:ext>
            </a:extLst>
          </p:cNvPr>
          <p:cNvSpPr/>
          <p:nvPr/>
        </p:nvSpPr>
        <p:spPr>
          <a:xfrm>
            <a:off x="3314100" y="1280160"/>
            <a:ext cx="2976972" cy="1207008"/>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Traditional perspectives of academic writing: it focuses on lexical choices, idea-transmission procedures, and adherence to specified topics (</a:t>
            </a:r>
            <a:r>
              <a:rPr lang="en-US" sz="1200" dirty="0" err="1">
                <a:solidFill>
                  <a:schemeClr val="tx1"/>
                </a:solidFill>
              </a:rPr>
              <a:t>Akkayai</a:t>
            </a:r>
            <a:r>
              <a:rPr lang="en-US" sz="1200" dirty="0">
                <a:solidFill>
                  <a:schemeClr val="tx1"/>
                </a:solidFill>
              </a:rPr>
              <a:t> &amp; Aydin, 2018; </a:t>
            </a:r>
            <a:r>
              <a:rPr lang="en-US" sz="1200" dirty="0" err="1">
                <a:solidFill>
                  <a:schemeClr val="tx1"/>
                </a:solidFill>
              </a:rPr>
              <a:t>Tarabochia</a:t>
            </a:r>
            <a:r>
              <a:rPr lang="en-US" sz="1200" dirty="0">
                <a:solidFill>
                  <a:schemeClr val="tx1"/>
                </a:solidFill>
              </a:rPr>
              <a:t> &amp; </a:t>
            </a:r>
            <a:r>
              <a:rPr lang="en-US" sz="1200" dirty="0" err="1">
                <a:solidFill>
                  <a:schemeClr val="tx1"/>
                </a:solidFill>
              </a:rPr>
              <a:t>Heddy</a:t>
            </a:r>
            <a:r>
              <a:rPr lang="en-US" sz="1200" dirty="0">
                <a:solidFill>
                  <a:schemeClr val="tx1"/>
                </a:solidFill>
              </a:rPr>
              <a:t>, 2019)</a:t>
            </a:r>
          </a:p>
        </p:txBody>
      </p:sp>
      <p:sp>
        <p:nvSpPr>
          <p:cNvPr id="9" name="Rectangle 8">
            <a:extLst>
              <a:ext uri="{FF2B5EF4-FFF2-40B4-BE49-F238E27FC236}">
                <a16:creationId xmlns:a16="http://schemas.microsoft.com/office/drawing/2014/main" id="{05C52616-ED4C-7BA2-8039-261DA48C3A69}"/>
              </a:ext>
            </a:extLst>
          </p:cNvPr>
          <p:cNvSpPr/>
          <p:nvPr/>
        </p:nvSpPr>
        <p:spPr>
          <a:xfrm>
            <a:off x="6916836" y="1280160"/>
            <a:ext cx="3233004" cy="1207008"/>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Meanwhile, academic writing should encompass higher-order thinking skills, engaging students in developing sophisticated and coherent texts (</a:t>
            </a:r>
            <a:r>
              <a:rPr lang="en-US" sz="1200" dirty="0" err="1">
                <a:solidFill>
                  <a:schemeClr val="tx1"/>
                </a:solidFill>
              </a:rPr>
              <a:t>Kazemian</a:t>
            </a:r>
            <a:r>
              <a:rPr lang="en-US" sz="1200" dirty="0">
                <a:solidFill>
                  <a:schemeClr val="tx1"/>
                </a:solidFill>
              </a:rPr>
              <a:t> et al., 2021; Teng, 2021; Teng et al., 2022)</a:t>
            </a:r>
          </a:p>
        </p:txBody>
      </p:sp>
      <p:sp>
        <p:nvSpPr>
          <p:cNvPr id="10" name="Right Arrow 9">
            <a:extLst>
              <a:ext uri="{FF2B5EF4-FFF2-40B4-BE49-F238E27FC236}">
                <a16:creationId xmlns:a16="http://schemas.microsoft.com/office/drawing/2014/main" id="{E1EE593F-FFD4-25E9-21C5-A2FFCA3672FE}"/>
              </a:ext>
            </a:extLst>
          </p:cNvPr>
          <p:cNvSpPr/>
          <p:nvPr/>
        </p:nvSpPr>
        <p:spPr>
          <a:xfrm>
            <a:off x="6441348" y="1572214"/>
            <a:ext cx="347472" cy="458308"/>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a:extLst>
              <a:ext uri="{FF2B5EF4-FFF2-40B4-BE49-F238E27FC236}">
                <a16:creationId xmlns:a16="http://schemas.microsoft.com/office/drawing/2014/main" id="{6EAEEDBD-E66C-5EDB-B97D-23A65F339538}"/>
              </a:ext>
            </a:extLst>
          </p:cNvPr>
          <p:cNvSpPr/>
          <p:nvPr/>
        </p:nvSpPr>
        <p:spPr>
          <a:xfrm rot="5400000">
            <a:off x="8359602" y="2578054"/>
            <a:ext cx="347472" cy="458308"/>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72C2E46-36B4-F56E-D9A1-432817EE7411}"/>
              </a:ext>
            </a:extLst>
          </p:cNvPr>
          <p:cNvSpPr/>
          <p:nvPr/>
        </p:nvSpPr>
        <p:spPr>
          <a:xfrm>
            <a:off x="6916836" y="3127248"/>
            <a:ext cx="3233004" cy="1499616"/>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Critical literacy in academic writing:</a:t>
            </a:r>
          </a:p>
          <a:p>
            <a:pPr algn="ctr"/>
            <a:r>
              <a:rPr lang="en-US" sz="1200" dirty="0">
                <a:solidFill>
                  <a:schemeClr val="tx1"/>
                </a:solidFill>
              </a:rPr>
              <a:t>Academic writing should go beyond a mere conveyance of knowledge, elevating it to a higher-level that requires students to engage in critical thinking, analyze complex information, and skillfully construct well-structured arguments (Gustine, 2018; Janks, 2013; 2014)</a:t>
            </a:r>
          </a:p>
        </p:txBody>
      </p:sp>
      <p:sp>
        <p:nvSpPr>
          <p:cNvPr id="13" name="Right Arrow 12">
            <a:extLst>
              <a:ext uri="{FF2B5EF4-FFF2-40B4-BE49-F238E27FC236}">
                <a16:creationId xmlns:a16="http://schemas.microsoft.com/office/drawing/2014/main" id="{CA4DCA2F-7DBC-534E-0F3E-1E52823E7E35}"/>
              </a:ext>
            </a:extLst>
          </p:cNvPr>
          <p:cNvSpPr/>
          <p:nvPr/>
        </p:nvSpPr>
        <p:spPr>
          <a:xfrm rot="10800000">
            <a:off x="6441348" y="3647902"/>
            <a:ext cx="347472" cy="458308"/>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92BD53A-6FDA-6059-BABD-5141101A2999}"/>
              </a:ext>
            </a:extLst>
          </p:cNvPr>
          <p:cNvSpPr/>
          <p:nvPr/>
        </p:nvSpPr>
        <p:spPr>
          <a:xfrm>
            <a:off x="3080327" y="3127247"/>
            <a:ext cx="3233004" cy="1754541"/>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Some issues to be addressed: </a:t>
            </a:r>
          </a:p>
          <a:p>
            <a:pPr marL="171450" indent="-171450" algn="just">
              <a:buFont typeface="Arial" panose="020B0604020202020204" pitchFamily="34" charset="0"/>
              <a:buChar char="•"/>
            </a:pPr>
            <a:r>
              <a:rPr lang="en-US" sz="1200" dirty="0">
                <a:solidFill>
                  <a:schemeClr val="tx1"/>
                </a:solidFill>
              </a:rPr>
              <a:t>Lack of attention to power relations and biases </a:t>
            </a:r>
          </a:p>
          <a:p>
            <a:pPr marL="171450" indent="-171450" algn="just">
              <a:buFont typeface="Arial" panose="020B0604020202020204" pitchFamily="34" charset="0"/>
              <a:buChar char="•"/>
            </a:pPr>
            <a:r>
              <a:rPr lang="en-US" sz="1200" dirty="0">
                <a:solidFill>
                  <a:schemeClr val="tx1"/>
                </a:solidFill>
              </a:rPr>
              <a:t>Motivating students to develop critical thinking </a:t>
            </a:r>
          </a:p>
          <a:p>
            <a:pPr marL="171450" indent="-171450" algn="just">
              <a:buFont typeface="Arial" panose="020B0604020202020204" pitchFamily="34" charset="0"/>
              <a:buChar char="•"/>
            </a:pPr>
            <a:r>
              <a:rPr lang="en-US" sz="1200" dirty="0">
                <a:solidFill>
                  <a:schemeClr val="tx1"/>
                </a:solidFill>
              </a:rPr>
              <a:t>Assessment challenges</a:t>
            </a:r>
          </a:p>
          <a:p>
            <a:pPr algn="just"/>
            <a:endParaRPr lang="en-US" sz="1200" dirty="0">
              <a:solidFill>
                <a:schemeClr val="tx1"/>
              </a:solidFill>
            </a:endParaRPr>
          </a:p>
          <a:p>
            <a:pPr algn="just"/>
            <a:r>
              <a:rPr lang="en-US" sz="1200" dirty="0">
                <a:solidFill>
                  <a:schemeClr val="tx1"/>
                </a:solidFill>
              </a:rPr>
              <a:t>(</a:t>
            </a:r>
            <a:r>
              <a:rPr lang="en-US" sz="1200" dirty="0" err="1">
                <a:solidFill>
                  <a:schemeClr val="tx1"/>
                </a:solidFill>
              </a:rPr>
              <a:t>Selemani</a:t>
            </a:r>
            <a:r>
              <a:rPr lang="en-US" sz="1200" dirty="0">
                <a:solidFill>
                  <a:schemeClr val="tx1"/>
                </a:solidFill>
              </a:rPr>
              <a:t> </a:t>
            </a:r>
            <a:r>
              <a:rPr lang="en-US" sz="1200" i="1" dirty="0">
                <a:solidFill>
                  <a:schemeClr val="tx1"/>
                </a:solidFill>
              </a:rPr>
              <a:t>et al</a:t>
            </a:r>
            <a:r>
              <a:rPr lang="en-US" sz="1200" dirty="0">
                <a:solidFill>
                  <a:schemeClr val="tx1"/>
                </a:solidFill>
              </a:rPr>
              <a:t>.,2018; </a:t>
            </a:r>
            <a:r>
              <a:rPr lang="en-US" sz="1200" dirty="0" err="1">
                <a:solidFill>
                  <a:schemeClr val="tx1"/>
                </a:solidFill>
              </a:rPr>
              <a:t>Laist</a:t>
            </a:r>
            <a:r>
              <a:rPr lang="en-US" sz="1200" dirty="0">
                <a:solidFill>
                  <a:schemeClr val="tx1"/>
                </a:solidFill>
              </a:rPr>
              <a:t>, 2021; Pare, 2011).</a:t>
            </a:r>
          </a:p>
        </p:txBody>
      </p:sp>
      <p:sp>
        <p:nvSpPr>
          <p:cNvPr id="15" name="TextBox 14">
            <a:extLst>
              <a:ext uri="{FF2B5EF4-FFF2-40B4-BE49-F238E27FC236}">
                <a16:creationId xmlns:a16="http://schemas.microsoft.com/office/drawing/2014/main" id="{BB80CE13-5257-4DB8-F845-42E13FF82EED}"/>
              </a:ext>
            </a:extLst>
          </p:cNvPr>
          <p:cNvSpPr txBox="1"/>
          <p:nvPr/>
        </p:nvSpPr>
        <p:spPr>
          <a:xfrm>
            <a:off x="536968" y="5228581"/>
            <a:ext cx="6655633" cy="1015663"/>
          </a:xfrm>
          <a:prstGeom prst="rect">
            <a:avLst/>
          </a:prstGeom>
          <a:noFill/>
        </p:spPr>
        <p:txBody>
          <a:bodyPr wrap="square" rtlCol="0">
            <a:spAutoFit/>
          </a:bodyPr>
          <a:lstStyle/>
          <a:p>
            <a:r>
              <a:rPr lang="en-US" sz="1200" dirty="0">
                <a:solidFill>
                  <a:schemeClr val="bg1"/>
                </a:solidFill>
              </a:rPr>
              <a:t>Objectives of the study: </a:t>
            </a:r>
          </a:p>
          <a:p>
            <a:pPr marL="171450" indent="-171450">
              <a:buFont typeface="Arial" panose="020B0604020202020204" pitchFamily="34" charset="0"/>
              <a:buChar char="•"/>
            </a:pPr>
            <a:r>
              <a:rPr lang="en-US" sz="1200" dirty="0">
                <a:solidFill>
                  <a:schemeClr val="bg1"/>
                </a:solidFill>
              </a:rPr>
              <a:t>Presents the results of participatory action research focusing on the implementation of critical literacy-based approach in academic writing instruction</a:t>
            </a:r>
          </a:p>
          <a:p>
            <a:pPr marL="171450" indent="-171450">
              <a:buFont typeface="Arial" panose="020B0604020202020204" pitchFamily="34" charset="0"/>
              <a:buChar char="•"/>
            </a:pPr>
            <a:r>
              <a:rPr lang="en-ID" sz="1200" b="0" i="0" dirty="0">
                <a:solidFill>
                  <a:schemeClr val="bg1"/>
                </a:solidFill>
                <a:effectLst/>
              </a:rPr>
              <a:t>Identify the forms of critical literacy acquired by students by </a:t>
            </a:r>
            <a:r>
              <a:rPr lang="en-ID" sz="1200" b="0" i="0" dirty="0" err="1">
                <a:solidFill>
                  <a:schemeClr val="bg1"/>
                </a:solidFill>
                <a:effectLst/>
              </a:rPr>
              <a:t>analyzing</a:t>
            </a:r>
            <a:r>
              <a:rPr lang="en-ID" sz="1200" b="0" i="0" dirty="0">
                <a:solidFill>
                  <a:schemeClr val="bg1"/>
                </a:solidFill>
                <a:effectLst/>
              </a:rPr>
              <a:t> textual evidence from their academic achievements.</a:t>
            </a:r>
            <a:endParaRPr lang="en-US" sz="1200" dirty="0">
              <a:solidFill>
                <a:schemeClr val="bg1"/>
              </a:solidFill>
            </a:endParaRP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8800" y="678873"/>
            <a:ext cx="10515600" cy="573088"/>
          </a:xfrm>
        </p:spPr>
        <p:txBody>
          <a:bodyPr>
            <a:normAutofit fontScale="90000"/>
          </a:bodyPr>
          <a:lstStyle/>
          <a:p>
            <a:r>
              <a:rPr lang="en-US" b="1" dirty="0">
                <a:solidFill>
                  <a:schemeClr val="bg1"/>
                </a:solidFill>
                <a:latin typeface="+mn-lt"/>
              </a:rPr>
              <a:t>LITERATURE REVIEW</a:t>
            </a:r>
          </a:p>
        </p:txBody>
      </p:sp>
      <p:graphicFrame>
        <p:nvGraphicFramePr>
          <p:cNvPr id="6" name="Table 6">
            <a:extLst>
              <a:ext uri="{FF2B5EF4-FFF2-40B4-BE49-F238E27FC236}">
                <a16:creationId xmlns:a16="http://schemas.microsoft.com/office/drawing/2014/main" id="{1912DCCC-7BC8-247A-FFD2-C7E322529DFA}"/>
              </a:ext>
            </a:extLst>
          </p:cNvPr>
          <p:cNvGraphicFramePr>
            <a:graphicFrameLocks noGrp="1"/>
          </p:cNvGraphicFramePr>
          <p:nvPr>
            <p:extLst>
              <p:ext uri="{D42A27DB-BD31-4B8C-83A1-F6EECF244321}">
                <p14:modId xmlns:p14="http://schemas.microsoft.com/office/powerpoint/2010/main" val="3049952563"/>
              </p:ext>
            </p:extLst>
          </p:nvPr>
        </p:nvGraphicFramePr>
        <p:xfrm>
          <a:off x="1051859" y="1584092"/>
          <a:ext cx="10515600" cy="4279477"/>
        </p:xfrm>
        <a:graphic>
          <a:graphicData uri="http://schemas.openxmlformats.org/drawingml/2006/table">
            <a:tbl>
              <a:tblPr firstRow="1" bandRow="1">
                <a:tableStyleId>{5C22544A-7EE6-4342-B048-85BDC9FD1C3A}</a:tableStyleId>
              </a:tblPr>
              <a:tblGrid>
                <a:gridCol w="2838824">
                  <a:extLst>
                    <a:ext uri="{9D8B030D-6E8A-4147-A177-3AD203B41FA5}">
                      <a16:colId xmlns:a16="http://schemas.microsoft.com/office/drawing/2014/main" val="2673327633"/>
                    </a:ext>
                  </a:extLst>
                </a:gridCol>
                <a:gridCol w="7676776">
                  <a:extLst>
                    <a:ext uri="{9D8B030D-6E8A-4147-A177-3AD203B41FA5}">
                      <a16:colId xmlns:a16="http://schemas.microsoft.com/office/drawing/2014/main" val="3045130209"/>
                    </a:ext>
                  </a:extLst>
                </a:gridCol>
              </a:tblGrid>
              <a:tr h="713317">
                <a:tc>
                  <a:txBody>
                    <a:bodyPr/>
                    <a:lstStyle/>
                    <a:p>
                      <a:r>
                        <a:rPr lang="en-US" sz="1200" dirty="0"/>
                        <a:t>Theoretical Framework </a:t>
                      </a:r>
                    </a:p>
                  </a:txBody>
                  <a:tcPr/>
                </a:tc>
                <a:tc>
                  <a:txBody>
                    <a:bodyPr/>
                    <a:lstStyle/>
                    <a:p>
                      <a:r>
                        <a:rPr lang="en-US" sz="1200" dirty="0"/>
                        <a:t>Description </a:t>
                      </a:r>
                    </a:p>
                  </a:txBody>
                  <a:tcPr/>
                </a:tc>
                <a:extLst>
                  <a:ext uri="{0D108BD9-81ED-4DB2-BD59-A6C34878D82A}">
                    <a16:rowId xmlns:a16="http://schemas.microsoft.com/office/drawing/2014/main" val="1790573988"/>
                  </a:ext>
                </a:extLst>
              </a:tr>
              <a:tr h="713317">
                <a:tc>
                  <a:txBody>
                    <a:bodyPr/>
                    <a:lstStyle/>
                    <a:p>
                      <a:r>
                        <a:rPr lang="en-US" sz="1200" dirty="0"/>
                        <a:t>Critical literacy theory </a:t>
                      </a:r>
                    </a:p>
                  </a:txBody>
                  <a:tcPr/>
                </a:tc>
                <a:tc>
                  <a:txBody>
                    <a:bodyPr/>
                    <a:lstStyle/>
                    <a:p>
                      <a:pPr marL="285750" indent="-285750">
                        <a:buFont typeface="Arial" panose="020B0604020202020204" pitchFamily="34" charset="0"/>
                        <a:buChar char="•"/>
                      </a:pPr>
                      <a:r>
                        <a:rPr lang="en-US" sz="1200" dirty="0"/>
                        <a:t>Grounded in critical literacy theory, which examines the intersection of language, power, and social contexts (Janks, 2014; Gustine, 2018). </a:t>
                      </a:r>
                    </a:p>
                    <a:p>
                      <a:pPr marL="285750" indent="-285750">
                        <a:buFont typeface="Arial" panose="020B0604020202020204" pitchFamily="34" charset="0"/>
                        <a:buChar char="•"/>
                      </a:pPr>
                      <a:r>
                        <a:rPr lang="en-US" sz="1200" dirty="0"/>
                        <a:t>Emphasizes the importance of critical thinking and analysis in understanding texts and their underlying messages (</a:t>
                      </a:r>
                      <a:r>
                        <a:rPr lang="en-US" sz="1200" dirty="0" err="1"/>
                        <a:t>Kucan</a:t>
                      </a:r>
                      <a:r>
                        <a:rPr lang="en-US" sz="1200" dirty="0"/>
                        <a:t> &amp; </a:t>
                      </a:r>
                      <a:r>
                        <a:rPr lang="en-US" sz="1200" dirty="0" err="1"/>
                        <a:t>Palincsar</a:t>
                      </a:r>
                      <a:r>
                        <a:rPr lang="en-US" sz="1200" dirty="0"/>
                        <a:t>, 2018)</a:t>
                      </a:r>
                    </a:p>
                  </a:txBody>
                  <a:tcPr/>
                </a:tc>
                <a:extLst>
                  <a:ext uri="{0D108BD9-81ED-4DB2-BD59-A6C34878D82A}">
                    <a16:rowId xmlns:a16="http://schemas.microsoft.com/office/drawing/2014/main" val="4016130190"/>
                  </a:ext>
                </a:extLst>
              </a:tr>
              <a:tr h="713317">
                <a:tc>
                  <a:txBody>
                    <a:bodyPr/>
                    <a:lstStyle/>
                    <a:p>
                      <a:r>
                        <a:rPr lang="en-US" sz="1200" dirty="0"/>
                        <a:t>Critical Literacy in Academic Writing </a:t>
                      </a:r>
                    </a:p>
                  </a:txBody>
                  <a:tcPr/>
                </a:tc>
                <a:tc>
                  <a:txBody>
                    <a:bodyPr/>
                    <a:lstStyle/>
                    <a:p>
                      <a:pPr marL="285750" indent="-285750">
                        <a:buFont typeface="Arial" panose="020B0604020202020204" pitchFamily="34" charset="0"/>
                        <a:buChar char="•"/>
                      </a:pPr>
                      <a:r>
                        <a:rPr lang="en-US" sz="1200" dirty="0"/>
                        <a:t>Focuses on the implementation of critical literacy skills in the context of academic writing (</a:t>
                      </a:r>
                      <a:r>
                        <a:rPr lang="en-US" sz="1200" dirty="0" err="1"/>
                        <a:t>Molek-Kozawkowska</a:t>
                      </a:r>
                      <a:r>
                        <a:rPr lang="en-US" sz="1200" dirty="0"/>
                        <a:t>, 2013; Bailey, 2018). </a:t>
                      </a:r>
                    </a:p>
                    <a:p>
                      <a:pPr marL="285750" indent="-285750">
                        <a:buFont typeface="Arial" panose="020B0604020202020204" pitchFamily="34" charset="0"/>
                        <a:buChar char="•"/>
                      </a:pPr>
                      <a:r>
                        <a:rPr lang="en-US" sz="1200" dirty="0"/>
                        <a:t>Explores how students critically engage with academic texts, question assumptions, and analyze complex information (Bailey, 2018; Gustine, 2018; Janks, 2019). </a:t>
                      </a:r>
                    </a:p>
                    <a:p>
                      <a:pPr marL="285750" indent="-285750">
                        <a:buFont typeface="Arial" panose="020B0604020202020204" pitchFamily="34" charset="0"/>
                        <a:buChar char="•"/>
                      </a:pPr>
                      <a:r>
                        <a:rPr lang="en-US" sz="1200" dirty="0"/>
                        <a:t>Examines the role of critical literacy in fostering sophisticated and coherent academic writing (Bailey, 2018). </a:t>
                      </a:r>
                    </a:p>
                    <a:p>
                      <a:pPr marL="285750" indent="-285750">
                        <a:buFont typeface="Arial" panose="020B0604020202020204" pitchFamily="34" charset="0"/>
                        <a:buChar char="•"/>
                      </a:pPr>
                      <a:r>
                        <a:rPr lang="en-US" sz="1200" dirty="0"/>
                        <a:t>Investigates the relationship between critical literacy skills and the construction of well-structured arguments (Gustine, 2018). </a:t>
                      </a:r>
                    </a:p>
                  </a:txBody>
                  <a:tcPr/>
                </a:tc>
                <a:extLst>
                  <a:ext uri="{0D108BD9-81ED-4DB2-BD59-A6C34878D82A}">
                    <a16:rowId xmlns:a16="http://schemas.microsoft.com/office/drawing/2014/main" val="1957706828"/>
                  </a:ext>
                </a:extLst>
              </a:tr>
              <a:tr h="713317">
                <a:tc>
                  <a:txBody>
                    <a:bodyPr/>
                    <a:lstStyle/>
                    <a:p>
                      <a:r>
                        <a:rPr lang="en-US" sz="1200" dirty="0"/>
                        <a:t>Academic writing development </a:t>
                      </a:r>
                    </a:p>
                  </a:txBody>
                  <a:tcPr/>
                </a:tc>
                <a:tc>
                  <a:txBody>
                    <a:bodyPr/>
                    <a:lstStyle/>
                    <a:p>
                      <a:pPr marL="285750" indent="-285750">
                        <a:buFont typeface="Arial" panose="020B0604020202020204" pitchFamily="34" charset="0"/>
                        <a:buChar char="•"/>
                      </a:pPr>
                      <a:r>
                        <a:rPr lang="en-US" sz="1200" dirty="0"/>
                        <a:t>Consider the process of academic writing development among Indonesian EFL tertiary students (</a:t>
                      </a:r>
                      <a:r>
                        <a:rPr lang="en-US" sz="1200" dirty="0" err="1"/>
                        <a:t>Hamied</a:t>
                      </a:r>
                      <a:r>
                        <a:rPr lang="en-US" sz="1200" dirty="0"/>
                        <a:t> &amp; Emilia, 2020). </a:t>
                      </a:r>
                    </a:p>
                    <a:p>
                      <a:pPr marL="285750" indent="-285750">
                        <a:buFont typeface="Arial" panose="020B0604020202020204" pitchFamily="34" charset="0"/>
                        <a:buChar char="•"/>
                      </a:pPr>
                      <a:r>
                        <a:rPr lang="en-US" sz="1200" dirty="0"/>
                        <a:t>Explores the challenges and opportunities faced by students in honing their academic writing skills (</a:t>
                      </a:r>
                      <a:r>
                        <a:rPr lang="en-US" sz="1200" dirty="0" err="1"/>
                        <a:t>Lermolenko</a:t>
                      </a:r>
                      <a:r>
                        <a:rPr lang="en-US" sz="1200" dirty="0"/>
                        <a:t> </a:t>
                      </a:r>
                      <a:r>
                        <a:rPr lang="en-US" sz="1200" i="1" dirty="0"/>
                        <a:t>et al.,</a:t>
                      </a:r>
                      <a:r>
                        <a:rPr lang="en-US" sz="1200" i="0" dirty="0"/>
                        <a:t> 2021). </a:t>
                      </a:r>
                      <a:endParaRPr lang="en-US" sz="1200" dirty="0"/>
                    </a:p>
                    <a:p>
                      <a:pPr marL="285750" indent="-285750">
                        <a:buFont typeface="Arial" panose="020B0604020202020204" pitchFamily="34" charset="0"/>
                        <a:buChar char="•"/>
                      </a:pPr>
                      <a:r>
                        <a:rPr lang="en-US" sz="1200" dirty="0"/>
                        <a:t>Examines the role of critical literacy in enhancing students’ academic writing skills (Wallace &amp; Wray, 2021). </a:t>
                      </a:r>
                    </a:p>
                    <a:p>
                      <a:pPr marL="285750" indent="-285750">
                        <a:buFont typeface="Arial" panose="020B0604020202020204" pitchFamily="34" charset="0"/>
                        <a:buChar char="•"/>
                      </a:pPr>
                      <a:r>
                        <a:rPr lang="en-US" sz="1200" dirty="0"/>
                        <a:t>Investigates the impact of integrating critical literacy practices in academic writing instruction (Wallace &amp; Wray, 2021). </a:t>
                      </a:r>
                    </a:p>
                  </a:txBody>
                  <a:tcPr/>
                </a:tc>
                <a:extLst>
                  <a:ext uri="{0D108BD9-81ED-4DB2-BD59-A6C34878D82A}">
                    <a16:rowId xmlns:a16="http://schemas.microsoft.com/office/drawing/2014/main" val="3108665005"/>
                  </a:ext>
                </a:extLst>
              </a:tr>
            </a:tbl>
          </a:graphicData>
        </a:graphic>
      </p:graphicFrame>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graphicFrame>
        <p:nvGraphicFramePr>
          <p:cNvPr id="2" name="Table 2">
            <a:extLst>
              <a:ext uri="{FF2B5EF4-FFF2-40B4-BE49-F238E27FC236}">
                <a16:creationId xmlns:a16="http://schemas.microsoft.com/office/drawing/2014/main" id="{9B85E367-C4D8-9805-FE9B-135C9D8AF41C}"/>
              </a:ext>
            </a:extLst>
          </p:cNvPr>
          <p:cNvGraphicFramePr>
            <a:graphicFrameLocks noGrp="1"/>
          </p:cNvGraphicFramePr>
          <p:nvPr>
            <p:extLst>
              <p:ext uri="{D42A27DB-BD31-4B8C-83A1-F6EECF244321}">
                <p14:modId xmlns:p14="http://schemas.microsoft.com/office/powerpoint/2010/main" val="3527763738"/>
              </p:ext>
            </p:extLst>
          </p:nvPr>
        </p:nvGraphicFramePr>
        <p:xfrm>
          <a:off x="745810" y="1664211"/>
          <a:ext cx="10618876" cy="2560320"/>
        </p:xfrm>
        <a:graphic>
          <a:graphicData uri="http://schemas.openxmlformats.org/drawingml/2006/table">
            <a:tbl>
              <a:tblPr firstRow="1" bandRow="1">
                <a:tableStyleId>{D7AC3CCA-C797-4891-BE02-D94E43425B78}</a:tableStyleId>
              </a:tblPr>
              <a:tblGrid>
                <a:gridCol w="2946375">
                  <a:extLst>
                    <a:ext uri="{9D8B030D-6E8A-4147-A177-3AD203B41FA5}">
                      <a16:colId xmlns:a16="http://schemas.microsoft.com/office/drawing/2014/main" val="3310659457"/>
                    </a:ext>
                  </a:extLst>
                </a:gridCol>
                <a:gridCol w="7672501">
                  <a:extLst>
                    <a:ext uri="{9D8B030D-6E8A-4147-A177-3AD203B41FA5}">
                      <a16:colId xmlns:a16="http://schemas.microsoft.com/office/drawing/2014/main" val="860679127"/>
                    </a:ext>
                  </a:extLst>
                </a:gridCol>
              </a:tblGrid>
              <a:tr h="370840">
                <a:tc>
                  <a:txBody>
                    <a:bodyPr/>
                    <a:lstStyle/>
                    <a:p>
                      <a:r>
                        <a:rPr lang="en-US" b="0" dirty="0"/>
                        <a:t>Research Design </a:t>
                      </a:r>
                    </a:p>
                  </a:txBody>
                  <a:tcPr/>
                </a:tc>
                <a:tc>
                  <a:txBody>
                    <a:bodyPr/>
                    <a:lstStyle/>
                    <a:p>
                      <a:pPr algn="just"/>
                      <a:r>
                        <a:rPr lang="en-US" b="0" dirty="0"/>
                        <a:t>Participatory Action Research (</a:t>
                      </a:r>
                      <a:r>
                        <a:rPr lang="en-US" b="0" dirty="0" err="1"/>
                        <a:t>Kemmis</a:t>
                      </a:r>
                      <a:r>
                        <a:rPr lang="en-US" b="0" dirty="0"/>
                        <a:t>, McTaggart, &amp; Nixon, 2014; Morales, 2016;)</a:t>
                      </a:r>
                    </a:p>
                  </a:txBody>
                  <a:tcPr/>
                </a:tc>
                <a:extLst>
                  <a:ext uri="{0D108BD9-81ED-4DB2-BD59-A6C34878D82A}">
                    <a16:rowId xmlns:a16="http://schemas.microsoft.com/office/drawing/2014/main" val="2777262314"/>
                  </a:ext>
                </a:extLst>
              </a:tr>
              <a:tr h="370840">
                <a:tc>
                  <a:txBody>
                    <a:bodyPr/>
                    <a:lstStyle/>
                    <a:p>
                      <a:r>
                        <a:rPr lang="en-US" dirty="0"/>
                        <a:t>Research participants </a:t>
                      </a:r>
                    </a:p>
                  </a:txBody>
                  <a:tcPr/>
                </a:tc>
                <a:tc>
                  <a:txBody>
                    <a:bodyPr/>
                    <a:lstStyle/>
                    <a:p>
                      <a:pPr algn="just"/>
                      <a:r>
                        <a:rPr lang="en-US" dirty="0"/>
                        <a:t>One English lecturer who taught academic writing course and 20 sixth semester students who enrolled the course in a private university in Yogyakarta, Indonesia</a:t>
                      </a:r>
                    </a:p>
                  </a:txBody>
                  <a:tcPr/>
                </a:tc>
                <a:extLst>
                  <a:ext uri="{0D108BD9-81ED-4DB2-BD59-A6C34878D82A}">
                    <a16:rowId xmlns:a16="http://schemas.microsoft.com/office/drawing/2014/main" val="740918578"/>
                  </a:ext>
                </a:extLst>
              </a:tr>
              <a:tr h="370840">
                <a:tc>
                  <a:txBody>
                    <a:bodyPr/>
                    <a:lstStyle/>
                    <a:p>
                      <a:r>
                        <a:rPr lang="en-US" dirty="0"/>
                        <a:t>Research instruments </a:t>
                      </a:r>
                    </a:p>
                  </a:txBody>
                  <a:tcPr/>
                </a:tc>
                <a:tc>
                  <a:txBody>
                    <a:bodyPr/>
                    <a:lstStyle/>
                    <a:p>
                      <a:pPr algn="just"/>
                      <a:r>
                        <a:rPr lang="en-US" dirty="0"/>
                        <a:t>Classroom observation; interview with the lecturer and students; and document analysis (students’ academic writing and teaching materials)</a:t>
                      </a:r>
                    </a:p>
                  </a:txBody>
                  <a:tcPr/>
                </a:tc>
                <a:extLst>
                  <a:ext uri="{0D108BD9-81ED-4DB2-BD59-A6C34878D82A}">
                    <a16:rowId xmlns:a16="http://schemas.microsoft.com/office/drawing/2014/main" val="225481696"/>
                  </a:ext>
                </a:extLst>
              </a:tr>
              <a:tr h="370840">
                <a:tc>
                  <a:txBody>
                    <a:bodyPr/>
                    <a:lstStyle/>
                    <a:p>
                      <a:r>
                        <a:rPr lang="en-US" dirty="0"/>
                        <a:t>Data Analysis Procedure </a:t>
                      </a:r>
                    </a:p>
                  </a:txBody>
                  <a:tcPr/>
                </a:tc>
                <a:tc>
                  <a:txBody>
                    <a:bodyPr/>
                    <a:lstStyle/>
                    <a:p>
                      <a:pPr algn="just"/>
                      <a:r>
                        <a:rPr lang="en-US" dirty="0"/>
                        <a:t>Transcription and data preparation, coding and categorization, data triangulation, thematic analysis, and qualitative data interpretation</a:t>
                      </a:r>
                    </a:p>
                  </a:txBody>
                  <a:tcPr/>
                </a:tc>
                <a:extLst>
                  <a:ext uri="{0D108BD9-81ED-4DB2-BD59-A6C34878D82A}">
                    <a16:rowId xmlns:a16="http://schemas.microsoft.com/office/drawing/2014/main" val="1990935042"/>
                  </a:ext>
                </a:extLst>
              </a:tr>
            </a:tbl>
          </a:graphicData>
        </a:graphic>
      </p:graphicFrame>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614378"/>
            <a:ext cx="10515600" cy="573088"/>
          </a:xfrm>
        </p:spPr>
        <p:txBody>
          <a:bodyPr>
            <a:noAutofit/>
          </a:bodyPr>
          <a:lstStyle/>
          <a:p>
            <a:r>
              <a:rPr lang="en-US" sz="2400" b="1" dirty="0">
                <a:solidFill>
                  <a:schemeClr val="bg1"/>
                </a:solidFill>
                <a:latin typeface="+mn-lt"/>
              </a:rPr>
              <a:t>FINDING AND DISCUSSION</a:t>
            </a:r>
          </a:p>
        </p:txBody>
      </p:sp>
      <p:graphicFrame>
        <p:nvGraphicFramePr>
          <p:cNvPr id="10" name="Table 10">
            <a:extLst>
              <a:ext uri="{FF2B5EF4-FFF2-40B4-BE49-F238E27FC236}">
                <a16:creationId xmlns:a16="http://schemas.microsoft.com/office/drawing/2014/main" id="{C25DABE5-B5C3-FB3A-5FDD-6A40932A7A71}"/>
              </a:ext>
            </a:extLst>
          </p:cNvPr>
          <p:cNvGraphicFramePr>
            <a:graphicFrameLocks noGrp="1"/>
          </p:cNvGraphicFramePr>
          <p:nvPr>
            <p:extLst>
              <p:ext uri="{D42A27DB-BD31-4B8C-83A1-F6EECF244321}">
                <p14:modId xmlns:p14="http://schemas.microsoft.com/office/powerpoint/2010/main" val="4137394446"/>
              </p:ext>
            </p:extLst>
          </p:nvPr>
        </p:nvGraphicFramePr>
        <p:xfrm>
          <a:off x="838199" y="1177197"/>
          <a:ext cx="11019504" cy="5231232"/>
        </p:xfrm>
        <a:graphic>
          <a:graphicData uri="http://schemas.openxmlformats.org/drawingml/2006/table">
            <a:tbl>
              <a:tblPr firstRow="1" bandRow="1">
                <a:tableStyleId>{5C22544A-7EE6-4342-B048-85BDC9FD1C3A}</a:tableStyleId>
              </a:tblPr>
              <a:tblGrid>
                <a:gridCol w="5509752">
                  <a:extLst>
                    <a:ext uri="{9D8B030D-6E8A-4147-A177-3AD203B41FA5}">
                      <a16:colId xmlns:a16="http://schemas.microsoft.com/office/drawing/2014/main" val="3887392741"/>
                    </a:ext>
                  </a:extLst>
                </a:gridCol>
                <a:gridCol w="5509752">
                  <a:extLst>
                    <a:ext uri="{9D8B030D-6E8A-4147-A177-3AD203B41FA5}">
                      <a16:colId xmlns:a16="http://schemas.microsoft.com/office/drawing/2014/main" val="3465673082"/>
                    </a:ext>
                  </a:extLst>
                </a:gridCol>
              </a:tblGrid>
              <a:tr h="280356">
                <a:tc>
                  <a:txBody>
                    <a:bodyPr/>
                    <a:lstStyle/>
                    <a:p>
                      <a:r>
                        <a:rPr lang="en-US" sz="1200" dirty="0"/>
                        <a:t>Phases in Classroom Action Research </a:t>
                      </a:r>
                    </a:p>
                  </a:txBody>
                  <a:tcPr/>
                </a:tc>
                <a:tc>
                  <a:txBody>
                    <a:bodyPr/>
                    <a:lstStyle/>
                    <a:p>
                      <a:r>
                        <a:rPr lang="en-US" sz="1200" dirty="0"/>
                        <a:t>Activities </a:t>
                      </a:r>
                    </a:p>
                  </a:txBody>
                  <a:tcPr/>
                </a:tc>
                <a:extLst>
                  <a:ext uri="{0D108BD9-81ED-4DB2-BD59-A6C34878D82A}">
                    <a16:rowId xmlns:a16="http://schemas.microsoft.com/office/drawing/2014/main" val="2772946473"/>
                  </a:ext>
                </a:extLst>
              </a:tr>
              <a:tr h="1476156">
                <a:tc>
                  <a:txBody>
                    <a:bodyPr/>
                    <a:lstStyle/>
                    <a:p>
                      <a:r>
                        <a:rPr lang="en-US" sz="1200" dirty="0"/>
                        <a:t>Planning Phase </a:t>
                      </a:r>
                    </a:p>
                  </a:txBody>
                  <a:tcPr/>
                </a:tc>
                <a:tc>
                  <a:txBody>
                    <a:bodyPr/>
                    <a:lstStyle/>
                    <a:p>
                      <a:pPr marL="285750" indent="-285750" algn="just">
                        <a:buFont typeface="Arial" panose="020B0604020202020204" pitchFamily="34" charset="0"/>
                        <a:buChar char="•"/>
                      </a:pPr>
                      <a:r>
                        <a:rPr lang="en-US" sz="1200" dirty="0"/>
                        <a:t>Collaborative brainstorming: engage students and faculty members in brainstorming sessions to identify key areas for developing critical literacy skills in academic writing</a:t>
                      </a:r>
                    </a:p>
                    <a:p>
                      <a:pPr marL="285750" indent="-285750" algn="just">
                        <a:buFont typeface="Arial" panose="020B0604020202020204" pitchFamily="34" charset="0"/>
                        <a:buChar char="•"/>
                      </a:pPr>
                      <a:r>
                        <a:rPr lang="en-US" sz="1200" dirty="0"/>
                        <a:t>Setting objectives: Define clear and measurable objectives for the action research, aligned with the students’ learning needs and academic goals</a:t>
                      </a:r>
                    </a:p>
                    <a:p>
                      <a:pPr marL="285750" indent="-285750" algn="just">
                        <a:buFont typeface="Arial" panose="020B0604020202020204" pitchFamily="34" charset="0"/>
                        <a:buChar char="•"/>
                      </a:pPr>
                      <a:r>
                        <a:rPr lang="en-US" sz="1200" dirty="0"/>
                        <a:t>Designing intervention: Co-create intervention strategies, such as workshops, discussions, and assignments, focused on fostering critical literacy skills in academic writing</a:t>
                      </a:r>
                    </a:p>
                  </a:txBody>
                  <a:tcPr/>
                </a:tc>
                <a:extLst>
                  <a:ext uri="{0D108BD9-81ED-4DB2-BD59-A6C34878D82A}">
                    <a16:rowId xmlns:a16="http://schemas.microsoft.com/office/drawing/2014/main" val="211118692"/>
                  </a:ext>
                </a:extLst>
              </a:tr>
              <a:tr h="1823487">
                <a:tc>
                  <a:txBody>
                    <a:bodyPr/>
                    <a:lstStyle/>
                    <a:p>
                      <a:r>
                        <a:rPr lang="en-US" sz="1200" dirty="0"/>
                        <a:t>Acting phase</a:t>
                      </a:r>
                    </a:p>
                  </a:txBody>
                  <a:tcPr/>
                </a:tc>
                <a:tc>
                  <a:txBody>
                    <a:bodyPr/>
                    <a:lstStyle/>
                    <a:p>
                      <a:pPr marL="285750" indent="-285750">
                        <a:buFont typeface="Arial" panose="020B0604020202020204" pitchFamily="34" charset="0"/>
                        <a:buChar char="•"/>
                      </a:pPr>
                      <a:r>
                        <a:rPr lang="en-ID" sz="1200" b="0" i="0" kern="1200" dirty="0">
                          <a:solidFill>
                            <a:schemeClr val="dk1"/>
                          </a:solidFill>
                          <a:effectLst/>
                          <a:latin typeface="+mn-lt"/>
                          <a:ea typeface="+mn-ea"/>
                          <a:cs typeface="+mn-cs"/>
                        </a:rPr>
                        <a:t>Workshops on Critical Literacy: Conduct workshops where students explore critical literacy concepts and strategies, such as questioning assumptions and </a:t>
                      </a:r>
                      <a:r>
                        <a:rPr lang="en-ID" sz="1200" b="0" i="0" kern="1200" dirty="0" err="1">
                          <a:solidFill>
                            <a:schemeClr val="dk1"/>
                          </a:solidFill>
                          <a:effectLst/>
                          <a:latin typeface="+mn-lt"/>
                          <a:ea typeface="+mn-ea"/>
                          <a:cs typeface="+mn-cs"/>
                        </a:rPr>
                        <a:t>analyzing</a:t>
                      </a:r>
                      <a:r>
                        <a:rPr lang="en-ID" sz="1200" b="0" i="0" kern="1200" dirty="0">
                          <a:solidFill>
                            <a:schemeClr val="dk1"/>
                          </a:solidFill>
                          <a:effectLst/>
                          <a:latin typeface="+mn-lt"/>
                          <a:ea typeface="+mn-ea"/>
                          <a:cs typeface="+mn-cs"/>
                        </a:rPr>
                        <a:t> texts for underlying ideologies.</a:t>
                      </a:r>
                    </a:p>
                    <a:p>
                      <a:pPr marL="285750" indent="-285750">
                        <a:buFont typeface="Arial" panose="020B0604020202020204" pitchFamily="34" charset="0"/>
                        <a:buChar char="•"/>
                      </a:pPr>
                      <a:r>
                        <a:rPr lang="en-ID" sz="1200" b="0" i="0" kern="1200" dirty="0">
                          <a:solidFill>
                            <a:schemeClr val="dk1"/>
                          </a:solidFill>
                          <a:effectLst/>
                          <a:latin typeface="+mn-lt"/>
                          <a:ea typeface="+mn-ea"/>
                          <a:cs typeface="+mn-cs"/>
                        </a:rPr>
                        <a:t>Peer Discussions: Facilitate peer discussions where students can collaboratively </a:t>
                      </a:r>
                      <a:r>
                        <a:rPr lang="en-ID" sz="1200" b="0" i="0" kern="1200" dirty="0" err="1">
                          <a:solidFill>
                            <a:schemeClr val="dk1"/>
                          </a:solidFill>
                          <a:effectLst/>
                          <a:latin typeface="+mn-lt"/>
                          <a:ea typeface="+mn-ea"/>
                          <a:cs typeface="+mn-cs"/>
                        </a:rPr>
                        <a:t>analyze</a:t>
                      </a:r>
                      <a:r>
                        <a:rPr lang="en-ID" sz="1200" b="0" i="0" kern="1200" dirty="0">
                          <a:solidFill>
                            <a:schemeClr val="dk1"/>
                          </a:solidFill>
                          <a:effectLst/>
                          <a:latin typeface="+mn-lt"/>
                          <a:ea typeface="+mn-ea"/>
                          <a:cs typeface="+mn-cs"/>
                        </a:rPr>
                        <a:t> academic texts and practice critical thinking skills in a supportive environment.</a:t>
                      </a:r>
                    </a:p>
                    <a:p>
                      <a:pPr marL="285750" indent="-285750">
                        <a:buFont typeface="Arial" panose="020B0604020202020204" pitchFamily="34" charset="0"/>
                        <a:buChar char="•"/>
                      </a:pPr>
                      <a:r>
                        <a:rPr lang="en-ID" sz="1200" b="0" i="0" kern="1200" dirty="0">
                          <a:solidFill>
                            <a:schemeClr val="dk1"/>
                          </a:solidFill>
                          <a:effectLst/>
                          <a:latin typeface="+mn-lt"/>
                          <a:ea typeface="+mn-ea"/>
                          <a:cs typeface="+mn-cs"/>
                        </a:rPr>
                        <a:t>Writing Assignments: Assign academic writing tasks that require students to apply critical literacy skills, such as critically evaluating arguments and addressing biases.</a:t>
                      </a:r>
                    </a:p>
                    <a:p>
                      <a:endParaRPr lang="en-US" sz="1200" dirty="0"/>
                    </a:p>
                  </a:txBody>
                  <a:tcPr/>
                </a:tc>
                <a:extLst>
                  <a:ext uri="{0D108BD9-81ED-4DB2-BD59-A6C34878D82A}">
                    <a16:rowId xmlns:a16="http://schemas.microsoft.com/office/drawing/2014/main" val="719809932"/>
                  </a:ext>
                </a:extLst>
              </a:tr>
              <a:tr h="1476156">
                <a:tc>
                  <a:txBody>
                    <a:bodyPr/>
                    <a:lstStyle/>
                    <a:p>
                      <a:r>
                        <a:rPr lang="en-US" sz="1200" dirty="0"/>
                        <a:t>Observing phase </a:t>
                      </a:r>
                    </a:p>
                  </a:txBody>
                  <a:tcPr/>
                </a:tc>
                <a:tc>
                  <a:txBody>
                    <a:bodyPr/>
                    <a:lstStyle/>
                    <a:p>
                      <a:pPr marL="171450" indent="-171450" algn="just">
                        <a:buFont typeface="Arial" panose="020B0604020202020204" pitchFamily="34" charset="0"/>
                        <a:buChar char="•"/>
                      </a:pPr>
                      <a:r>
                        <a:rPr lang="en-ID" sz="1200" b="0" i="0" kern="1200" dirty="0">
                          <a:solidFill>
                            <a:schemeClr val="dk1"/>
                          </a:solidFill>
                          <a:effectLst/>
                          <a:latin typeface="+mn-lt"/>
                          <a:ea typeface="+mn-ea"/>
                          <a:cs typeface="+mn-cs"/>
                        </a:rPr>
                        <a:t>Classroom Observations: Conduct observations during workshops and writing sessions to assess students' engagement, participation, and use of critical literacy strategies.</a:t>
                      </a:r>
                    </a:p>
                    <a:p>
                      <a:pPr marL="171450" indent="-171450" algn="just">
                        <a:buFont typeface="Arial" panose="020B0604020202020204" pitchFamily="34" charset="0"/>
                        <a:buChar char="•"/>
                      </a:pPr>
                      <a:r>
                        <a:rPr lang="en-ID" sz="1200" b="0" i="0" kern="1200" dirty="0">
                          <a:solidFill>
                            <a:schemeClr val="dk1"/>
                          </a:solidFill>
                          <a:effectLst/>
                          <a:latin typeface="+mn-lt"/>
                          <a:ea typeface="+mn-ea"/>
                          <a:cs typeface="+mn-cs"/>
                        </a:rPr>
                        <a:t>Documenting Student Progress: Keep records of students' written work, reflections, and discussions to track their growth in critical literacy skills over time.</a:t>
                      </a:r>
                    </a:p>
                    <a:p>
                      <a:pPr marL="171450" indent="-171450" algn="just">
                        <a:buFont typeface="Arial" panose="020B0604020202020204" pitchFamily="34" charset="0"/>
                        <a:buChar char="•"/>
                      </a:pPr>
                      <a:r>
                        <a:rPr lang="en-ID" sz="1200" b="0" i="0" kern="1200" dirty="0">
                          <a:solidFill>
                            <a:schemeClr val="dk1"/>
                          </a:solidFill>
                          <a:effectLst/>
                          <a:latin typeface="+mn-lt"/>
                          <a:ea typeface="+mn-ea"/>
                          <a:cs typeface="+mn-cs"/>
                        </a:rPr>
                        <a:t>Note-taking: Take notes on students' reactions, questions, and insights during the intervention activities to inform the reflection phase.</a:t>
                      </a:r>
                    </a:p>
                  </a:txBody>
                  <a:tcPr/>
                </a:tc>
                <a:extLst>
                  <a:ext uri="{0D108BD9-81ED-4DB2-BD59-A6C34878D82A}">
                    <a16:rowId xmlns:a16="http://schemas.microsoft.com/office/drawing/2014/main" val="1127929903"/>
                  </a:ext>
                </a:extLst>
              </a:tr>
            </a:tbl>
          </a:graphicData>
        </a:graphic>
      </p:graphicFrame>
    </p:spTree>
    <p:extLst>
      <p:ext uri="{BB962C8B-B14F-4D97-AF65-F5344CB8AC3E}">
        <p14:creationId xmlns:p14="http://schemas.microsoft.com/office/powerpoint/2010/main" val="59995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614378"/>
            <a:ext cx="10515600" cy="573088"/>
          </a:xfrm>
        </p:spPr>
        <p:txBody>
          <a:bodyPr>
            <a:noAutofit/>
          </a:bodyPr>
          <a:lstStyle/>
          <a:p>
            <a:r>
              <a:rPr lang="en-US" sz="2400" b="1" dirty="0">
                <a:solidFill>
                  <a:schemeClr val="bg1"/>
                </a:solidFill>
                <a:latin typeface="+mn-lt"/>
              </a:rPr>
              <a:t>FINDING AND DISCUSSION</a:t>
            </a:r>
          </a:p>
        </p:txBody>
      </p:sp>
      <p:graphicFrame>
        <p:nvGraphicFramePr>
          <p:cNvPr id="10" name="Table 10">
            <a:extLst>
              <a:ext uri="{FF2B5EF4-FFF2-40B4-BE49-F238E27FC236}">
                <a16:creationId xmlns:a16="http://schemas.microsoft.com/office/drawing/2014/main" id="{C25DABE5-B5C3-FB3A-5FDD-6A40932A7A71}"/>
              </a:ext>
            </a:extLst>
          </p:cNvPr>
          <p:cNvGraphicFramePr>
            <a:graphicFrameLocks noGrp="1"/>
          </p:cNvGraphicFramePr>
          <p:nvPr>
            <p:extLst>
              <p:ext uri="{D42A27DB-BD31-4B8C-83A1-F6EECF244321}">
                <p14:modId xmlns:p14="http://schemas.microsoft.com/office/powerpoint/2010/main" val="1157678515"/>
              </p:ext>
            </p:extLst>
          </p:nvPr>
        </p:nvGraphicFramePr>
        <p:xfrm>
          <a:off x="838199" y="1177197"/>
          <a:ext cx="11019504" cy="2866769"/>
        </p:xfrm>
        <a:graphic>
          <a:graphicData uri="http://schemas.openxmlformats.org/drawingml/2006/table">
            <a:tbl>
              <a:tblPr firstRow="1" bandRow="1">
                <a:tableStyleId>{5C22544A-7EE6-4342-B048-85BDC9FD1C3A}</a:tableStyleId>
              </a:tblPr>
              <a:tblGrid>
                <a:gridCol w="5509752">
                  <a:extLst>
                    <a:ext uri="{9D8B030D-6E8A-4147-A177-3AD203B41FA5}">
                      <a16:colId xmlns:a16="http://schemas.microsoft.com/office/drawing/2014/main" val="3887392741"/>
                    </a:ext>
                  </a:extLst>
                </a:gridCol>
                <a:gridCol w="5509752">
                  <a:extLst>
                    <a:ext uri="{9D8B030D-6E8A-4147-A177-3AD203B41FA5}">
                      <a16:colId xmlns:a16="http://schemas.microsoft.com/office/drawing/2014/main" val="3465673082"/>
                    </a:ext>
                  </a:extLst>
                </a:gridCol>
              </a:tblGrid>
              <a:tr h="280356">
                <a:tc>
                  <a:txBody>
                    <a:bodyPr/>
                    <a:lstStyle/>
                    <a:p>
                      <a:r>
                        <a:rPr lang="en-US" sz="1200" dirty="0"/>
                        <a:t>Phases in Classroom Action Research </a:t>
                      </a:r>
                    </a:p>
                  </a:txBody>
                  <a:tcPr/>
                </a:tc>
                <a:tc>
                  <a:txBody>
                    <a:bodyPr/>
                    <a:lstStyle/>
                    <a:p>
                      <a:r>
                        <a:rPr lang="en-US" sz="1200" dirty="0"/>
                        <a:t>Activities </a:t>
                      </a:r>
                    </a:p>
                  </a:txBody>
                  <a:tcPr/>
                </a:tc>
                <a:extLst>
                  <a:ext uri="{0D108BD9-81ED-4DB2-BD59-A6C34878D82A}">
                    <a16:rowId xmlns:a16="http://schemas.microsoft.com/office/drawing/2014/main" val="2772946473"/>
                  </a:ext>
                </a:extLst>
              </a:tr>
              <a:tr h="1516416">
                <a:tc>
                  <a:txBody>
                    <a:bodyPr/>
                    <a:lstStyle/>
                    <a:p>
                      <a:r>
                        <a:rPr lang="en-US" sz="1200" dirty="0"/>
                        <a:t>Reflecting Phase </a:t>
                      </a:r>
                    </a:p>
                  </a:txBody>
                  <a:tcPr/>
                </a:tc>
                <a:tc>
                  <a:txBody>
                    <a:bodyPr/>
                    <a:lstStyle/>
                    <a:p>
                      <a:pPr marL="285750" indent="-285750" algn="just">
                        <a:buFont typeface="Arial" panose="020B0604020202020204" pitchFamily="34" charset="0"/>
                        <a:buChar char="•"/>
                      </a:pPr>
                      <a:r>
                        <a:rPr lang="en-ID" sz="1200" b="0" i="0" kern="1200" dirty="0">
                          <a:solidFill>
                            <a:schemeClr val="dk1"/>
                          </a:solidFill>
                          <a:effectLst/>
                          <a:latin typeface="+mn-lt"/>
                          <a:ea typeface="+mn-ea"/>
                          <a:cs typeface="+mn-cs"/>
                        </a:rPr>
                        <a:t>Reflective Discussions: Organize reflective sessions with students and educators to discuss the impact of the intervention on students' critical literacy skills.</a:t>
                      </a:r>
                    </a:p>
                    <a:p>
                      <a:pPr marL="285750" indent="-285750" algn="just">
                        <a:buFont typeface="Arial" panose="020B0604020202020204" pitchFamily="34" charset="0"/>
                        <a:buChar char="•"/>
                      </a:pPr>
                      <a:r>
                        <a:rPr lang="en-ID" sz="1200" b="0" i="0" kern="1200" dirty="0">
                          <a:solidFill>
                            <a:schemeClr val="dk1"/>
                          </a:solidFill>
                          <a:effectLst/>
                          <a:latin typeface="+mn-lt"/>
                          <a:ea typeface="+mn-ea"/>
                          <a:cs typeface="+mn-cs"/>
                        </a:rPr>
                        <a:t>Group Sharing: Encourage students to share their experiences and insights from the intervention, identifying challenges and successes in developing critical literacy.</a:t>
                      </a:r>
                    </a:p>
                    <a:p>
                      <a:pPr marL="285750" indent="-285750" algn="just">
                        <a:buFont typeface="Arial" panose="020B0604020202020204" pitchFamily="34" charset="0"/>
                        <a:buChar char="•"/>
                      </a:pPr>
                      <a:r>
                        <a:rPr lang="en-ID" sz="1200" b="0" i="0" kern="1200" dirty="0">
                          <a:solidFill>
                            <a:schemeClr val="dk1"/>
                          </a:solidFill>
                          <a:effectLst/>
                          <a:latin typeface="+mn-lt"/>
                          <a:ea typeface="+mn-ea"/>
                          <a:cs typeface="+mn-cs"/>
                        </a:rPr>
                        <a:t>Identifying Strengths and Areas for Improvement: Collaboratively identify the strengths of the intervention and areas that can be further enhanced in future teaching practices.</a:t>
                      </a:r>
                    </a:p>
                  </a:txBody>
                  <a:tcPr/>
                </a:tc>
                <a:extLst>
                  <a:ext uri="{0D108BD9-81ED-4DB2-BD59-A6C34878D82A}">
                    <a16:rowId xmlns:a16="http://schemas.microsoft.com/office/drawing/2014/main" val="211118692"/>
                  </a:ext>
                </a:extLst>
              </a:tr>
              <a:tr h="1031933">
                <a:tc>
                  <a:txBody>
                    <a:bodyPr/>
                    <a:lstStyle/>
                    <a:p>
                      <a:r>
                        <a:rPr lang="en-US" sz="1200" dirty="0"/>
                        <a:t>Iterative Planning </a:t>
                      </a:r>
                    </a:p>
                  </a:txBody>
                  <a:tcPr/>
                </a:tc>
                <a:tc>
                  <a:txBody>
                    <a:bodyPr/>
                    <a:lstStyle/>
                    <a:p>
                      <a:pPr marL="285750" indent="-285750">
                        <a:buFont typeface="Arial" panose="020B0604020202020204" pitchFamily="34" charset="0"/>
                        <a:buChar char="•"/>
                      </a:pPr>
                      <a:r>
                        <a:rPr lang="en-ID" sz="1200" b="0" i="0" kern="1200" dirty="0">
                          <a:solidFill>
                            <a:schemeClr val="dk1"/>
                          </a:solidFill>
                          <a:effectLst/>
                          <a:latin typeface="+mn-lt"/>
                          <a:ea typeface="+mn-ea"/>
                          <a:cs typeface="+mn-cs"/>
                        </a:rPr>
                        <a:t>Review and Revise: Based on the reflections and feedback, review the initial action plan and make necessary revisions to enhance the effectiveness of the intervention.</a:t>
                      </a:r>
                    </a:p>
                    <a:p>
                      <a:pPr marL="285750" indent="-285750">
                        <a:buFont typeface="Arial" panose="020B0604020202020204" pitchFamily="34" charset="0"/>
                        <a:buChar char="•"/>
                      </a:pPr>
                      <a:r>
                        <a:rPr lang="en-ID" sz="1200" b="0" i="0" kern="1200" dirty="0">
                          <a:solidFill>
                            <a:schemeClr val="dk1"/>
                          </a:solidFill>
                          <a:effectLst/>
                          <a:latin typeface="+mn-lt"/>
                          <a:ea typeface="+mn-ea"/>
                          <a:cs typeface="+mn-cs"/>
                        </a:rPr>
                        <a:t>Plan for Next Steps: Collaboratively plan future activities and strategies for continuous improvement in teaching critical literacy skills in academic writing.</a:t>
                      </a:r>
                    </a:p>
                  </a:txBody>
                  <a:tcPr/>
                </a:tc>
                <a:extLst>
                  <a:ext uri="{0D108BD9-81ED-4DB2-BD59-A6C34878D82A}">
                    <a16:rowId xmlns:a16="http://schemas.microsoft.com/office/drawing/2014/main" val="719809932"/>
                  </a:ext>
                </a:extLst>
              </a:tr>
            </a:tbl>
          </a:graphicData>
        </a:graphic>
      </p:graphicFrame>
    </p:spTree>
    <p:extLst>
      <p:ext uri="{BB962C8B-B14F-4D97-AF65-F5344CB8AC3E}">
        <p14:creationId xmlns:p14="http://schemas.microsoft.com/office/powerpoint/2010/main" val="1276699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614378"/>
            <a:ext cx="10515600" cy="573088"/>
          </a:xfrm>
        </p:spPr>
        <p:txBody>
          <a:bodyPr>
            <a:noAutofit/>
          </a:bodyPr>
          <a:lstStyle/>
          <a:p>
            <a:r>
              <a:rPr lang="en-US" sz="2400" b="1" dirty="0">
                <a:solidFill>
                  <a:schemeClr val="bg1"/>
                </a:solidFill>
                <a:latin typeface="+mn-lt"/>
              </a:rPr>
              <a:t>FINDING AND DISCUSSION</a:t>
            </a:r>
          </a:p>
        </p:txBody>
      </p:sp>
      <p:sp>
        <p:nvSpPr>
          <p:cNvPr id="2" name="TextBox 1">
            <a:extLst>
              <a:ext uri="{FF2B5EF4-FFF2-40B4-BE49-F238E27FC236}">
                <a16:creationId xmlns:a16="http://schemas.microsoft.com/office/drawing/2014/main" id="{B51B0E4C-CC19-629E-C2D5-FD76DEA6F194}"/>
              </a:ext>
            </a:extLst>
          </p:cNvPr>
          <p:cNvSpPr txBox="1"/>
          <p:nvPr/>
        </p:nvSpPr>
        <p:spPr>
          <a:xfrm>
            <a:off x="731519" y="1187466"/>
            <a:ext cx="7080070" cy="369332"/>
          </a:xfrm>
          <a:prstGeom prst="rect">
            <a:avLst/>
          </a:prstGeom>
          <a:noFill/>
        </p:spPr>
        <p:txBody>
          <a:bodyPr wrap="square" rtlCol="0">
            <a:spAutoFit/>
          </a:bodyPr>
          <a:lstStyle/>
          <a:p>
            <a:r>
              <a:rPr lang="en-US" dirty="0">
                <a:solidFill>
                  <a:schemeClr val="bg1"/>
                </a:solidFill>
              </a:rPr>
              <a:t>Some principles in teaching critical literacy skills in academic writing</a:t>
            </a:r>
          </a:p>
        </p:txBody>
      </p:sp>
      <p:graphicFrame>
        <p:nvGraphicFramePr>
          <p:cNvPr id="3" name="Diagram 2">
            <a:extLst>
              <a:ext uri="{FF2B5EF4-FFF2-40B4-BE49-F238E27FC236}">
                <a16:creationId xmlns:a16="http://schemas.microsoft.com/office/drawing/2014/main" id="{E2C7C3A1-AD00-9F78-6941-0C243DDB6942}"/>
              </a:ext>
            </a:extLst>
          </p:cNvPr>
          <p:cNvGraphicFramePr/>
          <p:nvPr>
            <p:extLst>
              <p:ext uri="{D42A27DB-BD31-4B8C-83A1-F6EECF244321}">
                <p14:modId xmlns:p14="http://schemas.microsoft.com/office/powerpoint/2010/main" val="3634517878"/>
              </p:ext>
            </p:extLst>
          </p:nvPr>
        </p:nvGraphicFramePr>
        <p:xfrm>
          <a:off x="731519" y="1760554"/>
          <a:ext cx="10698481" cy="4377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7007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614378"/>
            <a:ext cx="10515600" cy="573088"/>
          </a:xfrm>
        </p:spPr>
        <p:txBody>
          <a:bodyPr>
            <a:noAutofit/>
          </a:bodyPr>
          <a:lstStyle/>
          <a:p>
            <a:r>
              <a:rPr lang="en-US" sz="2400" b="1" dirty="0">
                <a:solidFill>
                  <a:schemeClr val="bg1"/>
                </a:solidFill>
                <a:latin typeface="+mn-lt"/>
              </a:rPr>
              <a:t>FINDING AND DISCUSSION</a:t>
            </a:r>
          </a:p>
        </p:txBody>
      </p:sp>
      <p:graphicFrame>
        <p:nvGraphicFramePr>
          <p:cNvPr id="10" name="Table 10">
            <a:extLst>
              <a:ext uri="{FF2B5EF4-FFF2-40B4-BE49-F238E27FC236}">
                <a16:creationId xmlns:a16="http://schemas.microsoft.com/office/drawing/2014/main" id="{C25DABE5-B5C3-FB3A-5FDD-6A40932A7A71}"/>
              </a:ext>
            </a:extLst>
          </p:cNvPr>
          <p:cNvGraphicFramePr>
            <a:graphicFrameLocks noGrp="1"/>
          </p:cNvGraphicFramePr>
          <p:nvPr>
            <p:extLst>
              <p:ext uri="{D42A27DB-BD31-4B8C-83A1-F6EECF244321}">
                <p14:modId xmlns:p14="http://schemas.microsoft.com/office/powerpoint/2010/main" val="4077461082"/>
              </p:ext>
            </p:extLst>
          </p:nvPr>
        </p:nvGraphicFramePr>
        <p:xfrm>
          <a:off x="579581" y="2002971"/>
          <a:ext cx="11276088" cy="4045545"/>
        </p:xfrm>
        <a:graphic>
          <a:graphicData uri="http://schemas.openxmlformats.org/drawingml/2006/table">
            <a:tbl>
              <a:tblPr firstRow="1" bandRow="1">
                <a:tableStyleId>{5C22544A-7EE6-4342-B048-85BDC9FD1C3A}</a:tableStyleId>
              </a:tblPr>
              <a:tblGrid>
                <a:gridCol w="2174501">
                  <a:extLst>
                    <a:ext uri="{9D8B030D-6E8A-4147-A177-3AD203B41FA5}">
                      <a16:colId xmlns:a16="http://schemas.microsoft.com/office/drawing/2014/main" val="3887392741"/>
                    </a:ext>
                  </a:extLst>
                </a:gridCol>
                <a:gridCol w="3965206">
                  <a:extLst>
                    <a:ext uri="{9D8B030D-6E8A-4147-A177-3AD203B41FA5}">
                      <a16:colId xmlns:a16="http://schemas.microsoft.com/office/drawing/2014/main" val="3465673082"/>
                    </a:ext>
                  </a:extLst>
                </a:gridCol>
                <a:gridCol w="5136381">
                  <a:extLst>
                    <a:ext uri="{9D8B030D-6E8A-4147-A177-3AD203B41FA5}">
                      <a16:colId xmlns:a16="http://schemas.microsoft.com/office/drawing/2014/main" val="2097114858"/>
                    </a:ext>
                  </a:extLst>
                </a:gridCol>
              </a:tblGrid>
              <a:tr h="406400">
                <a:tc>
                  <a:txBody>
                    <a:bodyPr/>
                    <a:lstStyle/>
                    <a:p>
                      <a:pPr algn="ctr"/>
                      <a:r>
                        <a:rPr lang="en-US" sz="1200" dirty="0"/>
                        <a:t>Student (Pseudonym)</a:t>
                      </a:r>
                    </a:p>
                  </a:txBody>
                  <a:tcPr/>
                </a:tc>
                <a:tc>
                  <a:txBody>
                    <a:bodyPr/>
                    <a:lstStyle/>
                    <a:p>
                      <a:pPr algn="ctr"/>
                      <a:r>
                        <a:rPr lang="en-US" sz="1200" dirty="0"/>
                        <a:t>Textual Evidence (Excerpt)</a:t>
                      </a:r>
                    </a:p>
                  </a:txBody>
                  <a:tcPr/>
                </a:tc>
                <a:tc>
                  <a:txBody>
                    <a:bodyPr/>
                    <a:lstStyle/>
                    <a:p>
                      <a:pPr algn="ctr"/>
                      <a:r>
                        <a:rPr lang="en-US" sz="1200" dirty="0"/>
                        <a:t>Critical Literacy Skills Reflected </a:t>
                      </a:r>
                    </a:p>
                  </a:txBody>
                  <a:tcPr/>
                </a:tc>
                <a:extLst>
                  <a:ext uri="{0D108BD9-81ED-4DB2-BD59-A6C34878D82A}">
                    <a16:rowId xmlns:a16="http://schemas.microsoft.com/office/drawing/2014/main" val="2772946473"/>
                  </a:ext>
                </a:extLst>
              </a:tr>
              <a:tr h="963749">
                <a:tc>
                  <a:txBody>
                    <a:bodyPr/>
                    <a:lstStyle/>
                    <a:p>
                      <a:r>
                        <a:rPr lang="en-US" sz="1200"/>
                        <a:t>Bayu </a:t>
                      </a:r>
                      <a:endParaRPr lang="en-US" sz="1200" dirty="0"/>
                    </a:p>
                  </a:txBody>
                  <a:tcPr/>
                </a:tc>
                <a:tc>
                  <a:txBody>
                    <a:bodyPr/>
                    <a:lstStyle/>
                    <a:p>
                      <a:pPr marL="0" indent="0" algn="just">
                        <a:buFont typeface="Arial" panose="020B0604020202020204" pitchFamily="34" charset="0"/>
                        <a:buNone/>
                      </a:pPr>
                      <a:r>
                        <a:rPr lang="en-ID" sz="1200" b="0" i="1" kern="1200" dirty="0">
                          <a:solidFill>
                            <a:schemeClr val="dk1"/>
                          </a:solidFill>
                          <a:effectLst/>
                          <a:latin typeface="+mn-lt"/>
                          <a:ea typeface="+mn-ea"/>
                          <a:cs typeface="+mn-cs"/>
                        </a:rPr>
                        <a:t>"While AI promises to revolutionize education by personalizing learning experiences, we must critically assess its impact on student privacy. The collection of sensitive data raises ethical concerns."</a:t>
                      </a:r>
                    </a:p>
                  </a:txBody>
                  <a:tcPr/>
                </a:tc>
                <a:tc>
                  <a:txBody>
                    <a:bodyPr/>
                    <a:lstStyle/>
                    <a:p>
                      <a:pPr marL="285750" indent="-285750" algn="just">
                        <a:buFont typeface="Arial" panose="020B0604020202020204" pitchFamily="34" charset="0"/>
                        <a:buChar char="•"/>
                      </a:pPr>
                      <a:r>
                        <a:rPr lang="en-ID" sz="1200" b="0" i="0" kern="1200" dirty="0" err="1">
                          <a:solidFill>
                            <a:schemeClr val="dk1"/>
                          </a:solidFill>
                          <a:effectLst/>
                          <a:latin typeface="+mn-lt"/>
                          <a:ea typeface="+mn-ea"/>
                          <a:cs typeface="+mn-cs"/>
                        </a:rPr>
                        <a:t>Analyzing</a:t>
                      </a:r>
                      <a:r>
                        <a:rPr lang="en-ID" sz="1200" b="0" i="0" kern="1200" dirty="0">
                          <a:solidFill>
                            <a:schemeClr val="dk1"/>
                          </a:solidFill>
                          <a:effectLst/>
                          <a:latin typeface="+mn-lt"/>
                          <a:ea typeface="+mn-ea"/>
                          <a:cs typeface="+mn-cs"/>
                        </a:rPr>
                        <a:t> Assumptions: The student questions the assumption that AI will unequivocally benefit education, highlighting the need for ethical considerations.</a:t>
                      </a:r>
                    </a:p>
                  </a:txBody>
                  <a:tcPr/>
                </a:tc>
                <a:extLst>
                  <a:ext uri="{0D108BD9-81ED-4DB2-BD59-A6C34878D82A}">
                    <a16:rowId xmlns:a16="http://schemas.microsoft.com/office/drawing/2014/main" val="211118692"/>
                  </a:ext>
                </a:extLst>
              </a:tr>
              <a:tr h="834778">
                <a:tc>
                  <a:txBody>
                    <a:bodyPr/>
                    <a:lstStyle/>
                    <a:p>
                      <a:r>
                        <a:rPr lang="en-US" sz="1200" dirty="0"/>
                        <a:t>Irma </a:t>
                      </a:r>
                    </a:p>
                  </a:txBody>
                  <a:tcPr/>
                </a:tc>
                <a:tc>
                  <a:txBody>
                    <a:bodyPr/>
                    <a:lstStyle/>
                    <a:p>
                      <a:pPr marL="0" indent="0" algn="just">
                        <a:buFont typeface="Arial" panose="020B0604020202020204" pitchFamily="34" charset="0"/>
                        <a:buNone/>
                      </a:pPr>
                      <a:r>
                        <a:rPr lang="en-ID" sz="1200" b="0" i="1" kern="1200" dirty="0">
                          <a:solidFill>
                            <a:schemeClr val="dk1"/>
                          </a:solidFill>
                          <a:effectLst/>
                          <a:latin typeface="+mn-lt"/>
                          <a:ea typeface="+mn-ea"/>
                          <a:cs typeface="+mn-cs"/>
                        </a:rPr>
                        <a:t>In examining the implementation of AI in education, we should not overlook the potential bias in algorithms. Algorithms are developed by humans, and their inherent biases can perpetuate inequality</a:t>
                      </a:r>
                    </a:p>
                  </a:txBody>
                  <a:tcPr/>
                </a:tc>
                <a:tc>
                  <a:txBody>
                    <a:bodyPr/>
                    <a:lstStyle/>
                    <a:p>
                      <a:pPr marL="285750" indent="-285750" algn="just">
                        <a:buFont typeface="Arial" panose="020B0604020202020204" pitchFamily="34" charset="0"/>
                        <a:buChar char="•"/>
                      </a:pPr>
                      <a:r>
                        <a:rPr lang="en-ID" sz="1200" b="0" i="0" kern="1200" dirty="0" err="1">
                          <a:solidFill>
                            <a:schemeClr val="dk1"/>
                          </a:solidFill>
                          <a:effectLst/>
                          <a:latin typeface="+mn-lt"/>
                          <a:ea typeface="+mn-ea"/>
                          <a:cs typeface="+mn-cs"/>
                        </a:rPr>
                        <a:t>Analyzing</a:t>
                      </a:r>
                      <a:r>
                        <a:rPr lang="en-ID" sz="1200" b="0" i="0" kern="1200" dirty="0">
                          <a:solidFill>
                            <a:schemeClr val="dk1"/>
                          </a:solidFill>
                          <a:effectLst/>
                          <a:latin typeface="+mn-lt"/>
                          <a:ea typeface="+mn-ea"/>
                          <a:cs typeface="+mn-cs"/>
                        </a:rPr>
                        <a:t> Power Dynamics: The student critically reflects on the influence of human biases on AI algorithms, recognizing how these biases can affect educational opportunities and equity.</a:t>
                      </a:r>
                    </a:p>
                  </a:txBody>
                  <a:tcPr/>
                </a:tc>
                <a:extLst>
                  <a:ext uri="{0D108BD9-81ED-4DB2-BD59-A6C34878D82A}">
                    <a16:rowId xmlns:a16="http://schemas.microsoft.com/office/drawing/2014/main" val="719809932"/>
                  </a:ext>
                </a:extLst>
              </a:tr>
              <a:tr h="834778">
                <a:tc>
                  <a:txBody>
                    <a:bodyPr/>
                    <a:lstStyle/>
                    <a:p>
                      <a:r>
                        <a:rPr lang="en-US" sz="1200" dirty="0" err="1"/>
                        <a:t>Yuni</a:t>
                      </a:r>
                      <a:r>
                        <a:rPr lang="en-US" sz="1200" dirty="0"/>
                        <a:t> </a:t>
                      </a:r>
                    </a:p>
                  </a:txBody>
                  <a:tcPr/>
                </a:tc>
                <a:tc>
                  <a:txBody>
                    <a:bodyPr/>
                    <a:lstStyle/>
                    <a:p>
                      <a:pPr marL="0" indent="0" algn="just">
                        <a:buFont typeface="Arial" panose="020B0604020202020204" pitchFamily="34" charset="0"/>
                        <a:buNone/>
                      </a:pPr>
                      <a:r>
                        <a:rPr lang="en-ID" sz="1200" b="0" i="1" kern="1200" dirty="0">
                          <a:solidFill>
                            <a:schemeClr val="dk1"/>
                          </a:solidFill>
                          <a:effectLst/>
                          <a:latin typeface="+mn-lt"/>
                          <a:ea typeface="+mn-ea"/>
                          <a:cs typeface="+mn-cs"/>
                        </a:rPr>
                        <a:t>As the integration of AI in education continues to grow, educators have raised concerns about job displacement. As we move forward with the integration of AI, it is crucial to explore ways to enhance human expertise by complementing technological advancements.</a:t>
                      </a:r>
                    </a:p>
                  </a:txBody>
                  <a:tcPr/>
                </a:tc>
                <a:tc>
                  <a:txBody>
                    <a:bodyPr/>
                    <a:lstStyle/>
                    <a:p>
                      <a:pPr marL="285750" indent="-285750" algn="just">
                        <a:buFont typeface="Arial" panose="020B0604020202020204" pitchFamily="34" charset="0"/>
                        <a:buChar char="•"/>
                      </a:pPr>
                      <a:r>
                        <a:rPr lang="en-ID" sz="1200" b="0" i="0" kern="1200" dirty="0" err="1">
                          <a:solidFill>
                            <a:schemeClr val="dk1"/>
                          </a:solidFill>
                          <a:effectLst/>
                          <a:latin typeface="+mn-lt"/>
                          <a:ea typeface="+mn-ea"/>
                          <a:cs typeface="+mn-cs"/>
                        </a:rPr>
                        <a:t>Analyzing</a:t>
                      </a:r>
                      <a:r>
                        <a:rPr lang="en-ID" sz="1200" b="0" i="0" kern="1200" dirty="0">
                          <a:solidFill>
                            <a:schemeClr val="dk1"/>
                          </a:solidFill>
                          <a:effectLst/>
                          <a:latin typeface="+mn-lt"/>
                          <a:ea typeface="+mn-ea"/>
                          <a:cs typeface="+mn-cs"/>
                        </a:rPr>
                        <a:t> implications: The student </a:t>
                      </a:r>
                      <a:r>
                        <a:rPr lang="en-ID" sz="1200" b="0" i="0" kern="1200" dirty="0" err="1">
                          <a:solidFill>
                            <a:schemeClr val="dk1"/>
                          </a:solidFill>
                          <a:effectLst/>
                          <a:latin typeface="+mn-lt"/>
                          <a:ea typeface="+mn-ea"/>
                          <a:cs typeface="+mn-cs"/>
                        </a:rPr>
                        <a:t>analyzes</a:t>
                      </a:r>
                      <a:r>
                        <a:rPr lang="en-ID" sz="1200" b="0" i="0" kern="1200" dirty="0">
                          <a:solidFill>
                            <a:schemeClr val="dk1"/>
                          </a:solidFill>
                          <a:effectLst/>
                          <a:latin typeface="+mn-lt"/>
                          <a:ea typeface="+mn-ea"/>
                          <a:cs typeface="+mn-cs"/>
                        </a:rPr>
                        <a:t> the likely effects of AI on teachers' job stability, arguing for a judicious integration of AI in academic settings.</a:t>
                      </a:r>
                    </a:p>
                  </a:txBody>
                  <a:tcPr/>
                </a:tc>
                <a:extLst>
                  <a:ext uri="{0D108BD9-81ED-4DB2-BD59-A6C34878D82A}">
                    <a16:rowId xmlns:a16="http://schemas.microsoft.com/office/drawing/2014/main" val="4075954208"/>
                  </a:ext>
                </a:extLst>
              </a:tr>
              <a:tr h="834778">
                <a:tc>
                  <a:txBody>
                    <a:bodyPr/>
                    <a:lstStyle/>
                    <a:p>
                      <a:r>
                        <a:rPr lang="en-US" sz="1200" dirty="0"/>
                        <a:t>Adam </a:t>
                      </a:r>
                    </a:p>
                  </a:txBody>
                  <a:tcPr/>
                </a:tc>
                <a:tc>
                  <a:txBody>
                    <a:bodyPr/>
                    <a:lstStyle/>
                    <a:p>
                      <a:pPr marL="0" indent="0" algn="just">
                        <a:buFont typeface="Arial" panose="020B0604020202020204" pitchFamily="34" charset="0"/>
                        <a:buNone/>
                      </a:pPr>
                      <a:r>
                        <a:rPr lang="en-ID" sz="1200" b="0" i="1" kern="1200" dirty="0">
                          <a:solidFill>
                            <a:schemeClr val="dk1"/>
                          </a:solidFill>
                          <a:effectLst/>
                          <a:latin typeface="+mn-lt"/>
                          <a:ea typeface="+mn-ea"/>
                          <a:cs typeface="+mn-cs"/>
                        </a:rPr>
                        <a:t>The utilization of AI in education should emphasize data protection and transparency. It is essential to inform students and parents about data collection methods and provide them with the ability to control their personal information.</a:t>
                      </a:r>
                    </a:p>
                  </a:txBody>
                  <a:tcPr/>
                </a:tc>
                <a:tc>
                  <a:txBody>
                    <a:bodyPr/>
                    <a:lstStyle/>
                    <a:p>
                      <a:pPr marL="285750" indent="-285750" algn="just">
                        <a:buFont typeface="Arial" panose="020B0604020202020204" pitchFamily="34" charset="0"/>
                        <a:buChar char="•"/>
                      </a:pPr>
                      <a:r>
                        <a:rPr lang="en-ID" sz="1200" b="0" i="0" kern="1200" dirty="0">
                          <a:solidFill>
                            <a:schemeClr val="dk1"/>
                          </a:solidFill>
                          <a:effectLst/>
                          <a:latin typeface="+mn-lt"/>
                          <a:ea typeface="+mn-ea"/>
                          <a:cs typeface="+mn-cs"/>
                        </a:rPr>
                        <a:t>Evaluating sources: The student stresses the significance of data transparency and advocates for the enablement of students and parents to utilize AI in education.</a:t>
                      </a:r>
                    </a:p>
                  </a:txBody>
                  <a:tcPr/>
                </a:tc>
                <a:extLst>
                  <a:ext uri="{0D108BD9-81ED-4DB2-BD59-A6C34878D82A}">
                    <a16:rowId xmlns:a16="http://schemas.microsoft.com/office/drawing/2014/main" val="943934156"/>
                  </a:ext>
                </a:extLst>
              </a:tr>
            </a:tbl>
          </a:graphicData>
        </a:graphic>
      </p:graphicFrame>
      <p:sp>
        <p:nvSpPr>
          <p:cNvPr id="2" name="TextBox 1">
            <a:extLst>
              <a:ext uri="{FF2B5EF4-FFF2-40B4-BE49-F238E27FC236}">
                <a16:creationId xmlns:a16="http://schemas.microsoft.com/office/drawing/2014/main" id="{D7C6632A-2A3E-2750-2BD1-B1E53C9F3714}"/>
              </a:ext>
            </a:extLst>
          </p:cNvPr>
          <p:cNvSpPr txBox="1"/>
          <p:nvPr/>
        </p:nvSpPr>
        <p:spPr>
          <a:xfrm>
            <a:off x="579581" y="1138510"/>
            <a:ext cx="7080070" cy="369332"/>
          </a:xfrm>
          <a:prstGeom prst="rect">
            <a:avLst/>
          </a:prstGeom>
          <a:noFill/>
        </p:spPr>
        <p:txBody>
          <a:bodyPr wrap="square" rtlCol="0">
            <a:spAutoFit/>
          </a:bodyPr>
          <a:lstStyle/>
          <a:p>
            <a:r>
              <a:rPr lang="en-US" dirty="0">
                <a:solidFill>
                  <a:schemeClr val="bg1"/>
                </a:solidFill>
              </a:rPr>
              <a:t>Textual Evidences of Students’ Critical Literacy Skills in Academic Writing </a:t>
            </a:r>
          </a:p>
        </p:txBody>
      </p:sp>
      <p:sp>
        <p:nvSpPr>
          <p:cNvPr id="3" name="TextBox 2">
            <a:extLst>
              <a:ext uri="{FF2B5EF4-FFF2-40B4-BE49-F238E27FC236}">
                <a16:creationId xmlns:a16="http://schemas.microsoft.com/office/drawing/2014/main" id="{CAD84194-3551-3A04-8B6C-F38EFD029758}"/>
              </a:ext>
            </a:extLst>
          </p:cNvPr>
          <p:cNvSpPr txBox="1"/>
          <p:nvPr/>
        </p:nvSpPr>
        <p:spPr>
          <a:xfrm>
            <a:off x="579581" y="1507842"/>
            <a:ext cx="7080070" cy="369332"/>
          </a:xfrm>
          <a:prstGeom prst="rect">
            <a:avLst/>
          </a:prstGeom>
          <a:noFill/>
        </p:spPr>
        <p:txBody>
          <a:bodyPr wrap="square" rtlCol="0">
            <a:spAutoFit/>
          </a:bodyPr>
          <a:lstStyle/>
          <a:p>
            <a:r>
              <a:rPr lang="en-US" i="1" dirty="0">
                <a:solidFill>
                  <a:schemeClr val="bg1"/>
                </a:solidFill>
              </a:rPr>
              <a:t>Topic discussed: The Role of Artificial Intelligence in Education</a:t>
            </a:r>
          </a:p>
        </p:txBody>
      </p:sp>
    </p:spTree>
    <p:extLst>
      <p:ext uri="{BB962C8B-B14F-4D97-AF65-F5344CB8AC3E}">
        <p14:creationId xmlns:p14="http://schemas.microsoft.com/office/powerpoint/2010/main" val="1713179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614378"/>
            <a:ext cx="10515600" cy="573088"/>
          </a:xfrm>
        </p:spPr>
        <p:txBody>
          <a:bodyPr>
            <a:noAutofit/>
          </a:bodyPr>
          <a:lstStyle/>
          <a:p>
            <a:r>
              <a:rPr lang="en-US" sz="2400" b="1" dirty="0">
                <a:solidFill>
                  <a:schemeClr val="bg1"/>
                </a:solidFill>
                <a:latin typeface="+mn-lt"/>
              </a:rPr>
              <a:t>FINDING AND DISCUSSION</a:t>
            </a:r>
          </a:p>
        </p:txBody>
      </p:sp>
      <p:sp>
        <p:nvSpPr>
          <p:cNvPr id="2" name="TextBox 1">
            <a:extLst>
              <a:ext uri="{FF2B5EF4-FFF2-40B4-BE49-F238E27FC236}">
                <a16:creationId xmlns:a16="http://schemas.microsoft.com/office/drawing/2014/main" id="{D7C6632A-2A3E-2750-2BD1-B1E53C9F3714}"/>
              </a:ext>
            </a:extLst>
          </p:cNvPr>
          <p:cNvSpPr txBox="1"/>
          <p:nvPr/>
        </p:nvSpPr>
        <p:spPr>
          <a:xfrm>
            <a:off x="579581" y="1138510"/>
            <a:ext cx="7080070" cy="369332"/>
          </a:xfrm>
          <a:prstGeom prst="rect">
            <a:avLst/>
          </a:prstGeom>
          <a:noFill/>
        </p:spPr>
        <p:txBody>
          <a:bodyPr wrap="square" rtlCol="0">
            <a:spAutoFit/>
          </a:bodyPr>
          <a:lstStyle/>
          <a:p>
            <a:r>
              <a:rPr lang="en-US" dirty="0">
                <a:solidFill>
                  <a:schemeClr val="bg1"/>
                </a:solidFill>
              </a:rPr>
              <a:t>Some theoretical perspectives: </a:t>
            </a:r>
          </a:p>
        </p:txBody>
      </p:sp>
      <p:sp>
        <p:nvSpPr>
          <p:cNvPr id="5" name="TextBox 4">
            <a:extLst>
              <a:ext uri="{FF2B5EF4-FFF2-40B4-BE49-F238E27FC236}">
                <a16:creationId xmlns:a16="http://schemas.microsoft.com/office/drawing/2014/main" id="{381815D4-3DDF-A928-2DE9-5E0FA00F2304}"/>
              </a:ext>
            </a:extLst>
          </p:cNvPr>
          <p:cNvSpPr txBox="1"/>
          <p:nvPr/>
        </p:nvSpPr>
        <p:spPr>
          <a:xfrm>
            <a:off x="737937" y="2031974"/>
            <a:ext cx="8101263" cy="3323987"/>
          </a:xfrm>
          <a:prstGeom prst="rect">
            <a:avLst/>
          </a:prstGeom>
          <a:noFill/>
        </p:spPr>
        <p:txBody>
          <a:bodyPr wrap="square" rtlCol="0">
            <a:spAutoFit/>
          </a:bodyPr>
          <a:lstStyle/>
          <a:p>
            <a:pPr marL="285750" indent="-285750">
              <a:buFont typeface="Arial" panose="020B0604020202020204" pitchFamily="34" charset="0"/>
              <a:buChar char="•"/>
            </a:pPr>
            <a:r>
              <a:rPr lang="en-ID" sz="1400" b="0" i="0" dirty="0">
                <a:solidFill>
                  <a:schemeClr val="bg1"/>
                </a:solidFill>
                <a:effectLst/>
                <a:latin typeface="Söhne"/>
              </a:rPr>
              <a:t>Students' ability to </a:t>
            </a:r>
            <a:r>
              <a:rPr lang="en-ID" sz="1400" b="0" i="0" dirty="0" err="1">
                <a:solidFill>
                  <a:schemeClr val="bg1"/>
                </a:solidFill>
                <a:effectLst/>
                <a:latin typeface="Söhne"/>
              </a:rPr>
              <a:t>analyze</a:t>
            </a:r>
            <a:r>
              <a:rPr lang="en-ID" sz="1400" b="0" i="0" dirty="0">
                <a:solidFill>
                  <a:schemeClr val="bg1"/>
                </a:solidFill>
                <a:effectLst/>
                <a:latin typeface="Söhne"/>
              </a:rPr>
              <a:t> assumptions and evaluate perspectives reflects their active construction of knowledge </a:t>
            </a:r>
            <a:r>
              <a:rPr lang="en-ID" sz="1400" b="0" i="1" dirty="0">
                <a:solidFill>
                  <a:schemeClr val="bg1"/>
                </a:solidFill>
                <a:effectLst/>
                <a:latin typeface="Söhne"/>
              </a:rPr>
              <a:t>(White </a:t>
            </a:r>
            <a:r>
              <a:rPr lang="en-ID" sz="1400" b="0" dirty="0">
                <a:solidFill>
                  <a:schemeClr val="bg1"/>
                </a:solidFill>
                <a:effectLst/>
                <a:latin typeface="Söhne"/>
              </a:rPr>
              <a:t>et al., 2015)</a:t>
            </a:r>
            <a:r>
              <a:rPr lang="en-ID" sz="1400" b="0" i="1" dirty="0">
                <a:solidFill>
                  <a:schemeClr val="bg1"/>
                </a:solidFill>
                <a:effectLst/>
                <a:latin typeface="Söhne"/>
              </a:rPr>
              <a:t>.</a:t>
            </a:r>
            <a:r>
              <a:rPr lang="en-ID" sz="1400" b="0" i="0" dirty="0">
                <a:solidFill>
                  <a:schemeClr val="bg1"/>
                </a:solidFill>
                <a:effectLst/>
                <a:latin typeface="Söhne"/>
              </a:rPr>
              <a:t> They engage with the topic of AI in education by critically questioning existing assumptions and considering multiple viewpoints.</a:t>
            </a:r>
          </a:p>
          <a:p>
            <a:pPr marL="285750" indent="-285750">
              <a:buFont typeface="Arial" panose="020B0604020202020204" pitchFamily="34" charset="0"/>
              <a:buChar char="•"/>
            </a:pPr>
            <a:r>
              <a:rPr lang="en-ID" sz="1400" b="0" i="0" dirty="0">
                <a:solidFill>
                  <a:schemeClr val="bg1"/>
                </a:solidFill>
                <a:effectLst/>
                <a:latin typeface="Söhne"/>
              </a:rPr>
              <a:t>The students' skill in challenging assumptions and considering power dynamics aligns with the principles of critical pedagogy (Luke, 2011; </a:t>
            </a:r>
            <a:r>
              <a:rPr lang="en-ID" sz="1400" dirty="0">
                <a:solidFill>
                  <a:schemeClr val="bg1"/>
                </a:solidFill>
                <a:latin typeface="Söhne"/>
              </a:rPr>
              <a:t>Gustine, 2018)</a:t>
            </a:r>
            <a:r>
              <a:rPr lang="en-ID" sz="1400" b="0" i="0" dirty="0">
                <a:solidFill>
                  <a:schemeClr val="bg1"/>
                </a:solidFill>
                <a:effectLst/>
                <a:latin typeface="Söhne"/>
              </a:rPr>
              <a:t>. They demonstrate a heightened awareness of how power structures influence the implementation of AI in education and the potential implications for different stakeholders.</a:t>
            </a:r>
          </a:p>
          <a:p>
            <a:pPr marL="285750" indent="-285750">
              <a:buFont typeface="Arial" panose="020B0604020202020204" pitchFamily="34" charset="0"/>
              <a:buChar char="•"/>
            </a:pPr>
            <a:r>
              <a:rPr lang="en-ID" sz="1400" b="0" i="0" dirty="0">
                <a:solidFill>
                  <a:schemeClr val="bg1"/>
                </a:solidFill>
                <a:effectLst/>
                <a:latin typeface="Söhne"/>
              </a:rPr>
              <a:t>The students' skill in </a:t>
            </a:r>
            <a:r>
              <a:rPr lang="en-ID" sz="1400" b="0" i="0" dirty="0" err="1">
                <a:solidFill>
                  <a:schemeClr val="bg1"/>
                </a:solidFill>
                <a:effectLst/>
                <a:latin typeface="Söhne"/>
              </a:rPr>
              <a:t>analyzing</a:t>
            </a:r>
            <a:r>
              <a:rPr lang="en-ID" sz="1400" b="0" i="0" dirty="0">
                <a:solidFill>
                  <a:schemeClr val="bg1"/>
                </a:solidFill>
                <a:effectLst/>
                <a:latin typeface="Söhne"/>
              </a:rPr>
              <a:t> assumptions, evaluating perspectives, and considering power dynamics demonstrates their engagement in critical discourse analysis (Rogers &amp; Wetzel, 2013; Luke, 2014). They interrogate the language used in texts related to AI in education to uncover underlying ideologies and biases.</a:t>
            </a:r>
          </a:p>
          <a:p>
            <a:pPr marL="285750" indent="-285750">
              <a:buFont typeface="Arial" panose="020B0604020202020204" pitchFamily="34" charset="0"/>
              <a:buChar char="•"/>
            </a:pPr>
            <a:r>
              <a:rPr lang="en-ID" sz="1400" b="0" i="0" dirty="0">
                <a:solidFill>
                  <a:schemeClr val="bg1"/>
                </a:solidFill>
                <a:effectLst/>
                <a:latin typeface="Söhne"/>
              </a:rPr>
              <a:t>Critical discourse analysis examines how language constructs power relations and shapes social practices (Catalano &amp; Waugh, 2020). Students' critical literacy skills in this area allow them to go beyond surface-level comprehension and delve into the deeper meanings and implications of AI in education.</a:t>
            </a:r>
          </a:p>
          <a:p>
            <a:endParaRPr lang="en-US" sz="1400" dirty="0">
              <a:solidFill>
                <a:schemeClr val="bg1"/>
              </a:solidFill>
            </a:endParaRPr>
          </a:p>
        </p:txBody>
      </p:sp>
    </p:spTree>
    <p:extLst>
      <p:ext uri="{BB962C8B-B14F-4D97-AF65-F5344CB8AC3E}">
        <p14:creationId xmlns:p14="http://schemas.microsoft.com/office/powerpoint/2010/main" val="3429155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1384</TotalTime>
  <Words>2158</Words>
  <Application>Microsoft Macintosh PowerPoint</Application>
  <PresentationFormat>Widescreen</PresentationFormat>
  <Paragraphs>130</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Söhne</vt:lpstr>
      <vt:lpstr>Symbol</vt:lpstr>
      <vt:lpstr>Office Theme</vt:lpstr>
      <vt:lpstr>Beyond Words: Investigating Critical Literacy Skills in Academic Writing of Indonesian EFL Tertiary Students</vt:lpstr>
      <vt:lpstr>INTRODUCTION</vt:lpstr>
      <vt:lpstr>LITERATURE REVIEW</vt:lpstr>
      <vt:lpstr>METHOD</vt:lpstr>
      <vt:lpstr>FINDING AND DISCUSSION</vt:lpstr>
      <vt:lpstr>FINDING AND DISCUSSION</vt:lpstr>
      <vt:lpstr>FINDING AND DISCUSSION</vt:lpstr>
      <vt:lpstr>FINDING AND DISCUSSION</vt:lpstr>
      <vt:lpstr>FINDING AND DISCUSSION</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Rahmat Agung Azmi Putra</cp:lastModifiedBy>
  <cp:revision>4</cp:revision>
  <dcterms:created xsi:type="dcterms:W3CDTF">2023-04-14T06:04:15Z</dcterms:created>
  <dcterms:modified xsi:type="dcterms:W3CDTF">2023-07-29T14:22:14Z</dcterms:modified>
</cp:coreProperties>
</file>