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embeddedFontLst>
    <p:embeddedFont>
      <p:font typeface="GVUROT+Calibri-Light"/>
      <p:regular r:id="rId16"/>
    </p:embeddedFont>
    <p:embeddedFont>
      <p:font typeface="MWCQKG+Wingdings-Regular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0193" y="993921"/>
            <a:ext cx="9454852" cy="967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800" spc="-6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2800" spc="-6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Challenge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Age:</a:t>
            </a:r>
          </a:p>
          <a:p>
            <a:pPr marL="528451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800" spc="-6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sz="2800" spc="-6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800" spc="-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Competencies</a:t>
            </a:r>
          </a:p>
          <a:p>
            <a:pPr marL="331436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Abstract: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ABS-ICOLLITE-23162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1593" y="2050209"/>
            <a:ext cx="6532190" cy="612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Rizki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Akbar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Mustopa,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Vismaia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Damaianti,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Yeti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Mulyati,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Dadang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Anshori</a:t>
            </a:r>
          </a:p>
          <a:p>
            <a:pPr marL="1761876" marR="0">
              <a:lnSpc>
                <a:spcPts val="1600"/>
              </a:lnSpc>
              <a:spcBef>
                <a:spcPts val="131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97581" y="140443"/>
            <a:ext cx="279236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REFERENCES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408" y="118433"/>
            <a:ext cx="7093433" cy="7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0397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</a:p>
          <a:p>
            <a:pPr marL="0" marR="0">
              <a:lnSpc>
                <a:spcPts val="1500"/>
              </a:lnSpc>
              <a:spcBef>
                <a:spcPts val="445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5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ability: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literal,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inferential,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critical,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abilities;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408" y="970019"/>
            <a:ext cx="7378335" cy="548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focuses</a:t>
            </a:r>
            <a:r>
              <a:rPr dirty="0" sz="15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measuring</a:t>
            </a:r>
            <a:r>
              <a:rPr dirty="0" sz="15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determine:</a:t>
            </a:r>
            <a:r>
              <a:rPr dirty="0" sz="15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ideas,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idioms/phrases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5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discourse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context,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inferences,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grammatical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features,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information,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unwritten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facts,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dirty="0" sz="15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ideas,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vocabulary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5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discourse</a:t>
            </a:r>
            <a:r>
              <a:rPr dirty="0" sz="1500" spc="-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context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408" y="1581894"/>
            <a:ext cx="7764586" cy="295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(Westwood,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2001;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Tindale,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2003;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Hibbard.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Wagner,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2003;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Anderson,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2008;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Caldwell,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2008;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Brown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Abeywicakrama,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Scanlon,</a:t>
            </a:r>
          </a:p>
          <a:p>
            <a:pPr marL="0" marR="0">
              <a:lnSpc>
                <a:spcPts val="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Anderson,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Sweeney,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2010).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14138" y="1991924"/>
            <a:ext cx="2086252" cy="192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Based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on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results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WMLN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survey,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sponsored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by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Unesco,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United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Nations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Educational,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Cultural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Scientific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Agency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2016,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Indonesia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was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ranked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60th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out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61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countries.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Indonesia's</a:t>
            </a:r>
          </a:p>
          <a:p>
            <a:pPr marL="578916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is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only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one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level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95087" y="3912165"/>
            <a:ext cx="141130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Botswana,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dae3f3"/>
                </a:solidFill>
                <a:latin typeface="Calibri"/>
                <a:cs typeface="Calibri"/>
              </a:rPr>
              <a:t>Africa.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26" y="5011903"/>
            <a:ext cx="392630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What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 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should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 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we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 </a:t>
            </a:r>
            <a:r>
              <a:rPr dirty="0" sz="3600">
                <a:solidFill>
                  <a:srgbClr val="ffffff"/>
                </a:solidFill>
                <a:latin typeface="GVUROT+Calibri-Light"/>
                <a:cs typeface="GVUROT+Calibri-Light"/>
              </a:rPr>
              <a:t>do?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8533" y="5615071"/>
            <a:ext cx="3923934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PISA</a:t>
            </a:r>
            <a:r>
              <a:rPr dirty="0" sz="1600" spc="-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result: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aged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7440" y="5616245"/>
            <a:ext cx="1388951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Indone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score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ranked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8533" y="6102751"/>
            <a:ext cx="5751192" cy="2424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competency</a:t>
            </a:r>
            <a:r>
              <a:rPr dirty="0" sz="1600" spc="19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1378" y="118005"/>
            <a:ext cx="4754291" cy="813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995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r>
              <a:rPr dirty="0" sz="40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</a:p>
          <a:p>
            <a:pPr marL="0" marR="0">
              <a:lnSpc>
                <a:spcPts val="2000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Let's</a:t>
            </a:r>
            <a:r>
              <a:rPr dirty="0" sz="2000" spc="-49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take</a:t>
            </a:r>
            <a:r>
              <a:rPr dirty="0" sz="2000" spc="-46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a</a:t>
            </a:r>
            <a:r>
              <a:rPr dirty="0" sz="2000" spc="-49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glance</a:t>
            </a:r>
            <a:r>
              <a:rPr dirty="0" sz="2000" spc="-47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at</a:t>
            </a:r>
            <a:r>
              <a:rPr dirty="0" sz="2000" spc="-47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the</a:t>
            </a:r>
            <a:r>
              <a:rPr dirty="0" sz="2000" spc="-47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evaluation</a:t>
            </a:r>
            <a:r>
              <a:rPr dirty="0" sz="2000" spc="-47" b="1">
                <a:solidFill>
                  <a:srgbClr val="ffd96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d966"/>
                </a:solidFill>
                <a:latin typeface="Calibri"/>
                <a:cs typeface="Calibri"/>
              </a:rPr>
              <a:t>aspect!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521" y="1085382"/>
            <a:ext cx="58293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600" spc="36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aspects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thinking: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521" y="1329222"/>
            <a:ext cx="6040440" cy="97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analysis,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evaluation,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"top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end"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Bloom's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taxonomy);</a:t>
            </a:r>
          </a:p>
          <a:p>
            <a:pPr marL="45923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logistical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reasoning;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judgment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thinking,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problem-solving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real-life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placing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necessity;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creativity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thinking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48615" y="1394876"/>
            <a:ext cx="5402591" cy="1119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directed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difficulties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consistent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coordinated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collecting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students'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cognitive,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affective,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experiential</a:t>
            </a:r>
          </a:p>
          <a:p>
            <a:pPr marL="0" marR="0">
              <a:lnSpc>
                <a:spcPts val="1600"/>
              </a:lnSpc>
              <a:spcBef>
                <a:spcPts val="128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(Afflerbach,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2008).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521" y="2304582"/>
            <a:ext cx="336081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(Hauser,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2005;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Brookhart,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2010).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0266" y="2802277"/>
            <a:ext cx="5057180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carried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by:</a:t>
            </a:r>
          </a:p>
          <a:p>
            <a:pPr marL="0" marR="0">
              <a:lnSpc>
                <a:spcPts val="165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(1)</a:t>
            </a:r>
            <a:r>
              <a:rPr dirty="0" sz="1650" spc="139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passages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paragraphs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</a:p>
          <a:p>
            <a:pPr marL="457200" marR="0">
              <a:lnSpc>
                <a:spcPts val="1600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keywords;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73140" y="2945467"/>
            <a:ext cx="598892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supported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conduct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(Adnan,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2019).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0266" y="3529034"/>
            <a:ext cx="5449849" cy="1465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(2)</a:t>
            </a:r>
            <a:r>
              <a:rPr dirty="0" sz="1650" spc="139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answering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1600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examiner's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directions;</a:t>
            </a:r>
          </a:p>
          <a:p>
            <a:pPr marL="0" marR="0">
              <a:lnSpc>
                <a:spcPts val="165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(3)</a:t>
            </a:r>
            <a:r>
              <a:rPr dirty="0" sz="1650" spc="139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retelling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summarizing,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answering</a:t>
            </a:r>
          </a:p>
          <a:p>
            <a:pPr marL="457200" marR="0">
              <a:lnSpc>
                <a:spcPts val="1600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quietly</a:t>
            </a:r>
          </a:p>
          <a:p>
            <a:pPr marL="45923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(Rathvon,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2004;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Klingner,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Vaugh,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Boardman,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2007;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Raphael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Au,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Harris,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Graham,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2014).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3521" y="5328182"/>
            <a:ext cx="5116678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"They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don't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rubric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assessment.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finding,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adequate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competence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carrying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authentic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integrative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assessments."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0820" y="6081757"/>
            <a:ext cx="565017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Adnan,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Suwandi,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S.,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Nurkamto,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J.,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&amp;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Setiawan,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B.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(2019).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Teacher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Competence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Authentic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and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Integrative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Assessment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Indonesian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Language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Learning.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International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Journal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of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Instruction,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12(1),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d966"/>
                </a:solidFill>
                <a:latin typeface="Calibri"/>
                <a:cs typeface="Calibri"/>
              </a:rPr>
              <a:t>701-716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09619" y="102911"/>
            <a:ext cx="207997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3307" y="987660"/>
            <a:ext cx="7001775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0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methods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descriptive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</a:p>
          <a:p>
            <a:pPr marL="27635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tained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observations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manipulating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bjects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(Denzin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Lincoln,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2009;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Cresswell,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2012;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O'Reilly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Kiyimba,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2015)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71694" y="1773028"/>
            <a:ext cx="7127231" cy="1338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1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utilized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answers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responses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</a:p>
          <a:p>
            <a:pPr marL="30683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hool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Subang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Regency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(West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Java,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Indonesia)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</a:p>
          <a:p>
            <a:pPr marL="78841" marR="0">
              <a:lnSpc>
                <a:spcPts val="1600"/>
              </a:lnSpc>
              <a:spcBef>
                <a:spcPts val="178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obstacles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evaluating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comprehension.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bservations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</a:p>
          <a:p>
            <a:pPr marL="33527" marR="0">
              <a:lnSpc>
                <a:spcPts val="1600"/>
              </a:lnSpc>
              <a:spcBef>
                <a:spcPts val="128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ndomly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</a:p>
          <a:p>
            <a:pPr marL="64617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class.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7789" y="3132165"/>
            <a:ext cx="4366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Interactive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Huberman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(1994)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789" y="3701863"/>
            <a:ext cx="164157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78040" y="3800826"/>
            <a:ext cx="4709995" cy="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Display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graphs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tables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needed.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7789" y="3945704"/>
            <a:ext cx="5642073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questionnaires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obtain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responses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obstacles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experienced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students'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skills.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7789" y="4677224"/>
            <a:ext cx="562378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observation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evaluation.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78040" y="4746123"/>
            <a:ext cx="323141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Conclussion: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Drawing/Verification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8040" y="4989963"/>
            <a:ext cx="4623604" cy="1216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Conclusions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drawn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checking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suitability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obtained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acquisition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techniques,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namely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distributing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questionnaires,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observing,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tracking/documenting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ability.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7791" y="5359462"/>
            <a:ext cx="16574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791" y="5603302"/>
            <a:ext cx="5896535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answers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competency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questionnaire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grouped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sorted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described.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7917" y="142201"/>
            <a:ext cx="5746339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074" y="669297"/>
            <a:ext cx="439549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Graph-1: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Competence</a:t>
            </a:r>
            <a:r>
              <a:rPr dirty="0" sz="14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1251" y="983888"/>
            <a:ext cx="43842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Graph-3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Teachers'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Habits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Designing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3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901" y="1026025"/>
            <a:ext cx="226244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Regarding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evaluation,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19033" y="1386555"/>
            <a:ext cx="426696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making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evaluation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instrument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(Indonesian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matter),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775" y="3287880"/>
            <a:ext cx="9678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really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80405" y="3276873"/>
            <a:ext cx="6871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13133" y="3282399"/>
            <a:ext cx="1239460" cy="15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quite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  <a:r>
              <a:rPr dirty="0" sz="900" spc="10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li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8901" y="3556141"/>
            <a:ext cx="362143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Graph-2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Competence</a:t>
            </a:r>
            <a:r>
              <a:rPr dirty="0" sz="14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7616" y="3933344"/>
            <a:ext cx="360854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literacy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evaluation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form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58273" y="4418141"/>
            <a:ext cx="218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43630" y="4420211"/>
            <a:ext cx="21457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91264" y="4426425"/>
            <a:ext cx="213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49973" y="4418141"/>
            <a:ext cx="22272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95216" y="5133320"/>
            <a:ext cx="2429916" cy="413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5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Create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questions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by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including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paragraphs/text</a:t>
            </a:r>
          </a:p>
          <a:p>
            <a:pPr marL="0" marR="0">
              <a:lnSpc>
                <a:spcPts val="900"/>
              </a:lnSpc>
              <a:spcBef>
                <a:spcPts val="1156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include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complex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problems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test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questions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92781" y="5661655"/>
            <a:ext cx="2721157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make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questions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that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allow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students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work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them</a:t>
            </a:r>
          </a:p>
          <a:p>
            <a:pPr marL="182563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long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87266" y="6099862"/>
            <a:ext cx="2644756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D.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trying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make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questions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only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answered</a:t>
            </a:r>
          </a:p>
          <a:p>
            <a:pPr marL="182563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higher-order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thinking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skills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6640" y="6210448"/>
            <a:ext cx="60904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true/false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69468" y="6205790"/>
            <a:ext cx="86272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multiple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choice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56264" y="6205790"/>
            <a:ext cx="1196499" cy="166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short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essay</a:t>
            </a:r>
            <a:r>
              <a:rPr dirty="0" sz="900" spc="823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contains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9646" y="122638"/>
            <a:ext cx="5746339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524" y="893952"/>
            <a:ext cx="5474396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Graph-4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Dimensions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2133" y="997794"/>
            <a:ext cx="537964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Graph-5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Teachers'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Habits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Carrying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626" y="1424513"/>
            <a:ext cx="4183591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Regarding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dimensions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factual,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conceptual,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procedural,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metacognitive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knowledge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evaluation,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92051" y="1458401"/>
            <a:ext cx="359685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evaluation,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present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questions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that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are...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25202" y="3059684"/>
            <a:ext cx="218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10591" y="3063249"/>
            <a:ext cx="21457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79327" y="3056554"/>
            <a:ext cx="213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89450" y="3053982"/>
            <a:ext cx="22272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75769" y="3067268"/>
            <a:ext cx="208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57059" y="3074423"/>
            <a:ext cx="20491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63285" y="3070210"/>
            <a:ext cx="22450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44856" y="3495979"/>
            <a:ext cx="62868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ANSWERS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02609" y="3495979"/>
            <a:ext cx="703752" cy="402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</a:p>
          <a:p>
            <a:pPr marL="0" marR="0">
              <a:lnSpc>
                <a:spcPts val="900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44856" y="3745877"/>
            <a:ext cx="160173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interpreting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graphic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symbols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44856" y="3995775"/>
            <a:ext cx="197785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remembering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concept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reading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02609" y="3995775"/>
            <a:ext cx="349969" cy="402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11%</a:t>
            </a:r>
          </a:p>
          <a:p>
            <a:pPr marL="0" marR="0">
              <a:lnSpc>
                <a:spcPts val="900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44856" y="4245673"/>
            <a:ext cx="2084751" cy="402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structure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text</a:t>
            </a:r>
          </a:p>
          <a:p>
            <a:pPr marL="0" marR="0">
              <a:lnSpc>
                <a:spcPts val="900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D.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concluding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text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602609" y="4495571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44856" y="4745469"/>
            <a:ext cx="2494898" cy="652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E.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searching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retrieving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information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text</a:t>
            </a:r>
          </a:p>
          <a:p>
            <a:pPr marL="0" marR="0">
              <a:lnSpc>
                <a:spcPts val="900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F.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Interpreting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graphic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symbol</a:t>
            </a:r>
          </a:p>
          <a:p>
            <a:pPr marL="0" marR="0">
              <a:lnSpc>
                <a:spcPts val="900"/>
              </a:lnSpc>
              <a:spcBef>
                <a:spcPts val="101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G.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rating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text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02609" y="4745469"/>
            <a:ext cx="349969" cy="402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61%</a:t>
            </a:r>
          </a:p>
          <a:p>
            <a:pPr marL="0" marR="0">
              <a:lnSpc>
                <a:spcPts val="900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43568" y="4908677"/>
            <a:ext cx="6871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51711" y="4900115"/>
            <a:ext cx="95368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quite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14264" y="4928203"/>
            <a:ext cx="687120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little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59147" y="4954842"/>
            <a:ext cx="101701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absolutely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do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not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understand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602609" y="5245265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8887" y="126127"/>
            <a:ext cx="5746339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636" y="1152650"/>
            <a:ext cx="729112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(Research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Subjects)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443" y="1886875"/>
            <a:ext cx="5838127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Kompetensi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Dasar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Mengidentifikasi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teks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laporan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hasil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observasi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yang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dipresentasikan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dengan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lisan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dan</a:t>
            </a:r>
            <a:r>
              <a:rPr dirty="0" sz="1200" spc="119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tulis.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16418" y="1886875"/>
            <a:ext cx="389955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Kompetensi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Dasar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Mengidentifikasi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ciri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kebahasaan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teks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ceramah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yang</a:t>
            </a:r>
            <a:r>
              <a:rPr dirty="0" sz="1200" spc="-28" b="1">
                <a:solidFill>
                  <a:srgbClr val="f8cba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8cbad"/>
                </a:solidFill>
                <a:latin typeface="Calibri"/>
                <a:cs typeface="Calibri"/>
              </a:rPr>
              <a:t>dibaca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6443" y="2252635"/>
            <a:ext cx="204043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Soal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Bacalah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teks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laporan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berikut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6418" y="2288946"/>
            <a:ext cx="85825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Soal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uraian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6418" y="2598826"/>
            <a:ext cx="341644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Sebutkan</a:t>
            </a:r>
            <a:r>
              <a:rPr dirty="0" sz="1200" spc="2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ciri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kebahasaan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menandai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pidato!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Jawaban: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6443" y="2618395"/>
            <a:ext cx="6337877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tawar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terbagi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tiga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golongan,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yakni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peliharaan,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buas,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liar.</a:t>
            </a:r>
            <a:r>
              <a:rPr dirty="0" sz="1200" spc="1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peliharaan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ikan-ikan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mudah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diperbanyak.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Contohnya: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bandeng,</a:t>
            </a:r>
            <a:r>
              <a:rPr dirty="0" sz="1200" spc="1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mas,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6443" y="2984155"/>
            <a:ext cx="6344684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gurame,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lain-lain.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buas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memiliki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sifat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jahat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terhadap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ikan-ikan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lain.</a:t>
            </a:r>
            <a:r>
              <a:rPr dirty="0" sz="1200" spc="13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Contohnya: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gabus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lele.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liar,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meskipun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jarang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dipelihara,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tetapi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memiliki</a:t>
            </a:r>
            <a:r>
              <a:rPr dirty="0" sz="1200" spc="1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keuntungan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ekonomis.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Contohnya: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pari,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bunter,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jeler.</a:t>
            </a:r>
            <a:r>
              <a:rPr dirty="0" sz="1200" spc="11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Teks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laporan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bagian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...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16418" y="3091586"/>
            <a:ext cx="470803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kata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penghubung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argumentatif;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pernyatan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langsung;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kata-kata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rujukan;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pernyataan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langsung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6443" y="3715675"/>
            <a:ext cx="1138074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Deskripsi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Definisi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Klasifikasi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Sebab-akibat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contoh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03690" y="4630075"/>
            <a:ext cx="86217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Jawaban:</a:t>
            </a:r>
            <a:r>
              <a:rPr dirty="0" sz="1200" spc="-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5661" y="96818"/>
            <a:ext cx="5746339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4000" spc="-9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750" y="797539"/>
            <a:ext cx="936485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Results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of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Observation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of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Implementation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of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Evaluation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of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Reading</a:t>
            </a:r>
            <a:r>
              <a:rPr dirty="0" sz="1800" spc="-41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Proficiency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in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The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Class</a:t>
            </a:r>
            <a:r>
              <a:rPr dirty="0" sz="1800" spc="-43" b="1">
                <a:solidFill>
                  <a:srgbClr val="ffe69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e699"/>
                </a:solidFill>
                <a:latin typeface="Calibri"/>
                <a:cs typeface="Calibri"/>
              </a:rPr>
              <a:t>Room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750" y="1250362"/>
            <a:ext cx="5715407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dirty="0" sz="1800" spc="-4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factor: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superiors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(principals).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12510" y="1557668"/>
            <a:ext cx="5058512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designer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implementer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plays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dominant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determining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assessment.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749" y="2296331"/>
            <a:ext cx="165701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Obstacle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factor: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749" y="2530899"/>
            <a:ext cx="5744502" cy="1952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MWCQKG+Wingdings-Regular"/>
                <a:cs typeface="MWCQKG+Wingdings-Regular"/>
              </a:rPr>
              <a:t>§</a:t>
            </a:r>
            <a:r>
              <a:rPr dirty="0" sz="1850" spc="9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diverse,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proficiency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at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ability;</a:t>
            </a:r>
          </a:p>
          <a:p>
            <a:pPr marL="0" marR="0">
              <a:lnSpc>
                <a:spcPts val="205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MWCQKG+Wingdings-Regular"/>
                <a:cs typeface="MWCQKG+Wingdings-Regular"/>
              </a:rPr>
              <a:t>§</a:t>
            </a:r>
            <a:r>
              <a:rPr dirty="0" sz="1850" spc="9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carried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basis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(only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involved);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12510" y="2654948"/>
            <a:ext cx="5198964" cy="163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presence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educators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chronologically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age-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broad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needs;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consideration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(Hudson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Test,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2011;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Troyer,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2017).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0749" y="4451139"/>
            <a:ext cx="5430406" cy="1403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MWCQKG+Wingdings-Regular"/>
                <a:cs typeface="MWCQKG+Wingdings-Regular"/>
              </a:rPr>
              <a:t>§</a:t>
            </a:r>
            <a:r>
              <a:rPr dirty="0" sz="1850" spc="9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habituation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carried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results;</a:t>
            </a:r>
          </a:p>
          <a:p>
            <a:pPr marL="0" marR="0">
              <a:lnSpc>
                <a:spcPts val="205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MWCQKG+Wingdings-Regular"/>
                <a:cs typeface="MWCQKG+Wingdings-Regular"/>
              </a:rPr>
              <a:t>§</a:t>
            </a:r>
            <a:r>
              <a:rPr dirty="0" sz="1850" spc="9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literacy-cultivating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equipped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process;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82030" y="4650031"/>
            <a:ext cx="5124441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teachers,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teams,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students'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0749" y="5822739"/>
            <a:ext cx="4855870" cy="580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MWCQKG+Wingdings-Regular"/>
                <a:cs typeface="MWCQKG+Wingdings-Regular"/>
              </a:rPr>
              <a:t>§</a:t>
            </a:r>
            <a:r>
              <a:rPr dirty="0" sz="1850" spc="9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Indonesian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unbalanced,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teacher: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30-35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25802" y="96918"/>
            <a:ext cx="2968476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022" y="1790646"/>
            <a:ext cx="11058033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alignment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answers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competency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questionnaire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observation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teacher's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questions.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1022" y="2466286"/>
            <a:ext cx="10798212" cy="1115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Obstacles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teachers'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ideal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formulation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skills,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topics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books,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students'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abilities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entered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school.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1022" y="3997300"/>
            <a:ext cx="10886795" cy="1389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implication,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existence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comprehension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(such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materials,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structured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exercises,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guidance)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schools.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teachers,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assess,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measure,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monitor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students'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abilities.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2023-07-27T10:10:24-05:00</dcterms:modified>
</cp:coreProperties>
</file>