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4" r:id="rId7"/>
    <p:sldId id="265"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p:scale>
          <a:sx n="46" d="100"/>
          <a:sy n="46" d="100"/>
        </p:scale>
        <p:origin x="1656" y="690"/>
      </p:cViewPr>
      <p:guideLst/>
    </p:cSldViewPr>
  </p:slideViewPr>
  <p:notesTextViewPr>
    <p:cViewPr>
      <p:scale>
        <a:sx n="1" d="1"/>
        <a:sy n="1" d="1"/>
      </p:scale>
      <p:origin x="0" y="0"/>
    </p:cViewPr>
  </p:notesTextViewPr>
  <p:sorterViewPr>
    <p:cViewPr>
      <p:scale>
        <a:sx n="200" d="100"/>
        <a:sy n="200" d="100"/>
      </p:scale>
      <p:origin x="0" y="-17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278C43-7C78-4843-9DB0-26079ABFD95C}"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8C43-7C78-4843-9DB0-26079ABFD95C}"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u.wiki/w/%EA%B0%90%EA%B0%9C%EB%AC%B4%EB%9F%89" TargetMode="External"/><Relationship Id="rId2" Type="http://schemas.openxmlformats.org/officeDocument/2006/relationships/hyperlink" Target="https://korean.dict.naver.com/koendict/#/entry/koen/7aa5823dac23435d991b4fe1969887a6" TargetMode="External"/><Relationship Id="rId1" Type="http://schemas.openxmlformats.org/officeDocument/2006/relationships/slideLayout" Target="../slideLayouts/slideLayout2.xml"/><Relationship Id="rId4" Type="http://schemas.openxmlformats.org/officeDocument/2006/relationships/hyperlink" Target="http://dx.doi.org/10.30998/deiksis.v11i03.411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879475"/>
          </a:xfrm>
        </p:spPr>
        <p:txBody>
          <a:bodyPr>
            <a:noAutofit/>
          </a:bodyPr>
          <a:lstStyle/>
          <a:p>
            <a:r>
              <a:rPr lang="en-US" sz="2800" b="1" dirty="0" smtClean="0">
                <a:solidFill>
                  <a:schemeClr val="bg1"/>
                </a:solidFill>
                <a:latin typeface="+mn-lt"/>
                <a:cs typeface="Times New Roman" panose="02020603050405020304" pitchFamily="18" charset="0"/>
              </a:rPr>
              <a:t>THE TRANSLATION STRATEGIES OF KOREAN IDIOMATIC EXPRESSIONS IN THE ‘GOING SEVENTEEN’ VARIETY SHOW</a:t>
            </a:r>
            <a:endParaRPr lang="en-US" sz="2800"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551410" y="1966694"/>
            <a:ext cx="11089177" cy="940248"/>
          </a:xfrm>
        </p:spPr>
        <p:txBody>
          <a:bodyPr>
            <a:normAutofit/>
          </a:bodyPr>
          <a:lstStyle/>
          <a:p>
            <a:pPr>
              <a:lnSpc>
                <a:spcPct val="100000"/>
              </a:lnSpc>
            </a:pPr>
            <a:r>
              <a:rPr lang="en-US" sz="1600" b="1" dirty="0" smtClean="0">
                <a:solidFill>
                  <a:schemeClr val="bg1"/>
                </a:solidFill>
              </a:rPr>
              <a:t>Author (s), Rastya Ismatriyana</a:t>
            </a:r>
            <a:r>
              <a:rPr lang="en-US" sz="1600" b="1" baseline="30000" dirty="0" smtClean="0">
                <a:solidFill>
                  <a:schemeClr val="bg1"/>
                </a:solidFill>
              </a:rPr>
              <a:t>1</a:t>
            </a:r>
            <a:r>
              <a:rPr lang="en-US" sz="1600" b="1" dirty="0" smtClean="0">
                <a:solidFill>
                  <a:schemeClr val="bg1"/>
                </a:solidFill>
              </a:rPr>
              <a:t>, </a:t>
            </a:r>
            <a:r>
              <a:rPr lang="en-US" sz="1600" b="1" dirty="0" err="1" smtClean="0">
                <a:solidFill>
                  <a:schemeClr val="bg1"/>
                </a:solidFill>
              </a:rPr>
              <a:t>Didin</a:t>
            </a:r>
            <a:r>
              <a:rPr lang="en-US" sz="1600" b="1" dirty="0" smtClean="0">
                <a:solidFill>
                  <a:schemeClr val="bg1"/>
                </a:solidFill>
              </a:rPr>
              <a:t> Samsudin</a:t>
            </a:r>
            <a:r>
              <a:rPr lang="en-US" sz="1600" b="1" baseline="30000" dirty="0" smtClean="0">
                <a:solidFill>
                  <a:schemeClr val="bg1"/>
                </a:solidFill>
              </a:rPr>
              <a:t>2</a:t>
            </a:r>
            <a:endParaRPr lang="en-US" sz="1600" b="1" dirty="0" smtClean="0">
              <a:solidFill>
                <a:schemeClr val="bg1"/>
              </a:solidFill>
            </a:endParaRPr>
          </a:p>
          <a:p>
            <a:pPr>
              <a:lnSpc>
                <a:spcPct val="100000"/>
              </a:lnSpc>
            </a:pPr>
            <a:r>
              <a:rPr lang="en-US" sz="1600" b="1" dirty="0" smtClean="0">
                <a:solidFill>
                  <a:schemeClr val="bg1"/>
                </a:solidFill>
              </a:rPr>
              <a:t>Affiliation (s). Indonesian University of Education</a:t>
            </a:r>
          </a:p>
          <a:p>
            <a:pPr>
              <a:lnSpc>
                <a:spcPct val="100000"/>
              </a:lnSpc>
            </a:pPr>
            <a:endParaRPr lang="en-US" sz="1600" b="1" dirty="0">
              <a:solidFill>
                <a:schemeClr val="bg1"/>
              </a:solidFill>
            </a:endParaRP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smtClean="0">
                <a:solidFill>
                  <a:schemeClr val="bg1"/>
                </a:solidFill>
                <a:latin typeface="+mn-lt"/>
                <a:cs typeface="Times New Roman" panose="02020603050405020304" pitchFamily="18" charset="0"/>
              </a:rPr>
              <a:t>No. Abstract: ABS-ICOLLITE-23175</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REFERENCES</a:t>
            </a:r>
            <a:endParaRPr lang="en-US" b="1" dirty="0">
              <a:solidFill>
                <a:schemeClr val="bg1"/>
              </a:solidFill>
              <a:latin typeface="+mn-lt"/>
            </a:endParaRPr>
          </a:p>
        </p:txBody>
      </p:sp>
      <p:sp>
        <p:nvSpPr>
          <p:cNvPr id="5" name="Content Placeholder 4"/>
          <p:cNvSpPr>
            <a:spLocks noGrp="1"/>
          </p:cNvSpPr>
          <p:nvPr>
            <p:ph idx="1"/>
          </p:nvPr>
        </p:nvSpPr>
        <p:spPr>
          <a:xfrm>
            <a:off x="579582" y="1343604"/>
            <a:ext cx="10515600" cy="4663496"/>
          </a:xfrm>
        </p:spPr>
        <p:txBody>
          <a:bodyPr>
            <a:noAutofit/>
          </a:bodyPr>
          <a:lstStyle/>
          <a:p>
            <a:r>
              <a:rPr lang="en-US" sz="1800" dirty="0">
                <a:solidFill>
                  <a:schemeClr val="bg1"/>
                </a:solidFill>
              </a:rPr>
              <a:t>Baker, M. (2018). In Other Words: A Course book on Translation (Third Edition). London and New York: Routledge.</a:t>
            </a:r>
          </a:p>
          <a:p>
            <a:r>
              <a:rPr lang="en-US" sz="1800" dirty="0" err="1">
                <a:solidFill>
                  <a:schemeClr val="bg1"/>
                </a:solidFill>
              </a:rPr>
              <a:t>Fraenkel</a:t>
            </a:r>
            <a:r>
              <a:rPr lang="en-US" sz="1800" dirty="0">
                <a:solidFill>
                  <a:schemeClr val="bg1"/>
                </a:solidFill>
              </a:rPr>
              <a:t>, </a:t>
            </a:r>
            <a:r>
              <a:rPr lang="en-US" sz="1800" dirty="0" smtClean="0">
                <a:solidFill>
                  <a:schemeClr val="bg1"/>
                </a:solidFill>
              </a:rPr>
              <a:t>Jack &amp; </a:t>
            </a:r>
            <a:r>
              <a:rPr lang="en-US" sz="1800" dirty="0">
                <a:solidFill>
                  <a:schemeClr val="bg1"/>
                </a:solidFill>
              </a:rPr>
              <a:t>Norman </a:t>
            </a:r>
            <a:r>
              <a:rPr lang="en-US" sz="1800" dirty="0" err="1">
                <a:solidFill>
                  <a:schemeClr val="bg1"/>
                </a:solidFill>
              </a:rPr>
              <a:t>Wallen</a:t>
            </a:r>
            <a:r>
              <a:rPr lang="en-US" sz="1800" dirty="0">
                <a:solidFill>
                  <a:schemeClr val="bg1"/>
                </a:solidFill>
              </a:rPr>
              <a:t>. 2010. How to Design and Evaluate Research in Education 7th edition. New York: McGraw-Hill</a:t>
            </a:r>
            <a:r>
              <a:rPr lang="en-US" sz="1800" dirty="0" smtClean="0">
                <a:solidFill>
                  <a:schemeClr val="bg1"/>
                </a:solidFill>
              </a:rPr>
              <a:t>.</a:t>
            </a:r>
          </a:p>
          <a:p>
            <a:r>
              <a:rPr lang="en-US" sz="1800" dirty="0" smtClean="0">
                <a:solidFill>
                  <a:schemeClr val="bg1"/>
                </a:solidFill>
              </a:rPr>
              <a:t>Korean-English Dictionary (Online). </a:t>
            </a:r>
            <a:r>
              <a:rPr lang="ko-KR" altLang="en-US" sz="1800" dirty="0" smtClean="0">
                <a:solidFill>
                  <a:schemeClr val="bg1"/>
                </a:solidFill>
              </a:rPr>
              <a:t>사사건건</a:t>
            </a:r>
            <a:r>
              <a:rPr lang="en-US" altLang="ko-KR" sz="1800" dirty="0" smtClean="0">
                <a:solidFill>
                  <a:schemeClr val="bg1"/>
                </a:solidFill>
              </a:rPr>
              <a:t>. Retrieved July 7</a:t>
            </a:r>
            <a:r>
              <a:rPr lang="en-US" altLang="ko-KR" sz="1800" baseline="30000" dirty="0" smtClean="0">
                <a:solidFill>
                  <a:schemeClr val="bg1"/>
                </a:solidFill>
              </a:rPr>
              <a:t>th</a:t>
            </a:r>
            <a:r>
              <a:rPr lang="en-US" altLang="ko-KR" sz="1800" dirty="0" smtClean="0">
                <a:solidFill>
                  <a:schemeClr val="bg1"/>
                </a:solidFill>
              </a:rPr>
              <a:t> </a:t>
            </a:r>
            <a:r>
              <a:rPr lang="en-US" altLang="ko-KR" sz="1800" dirty="0">
                <a:solidFill>
                  <a:schemeClr val="bg1"/>
                </a:solidFill>
              </a:rPr>
              <a:t>2023 from </a:t>
            </a:r>
            <a:r>
              <a:rPr lang="en-US" altLang="ko-KR" sz="1800" dirty="0">
                <a:solidFill>
                  <a:schemeClr val="bg1"/>
                </a:solidFill>
                <a:hlinkClick r:id="rId2"/>
              </a:rPr>
              <a:t>https://korean.dict.naver.com/koendict/#/</a:t>
            </a:r>
            <a:r>
              <a:rPr lang="en-US" altLang="ko-KR" sz="1800" dirty="0" smtClean="0">
                <a:solidFill>
                  <a:schemeClr val="bg1"/>
                </a:solidFill>
                <a:hlinkClick r:id="rId2"/>
              </a:rPr>
              <a:t>entry/koen/7aa5823dac23435d991b4fe1969887a6</a:t>
            </a:r>
            <a:r>
              <a:rPr lang="en-US" altLang="ko-KR" sz="1800" dirty="0" smtClean="0">
                <a:solidFill>
                  <a:schemeClr val="bg1"/>
                </a:solidFill>
              </a:rPr>
              <a:t> </a:t>
            </a:r>
            <a:endParaRPr lang="en-US" sz="1800" dirty="0">
              <a:solidFill>
                <a:schemeClr val="bg1"/>
              </a:solidFill>
            </a:endParaRPr>
          </a:p>
          <a:p>
            <a:r>
              <a:rPr lang="nn-NO" sz="1800" dirty="0">
                <a:solidFill>
                  <a:schemeClr val="bg1"/>
                </a:solidFill>
              </a:rPr>
              <a:t>Namu Wiki. (2022). </a:t>
            </a:r>
            <a:r>
              <a:rPr lang="ko-KR" altLang="en-US" sz="1800" dirty="0">
                <a:solidFill>
                  <a:schemeClr val="bg1"/>
                </a:solidFill>
              </a:rPr>
              <a:t>감개무량</a:t>
            </a:r>
            <a:r>
              <a:rPr lang="en-US" altLang="ko-KR" sz="1800" dirty="0">
                <a:solidFill>
                  <a:schemeClr val="bg1"/>
                </a:solidFill>
              </a:rPr>
              <a:t>. </a:t>
            </a:r>
            <a:r>
              <a:rPr lang="en-US" altLang="ko-KR" sz="1800" dirty="0" smtClean="0">
                <a:solidFill>
                  <a:schemeClr val="bg1"/>
                </a:solidFill>
              </a:rPr>
              <a:t>Retrieved </a:t>
            </a:r>
            <a:r>
              <a:rPr lang="en-US" altLang="ko-KR" sz="1800" dirty="0">
                <a:solidFill>
                  <a:schemeClr val="bg1"/>
                </a:solidFill>
              </a:rPr>
              <a:t>July 7</a:t>
            </a:r>
            <a:r>
              <a:rPr lang="en-US" altLang="ko-KR" sz="1800" baseline="30000" dirty="0">
                <a:solidFill>
                  <a:schemeClr val="bg1"/>
                </a:solidFill>
              </a:rPr>
              <a:t>th</a:t>
            </a:r>
            <a:r>
              <a:rPr lang="en-US" altLang="ko-KR" sz="1800" dirty="0">
                <a:solidFill>
                  <a:schemeClr val="bg1"/>
                </a:solidFill>
              </a:rPr>
              <a:t> </a:t>
            </a:r>
            <a:r>
              <a:rPr lang="en-US" altLang="ko-KR" sz="1800" dirty="0" smtClean="0">
                <a:solidFill>
                  <a:schemeClr val="bg1"/>
                </a:solidFill>
              </a:rPr>
              <a:t>2023 from </a:t>
            </a:r>
            <a:r>
              <a:rPr lang="ko-KR" altLang="en-US" sz="1800" dirty="0" smtClean="0">
                <a:solidFill>
                  <a:schemeClr val="bg1"/>
                </a:solidFill>
              </a:rPr>
              <a:t> </a:t>
            </a:r>
            <a:r>
              <a:rPr lang="nn-NO" sz="1800" dirty="0">
                <a:solidFill>
                  <a:schemeClr val="bg1"/>
                </a:solidFill>
                <a:hlinkClick r:id="rId3"/>
              </a:rPr>
              <a:t>https://namu.wiki/w/%EA%B0%90%EA%B0%9C%EB%AC%B4%EB%9F%89</a:t>
            </a:r>
            <a:r>
              <a:rPr lang="nn-NO" sz="1800" dirty="0">
                <a:solidFill>
                  <a:schemeClr val="bg1"/>
                </a:solidFill>
              </a:rPr>
              <a:t> </a:t>
            </a:r>
          </a:p>
          <a:p>
            <a:r>
              <a:rPr lang="en-US" sz="1800" dirty="0" err="1" smtClean="0">
                <a:solidFill>
                  <a:schemeClr val="bg1"/>
                </a:solidFill>
              </a:rPr>
              <a:t>Rusyana</a:t>
            </a:r>
            <a:r>
              <a:rPr lang="en-US" sz="1800" dirty="0">
                <a:solidFill>
                  <a:schemeClr val="bg1"/>
                </a:solidFill>
              </a:rPr>
              <a:t>, D., &amp; </a:t>
            </a:r>
            <a:r>
              <a:rPr lang="en-US" sz="1800" dirty="0" err="1">
                <a:solidFill>
                  <a:schemeClr val="bg1"/>
                </a:solidFill>
              </a:rPr>
              <a:t>Nugroho</a:t>
            </a:r>
            <a:r>
              <a:rPr lang="en-US" sz="1800" dirty="0">
                <a:solidFill>
                  <a:schemeClr val="bg1"/>
                </a:solidFill>
              </a:rPr>
              <a:t>, S. A. (2022). ORIENTASI PENERJEMAHAN IDIOM BAHASA KOREA DALAM WEBTOON “TOUCH </a:t>
            </a:r>
            <a:r>
              <a:rPr lang="en-US" sz="1800" dirty="0" err="1">
                <a:solidFill>
                  <a:schemeClr val="bg1"/>
                </a:solidFill>
              </a:rPr>
              <a:t>TOUCH</a:t>
            </a:r>
            <a:r>
              <a:rPr lang="en-US" sz="1800" dirty="0">
                <a:solidFill>
                  <a:schemeClr val="bg1"/>
                </a:solidFill>
              </a:rPr>
              <a:t> YOU”. BAHTERA: </a:t>
            </a:r>
            <a:r>
              <a:rPr lang="en-US" sz="1800" dirty="0" err="1">
                <a:solidFill>
                  <a:schemeClr val="bg1"/>
                </a:solidFill>
              </a:rPr>
              <a:t>Jurnal</a:t>
            </a:r>
            <a:r>
              <a:rPr lang="en-US" sz="1800" dirty="0">
                <a:solidFill>
                  <a:schemeClr val="bg1"/>
                </a:solidFill>
              </a:rPr>
              <a:t> </a:t>
            </a:r>
            <a:r>
              <a:rPr lang="en-US" sz="1800" dirty="0" err="1">
                <a:solidFill>
                  <a:schemeClr val="bg1"/>
                </a:solidFill>
              </a:rPr>
              <a:t>Pendidikan</a:t>
            </a:r>
            <a:r>
              <a:rPr lang="en-US" sz="1800" dirty="0">
                <a:solidFill>
                  <a:schemeClr val="bg1"/>
                </a:solidFill>
              </a:rPr>
              <a:t> Bahasa </a:t>
            </a:r>
            <a:r>
              <a:rPr lang="en-US" sz="1800" dirty="0" err="1">
                <a:solidFill>
                  <a:schemeClr val="bg1"/>
                </a:solidFill>
              </a:rPr>
              <a:t>dan</a:t>
            </a:r>
            <a:r>
              <a:rPr lang="en-US" sz="1800" dirty="0">
                <a:solidFill>
                  <a:schemeClr val="bg1"/>
                </a:solidFill>
              </a:rPr>
              <a:t> Sastra, 21(2), 132-145</a:t>
            </a:r>
            <a:r>
              <a:rPr lang="en-US" sz="1800" dirty="0" smtClean="0">
                <a:solidFill>
                  <a:schemeClr val="bg1"/>
                </a:solidFill>
              </a:rPr>
              <a:t>.</a:t>
            </a:r>
          </a:p>
          <a:p>
            <a:r>
              <a:rPr lang="en-US" sz="1800" dirty="0" err="1">
                <a:solidFill>
                  <a:schemeClr val="bg1"/>
                </a:solidFill>
              </a:rPr>
              <a:t>Selinger</a:t>
            </a:r>
            <a:r>
              <a:rPr lang="en-US" sz="1800" dirty="0">
                <a:solidFill>
                  <a:schemeClr val="bg1"/>
                </a:solidFill>
              </a:rPr>
              <a:t>, H. W., &amp; </a:t>
            </a:r>
            <a:r>
              <a:rPr lang="en-US" sz="1800" dirty="0" err="1">
                <a:solidFill>
                  <a:schemeClr val="bg1"/>
                </a:solidFill>
              </a:rPr>
              <a:t>Shohamy</a:t>
            </a:r>
            <a:r>
              <a:rPr lang="en-US" sz="1800" dirty="0">
                <a:solidFill>
                  <a:schemeClr val="bg1"/>
                </a:solidFill>
              </a:rPr>
              <a:t>, E. (1989). Second language research methods. Oxford: Oxford University Press.</a:t>
            </a:r>
            <a:endParaRPr lang="en-US" sz="1800" dirty="0" smtClean="0">
              <a:solidFill>
                <a:schemeClr val="bg1"/>
              </a:solidFill>
            </a:endParaRPr>
          </a:p>
          <a:p>
            <a:r>
              <a:rPr lang="en-US" sz="1800" dirty="0">
                <a:solidFill>
                  <a:schemeClr val="bg1"/>
                </a:solidFill>
              </a:rPr>
              <a:t>Shanti </a:t>
            </a:r>
            <a:r>
              <a:rPr lang="en-US" sz="1800" dirty="0" err="1">
                <a:solidFill>
                  <a:schemeClr val="bg1"/>
                </a:solidFill>
              </a:rPr>
              <a:t>Manipuspika</a:t>
            </a:r>
            <a:r>
              <a:rPr lang="en-US" sz="1800" dirty="0">
                <a:solidFill>
                  <a:schemeClr val="bg1"/>
                </a:solidFill>
              </a:rPr>
              <a:t>, Y., &amp; </a:t>
            </a:r>
            <a:r>
              <a:rPr lang="en-US" sz="1800" dirty="0" err="1">
                <a:solidFill>
                  <a:schemeClr val="bg1"/>
                </a:solidFill>
              </a:rPr>
              <a:t>Reska</a:t>
            </a:r>
            <a:r>
              <a:rPr lang="en-US" sz="1800" dirty="0">
                <a:solidFill>
                  <a:schemeClr val="bg1"/>
                </a:solidFill>
              </a:rPr>
              <a:t> Julia </a:t>
            </a:r>
            <a:r>
              <a:rPr lang="en-US" sz="1800" dirty="0" err="1">
                <a:solidFill>
                  <a:schemeClr val="bg1"/>
                </a:solidFill>
              </a:rPr>
              <a:t>Winzami</a:t>
            </a:r>
            <a:r>
              <a:rPr lang="en-US" sz="1800" dirty="0">
                <a:solidFill>
                  <a:schemeClr val="bg1"/>
                </a:solidFill>
              </a:rPr>
              <a:t>, D. (2021). Translation of idioms: How they are reflected in movie subtitling. AWEJ for Translation &amp; Literary Studies, 5(1).</a:t>
            </a:r>
          </a:p>
          <a:p>
            <a:r>
              <a:rPr lang="nn-NO" sz="1800" dirty="0" smtClean="0">
                <a:solidFill>
                  <a:schemeClr val="bg1"/>
                </a:solidFill>
              </a:rPr>
              <a:t>Sulistijani</a:t>
            </a:r>
            <a:r>
              <a:rPr lang="nn-NO" sz="1800" dirty="0">
                <a:solidFill>
                  <a:schemeClr val="bg1"/>
                </a:solidFill>
              </a:rPr>
              <a:t>, E., &amp; Parwis, F. Y. (2019). Strategi Penerjemahan Subtitling dalam Film" Ender’s Game". Deiksis, 11(03), 210-220. DOI: </a:t>
            </a:r>
            <a:r>
              <a:rPr lang="nn-NO" sz="1800" dirty="0">
                <a:solidFill>
                  <a:schemeClr val="bg1"/>
                </a:solidFill>
                <a:hlinkClick r:id="rId4"/>
              </a:rPr>
              <a:t>http://</a:t>
            </a:r>
            <a:r>
              <a:rPr lang="nn-NO" sz="1800" dirty="0" smtClean="0">
                <a:solidFill>
                  <a:schemeClr val="bg1"/>
                </a:solidFill>
                <a:hlinkClick r:id="rId4"/>
              </a:rPr>
              <a:t>dx.doi.org/10.30998/deiksis.v11i03.4111</a:t>
            </a:r>
            <a:r>
              <a:rPr lang="nn-NO" sz="1800" dirty="0" smtClean="0">
                <a:solidFill>
                  <a:schemeClr val="bg1"/>
                </a:solidFill>
              </a:rPr>
              <a:t> </a:t>
            </a:r>
          </a:p>
        </p:txBody>
      </p:sp>
    </p:spTree>
    <p:extLst>
      <p:ext uri="{BB962C8B-B14F-4D97-AF65-F5344CB8AC3E}">
        <p14:creationId xmlns:p14="http://schemas.microsoft.com/office/powerpoint/2010/main" val="300482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smtClean="0">
                <a:solidFill>
                  <a:schemeClr val="bg1"/>
                </a:solidFill>
                <a:latin typeface="+mn-lt"/>
                <a:cs typeface="Times New Roman" panose="02020603050405020304" pitchFamily="18" charset="0"/>
              </a:rPr>
              <a:t>THANK YOU!</a:t>
            </a:r>
            <a:endParaRPr lang="en-US"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1524000" y="1690888"/>
            <a:ext cx="9144000" cy="1280911"/>
          </a:xfrm>
        </p:spPr>
        <p:txBody>
          <a:bodyPr>
            <a:noAutofit/>
          </a:bodyPr>
          <a:lstStyle/>
          <a:p>
            <a:pPr>
              <a:lnSpc>
                <a:spcPct val="100000"/>
              </a:lnSpc>
            </a:pPr>
            <a:r>
              <a:rPr lang="en-US" sz="1800" b="1" dirty="0" smtClean="0">
                <a:solidFill>
                  <a:schemeClr val="bg1"/>
                </a:solidFill>
              </a:rPr>
              <a:t>Follow </a:t>
            </a:r>
            <a:r>
              <a:rPr lang="en-US" sz="1800" b="1" dirty="0" smtClean="0">
                <a:solidFill>
                  <a:schemeClr val="bg1"/>
                </a:solidFill>
              </a:rPr>
              <a:t>us</a:t>
            </a:r>
          </a:p>
          <a:p>
            <a:pPr>
              <a:lnSpc>
                <a:spcPct val="100000"/>
              </a:lnSpc>
            </a:pPr>
            <a:r>
              <a:rPr lang="en-US" sz="1800" b="1" dirty="0" smtClean="0">
                <a:solidFill>
                  <a:schemeClr val="bg1"/>
                </a:solidFill>
              </a:rPr>
              <a:t>rastyaisma@upi.edu</a:t>
            </a:r>
          </a:p>
          <a:p>
            <a:pPr>
              <a:lnSpc>
                <a:spcPct val="100000"/>
              </a:lnSpc>
            </a:pPr>
            <a:r>
              <a:rPr lang="en-US" sz="1800" b="1" dirty="0" smtClean="0">
                <a:solidFill>
                  <a:schemeClr val="bg1"/>
                </a:solidFill>
              </a:rPr>
              <a:t>didinsamsudin@upi.edu </a:t>
            </a:r>
            <a:endParaRPr lang="en-US" sz="1800" b="1" dirty="0">
              <a:solidFill>
                <a:schemeClr val="bg1"/>
              </a:solidFill>
            </a:endParaRP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INTRODUCTION</a:t>
            </a:r>
            <a:endParaRPr lang="en-US" b="1" dirty="0">
              <a:solidFill>
                <a:schemeClr val="bg1"/>
              </a:solidFill>
              <a:latin typeface="+mn-lt"/>
            </a:endParaRP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Translation is a language transfer process that helps bring culture from the source </a:t>
            </a:r>
            <a:r>
              <a:rPr lang="en-US" sz="2000" dirty="0" smtClean="0">
                <a:solidFill>
                  <a:schemeClr val="bg1"/>
                </a:solidFill>
              </a:rPr>
              <a:t>language (SL) </a:t>
            </a:r>
            <a:r>
              <a:rPr lang="en-US" sz="2000" dirty="0">
                <a:solidFill>
                  <a:schemeClr val="bg1"/>
                </a:solidFill>
              </a:rPr>
              <a:t>to the target </a:t>
            </a:r>
            <a:r>
              <a:rPr lang="en-US" sz="2000" dirty="0" smtClean="0">
                <a:solidFill>
                  <a:schemeClr val="bg1"/>
                </a:solidFill>
              </a:rPr>
              <a:t>language (TL). To </a:t>
            </a:r>
            <a:r>
              <a:rPr lang="en-US" sz="2000" dirty="0">
                <a:solidFill>
                  <a:schemeClr val="bg1"/>
                </a:solidFill>
              </a:rPr>
              <a:t>make the message from the source language acceptable, a translator must be able to properly adjust the grammatical and lexicon conditions of the translated word. This </a:t>
            </a:r>
            <a:r>
              <a:rPr lang="en-US" sz="2000" dirty="0" smtClean="0">
                <a:solidFill>
                  <a:schemeClr val="bg1"/>
                </a:solidFill>
              </a:rPr>
              <a:t>phenomenon can be </a:t>
            </a:r>
            <a:r>
              <a:rPr lang="en-US" sz="2000" dirty="0">
                <a:solidFill>
                  <a:schemeClr val="bg1"/>
                </a:solidFill>
              </a:rPr>
              <a:t>a challenge for translators, </a:t>
            </a:r>
            <a:r>
              <a:rPr lang="en-US" sz="2000" dirty="0" smtClean="0">
                <a:solidFill>
                  <a:schemeClr val="bg1"/>
                </a:solidFill>
              </a:rPr>
              <a:t>mainly </a:t>
            </a:r>
            <a:r>
              <a:rPr lang="en-US" sz="2000" dirty="0">
                <a:solidFill>
                  <a:schemeClr val="bg1"/>
                </a:solidFill>
              </a:rPr>
              <a:t>when translating culture-specific items, such as </a:t>
            </a:r>
            <a:r>
              <a:rPr lang="en-US" sz="2000" dirty="0" smtClean="0">
                <a:solidFill>
                  <a:schemeClr val="bg1"/>
                </a:solidFill>
              </a:rPr>
              <a:t>idioms that </a:t>
            </a:r>
            <a:r>
              <a:rPr lang="en-US" sz="2000" dirty="0">
                <a:solidFill>
                  <a:schemeClr val="bg1"/>
                </a:solidFill>
              </a:rPr>
              <a:t>contain cultural elements </a:t>
            </a:r>
            <a:r>
              <a:rPr lang="en-US" sz="2000" dirty="0" smtClean="0">
                <a:solidFill>
                  <a:schemeClr val="bg1"/>
                </a:solidFill>
              </a:rPr>
              <a:t>to make up the language. </a:t>
            </a:r>
            <a:r>
              <a:rPr lang="en-US" sz="2000" dirty="0">
                <a:solidFill>
                  <a:schemeClr val="bg1"/>
                </a:solidFill>
              </a:rPr>
              <a:t>These challenges can be overcome by using suitable translation strategies</a:t>
            </a:r>
            <a:r>
              <a:rPr lang="en-US" sz="2000" dirty="0" smtClean="0">
                <a:solidFill>
                  <a:schemeClr val="bg1"/>
                </a:solidFill>
              </a:rPr>
              <a:t>.</a:t>
            </a:r>
          </a:p>
          <a:p>
            <a:pPr marL="0" indent="0">
              <a:buNone/>
            </a:pPr>
            <a:r>
              <a:rPr lang="en-US" sz="2000" dirty="0" smtClean="0">
                <a:solidFill>
                  <a:schemeClr val="bg1"/>
                </a:solidFill>
              </a:rPr>
              <a:t>According to Baker (2018), there are </a:t>
            </a:r>
            <a:r>
              <a:rPr lang="en-US" sz="2000" dirty="0">
                <a:solidFill>
                  <a:schemeClr val="bg1"/>
                </a:solidFill>
              </a:rPr>
              <a:t>4</a:t>
            </a:r>
            <a:r>
              <a:rPr lang="en-US" sz="2000" dirty="0" smtClean="0">
                <a:solidFill>
                  <a:schemeClr val="bg1"/>
                </a:solidFill>
              </a:rPr>
              <a:t> strategies for translating idiomatic expressions: (1) using an idiom of similar meaning and form, (2) using an idiom of similar meaning but dissimilar form, (3) translation by paraphrase, and (4) translation by the omission.</a:t>
            </a:r>
          </a:p>
          <a:p>
            <a:pPr marL="0" indent="0">
              <a:buNone/>
            </a:pPr>
            <a:r>
              <a:rPr lang="en-US" sz="2000" dirty="0">
                <a:solidFill>
                  <a:schemeClr val="bg1"/>
                </a:solidFill>
              </a:rPr>
              <a:t>The writer finds an interesting translation phenomenon in the variety show 'GOING SEVENTEEN', where the idiom is translated literally first before adding the context of the </a:t>
            </a:r>
            <a:r>
              <a:rPr lang="en-US" sz="2000" dirty="0" smtClean="0">
                <a:solidFill>
                  <a:schemeClr val="bg1"/>
                </a:solidFill>
              </a:rPr>
              <a:t>idiom’s meaning. </a:t>
            </a:r>
            <a:r>
              <a:rPr lang="en-US" sz="2000" dirty="0">
                <a:solidFill>
                  <a:schemeClr val="bg1"/>
                </a:solidFill>
              </a:rPr>
              <a:t>Therefore, this research was conducted to determine the types of translation strategies applied to the </a:t>
            </a:r>
            <a:r>
              <a:rPr lang="en-US" sz="2000" i="1" dirty="0">
                <a:solidFill>
                  <a:schemeClr val="bg1"/>
                </a:solidFill>
              </a:rPr>
              <a:t>variety show</a:t>
            </a:r>
            <a:r>
              <a:rPr lang="en-US" sz="2000" dirty="0">
                <a:solidFill>
                  <a:schemeClr val="bg1"/>
                </a:solidFill>
              </a:rPr>
              <a:t> 'GOING SEVENTEEN'.</a:t>
            </a:r>
          </a:p>
        </p:txBody>
      </p:sp>
    </p:spTree>
    <p:extLst>
      <p:ext uri="{BB962C8B-B14F-4D97-AF65-F5344CB8AC3E}">
        <p14:creationId xmlns:p14="http://schemas.microsoft.com/office/powerpoint/2010/main" val="295069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LITERATURE REVIEW</a:t>
            </a:r>
            <a:endParaRPr lang="en-US" b="1" dirty="0">
              <a:solidFill>
                <a:schemeClr val="bg1"/>
              </a:solidFill>
              <a:latin typeface="+mn-lt"/>
            </a:endParaRP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The first previous study, </a:t>
            </a:r>
            <a:r>
              <a:rPr lang="en-US" sz="2000" i="1" dirty="0">
                <a:solidFill>
                  <a:schemeClr val="bg1"/>
                </a:solidFill>
              </a:rPr>
              <a:t>entitled 'Orientation of Translation of Korean Idioms in the </a:t>
            </a:r>
            <a:r>
              <a:rPr lang="en-US" sz="2000" i="1" dirty="0" err="1">
                <a:solidFill>
                  <a:schemeClr val="bg1"/>
                </a:solidFill>
              </a:rPr>
              <a:t>Webtoon</a:t>
            </a:r>
            <a:r>
              <a:rPr lang="en-US" sz="2000" i="1" dirty="0">
                <a:solidFill>
                  <a:schemeClr val="bg1"/>
                </a:solidFill>
              </a:rPr>
              <a:t> “Touch </a:t>
            </a:r>
            <a:r>
              <a:rPr lang="en-US" sz="2000" i="1" dirty="0" err="1">
                <a:solidFill>
                  <a:schemeClr val="bg1"/>
                </a:solidFill>
              </a:rPr>
              <a:t>Touch</a:t>
            </a:r>
            <a:r>
              <a:rPr lang="en-US" sz="2000" i="1" dirty="0">
                <a:solidFill>
                  <a:schemeClr val="bg1"/>
                </a:solidFill>
              </a:rPr>
              <a:t> You”' </a:t>
            </a:r>
            <a:r>
              <a:rPr lang="en-US" sz="2000" dirty="0">
                <a:solidFill>
                  <a:schemeClr val="bg1"/>
                </a:solidFill>
              </a:rPr>
              <a:t>was written by </a:t>
            </a:r>
            <a:r>
              <a:rPr lang="en-US" sz="2000" dirty="0" err="1">
                <a:solidFill>
                  <a:schemeClr val="bg1"/>
                </a:solidFill>
              </a:rPr>
              <a:t>Dewi</a:t>
            </a:r>
            <a:r>
              <a:rPr lang="en-US" sz="2000" dirty="0">
                <a:solidFill>
                  <a:schemeClr val="bg1"/>
                </a:solidFill>
              </a:rPr>
              <a:t> </a:t>
            </a:r>
            <a:r>
              <a:rPr lang="en-US" sz="2000" dirty="0" err="1">
                <a:solidFill>
                  <a:schemeClr val="bg1"/>
                </a:solidFill>
              </a:rPr>
              <a:t>Rusyana</a:t>
            </a:r>
            <a:r>
              <a:rPr lang="en-US" sz="2000" dirty="0">
                <a:solidFill>
                  <a:schemeClr val="bg1"/>
                </a:solidFill>
              </a:rPr>
              <a:t> and </a:t>
            </a:r>
            <a:r>
              <a:rPr lang="en-US" sz="2000" dirty="0" err="1">
                <a:solidFill>
                  <a:schemeClr val="bg1"/>
                </a:solidFill>
              </a:rPr>
              <a:t>Suray</a:t>
            </a:r>
            <a:r>
              <a:rPr lang="en-US" sz="2000" dirty="0">
                <a:solidFill>
                  <a:schemeClr val="bg1"/>
                </a:solidFill>
              </a:rPr>
              <a:t> </a:t>
            </a:r>
            <a:r>
              <a:rPr lang="en-US" sz="2000" dirty="0" err="1">
                <a:solidFill>
                  <a:schemeClr val="bg1"/>
                </a:solidFill>
              </a:rPr>
              <a:t>Agung</a:t>
            </a:r>
            <a:r>
              <a:rPr lang="en-US" sz="2000" dirty="0">
                <a:solidFill>
                  <a:schemeClr val="bg1"/>
                </a:solidFill>
              </a:rPr>
              <a:t> </a:t>
            </a:r>
            <a:r>
              <a:rPr lang="en-US" sz="2000" dirty="0" err="1">
                <a:solidFill>
                  <a:schemeClr val="bg1"/>
                </a:solidFill>
              </a:rPr>
              <a:t>Nugroho</a:t>
            </a:r>
            <a:r>
              <a:rPr lang="en-US" sz="2000" dirty="0">
                <a:solidFill>
                  <a:schemeClr val="bg1"/>
                </a:solidFill>
              </a:rPr>
              <a:t> in 2022. This research explains more about the technique of translating Korean idioms using the theory of Molina and </a:t>
            </a:r>
            <a:r>
              <a:rPr lang="en-US" sz="2000" dirty="0" err="1">
                <a:solidFill>
                  <a:schemeClr val="bg1"/>
                </a:solidFill>
              </a:rPr>
              <a:t>Albir</a:t>
            </a:r>
            <a:r>
              <a:rPr lang="en-US" sz="2000" dirty="0">
                <a:solidFill>
                  <a:schemeClr val="bg1"/>
                </a:solidFill>
              </a:rPr>
              <a:t> (2002</a:t>
            </a:r>
            <a:r>
              <a:rPr lang="en-US" sz="2000" dirty="0" smtClean="0">
                <a:solidFill>
                  <a:schemeClr val="bg1"/>
                </a:solidFill>
              </a:rPr>
              <a:t>). </a:t>
            </a:r>
            <a:r>
              <a:rPr lang="en-US" sz="2000" dirty="0">
                <a:solidFill>
                  <a:schemeClr val="bg1"/>
                </a:solidFill>
              </a:rPr>
              <a:t>The result obtained is that the translation method used in the </a:t>
            </a:r>
            <a:r>
              <a:rPr lang="en-US" sz="2000" i="1" dirty="0" err="1">
                <a:solidFill>
                  <a:schemeClr val="bg1"/>
                </a:solidFill>
              </a:rPr>
              <a:t>webtoon</a:t>
            </a:r>
            <a:r>
              <a:rPr lang="en-US" sz="2000" dirty="0">
                <a:solidFill>
                  <a:schemeClr val="bg1"/>
                </a:solidFill>
              </a:rPr>
              <a:t> is </a:t>
            </a:r>
            <a:r>
              <a:rPr lang="en-US" sz="2000" dirty="0" smtClean="0">
                <a:solidFill>
                  <a:schemeClr val="bg1"/>
                </a:solidFill>
              </a:rPr>
              <a:t>mainly </a:t>
            </a:r>
            <a:r>
              <a:rPr lang="en-US" sz="2000" dirty="0">
                <a:solidFill>
                  <a:schemeClr val="bg1"/>
                </a:solidFill>
              </a:rPr>
              <a:t>oriented toward the source language. There are </a:t>
            </a:r>
            <a:r>
              <a:rPr lang="en-US" sz="2000" dirty="0" smtClean="0">
                <a:solidFill>
                  <a:schemeClr val="bg1"/>
                </a:solidFill>
              </a:rPr>
              <a:t>seven </a:t>
            </a:r>
            <a:r>
              <a:rPr lang="en-US" sz="2000" dirty="0">
                <a:solidFill>
                  <a:schemeClr val="bg1"/>
                </a:solidFill>
              </a:rPr>
              <a:t>different translation techniques, with the most common equivalent techniques. However, applying this technique does not guarantee </a:t>
            </a:r>
            <a:r>
              <a:rPr lang="en-US" sz="2000" dirty="0" smtClean="0">
                <a:solidFill>
                  <a:schemeClr val="bg1"/>
                </a:solidFill>
              </a:rPr>
              <a:t>that the </a:t>
            </a:r>
            <a:r>
              <a:rPr lang="en-US" sz="2000" dirty="0">
                <a:solidFill>
                  <a:schemeClr val="bg1"/>
                </a:solidFill>
              </a:rPr>
              <a:t>message can be conveyed correctly because of the translator's obstacles in understanding the culture and source language</a:t>
            </a:r>
            <a:r>
              <a:rPr lang="en-US" sz="2000" dirty="0" smtClean="0">
                <a:solidFill>
                  <a:schemeClr val="bg1"/>
                </a:solidFill>
              </a:rPr>
              <a:t>.</a:t>
            </a:r>
          </a:p>
          <a:p>
            <a:pPr marL="0" indent="0">
              <a:buNone/>
            </a:pPr>
            <a:r>
              <a:rPr lang="en-US" sz="2000" dirty="0">
                <a:solidFill>
                  <a:schemeClr val="bg1"/>
                </a:solidFill>
              </a:rPr>
              <a:t>Another previous study entitled </a:t>
            </a:r>
            <a:r>
              <a:rPr lang="en-US" sz="2000" i="1" dirty="0">
                <a:solidFill>
                  <a:schemeClr val="bg1"/>
                </a:solidFill>
              </a:rPr>
              <a:t>'Translation of Idioms: How They are Reflected in Movie Subtitling' </a:t>
            </a:r>
            <a:r>
              <a:rPr lang="en-US" sz="2000" dirty="0">
                <a:solidFill>
                  <a:schemeClr val="bg1"/>
                </a:solidFill>
              </a:rPr>
              <a:t>by Yana Shanti </a:t>
            </a:r>
            <a:r>
              <a:rPr lang="en-US" sz="2000" dirty="0" err="1">
                <a:solidFill>
                  <a:schemeClr val="bg1"/>
                </a:solidFill>
              </a:rPr>
              <a:t>Manipuspika</a:t>
            </a:r>
            <a:r>
              <a:rPr lang="en-US" sz="2000" dirty="0">
                <a:solidFill>
                  <a:schemeClr val="bg1"/>
                </a:solidFill>
              </a:rPr>
              <a:t> and </a:t>
            </a:r>
            <a:r>
              <a:rPr lang="en-US" sz="2000" dirty="0" err="1">
                <a:solidFill>
                  <a:schemeClr val="bg1"/>
                </a:solidFill>
              </a:rPr>
              <a:t>Damai</a:t>
            </a:r>
            <a:r>
              <a:rPr lang="en-US" sz="2000" dirty="0">
                <a:solidFill>
                  <a:schemeClr val="bg1"/>
                </a:solidFill>
              </a:rPr>
              <a:t> </a:t>
            </a:r>
            <a:r>
              <a:rPr lang="en-US" sz="2000" dirty="0" err="1">
                <a:solidFill>
                  <a:schemeClr val="bg1"/>
                </a:solidFill>
              </a:rPr>
              <a:t>Reska</a:t>
            </a:r>
            <a:r>
              <a:rPr lang="en-US" sz="2000" dirty="0">
                <a:solidFill>
                  <a:schemeClr val="bg1"/>
                </a:solidFill>
              </a:rPr>
              <a:t> Julia </a:t>
            </a:r>
            <a:r>
              <a:rPr lang="en-US" sz="2000" dirty="0" err="1">
                <a:solidFill>
                  <a:schemeClr val="bg1"/>
                </a:solidFill>
              </a:rPr>
              <a:t>Winzami</a:t>
            </a:r>
            <a:r>
              <a:rPr lang="en-US" sz="2000" dirty="0">
                <a:solidFill>
                  <a:schemeClr val="bg1"/>
                </a:solidFill>
              </a:rPr>
              <a:t> was released in 2021. This research discusses the technique of translating idioms in the film </a:t>
            </a:r>
            <a:r>
              <a:rPr lang="en-US" sz="2000" i="1" dirty="0">
                <a:solidFill>
                  <a:schemeClr val="bg1"/>
                </a:solidFill>
              </a:rPr>
              <a:t>'Murder On the Orient Express' </a:t>
            </a:r>
            <a:r>
              <a:rPr lang="en-US" sz="2000" dirty="0">
                <a:solidFill>
                  <a:schemeClr val="bg1"/>
                </a:solidFill>
              </a:rPr>
              <a:t>using Baker's theory ( 2018). The result is </a:t>
            </a:r>
            <a:r>
              <a:rPr lang="en-US" sz="2000" dirty="0" smtClean="0">
                <a:solidFill>
                  <a:schemeClr val="bg1"/>
                </a:solidFill>
              </a:rPr>
              <a:t>described that </a:t>
            </a:r>
            <a:r>
              <a:rPr lang="en-US" sz="2000" dirty="0">
                <a:solidFill>
                  <a:schemeClr val="bg1"/>
                </a:solidFill>
              </a:rPr>
              <a:t>translators more often translate English idioms using paraphrasing techniques because they cannot find suitable idioms in Indonesian.</a:t>
            </a:r>
          </a:p>
        </p:txBody>
      </p:sp>
    </p:spTree>
    <p:extLst>
      <p:ext uri="{BB962C8B-B14F-4D97-AF65-F5344CB8AC3E}">
        <p14:creationId xmlns:p14="http://schemas.microsoft.com/office/powerpoint/2010/main" val="2324887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METHOD</a:t>
            </a:r>
            <a:endParaRPr lang="en-US" b="1" dirty="0">
              <a:solidFill>
                <a:schemeClr val="bg1"/>
              </a:solidFill>
              <a:latin typeface="+mn-lt"/>
            </a:endParaRP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This study employed descriptive qualitative research, </a:t>
            </a:r>
            <a:r>
              <a:rPr lang="en-US" sz="2000" dirty="0" smtClean="0">
                <a:solidFill>
                  <a:schemeClr val="bg1"/>
                </a:solidFill>
              </a:rPr>
              <a:t>described </a:t>
            </a:r>
            <a:r>
              <a:rPr lang="en-US" sz="2000" dirty="0">
                <a:solidFill>
                  <a:schemeClr val="bg1"/>
                </a:solidFill>
              </a:rPr>
              <a:t>as an investigation into which verbal or written data is descriptively assessed. This study is intended to be qualitative because qualitative research collects data in words or images rather than numbers </a:t>
            </a:r>
            <a:r>
              <a:rPr lang="en-US" sz="2000" dirty="0" smtClean="0">
                <a:solidFill>
                  <a:schemeClr val="bg1"/>
                </a:solidFill>
              </a:rPr>
              <a:t>(</a:t>
            </a:r>
            <a:r>
              <a:rPr lang="en-US" sz="2000" dirty="0" err="1" smtClean="0">
                <a:solidFill>
                  <a:schemeClr val="bg1"/>
                </a:solidFill>
              </a:rPr>
              <a:t>Fraenkel</a:t>
            </a:r>
            <a:r>
              <a:rPr lang="en-US" sz="2000" dirty="0" smtClean="0">
                <a:solidFill>
                  <a:schemeClr val="bg1"/>
                </a:solidFill>
              </a:rPr>
              <a:t> </a:t>
            </a:r>
            <a:r>
              <a:rPr lang="en-US" sz="2000" dirty="0">
                <a:solidFill>
                  <a:schemeClr val="bg1"/>
                </a:solidFill>
              </a:rPr>
              <a:t>&amp; </a:t>
            </a:r>
            <a:r>
              <a:rPr lang="en-US" sz="2000" dirty="0" err="1">
                <a:solidFill>
                  <a:schemeClr val="bg1"/>
                </a:solidFill>
              </a:rPr>
              <a:t>Wallen</a:t>
            </a:r>
            <a:r>
              <a:rPr lang="en-US" sz="2000" dirty="0">
                <a:solidFill>
                  <a:schemeClr val="bg1"/>
                </a:solidFill>
              </a:rPr>
              <a:t>, 2010: 423). This indicates that the research's data were presented </a:t>
            </a:r>
            <a:r>
              <a:rPr lang="en-US" sz="2000" dirty="0" smtClean="0">
                <a:solidFill>
                  <a:schemeClr val="bg1"/>
                </a:solidFill>
              </a:rPr>
              <a:t>with </a:t>
            </a:r>
            <a:r>
              <a:rPr lang="en-US" sz="2000" dirty="0">
                <a:solidFill>
                  <a:schemeClr val="bg1"/>
                </a:solidFill>
              </a:rPr>
              <a:t>a thorough explanation of the </a:t>
            </a:r>
            <a:r>
              <a:rPr lang="en-US" sz="2000" dirty="0" smtClean="0">
                <a:solidFill>
                  <a:schemeClr val="bg1"/>
                </a:solidFill>
              </a:rPr>
              <a:t>analysis </a:t>
            </a:r>
            <a:r>
              <a:rPr lang="en-US" sz="2000" dirty="0">
                <a:solidFill>
                  <a:schemeClr val="bg1"/>
                </a:solidFill>
              </a:rPr>
              <a:t>findings. </a:t>
            </a:r>
            <a:r>
              <a:rPr lang="en-US" sz="2000" dirty="0" err="1" smtClean="0">
                <a:solidFill>
                  <a:schemeClr val="bg1"/>
                </a:solidFill>
              </a:rPr>
              <a:t>Selinger</a:t>
            </a:r>
            <a:r>
              <a:rPr lang="en-US" sz="2000" dirty="0" smtClean="0">
                <a:solidFill>
                  <a:schemeClr val="bg1"/>
                </a:solidFill>
              </a:rPr>
              <a:t> </a:t>
            </a:r>
            <a:r>
              <a:rPr lang="en-US" sz="2000" dirty="0">
                <a:solidFill>
                  <a:schemeClr val="bg1"/>
                </a:solidFill>
              </a:rPr>
              <a:t>(1989</a:t>
            </a:r>
            <a:r>
              <a:rPr lang="en-US" sz="2000" dirty="0" smtClean="0">
                <a:solidFill>
                  <a:schemeClr val="bg1"/>
                </a:solidFill>
              </a:rPr>
              <a:t>) also said, “Descriptive </a:t>
            </a:r>
            <a:r>
              <a:rPr lang="en-US" sz="2000" dirty="0">
                <a:solidFill>
                  <a:schemeClr val="bg1"/>
                </a:solidFill>
              </a:rPr>
              <a:t>research involves a set of techniques designed to specify, describe, or explain what occurs or is interpreted in nature without adding or explaining anything significant." </a:t>
            </a:r>
            <a:endParaRPr lang="en-US" sz="2000" dirty="0" smtClean="0">
              <a:solidFill>
                <a:schemeClr val="bg1"/>
              </a:solidFill>
            </a:endParaRPr>
          </a:p>
          <a:p>
            <a:pPr marL="0" indent="0">
              <a:buNone/>
            </a:pPr>
            <a:r>
              <a:rPr lang="en-US" sz="2000" dirty="0" smtClean="0">
                <a:solidFill>
                  <a:schemeClr val="bg1"/>
                </a:solidFill>
              </a:rPr>
              <a:t>The </a:t>
            </a:r>
            <a:r>
              <a:rPr lang="en-US" sz="2000" dirty="0">
                <a:solidFill>
                  <a:schemeClr val="bg1"/>
                </a:solidFill>
              </a:rPr>
              <a:t>data studied came from </a:t>
            </a:r>
            <a:r>
              <a:rPr lang="en-US" sz="2000" dirty="0" smtClean="0">
                <a:solidFill>
                  <a:schemeClr val="bg1"/>
                </a:solidFill>
              </a:rPr>
              <a:t>the Korean source language (SL) text and </a:t>
            </a:r>
            <a:r>
              <a:rPr lang="en-US" sz="2000" dirty="0">
                <a:solidFill>
                  <a:schemeClr val="bg1"/>
                </a:solidFill>
              </a:rPr>
              <a:t>the Indonesian target language (TL) in the subtitles, </a:t>
            </a:r>
            <a:r>
              <a:rPr lang="en-US" sz="2000" dirty="0" smtClean="0">
                <a:solidFill>
                  <a:schemeClr val="bg1"/>
                </a:solidFill>
              </a:rPr>
              <a:t>obtained </a:t>
            </a:r>
            <a:r>
              <a:rPr lang="en-US" sz="2000" dirty="0">
                <a:solidFill>
                  <a:schemeClr val="bg1"/>
                </a:solidFill>
              </a:rPr>
              <a:t>from the </a:t>
            </a:r>
            <a:r>
              <a:rPr lang="en-US" sz="2000" dirty="0" smtClean="0">
                <a:solidFill>
                  <a:schemeClr val="bg1"/>
                </a:solidFill>
              </a:rPr>
              <a:t>content analysis results </a:t>
            </a:r>
            <a:r>
              <a:rPr lang="en-US" sz="2000" dirty="0">
                <a:solidFill>
                  <a:schemeClr val="bg1"/>
                </a:solidFill>
              </a:rPr>
              <a:t>using the note-taking method. Researchers </a:t>
            </a:r>
            <a:r>
              <a:rPr lang="en-US" sz="2000" dirty="0" smtClean="0">
                <a:solidFill>
                  <a:schemeClr val="bg1"/>
                </a:solidFill>
              </a:rPr>
              <a:t>took 32 episodes from ‘GOING SEVENTEEN’ season 2022. </a:t>
            </a:r>
            <a:r>
              <a:rPr lang="en-US" sz="2000" dirty="0">
                <a:solidFill>
                  <a:schemeClr val="bg1"/>
                </a:solidFill>
              </a:rPr>
              <a:t>T</a:t>
            </a:r>
            <a:r>
              <a:rPr lang="en-US" sz="2000" dirty="0" smtClean="0">
                <a:solidFill>
                  <a:schemeClr val="bg1"/>
                </a:solidFill>
              </a:rPr>
              <a:t>he 120 idioms </a:t>
            </a:r>
            <a:r>
              <a:rPr lang="en-US" sz="2000" dirty="0">
                <a:solidFill>
                  <a:schemeClr val="bg1"/>
                </a:solidFill>
              </a:rPr>
              <a:t>obtained are then </a:t>
            </a:r>
            <a:r>
              <a:rPr lang="en-US" sz="2000" dirty="0" err="1" smtClean="0">
                <a:solidFill>
                  <a:schemeClr val="bg1"/>
                </a:solidFill>
              </a:rPr>
              <a:t>analysed</a:t>
            </a:r>
            <a:r>
              <a:rPr lang="en-US" sz="2000" dirty="0" smtClean="0">
                <a:solidFill>
                  <a:schemeClr val="bg1"/>
                </a:solidFill>
              </a:rPr>
              <a:t> </a:t>
            </a:r>
            <a:r>
              <a:rPr lang="en-US" sz="2000" dirty="0">
                <a:solidFill>
                  <a:schemeClr val="bg1"/>
                </a:solidFill>
              </a:rPr>
              <a:t>using Baker's translation strategy theory (2018).</a:t>
            </a:r>
            <a:endParaRPr lang="en-US" sz="2000" dirty="0" smtClean="0">
              <a:solidFill>
                <a:schemeClr val="bg1"/>
              </a:solidFill>
            </a:endParaRPr>
          </a:p>
        </p:txBody>
      </p:sp>
    </p:spTree>
    <p:extLst>
      <p:ext uri="{BB962C8B-B14F-4D97-AF65-F5344CB8AC3E}">
        <p14:creationId xmlns:p14="http://schemas.microsoft.com/office/powerpoint/2010/main" val="915989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FINDING AND DISCUSSION</a:t>
            </a:r>
            <a:endParaRPr lang="en-US" b="1" dirty="0">
              <a:solidFill>
                <a:schemeClr val="bg1"/>
              </a:solidFill>
              <a:latin typeface="+mn-lt"/>
            </a:endParaRPr>
          </a:p>
        </p:txBody>
      </p:sp>
      <p:sp>
        <p:nvSpPr>
          <p:cNvPr id="6" name="TextBox 5"/>
          <p:cNvSpPr txBox="1"/>
          <p:nvPr/>
        </p:nvSpPr>
        <p:spPr>
          <a:xfrm>
            <a:off x="6718300" y="1650683"/>
            <a:ext cx="5054600" cy="3416320"/>
          </a:xfrm>
          <a:prstGeom prst="rect">
            <a:avLst/>
          </a:prstGeom>
          <a:noFill/>
        </p:spPr>
        <p:txBody>
          <a:bodyPr wrap="square" rtlCol="0">
            <a:spAutoFit/>
          </a:bodyPr>
          <a:lstStyle/>
          <a:p>
            <a:r>
              <a:rPr lang="en-US" b="1" dirty="0" smtClean="0">
                <a:solidFill>
                  <a:schemeClr val="bg1"/>
                </a:solidFill>
              </a:rPr>
              <a:t>1. Using an Idiom of Similar Meaning and Forms</a:t>
            </a:r>
          </a:p>
          <a:p>
            <a:endParaRPr lang="en-US" dirty="0">
              <a:solidFill>
                <a:schemeClr val="bg1"/>
              </a:solidFill>
            </a:endParaRPr>
          </a:p>
          <a:p>
            <a:r>
              <a:rPr lang="en-US" b="1" dirty="0" smtClean="0">
                <a:solidFill>
                  <a:schemeClr val="bg1"/>
                </a:solidFill>
              </a:rPr>
              <a:t>SL: </a:t>
            </a:r>
            <a:r>
              <a:rPr lang="ko-KR" altLang="en-US" b="1" dirty="0" smtClean="0">
                <a:solidFill>
                  <a:schemeClr val="bg1"/>
                </a:solidFill>
              </a:rPr>
              <a:t>뿌린 대로 거두는 콘텐츠 </a:t>
            </a:r>
            <a:endParaRPr lang="en-US" altLang="ko-KR" b="1" dirty="0" smtClean="0">
              <a:solidFill>
                <a:schemeClr val="bg1"/>
              </a:solidFill>
            </a:endParaRPr>
          </a:p>
          <a:p>
            <a:r>
              <a:rPr lang="en-US" b="1" dirty="0" smtClean="0">
                <a:solidFill>
                  <a:schemeClr val="bg1"/>
                </a:solidFill>
              </a:rPr>
              <a:t>TL: </a:t>
            </a:r>
            <a:r>
              <a:rPr lang="en-US" b="1" dirty="0" err="1" smtClean="0">
                <a:solidFill>
                  <a:schemeClr val="bg1"/>
                </a:solidFill>
              </a:rPr>
              <a:t>Apa</a:t>
            </a:r>
            <a:r>
              <a:rPr lang="en-US" b="1" dirty="0" smtClean="0">
                <a:solidFill>
                  <a:schemeClr val="bg1"/>
                </a:solidFill>
              </a:rPr>
              <a:t> yang kamu </a:t>
            </a:r>
            <a:r>
              <a:rPr lang="en-US" b="1" dirty="0" err="1" smtClean="0">
                <a:solidFill>
                  <a:schemeClr val="bg1"/>
                </a:solidFill>
              </a:rPr>
              <a:t>tabur</a:t>
            </a:r>
            <a:r>
              <a:rPr lang="en-US" b="1" dirty="0" smtClean="0">
                <a:solidFill>
                  <a:schemeClr val="bg1"/>
                </a:solidFill>
              </a:rPr>
              <a:t>, </a:t>
            </a:r>
            <a:r>
              <a:rPr lang="en-US" b="1" dirty="0" err="1" smtClean="0">
                <a:solidFill>
                  <a:schemeClr val="bg1"/>
                </a:solidFill>
              </a:rPr>
              <a:t>itu</a:t>
            </a:r>
            <a:r>
              <a:rPr lang="en-US" b="1" dirty="0" smtClean="0">
                <a:solidFill>
                  <a:schemeClr val="bg1"/>
                </a:solidFill>
              </a:rPr>
              <a:t> yang kamu </a:t>
            </a:r>
            <a:r>
              <a:rPr lang="en-US" b="1" dirty="0" err="1" smtClean="0">
                <a:solidFill>
                  <a:schemeClr val="bg1"/>
                </a:solidFill>
              </a:rPr>
              <a:t>tuai</a:t>
            </a:r>
            <a:r>
              <a:rPr lang="en-US" b="1" dirty="0" smtClean="0">
                <a:solidFill>
                  <a:schemeClr val="bg1"/>
                </a:solidFill>
              </a:rPr>
              <a:t>.</a:t>
            </a:r>
          </a:p>
          <a:p>
            <a:endParaRPr lang="en-US" dirty="0">
              <a:solidFill>
                <a:schemeClr val="bg1"/>
              </a:solidFill>
            </a:endParaRPr>
          </a:p>
          <a:p>
            <a:pPr algn="just"/>
            <a:r>
              <a:rPr lang="en-US" altLang="ko-KR" dirty="0" smtClean="0">
                <a:solidFill>
                  <a:schemeClr val="bg1"/>
                </a:solidFill>
              </a:rPr>
              <a:t>‘</a:t>
            </a:r>
            <a:r>
              <a:rPr lang="ko-KR" altLang="en-US" dirty="0" smtClean="0">
                <a:solidFill>
                  <a:schemeClr val="bg1"/>
                </a:solidFill>
              </a:rPr>
              <a:t>뿌린 대로 거둔다</a:t>
            </a:r>
            <a:r>
              <a:rPr lang="en-US" altLang="ko-KR" dirty="0" smtClean="0">
                <a:solidFill>
                  <a:schemeClr val="bg1"/>
                </a:solidFill>
              </a:rPr>
              <a:t>’ is a Korean proverb which means ‘you reap what you sow’ </a:t>
            </a:r>
            <a:r>
              <a:rPr lang="en-US" altLang="ko-KR" dirty="0">
                <a:solidFill>
                  <a:schemeClr val="bg1"/>
                </a:solidFill>
              </a:rPr>
              <a:t>or ‘everything that happens is a result of things which you have done in the </a:t>
            </a:r>
            <a:r>
              <a:rPr lang="en-US" altLang="ko-KR" dirty="0" smtClean="0">
                <a:solidFill>
                  <a:schemeClr val="bg1"/>
                </a:solidFill>
              </a:rPr>
              <a:t>past’. This proverb in Indonesian is ‘</a:t>
            </a:r>
            <a:r>
              <a:rPr lang="en-US" altLang="ko-KR" dirty="0" err="1" smtClean="0">
                <a:solidFill>
                  <a:schemeClr val="bg1"/>
                </a:solidFill>
              </a:rPr>
              <a:t>Apa</a:t>
            </a:r>
            <a:r>
              <a:rPr lang="en-US" altLang="ko-KR" dirty="0" smtClean="0">
                <a:solidFill>
                  <a:schemeClr val="bg1"/>
                </a:solidFill>
              </a:rPr>
              <a:t> yang kamu </a:t>
            </a:r>
            <a:r>
              <a:rPr lang="en-US" altLang="ko-KR" dirty="0" err="1" smtClean="0">
                <a:solidFill>
                  <a:schemeClr val="bg1"/>
                </a:solidFill>
              </a:rPr>
              <a:t>tabur</a:t>
            </a:r>
            <a:r>
              <a:rPr lang="en-US" altLang="ko-KR" dirty="0" smtClean="0">
                <a:solidFill>
                  <a:schemeClr val="bg1"/>
                </a:solidFill>
              </a:rPr>
              <a:t>, </a:t>
            </a:r>
            <a:r>
              <a:rPr lang="en-US" altLang="ko-KR" dirty="0" err="1" smtClean="0">
                <a:solidFill>
                  <a:schemeClr val="bg1"/>
                </a:solidFill>
              </a:rPr>
              <a:t>itu</a:t>
            </a:r>
            <a:r>
              <a:rPr lang="en-US" altLang="ko-KR" dirty="0" smtClean="0">
                <a:solidFill>
                  <a:schemeClr val="bg1"/>
                </a:solidFill>
              </a:rPr>
              <a:t> yang kamu </a:t>
            </a:r>
            <a:r>
              <a:rPr lang="en-US" altLang="ko-KR" dirty="0" err="1" smtClean="0">
                <a:solidFill>
                  <a:schemeClr val="bg1"/>
                </a:solidFill>
              </a:rPr>
              <a:t>tuai</a:t>
            </a:r>
            <a:r>
              <a:rPr lang="en-US" altLang="ko-KR" dirty="0" smtClean="0">
                <a:solidFill>
                  <a:schemeClr val="bg1"/>
                </a:solidFill>
              </a:rPr>
              <a:t>’, so the translator used an idiom of similar meaning and forms to transfer the exact context for the viewers.</a:t>
            </a:r>
            <a:endParaRPr lang="id-ID" dirty="0">
              <a:solidFill>
                <a:schemeClr val="bg1"/>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283" y="1650683"/>
            <a:ext cx="6076425" cy="3416320"/>
          </a:xfrm>
        </p:spPr>
      </p:pic>
    </p:spTree>
    <p:extLst>
      <p:ext uri="{BB962C8B-B14F-4D97-AF65-F5344CB8AC3E}">
        <p14:creationId xmlns:p14="http://schemas.microsoft.com/office/powerpoint/2010/main" val="599952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FINDING AND DISCUSSION</a:t>
            </a:r>
            <a:endParaRPr lang="en-US" b="1" dirty="0">
              <a:solidFill>
                <a:schemeClr val="bg1"/>
              </a:solidFill>
              <a:latin typeface="+mn-lt"/>
            </a:endParaRPr>
          </a:p>
        </p:txBody>
      </p:sp>
      <p:sp>
        <p:nvSpPr>
          <p:cNvPr id="6" name="TextBox 5"/>
          <p:cNvSpPr txBox="1"/>
          <p:nvPr/>
        </p:nvSpPr>
        <p:spPr>
          <a:xfrm>
            <a:off x="6705600" y="1650683"/>
            <a:ext cx="5003800" cy="3970318"/>
          </a:xfrm>
          <a:prstGeom prst="rect">
            <a:avLst/>
          </a:prstGeom>
          <a:noFill/>
        </p:spPr>
        <p:txBody>
          <a:bodyPr wrap="square" rtlCol="0">
            <a:spAutoFit/>
          </a:bodyPr>
          <a:lstStyle/>
          <a:p>
            <a:r>
              <a:rPr lang="en-US" b="1" dirty="0">
                <a:solidFill>
                  <a:schemeClr val="bg1"/>
                </a:solidFill>
              </a:rPr>
              <a:t>2</a:t>
            </a:r>
            <a:r>
              <a:rPr lang="en-US" b="1" dirty="0" smtClean="0">
                <a:solidFill>
                  <a:schemeClr val="bg1"/>
                </a:solidFill>
              </a:rPr>
              <a:t>. Using </a:t>
            </a:r>
            <a:r>
              <a:rPr lang="en-US" b="1" dirty="0">
                <a:solidFill>
                  <a:schemeClr val="bg1"/>
                </a:solidFill>
              </a:rPr>
              <a:t>an </a:t>
            </a:r>
            <a:r>
              <a:rPr lang="en-US" b="1" dirty="0" smtClean="0">
                <a:solidFill>
                  <a:schemeClr val="bg1"/>
                </a:solidFill>
              </a:rPr>
              <a:t>Idiom </a:t>
            </a:r>
            <a:r>
              <a:rPr lang="en-US" b="1" dirty="0">
                <a:solidFill>
                  <a:schemeClr val="bg1"/>
                </a:solidFill>
              </a:rPr>
              <a:t>of </a:t>
            </a:r>
            <a:r>
              <a:rPr lang="en-US" b="1" dirty="0" smtClean="0">
                <a:solidFill>
                  <a:schemeClr val="bg1"/>
                </a:solidFill>
              </a:rPr>
              <a:t>Similar </a:t>
            </a:r>
            <a:r>
              <a:rPr lang="en-US" b="1" dirty="0">
                <a:solidFill>
                  <a:schemeClr val="bg1"/>
                </a:solidFill>
              </a:rPr>
              <a:t>M</a:t>
            </a:r>
            <a:r>
              <a:rPr lang="en-US" b="1" dirty="0" smtClean="0">
                <a:solidFill>
                  <a:schemeClr val="bg1"/>
                </a:solidFill>
              </a:rPr>
              <a:t>eaning but Dissimilar Form</a:t>
            </a:r>
          </a:p>
          <a:p>
            <a:endParaRPr lang="en-US" b="1" dirty="0">
              <a:solidFill>
                <a:schemeClr val="bg1"/>
              </a:solidFill>
            </a:endParaRPr>
          </a:p>
          <a:p>
            <a:r>
              <a:rPr lang="en-US" b="1" dirty="0" smtClean="0">
                <a:solidFill>
                  <a:schemeClr val="bg1"/>
                </a:solidFill>
              </a:rPr>
              <a:t>SL: </a:t>
            </a:r>
            <a:r>
              <a:rPr lang="ko-KR" altLang="en-US" b="1" dirty="0" smtClean="0">
                <a:solidFill>
                  <a:schemeClr val="bg1"/>
                </a:solidFill>
              </a:rPr>
              <a:t>그냥 너 장난 아니다 </a:t>
            </a:r>
            <a:r>
              <a:rPr lang="en-US" altLang="ko-KR" b="1" dirty="0" smtClean="0">
                <a:solidFill>
                  <a:schemeClr val="bg1"/>
                </a:solidFill>
              </a:rPr>
              <a:t>[</a:t>
            </a:r>
            <a:r>
              <a:rPr lang="ko-KR" altLang="en-US" b="1" dirty="0" smtClean="0">
                <a:solidFill>
                  <a:schemeClr val="bg1"/>
                </a:solidFill>
              </a:rPr>
              <a:t>감개무량</a:t>
            </a:r>
            <a:r>
              <a:rPr lang="en-US" altLang="ko-KR" b="1" dirty="0" smtClean="0">
                <a:solidFill>
                  <a:schemeClr val="bg1"/>
                </a:solidFill>
              </a:rPr>
              <a:t>]</a:t>
            </a:r>
            <a:endParaRPr lang="en-US" b="1" dirty="0" smtClean="0">
              <a:solidFill>
                <a:schemeClr val="bg1"/>
              </a:solidFill>
            </a:endParaRPr>
          </a:p>
          <a:p>
            <a:r>
              <a:rPr lang="en-US" b="1" dirty="0" smtClean="0">
                <a:solidFill>
                  <a:schemeClr val="bg1"/>
                </a:solidFill>
              </a:rPr>
              <a:t>TL: </a:t>
            </a:r>
            <a:r>
              <a:rPr lang="en-US" b="1" dirty="0" err="1" smtClean="0">
                <a:solidFill>
                  <a:schemeClr val="bg1"/>
                </a:solidFill>
              </a:rPr>
              <a:t>Kau</a:t>
            </a:r>
            <a:r>
              <a:rPr lang="en-US" b="1" dirty="0" smtClean="0">
                <a:solidFill>
                  <a:schemeClr val="bg1"/>
                </a:solidFill>
              </a:rPr>
              <a:t> </a:t>
            </a:r>
            <a:r>
              <a:rPr lang="en-US" b="1" dirty="0" err="1" smtClean="0">
                <a:solidFill>
                  <a:schemeClr val="bg1"/>
                </a:solidFill>
              </a:rPr>
              <a:t>luar</a:t>
            </a:r>
            <a:r>
              <a:rPr lang="en-US" b="1" dirty="0" smtClean="0">
                <a:solidFill>
                  <a:schemeClr val="bg1"/>
                </a:solidFill>
              </a:rPr>
              <a:t> </a:t>
            </a:r>
            <a:r>
              <a:rPr lang="en-US" b="1" dirty="0" err="1" smtClean="0">
                <a:solidFill>
                  <a:schemeClr val="bg1"/>
                </a:solidFill>
              </a:rPr>
              <a:t>biasa</a:t>
            </a:r>
            <a:r>
              <a:rPr lang="en-US" b="1" dirty="0" smtClean="0">
                <a:solidFill>
                  <a:schemeClr val="bg1"/>
                </a:solidFill>
              </a:rPr>
              <a:t> [</a:t>
            </a:r>
            <a:r>
              <a:rPr lang="en-US" b="1" dirty="0" err="1" smtClean="0">
                <a:solidFill>
                  <a:schemeClr val="bg1"/>
                </a:solidFill>
              </a:rPr>
              <a:t>Dia</a:t>
            </a:r>
            <a:r>
              <a:rPr lang="en-US" b="1" dirty="0" smtClean="0">
                <a:solidFill>
                  <a:schemeClr val="bg1"/>
                </a:solidFill>
              </a:rPr>
              <a:t> </a:t>
            </a:r>
            <a:r>
              <a:rPr lang="en-US" b="1" dirty="0" err="1" smtClean="0">
                <a:solidFill>
                  <a:schemeClr val="bg1"/>
                </a:solidFill>
              </a:rPr>
              <a:t>bahagia</a:t>
            </a:r>
            <a:r>
              <a:rPr lang="en-US" b="1" dirty="0" smtClean="0">
                <a:solidFill>
                  <a:schemeClr val="bg1"/>
                </a:solidFill>
              </a:rPr>
              <a:t>]</a:t>
            </a:r>
          </a:p>
          <a:p>
            <a:endParaRPr lang="en-US" dirty="0" smtClean="0">
              <a:solidFill>
                <a:schemeClr val="bg1"/>
              </a:solidFill>
            </a:endParaRPr>
          </a:p>
          <a:p>
            <a:pPr algn="just"/>
            <a:r>
              <a:rPr lang="en-US" dirty="0" smtClean="0">
                <a:solidFill>
                  <a:schemeClr val="bg1"/>
                </a:solidFill>
              </a:rPr>
              <a:t>‘</a:t>
            </a:r>
            <a:r>
              <a:rPr lang="ko-KR" altLang="en-US" dirty="0" smtClean="0">
                <a:solidFill>
                  <a:schemeClr val="bg1"/>
                </a:solidFill>
              </a:rPr>
              <a:t>장난 아니다</a:t>
            </a:r>
            <a:r>
              <a:rPr lang="en-US" altLang="ko-KR" dirty="0" smtClean="0">
                <a:solidFill>
                  <a:schemeClr val="bg1"/>
                </a:solidFill>
              </a:rPr>
              <a:t>‘ can literally translate to ‘you are no joke’, but the translator translates it to ‘</a:t>
            </a:r>
            <a:r>
              <a:rPr lang="en-US" altLang="ko-KR" dirty="0" err="1" smtClean="0">
                <a:solidFill>
                  <a:schemeClr val="bg1"/>
                </a:solidFill>
              </a:rPr>
              <a:t>kau</a:t>
            </a:r>
            <a:r>
              <a:rPr lang="en-US" altLang="ko-KR" dirty="0" smtClean="0">
                <a:solidFill>
                  <a:schemeClr val="bg1"/>
                </a:solidFill>
              </a:rPr>
              <a:t> </a:t>
            </a:r>
            <a:r>
              <a:rPr lang="en-US" altLang="ko-KR" dirty="0" err="1" smtClean="0">
                <a:solidFill>
                  <a:schemeClr val="bg1"/>
                </a:solidFill>
              </a:rPr>
              <a:t>luar</a:t>
            </a:r>
            <a:r>
              <a:rPr lang="en-US" altLang="ko-KR" dirty="0" smtClean="0">
                <a:solidFill>
                  <a:schemeClr val="bg1"/>
                </a:solidFill>
              </a:rPr>
              <a:t> </a:t>
            </a:r>
            <a:r>
              <a:rPr lang="en-US" altLang="ko-KR" dirty="0" err="1" smtClean="0">
                <a:solidFill>
                  <a:schemeClr val="bg1"/>
                </a:solidFill>
              </a:rPr>
              <a:t>biasa</a:t>
            </a:r>
            <a:r>
              <a:rPr lang="en-US" altLang="ko-KR" dirty="0" smtClean="0">
                <a:solidFill>
                  <a:schemeClr val="bg1"/>
                </a:solidFill>
              </a:rPr>
              <a:t>’, which has the same meaning but in different lexical forms. While ‘</a:t>
            </a:r>
            <a:r>
              <a:rPr lang="ko-KR" altLang="en-US" dirty="0" smtClean="0">
                <a:solidFill>
                  <a:schemeClr val="bg1"/>
                </a:solidFill>
              </a:rPr>
              <a:t>감개무량</a:t>
            </a:r>
            <a:r>
              <a:rPr lang="en-US" altLang="ko-KR" dirty="0" smtClean="0">
                <a:solidFill>
                  <a:schemeClr val="bg1"/>
                </a:solidFill>
              </a:rPr>
              <a:t>’ is a </a:t>
            </a:r>
            <a:r>
              <a:rPr lang="ko-KR" altLang="en-US" dirty="0" smtClean="0">
                <a:solidFill>
                  <a:schemeClr val="bg1"/>
                </a:solidFill>
              </a:rPr>
              <a:t>사자성어 </a:t>
            </a:r>
            <a:r>
              <a:rPr lang="en-US" altLang="ko-KR" dirty="0" smtClean="0">
                <a:solidFill>
                  <a:schemeClr val="bg1"/>
                </a:solidFill>
              </a:rPr>
              <a:t>or four-character Hanja idiomatic expression which means ‘overwhelming feelings.’ It translated to ‘</a:t>
            </a:r>
            <a:r>
              <a:rPr lang="en-US" altLang="ko-KR" dirty="0" err="1" smtClean="0">
                <a:solidFill>
                  <a:schemeClr val="bg1"/>
                </a:solidFill>
              </a:rPr>
              <a:t>Dia</a:t>
            </a:r>
            <a:r>
              <a:rPr lang="en-US" altLang="ko-KR" dirty="0" smtClean="0">
                <a:solidFill>
                  <a:schemeClr val="bg1"/>
                </a:solidFill>
              </a:rPr>
              <a:t> </a:t>
            </a:r>
            <a:r>
              <a:rPr lang="en-US" altLang="ko-KR" dirty="0" err="1" smtClean="0">
                <a:solidFill>
                  <a:schemeClr val="bg1"/>
                </a:solidFill>
              </a:rPr>
              <a:t>bahagia</a:t>
            </a:r>
            <a:r>
              <a:rPr lang="en-US" altLang="ko-KR" dirty="0" smtClean="0">
                <a:solidFill>
                  <a:schemeClr val="bg1"/>
                </a:solidFill>
              </a:rPr>
              <a:t>’ instead and had a different form with the original idiom.</a:t>
            </a:r>
            <a:endParaRPr lang="en-US" dirty="0" smtClean="0">
              <a:solidFill>
                <a:schemeClr val="bg1"/>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582" y="1650683"/>
            <a:ext cx="6031773" cy="3391217"/>
          </a:xfrm>
        </p:spPr>
      </p:pic>
    </p:spTree>
    <p:extLst>
      <p:ext uri="{BB962C8B-B14F-4D97-AF65-F5344CB8AC3E}">
        <p14:creationId xmlns:p14="http://schemas.microsoft.com/office/powerpoint/2010/main" val="87482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FINDING AND DISCUSSION</a:t>
            </a:r>
            <a:endParaRPr lang="en-US" b="1" dirty="0">
              <a:solidFill>
                <a:schemeClr val="bg1"/>
              </a:solidFill>
              <a:latin typeface="+mn-lt"/>
            </a:endParaRPr>
          </a:p>
        </p:txBody>
      </p:sp>
      <p:sp>
        <p:nvSpPr>
          <p:cNvPr id="6" name="TextBox 5"/>
          <p:cNvSpPr txBox="1"/>
          <p:nvPr/>
        </p:nvSpPr>
        <p:spPr>
          <a:xfrm>
            <a:off x="6832600" y="1650683"/>
            <a:ext cx="4711700" cy="3139321"/>
          </a:xfrm>
          <a:prstGeom prst="rect">
            <a:avLst/>
          </a:prstGeom>
          <a:noFill/>
        </p:spPr>
        <p:txBody>
          <a:bodyPr wrap="square" rtlCol="0">
            <a:spAutoFit/>
          </a:bodyPr>
          <a:lstStyle/>
          <a:p>
            <a:r>
              <a:rPr lang="en-US" b="1" dirty="0">
                <a:solidFill>
                  <a:schemeClr val="bg1"/>
                </a:solidFill>
              </a:rPr>
              <a:t>3</a:t>
            </a:r>
            <a:r>
              <a:rPr lang="en-US" b="1" dirty="0" smtClean="0">
                <a:solidFill>
                  <a:schemeClr val="bg1"/>
                </a:solidFill>
              </a:rPr>
              <a:t>. Translation by paraphrase</a:t>
            </a:r>
          </a:p>
          <a:p>
            <a:endParaRPr lang="en-US" b="1" dirty="0">
              <a:solidFill>
                <a:schemeClr val="bg1"/>
              </a:solidFill>
            </a:endParaRPr>
          </a:p>
          <a:p>
            <a:r>
              <a:rPr lang="en-US" b="1" dirty="0" smtClean="0">
                <a:solidFill>
                  <a:schemeClr val="bg1"/>
                </a:solidFill>
              </a:rPr>
              <a:t>SL: </a:t>
            </a:r>
            <a:r>
              <a:rPr lang="ko-KR" altLang="en-US" b="1" dirty="0" smtClean="0">
                <a:solidFill>
                  <a:schemeClr val="bg1"/>
                </a:solidFill>
              </a:rPr>
              <a:t>자기의 길을 너무 갔지</a:t>
            </a:r>
            <a:endParaRPr lang="en-US" altLang="ko-KR" b="1" dirty="0" smtClean="0">
              <a:solidFill>
                <a:schemeClr val="bg1"/>
              </a:solidFill>
            </a:endParaRPr>
          </a:p>
          <a:p>
            <a:r>
              <a:rPr lang="en-US" b="1" dirty="0" smtClean="0">
                <a:solidFill>
                  <a:schemeClr val="bg1"/>
                </a:solidFill>
              </a:rPr>
              <a:t>TL: </a:t>
            </a:r>
            <a:r>
              <a:rPr lang="en-US" b="1" dirty="0" err="1" smtClean="0">
                <a:solidFill>
                  <a:schemeClr val="bg1"/>
                </a:solidFill>
              </a:rPr>
              <a:t>Dulu</a:t>
            </a:r>
            <a:r>
              <a:rPr lang="en-US" b="1" dirty="0" smtClean="0">
                <a:solidFill>
                  <a:schemeClr val="bg1"/>
                </a:solidFill>
              </a:rPr>
              <a:t> </a:t>
            </a:r>
            <a:r>
              <a:rPr lang="en-US" b="1" dirty="0" err="1" smtClean="0">
                <a:solidFill>
                  <a:schemeClr val="bg1"/>
                </a:solidFill>
              </a:rPr>
              <a:t>dia</a:t>
            </a:r>
            <a:r>
              <a:rPr lang="en-US" b="1" dirty="0" smtClean="0">
                <a:solidFill>
                  <a:schemeClr val="bg1"/>
                </a:solidFill>
              </a:rPr>
              <a:t> </a:t>
            </a:r>
            <a:r>
              <a:rPr lang="en-US" b="1" dirty="0" err="1" smtClean="0">
                <a:solidFill>
                  <a:schemeClr val="bg1"/>
                </a:solidFill>
              </a:rPr>
              <a:t>bertindak</a:t>
            </a:r>
            <a:r>
              <a:rPr lang="en-US" b="1" dirty="0" smtClean="0">
                <a:solidFill>
                  <a:schemeClr val="bg1"/>
                </a:solidFill>
              </a:rPr>
              <a:t> </a:t>
            </a:r>
            <a:r>
              <a:rPr lang="en-US" b="1" dirty="0" err="1" smtClean="0">
                <a:solidFill>
                  <a:schemeClr val="bg1"/>
                </a:solidFill>
              </a:rPr>
              <a:t>semaunya</a:t>
            </a:r>
            <a:r>
              <a:rPr lang="en-US" b="1" dirty="0" smtClean="0">
                <a:solidFill>
                  <a:schemeClr val="bg1"/>
                </a:solidFill>
              </a:rPr>
              <a:t>.</a:t>
            </a:r>
          </a:p>
          <a:p>
            <a:endParaRPr lang="en-US" dirty="0" smtClean="0">
              <a:solidFill>
                <a:schemeClr val="bg1"/>
              </a:solidFill>
            </a:endParaRPr>
          </a:p>
          <a:p>
            <a:pPr algn="just"/>
            <a:r>
              <a:rPr lang="en-US" dirty="0" smtClean="0">
                <a:solidFill>
                  <a:schemeClr val="bg1"/>
                </a:solidFill>
              </a:rPr>
              <a:t>The literal translation of the SL can be translated as ‘he was gone too far in his way’, but the translator translated it into ‘</a:t>
            </a:r>
            <a:r>
              <a:rPr lang="en-US" dirty="0" err="1" smtClean="0">
                <a:solidFill>
                  <a:schemeClr val="bg1"/>
                </a:solidFill>
              </a:rPr>
              <a:t>dulu</a:t>
            </a:r>
            <a:r>
              <a:rPr lang="en-US" dirty="0" smtClean="0">
                <a:solidFill>
                  <a:schemeClr val="bg1"/>
                </a:solidFill>
              </a:rPr>
              <a:t> </a:t>
            </a:r>
            <a:r>
              <a:rPr lang="en-US" dirty="0" err="1" smtClean="0">
                <a:solidFill>
                  <a:schemeClr val="bg1"/>
                </a:solidFill>
              </a:rPr>
              <a:t>dia</a:t>
            </a:r>
            <a:r>
              <a:rPr lang="en-US" dirty="0" smtClean="0">
                <a:solidFill>
                  <a:schemeClr val="bg1"/>
                </a:solidFill>
              </a:rPr>
              <a:t> </a:t>
            </a:r>
            <a:r>
              <a:rPr lang="en-US" dirty="0" err="1" smtClean="0">
                <a:solidFill>
                  <a:schemeClr val="bg1"/>
                </a:solidFill>
              </a:rPr>
              <a:t>bertindak</a:t>
            </a:r>
            <a:r>
              <a:rPr lang="en-US" dirty="0" smtClean="0">
                <a:solidFill>
                  <a:schemeClr val="bg1"/>
                </a:solidFill>
              </a:rPr>
              <a:t> </a:t>
            </a:r>
            <a:r>
              <a:rPr lang="en-US" dirty="0" err="1" smtClean="0">
                <a:solidFill>
                  <a:schemeClr val="bg1"/>
                </a:solidFill>
              </a:rPr>
              <a:t>semaunya</a:t>
            </a:r>
            <a:r>
              <a:rPr lang="en-US" dirty="0" smtClean="0">
                <a:solidFill>
                  <a:schemeClr val="bg1"/>
                </a:solidFill>
              </a:rPr>
              <a:t>’. They paraphrased it using different words and grammatical structures to fit the context of the conversation more.</a:t>
            </a:r>
            <a:endParaRPr lang="en-US" dirty="0">
              <a:solidFill>
                <a:schemeClr val="bg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583" y="1650682"/>
            <a:ext cx="6076425" cy="3416321"/>
          </a:xfrm>
        </p:spPr>
      </p:pic>
    </p:spTree>
    <p:extLst>
      <p:ext uri="{BB962C8B-B14F-4D97-AF65-F5344CB8AC3E}">
        <p14:creationId xmlns:p14="http://schemas.microsoft.com/office/powerpoint/2010/main" val="2936109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FINDING AND DISCUSSION</a:t>
            </a:r>
            <a:endParaRPr lang="en-US" b="1" dirty="0">
              <a:solidFill>
                <a:schemeClr val="bg1"/>
              </a:solidFill>
              <a:latin typeface="+mn-lt"/>
            </a:endParaRPr>
          </a:p>
        </p:txBody>
      </p:sp>
      <p:sp>
        <p:nvSpPr>
          <p:cNvPr id="6" name="TextBox 5"/>
          <p:cNvSpPr txBox="1"/>
          <p:nvPr/>
        </p:nvSpPr>
        <p:spPr>
          <a:xfrm>
            <a:off x="6972300" y="1650683"/>
            <a:ext cx="4800600" cy="3139321"/>
          </a:xfrm>
          <a:prstGeom prst="rect">
            <a:avLst/>
          </a:prstGeom>
          <a:noFill/>
        </p:spPr>
        <p:txBody>
          <a:bodyPr wrap="square" rtlCol="0">
            <a:spAutoFit/>
          </a:bodyPr>
          <a:lstStyle/>
          <a:p>
            <a:r>
              <a:rPr lang="en-US" b="1" dirty="0" smtClean="0">
                <a:solidFill>
                  <a:schemeClr val="bg1"/>
                </a:solidFill>
              </a:rPr>
              <a:t>4. Translation of Omission</a:t>
            </a:r>
          </a:p>
          <a:p>
            <a:endParaRPr lang="en-US" b="1" dirty="0">
              <a:solidFill>
                <a:schemeClr val="bg1"/>
              </a:solidFill>
            </a:endParaRPr>
          </a:p>
          <a:p>
            <a:r>
              <a:rPr lang="en-US" b="1" dirty="0" smtClean="0">
                <a:solidFill>
                  <a:schemeClr val="bg1"/>
                </a:solidFill>
              </a:rPr>
              <a:t>SL: </a:t>
            </a:r>
            <a:r>
              <a:rPr lang="ko-KR" altLang="en-US" b="1" dirty="0">
                <a:solidFill>
                  <a:schemeClr val="bg1"/>
                </a:solidFill>
              </a:rPr>
              <a:t>사사건건 불평불만이 심한 </a:t>
            </a:r>
            <a:r>
              <a:rPr lang="ko-KR" altLang="en-US" b="1" dirty="0" smtClean="0">
                <a:solidFill>
                  <a:schemeClr val="bg1"/>
                </a:solidFill>
              </a:rPr>
              <a:t>동료</a:t>
            </a:r>
            <a:endParaRPr lang="en-US" altLang="ko-KR" b="1" dirty="0" smtClean="0">
              <a:solidFill>
                <a:schemeClr val="bg1"/>
              </a:solidFill>
            </a:endParaRPr>
          </a:p>
          <a:p>
            <a:r>
              <a:rPr lang="en-US" b="1" dirty="0" smtClean="0">
                <a:solidFill>
                  <a:schemeClr val="bg1"/>
                </a:solidFill>
              </a:rPr>
              <a:t>TL: </a:t>
            </a:r>
            <a:r>
              <a:rPr lang="en-US" b="1" dirty="0" err="1" smtClean="0">
                <a:solidFill>
                  <a:schemeClr val="bg1"/>
                </a:solidFill>
              </a:rPr>
              <a:t>Rekan</a:t>
            </a:r>
            <a:r>
              <a:rPr lang="en-US" b="1" dirty="0" smtClean="0">
                <a:solidFill>
                  <a:schemeClr val="bg1"/>
                </a:solidFill>
              </a:rPr>
              <a:t> </a:t>
            </a:r>
            <a:r>
              <a:rPr lang="en-US" b="1" dirty="0" err="1" smtClean="0">
                <a:solidFill>
                  <a:schemeClr val="bg1"/>
                </a:solidFill>
              </a:rPr>
              <a:t>kerja</a:t>
            </a:r>
            <a:r>
              <a:rPr lang="en-US" b="1" dirty="0" smtClean="0">
                <a:solidFill>
                  <a:schemeClr val="bg1"/>
                </a:solidFill>
              </a:rPr>
              <a:t> yang </a:t>
            </a:r>
            <a:r>
              <a:rPr lang="en-US" b="1" dirty="0" err="1" smtClean="0">
                <a:solidFill>
                  <a:schemeClr val="bg1"/>
                </a:solidFill>
              </a:rPr>
              <a:t>banyak</a:t>
            </a:r>
            <a:r>
              <a:rPr lang="en-US" b="1" dirty="0" smtClean="0">
                <a:solidFill>
                  <a:schemeClr val="bg1"/>
                </a:solidFill>
              </a:rPr>
              <a:t> </a:t>
            </a:r>
            <a:r>
              <a:rPr lang="en-US" b="1" dirty="0" err="1" smtClean="0">
                <a:solidFill>
                  <a:schemeClr val="bg1"/>
                </a:solidFill>
              </a:rPr>
              <a:t>mengeluh</a:t>
            </a:r>
            <a:endParaRPr lang="en-US" b="1" dirty="0" smtClean="0">
              <a:solidFill>
                <a:schemeClr val="bg1"/>
              </a:solidFill>
            </a:endParaRPr>
          </a:p>
          <a:p>
            <a:endParaRPr lang="en-US" dirty="0" smtClean="0">
              <a:solidFill>
                <a:schemeClr val="bg1"/>
              </a:solidFill>
            </a:endParaRPr>
          </a:p>
          <a:p>
            <a:r>
              <a:rPr lang="en-US" dirty="0" smtClean="0">
                <a:solidFill>
                  <a:schemeClr val="bg1"/>
                </a:solidFill>
              </a:rPr>
              <a:t>‘</a:t>
            </a:r>
            <a:r>
              <a:rPr lang="ko-KR" altLang="en-US" dirty="0" smtClean="0">
                <a:solidFill>
                  <a:schemeClr val="bg1"/>
                </a:solidFill>
              </a:rPr>
              <a:t>사사건건</a:t>
            </a:r>
            <a:r>
              <a:rPr lang="en-US" altLang="ko-KR" dirty="0" smtClean="0">
                <a:solidFill>
                  <a:schemeClr val="bg1"/>
                </a:solidFill>
              </a:rPr>
              <a:t>’ is also a four-character Hanja idiomatic expression which means ‘all applicable events’. The translator omitted the idiom since it would be a waste of words, and the subtitle would be too long to read even if it has equivalent </a:t>
            </a:r>
            <a:r>
              <a:rPr lang="en-US" altLang="ko-KR" dirty="0" smtClean="0">
                <a:solidFill>
                  <a:schemeClr val="bg1"/>
                </a:solidFill>
              </a:rPr>
              <a:t>terms </a:t>
            </a:r>
            <a:r>
              <a:rPr lang="en-US" altLang="ko-KR" dirty="0" smtClean="0">
                <a:solidFill>
                  <a:schemeClr val="bg1"/>
                </a:solidFill>
              </a:rPr>
              <a:t>in the TL.</a:t>
            </a:r>
            <a:endParaRPr lang="en-US" dirty="0">
              <a:solidFill>
                <a:schemeClr val="bg1"/>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582" y="1650683"/>
            <a:ext cx="6256107" cy="3517343"/>
          </a:xfrm>
        </p:spPr>
      </p:pic>
    </p:spTree>
    <p:extLst>
      <p:ext uri="{BB962C8B-B14F-4D97-AF65-F5344CB8AC3E}">
        <p14:creationId xmlns:p14="http://schemas.microsoft.com/office/powerpoint/2010/main" val="1557662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smtClean="0">
                <a:solidFill>
                  <a:schemeClr val="bg1"/>
                </a:solidFill>
                <a:latin typeface="+mn-lt"/>
              </a:rPr>
              <a:t>CONCLUSION</a:t>
            </a:r>
            <a:endParaRPr lang="en-US" b="1" dirty="0">
              <a:solidFill>
                <a:schemeClr val="bg1"/>
              </a:solidFill>
              <a:latin typeface="+mn-lt"/>
            </a:endParaRP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smtClean="0">
                <a:solidFill>
                  <a:schemeClr val="bg1"/>
                </a:solidFill>
              </a:rPr>
              <a:t>It </a:t>
            </a:r>
            <a:r>
              <a:rPr lang="en-US" sz="2000" dirty="0">
                <a:solidFill>
                  <a:schemeClr val="bg1"/>
                </a:solidFill>
              </a:rPr>
              <a:t>can be concluded that the most frequently used strategy was using the same idiom of the same meaning but with a different form with 50 idioms, followed by the same form and meaning with 35 idioms. These two strategies </a:t>
            </a:r>
            <a:r>
              <a:rPr lang="en-US" sz="2000" dirty="0" smtClean="0">
                <a:solidFill>
                  <a:schemeClr val="bg1"/>
                </a:solidFill>
              </a:rPr>
              <a:t>can convey </a:t>
            </a:r>
            <a:r>
              <a:rPr lang="en-US" sz="2000" dirty="0">
                <a:solidFill>
                  <a:schemeClr val="bg1"/>
                </a:solidFill>
              </a:rPr>
              <a:t>the </a:t>
            </a:r>
            <a:r>
              <a:rPr lang="en-US" sz="2000" dirty="0" smtClean="0">
                <a:solidFill>
                  <a:schemeClr val="bg1"/>
                </a:solidFill>
              </a:rPr>
              <a:t>sense </a:t>
            </a:r>
            <a:r>
              <a:rPr lang="en-US" sz="2000" dirty="0">
                <a:solidFill>
                  <a:schemeClr val="bg1"/>
                </a:solidFill>
              </a:rPr>
              <a:t>of Korean idioms into Indonesian in the variety show. Meanwhile, 29 idioms use the paraphrasing strategy, and 6 idioms use the omission strategy. These two strategies are lesser because the translator tries to maintain the original meaning of the idiom so that the audience can also understand the language and culture contained in the idiom.</a:t>
            </a:r>
            <a:endParaRPr lang="en-US" sz="2000" dirty="0" smtClean="0">
              <a:solidFill>
                <a:schemeClr val="bg1"/>
              </a:solidFill>
            </a:endParaRPr>
          </a:p>
        </p:txBody>
      </p:sp>
    </p:spTree>
    <p:extLst>
      <p:ext uri="{BB962C8B-B14F-4D97-AF65-F5344CB8AC3E}">
        <p14:creationId xmlns:p14="http://schemas.microsoft.com/office/powerpoint/2010/main" val="2965204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1237</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맑은 고딕</vt:lpstr>
      <vt:lpstr>Arial</vt:lpstr>
      <vt:lpstr>Calibri</vt:lpstr>
      <vt:lpstr>Calibri Light</vt:lpstr>
      <vt:lpstr>Times New Roman</vt:lpstr>
      <vt:lpstr>Office Theme</vt:lpstr>
      <vt:lpstr>THE TRANSLATION STRATEGIES OF KOREAN IDIOMATIC EXPRESSIONS IN THE ‘GOING SEVENTEEN’ VARIETY SHOW</vt:lpstr>
      <vt:lpstr>INTRODUCTION</vt:lpstr>
      <vt:lpstr>LITERATURE REVIEW</vt:lpstr>
      <vt:lpstr>METHOD</vt:lpstr>
      <vt:lpstr>FINDING AND DISCUSSION</vt:lpstr>
      <vt:lpstr>FINDING AND DISCUSSION</vt:lpstr>
      <vt:lpstr>FINDING AND DISCUSSION</vt:lpstr>
      <vt:lpstr>FINDING AND 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User</cp:lastModifiedBy>
  <cp:revision>63</cp:revision>
  <dcterms:created xsi:type="dcterms:W3CDTF">2023-04-14T06:04:15Z</dcterms:created>
  <dcterms:modified xsi:type="dcterms:W3CDTF">2023-07-26T10:13:15Z</dcterms:modified>
</cp:coreProperties>
</file>