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iniu@upi.edu"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13602" y="819119"/>
            <a:ext cx="11812385" cy="879475"/>
          </a:xfrm>
        </p:spPr>
        <p:txBody>
          <a:bodyPr>
            <a:noAutofit/>
          </a:bodyPr>
          <a:lstStyle/>
          <a:p>
            <a:r>
              <a:rPr lang="en-US" sz="2000" b="1" dirty="0">
                <a:solidFill>
                  <a:schemeClr val="bg1"/>
                </a:solidFill>
                <a:latin typeface="+mn-lt"/>
                <a:cs typeface="Times New Roman" panose="02020603050405020304" pitchFamily="18" charset="0"/>
              </a:rPr>
              <a:t>EXAMINING THE MEANING OF THE GREBEG SURAN SEDEKAH LAUT TRADITIONAL CEREMONY FOR COMMUNITIES COASTAL AREAS: A CASE STUDY IN KEBUMEN </a:t>
            </a:r>
          </a:p>
        </p:txBody>
      </p:sp>
      <p:sp>
        <p:nvSpPr>
          <p:cNvPr id="6" name="Subtitle 5"/>
          <p:cNvSpPr>
            <a:spLocks noGrp="1"/>
          </p:cNvSpPr>
          <p:nvPr>
            <p:ph type="subTitle" idx="1"/>
          </p:nvPr>
        </p:nvSpPr>
        <p:spPr>
          <a:xfrm>
            <a:off x="551411" y="1966694"/>
            <a:ext cx="11089177" cy="940248"/>
          </a:xfrm>
        </p:spPr>
        <p:txBody>
          <a:bodyPr>
            <a:normAutofit/>
          </a:bodyPr>
          <a:lstStyle/>
          <a:p>
            <a:pPr>
              <a:lnSpc>
                <a:spcPct val="100000"/>
              </a:lnSpc>
            </a:pPr>
            <a:r>
              <a:rPr lang="en-US" sz="1600" b="1" dirty="0">
                <a:solidFill>
                  <a:schemeClr val="bg1"/>
                </a:solidFill>
              </a:rPr>
              <a:t>Rini Utari (s), </a:t>
            </a:r>
            <a:r>
              <a:rPr lang="en-US" sz="1600" b="1" dirty="0" err="1">
                <a:solidFill>
                  <a:schemeClr val="bg1"/>
                </a:solidFill>
              </a:rPr>
              <a:t>Annisa</a:t>
            </a:r>
            <a:r>
              <a:rPr lang="en-US" sz="1600" b="1" dirty="0">
                <a:solidFill>
                  <a:schemeClr val="bg1"/>
                </a:solidFill>
              </a:rPr>
              <a:t> </a:t>
            </a:r>
            <a:r>
              <a:rPr lang="en-US" sz="1600" b="1" dirty="0" err="1">
                <a:solidFill>
                  <a:schemeClr val="bg1"/>
                </a:solidFill>
              </a:rPr>
              <a:t>Gilang</a:t>
            </a:r>
            <a:r>
              <a:rPr lang="en-US" sz="1600" b="1" dirty="0">
                <a:solidFill>
                  <a:schemeClr val="bg1"/>
                </a:solidFill>
              </a:rPr>
              <a:t> </a:t>
            </a:r>
            <a:r>
              <a:rPr lang="en-US" sz="1600" b="1" dirty="0" err="1">
                <a:solidFill>
                  <a:schemeClr val="bg1"/>
                </a:solidFill>
              </a:rPr>
              <a:t>Fitriah</a:t>
            </a:r>
            <a:r>
              <a:rPr lang="en-US" sz="1600" b="1" dirty="0">
                <a:solidFill>
                  <a:schemeClr val="bg1"/>
                </a:solidFill>
              </a:rPr>
              <a:t>, </a:t>
            </a:r>
            <a:r>
              <a:rPr lang="en-US" sz="1600" b="1" dirty="0" err="1">
                <a:solidFill>
                  <a:schemeClr val="bg1"/>
                </a:solidFill>
              </a:rPr>
              <a:t>Rike</a:t>
            </a:r>
            <a:r>
              <a:rPr lang="en-US" sz="1600" b="1" dirty="0">
                <a:solidFill>
                  <a:schemeClr val="bg1"/>
                </a:solidFill>
              </a:rPr>
              <a:t> Damayanti, Mahmud </a:t>
            </a:r>
            <a:r>
              <a:rPr lang="en-US" sz="1600" b="1" dirty="0" err="1">
                <a:solidFill>
                  <a:schemeClr val="bg1"/>
                </a:solidFill>
              </a:rPr>
              <a:t>Fasya</a:t>
            </a:r>
            <a:endParaRPr lang="en-US" sz="1600" b="1" dirty="0">
              <a:solidFill>
                <a:schemeClr val="bg1"/>
              </a:solidFill>
            </a:endParaRPr>
          </a:p>
          <a:p>
            <a:pPr>
              <a:lnSpc>
                <a:spcPct val="100000"/>
              </a:lnSpc>
            </a:pPr>
            <a:r>
              <a:rPr lang="en-US" sz="1600" b="1" dirty="0">
                <a:solidFill>
                  <a:schemeClr val="bg1"/>
                </a:solidFill>
                <a:hlinkClick r:id="rId3"/>
              </a:rPr>
              <a:t>riniu@upi.edu</a:t>
            </a:r>
            <a:r>
              <a:rPr lang="en-US" sz="1600" b="1" dirty="0">
                <a:solidFill>
                  <a:schemeClr val="bg1"/>
                </a:solidFill>
              </a:rPr>
              <a:t>  (s).</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ABS-ICOLLITE-23234</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617283"/>
            <a:ext cx="10874481" cy="4311879"/>
          </a:xfrm>
        </p:spPr>
        <p:txBody>
          <a:bodyPr>
            <a:noAutofit/>
          </a:bodyPr>
          <a:lstStyle/>
          <a:p>
            <a:pPr algn="just" rtl="0" fontAlgn="base">
              <a:spcBef>
                <a:spcPts val="0"/>
              </a:spcBef>
              <a:spcAft>
                <a:spcPts val="0"/>
              </a:spcAft>
              <a:buFont typeface="+mj-lt"/>
              <a:buAutoNum type="arabicPeriod"/>
            </a:pPr>
            <a:r>
              <a:rPr lang="en-US" sz="2400" b="0" i="0" u="none" strike="noStrike" dirty="0">
                <a:solidFill>
                  <a:srgbClr val="FFFFFF"/>
                </a:solidFill>
                <a:effectLst/>
              </a:rPr>
              <a:t>The </a:t>
            </a:r>
            <a:r>
              <a:rPr lang="en-US" sz="2400" b="0" i="0" u="none" strike="noStrike" dirty="0" err="1">
                <a:solidFill>
                  <a:srgbClr val="FFFFFF"/>
                </a:solidFill>
                <a:effectLst/>
              </a:rPr>
              <a:t>Grebeg</a:t>
            </a:r>
            <a:r>
              <a:rPr lang="en-US" sz="2400" b="0" i="0" u="none" strike="noStrike" dirty="0">
                <a:solidFill>
                  <a:srgbClr val="FFFFFF"/>
                </a:solidFill>
                <a:effectLst/>
              </a:rPr>
              <a:t> Suran </a:t>
            </a:r>
            <a:r>
              <a:rPr lang="en-US" sz="2400" b="0" i="0" u="none" strike="noStrike" dirty="0" err="1">
                <a:solidFill>
                  <a:srgbClr val="FFFFFF"/>
                </a:solidFill>
                <a:effectLst/>
              </a:rPr>
              <a:t>Sedekah</a:t>
            </a:r>
            <a:r>
              <a:rPr lang="en-US" sz="2400" b="0" i="0" u="none" strike="noStrike" dirty="0">
                <a:solidFill>
                  <a:srgbClr val="FFFFFF"/>
                </a:solidFill>
                <a:effectLst/>
              </a:rPr>
              <a:t> </a:t>
            </a:r>
            <a:r>
              <a:rPr lang="en-US" sz="2400" b="0" i="0" u="none" strike="noStrike" dirty="0" err="1">
                <a:solidFill>
                  <a:srgbClr val="FFFFFF"/>
                </a:solidFill>
                <a:effectLst/>
              </a:rPr>
              <a:t>Laut</a:t>
            </a:r>
            <a:r>
              <a:rPr lang="en-US" sz="2400" b="0" i="0" u="none" strike="noStrike" dirty="0">
                <a:solidFill>
                  <a:srgbClr val="FFFFFF"/>
                </a:solidFill>
                <a:effectLst/>
              </a:rPr>
              <a:t> tradition is attached to the lives of Javanese coastal fishing communities and has become a culture in people's lives that is considered to have a fundamental role in the lives of fishing communities.</a:t>
            </a:r>
          </a:p>
          <a:p>
            <a:pPr algn="just" rtl="0" fontAlgn="base">
              <a:spcBef>
                <a:spcPts val="1000"/>
              </a:spcBef>
              <a:spcAft>
                <a:spcPts val="0"/>
              </a:spcAft>
              <a:buFont typeface="+mj-lt"/>
              <a:buAutoNum type="arabicPeriod"/>
            </a:pPr>
            <a:r>
              <a:rPr lang="en-US" sz="2400" b="0" i="0" u="none" strike="noStrike" dirty="0" err="1">
                <a:solidFill>
                  <a:srgbClr val="FFFFFF"/>
                </a:solidFill>
                <a:effectLst/>
              </a:rPr>
              <a:t>Sedekah</a:t>
            </a:r>
            <a:r>
              <a:rPr lang="en-US" sz="2400" b="0" i="0" u="none" strike="noStrike" dirty="0">
                <a:solidFill>
                  <a:srgbClr val="FFFFFF"/>
                </a:solidFill>
                <a:effectLst/>
              </a:rPr>
              <a:t> </a:t>
            </a:r>
            <a:r>
              <a:rPr lang="en-US" sz="2400" b="0" i="0" u="none" strike="noStrike" dirty="0" err="1">
                <a:solidFill>
                  <a:srgbClr val="FFFFFF"/>
                </a:solidFill>
                <a:effectLst/>
              </a:rPr>
              <a:t>Laut</a:t>
            </a:r>
            <a:r>
              <a:rPr lang="en-US" sz="2400" b="0" i="0" u="none" strike="noStrike" dirty="0">
                <a:solidFill>
                  <a:srgbClr val="FFFFFF"/>
                </a:solidFill>
                <a:effectLst/>
              </a:rPr>
              <a:t> as a form of culture of fishing communities in Java has many philosophical and functions that can be utilized by the community because it contains norms and messages that can be used as guidelines in life. </a:t>
            </a:r>
          </a:p>
          <a:p>
            <a:pPr algn="just" rtl="0" fontAlgn="base">
              <a:spcBef>
                <a:spcPts val="1000"/>
              </a:spcBef>
              <a:spcAft>
                <a:spcPts val="0"/>
              </a:spcAft>
              <a:buFont typeface="+mj-lt"/>
              <a:buAutoNum type="arabicPeriod"/>
            </a:pPr>
            <a:r>
              <a:rPr lang="en-US" sz="2400" b="0" i="0" u="none" strike="noStrike" dirty="0">
                <a:solidFill>
                  <a:srgbClr val="FFFFFF"/>
                </a:solidFill>
                <a:effectLst/>
              </a:rPr>
              <a:t>The fishing community in </a:t>
            </a:r>
            <a:r>
              <a:rPr lang="en-US" sz="2400" b="0" i="0" u="none" strike="noStrike" dirty="0" err="1">
                <a:solidFill>
                  <a:srgbClr val="FFFFFF"/>
                </a:solidFill>
                <a:effectLst/>
              </a:rPr>
              <a:t>Kebumen</a:t>
            </a:r>
            <a:r>
              <a:rPr lang="en-US" sz="2400" b="0" i="0" u="none" strike="noStrike" dirty="0">
                <a:solidFill>
                  <a:srgbClr val="FFFFFF"/>
                </a:solidFill>
                <a:effectLst/>
              </a:rPr>
              <a:t> Regency performs the </a:t>
            </a:r>
            <a:r>
              <a:rPr lang="en-US" sz="2400" b="0" i="0" u="none" strike="noStrike" dirty="0" err="1">
                <a:solidFill>
                  <a:srgbClr val="FFFFFF"/>
                </a:solidFill>
                <a:effectLst/>
              </a:rPr>
              <a:t>Grebeg</a:t>
            </a:r>
            <a:r>
              <a:rPr lang="en-US" sz="2400" b="0" i="0" u="none" strike="noStrike" dirty="0">
                <a:solidFill>
                  <a:srgbClr val="FFFFFF"/>
                </a:solidFill>
                <a:effectLst/>
              </a:rPr>
              <a:t> Suran </a:t>
            </a:r>
            <a:r>
              <a:rPr lang="en-US" sz="2400" b="0" i="0" u="none" strike="noStrike" dirty="0" err="1">
                <a:solidFill>
                  <a:srgbClr val="FFFFFF"/>
                </a:solidFill>
                <a:effectLst/>
              </a:rPr>
              <a:t>Sedekah</a:t>
            </a:r>
            <a:r>
              <a:rPr lang="en-US" sz="2400" b="0" i="0" u="none" strike="noStrike" dirty="0">
                <a:solidFill>
                  <a:srgbClr val="FFFFFF"/>
                </a:solidFill>
                <a:effectLst/>
              </a:rPr>
              <a:t> </a:t>
            </a:r>
            <a:r>
              <a:rPr lang="en-US" sz="2400" b="0" i="0" u="none" strike="noStrike" dirty="0" err="1">
                <a:solidFill>
                  <a:srgbClr val="FFFFFF"/>
                </a:solidFill>
                <a:effectLst/>
              </a:rPr>
              <a:t>Laut</a:t>
            </a:r>
            <a:r>
              <a:rPr lang="en-US" sz="2400" b="0" i="0" u="none" strike="noStrike" dirty="0">
                <a:solidFill>
                  <a:srgbClr val="FFFFFF"/>
                </a:solidFill>
                <a:effectLst/>
              </a:rPr>
              <a:t> ceremony to ask God that fishermen and communities around the coast can be blessed with abundant sea products and be prevented from disasters while at sea.</a:t>
            </a:r>
          </a:p>
          <a:p>
            <a:pPr algn="just" rtl="0" fontAlgn="base">
              <a:spcBef>
                <a:spcPts val="1000"/>
              </a:spcBef>
              <a:spcAft>
                <a:spcPts val="0"/>
              </a:spcAft>
              <a:buFont typeface="+mj-lt"/>
              <a:buAutoNum type="arabicPeriod"/>
            </a:pPr>
            <a:r>
              <a:rPr lang="en-US" sz="2400" b="0" i="0" u="none" strike="noStrike" dirty="0">
                <a:solidFill>
                  <a:srgbClr val="FFFFFF"/>
                </a:solidFill>
                <a:effectLst/>
              </a:rPr>
              <a:t>What is the meaning and function of rituals and prayer verses in </a:t>
            </a:r>
            <a:r>
              <a:rPr lang="en-US" sz="2400" b="0" i="0" u="none" strike="noStrike" dirty="0" err="1">
                <a:solidFill>
                  <a:srgbClr val="FFFFFF"/>
                </a:solidFill>
                <a:effectLst/>
              </a:rPr>
              <a:t>Grebeg</a:t>
            </a:r>
            <a:r>
              <a:rPr lang="en-US" sz="2400" b="0" i="0" u="none" strike="noStrike" dirty="0">
                <a:solidFill>
                  <a:srgbClr val="FFFFFF"/>
                </a:solidFill>
                <a:effectLst/>
              </a:rPr>
              <a:t> Suran </a:t>
            </a:r>
            <a:r>
              <a:rPr lang="en-US" sz="2400" b="0" i="0" u="none" strike="noStrike" dirty="0" err="1">
                <a:solidFill>
                  <a:srgbClr val="FFFFFF"/>
                </a:solidFill>
                <a:effectLst/>
              </a:rPr>
              <a:t>Sedekah</a:t>
            </a:r>
            <a:r>
              <a:rPr lang="en-US" sz="2400" b="0" i="0" u="none" strike="noStrike" dirty="0">
                <a:solidFill>
                  <a:srgbClr val="FFFFFF"/>
                </a:solidFill>
                <a:effectLst/>
              </a:rPr>
              <a:t> </a:t>
            </a:r>
            <a:r>
              <a:rPr lang="en-US" sz="2400" b="0" i="0" u="none" strike="noStrike" dirty="0" err="1">
                <a:solidFill>
                  <a:srgbClr val="FFFFFF"/>
                </a:solidFill>
                <a:effectLst/>
              </a:rPr>
              <a:t>Laut</a:t>
            </a:r>
            <a:r>
              <a:rPr lang="en-US" sz="2400" b="0" i="0" u="none" strike="noStrike" dirty="0">
                <a:solidFill>
                  <a:srgbClr val="FFFFFF"/>
                </a:solidFill>
                <a:effectLst/>
              </a:rPr>
              <a:t> for the fishing community?</a:t>
            </a:r>
          </a:p>
          <a:p>
            <a:pPr marL="0" indent="0" algn="just">
              <a:buNone/>
            </a:pPr>
            <a:endParaRPr lang="en-US" sz="24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Autofit/>
          </a:bodyPr>
          <a:lstStyle/>
          <a:p>
            <a:pPr marL="0" indent="0" algn="just" rtl="0">
              <a:spcBef>
                <a:spcPts val="0"/>
              </a:spcBef>
              <a:spcAft>
                <a:spcPts val="0"/>
              </a:spcAft>
              <a:buNone/>
            </a:pPr>
            <a:r>
              <a:rPr lang="en-US" b="0" i="0" u="none" strike="noStrike" dirty="0" err="1">
                <a:solidFill>
                  <a:srgbClr val="FFFFFF"/>
                </a:solidFill>
                <a:effectLst/>
              </a:rPr>
              <a:t>Wahyudi</a:t>
            </a:r>
            <a:r>
              <a:rPr lang="en-US" b="0" i="0" u="none" strike="noStrike" dirty="0">
                <a:solidFill>
                  <a:srgbClr val="FFFFFF"/>
                </a:solidFill>
                <a:effectLst/>
              </a:rPr>
              <a:t> (2011) explains that </a:t>
            </a:r>
            <a:r>
              <a:rPr lang="en-US" b="0" i="0" u="none" strike="noStrike" dirty="0" err="1">
                <a:solidFill>
                  <a:srgbClr val="FFFFFF"/>
                </a:solidFill>
                <a:effectLst/>
              </a:rPr>
              <a:t>Grebeg</a:t>
            </a:r>
            <a:r>
              <a:rPr lang="en-US" b="0" i="0" u="none" strike="noStrike" dirty="0">
                <a:solidFill>
                  <a:srgbClr val="FFFFFF"/>
                </a:solidFill>
                <a:effectLst/>
              </a:rPr>
              <a:t> Suran </a:t>
            </a:r>
            <a:r>
              <a:rPr lang="en-US" b="0" i="0" u="none" strike="noStrike" dirty="0" err="1">
                <a:solidFill>
                  <a:srgbClr val="FFFFFF"/>
                </a:solidFill>
                <a:effectLst/>
              </a:rPr>
              <a:t>Sedekah</a:t>
            </a:r>
            <a:r>
              <a:rPr lang="en-US" b="0" i="0" u="none" strike="noStrike" dirty="0">
                <a:solidFill>
                  <a:srgbClr val="FFFFFF"/>
                </a:solidFill>
                <a:effectLst/>
              </a:rPr>
              <a:t> </a:t>
            </a:r>
            <a:r>
              <a:rPr lang="en-US" b="0" i="0" u="none" strike="noStrike" dirty="0" err="1">
                <a:solidFill>
                  <a:srgbClr val="FFFFFF"/>
                </a:solidFill>
                <a:effectLst/>
              </a:rPr>
              <a:t>Laut</a:t>
            </a:r>
            <a:r>
              <a:rPr lang="en-US" b="0" i="0" u="none" strike="noStrike" dirty="0">
                <a:solidFill>
                  <a:srgbClr val="FFFFFF"/>
                </a:solidFill>
                <a:effectLst/>
              </a:rPr>
              <a:t> has two values based on the meaning of the ceremony itself which is symbolized by the ceremonial equipment and the social values of each traditional ceremony procession.</a:t>
            </a:r>
            <a:endParaRPr lang="en-US" b="0" dirty="0">
              <a:effectLst/>
            </a:endParaRPr>
          </a:p>
          <a:p>
            <a:pPr marL="0" indent="0" algn="just" rtl="0">
              <a:spcBef>
                <a:spcPts val="0"/>
              </a:spcBef>
              <a:spcAft>
                <a:spcPts val="0"/>
              </a:spcAft>
              <a:buNone/>
            </a:pPr>
            <a:endParaRPr lang="en-US" i="0" u="none" strike="noStrike" dirty="0">
              <a:solidFill>
                <a:srgbClr val="FFFFFF"/>
              </a:solidFill>
            </a:endParaRPr>
          </a:p>
          <a:p>
            <a:pPr marL="0" indent="0" algn="just" rtl="0">
              <a:spcBef>
                <a:spcPts val="0"/>
              </a:spcBef>
              <a:spcAft>
                <a:spcPts val="0"/>
              </a:spcAft>
              <a:buNone/>
            </a:pPr>
            <a:r>
              <a:rPr lang="en-US" b="0" i="0" u="none" strike="noStrike" dirty="0">
                <a:solidFill>
                  <a:srgbClr val="FFFFFF"/>
                </a:solidFill>
                <a:effectLst/>
              </a:rPr>
              <a:t>According to </a:t>
            </a:r>
            <a:r>
              <a:rPr lang="en-US" b="0" i="0" u="none" strike="noStrike" dirty="0" err="1">
                <a:solidFill>
                  <a:srgbClr val="FFFFFF"/>
                </a:solidFill>
                <a:effectLst/>
              </a:rPr>
              <a:t>Nuraini</a:t>
            </a:r>
            <a:r>
              <a:rPr lang="en-US" b="0" i="0" u="none" strike="noStrike" dirty="0">
                <a:solidFill>
                  <a:srgbClr val="FFFFFF"/>
                </a:solidFill>
                <a:effectLst/>
              </a:rPr>
              <a:t> and </a:t>
            </a:r>
            <a:r>
              <a:rPr lang="en-US" b="0" i="0" u="none" strike="noStrike" dirty="0" err="1">
                <a:solidFill>
                  <a:srgbClr val="FFFFFF"/>
                </a:solidFill>
                <a:effectLst/>
              </a:rPr>
              <a:t>Asriandhini</a:t>
            </a:r>
            <a:r>
              <a:rPr lang="en-US" b="0" i="0" u="none" strike="noStrike" dirty="0">
                <a:solidFill>
                  <a:srgbClr val="FFFFFF"/>
                </a:solidFill>
                <a:effectLst/>
              </a:rPr>
              <a:t> (2023), people interpret </a:t>
            </a:r>
            <a:r>
              <a:rPr lang="en-US" b="0" i="0" u="none" strike="noStrike" dirty="0" err="1">
                <a:solidFill>
                  <a:srgbClr val="FFFFFF"/>
                </a:solidFill>
                <a:effectLst/>
              </a:rPr>
              <a:t>Grebeg</a:t>
            </a:r>
            <a:r>
              <a:rPr lang="en-US" b="0" i="0" u="none" strike="noStrike" dirty="0">
                <a:solidFill>
                  <a:srgbClr val="FFFFFF"/>
                </a:solidFill>
                <a:effectLst/>
              </a:rPr>
              <a:t> Suran </a:t>
            </a:r>
            <a:r>
              <a:rPr lang="en-US" b="0" i="0" u="none" strike="noStrike" dirty="0" err="1">
                <a:solidFill>
                  <a:srgbClr val="FFFFFF"/>
                </a:solidFill>
                <a:effectLst/>
              </a:rPr>
              <a:t>Sedekah</a:t>
            </a:r>
            <a:r>
              <a:rPr lang="en-US" b="0" i="0" u="none" strike="noStrike" dirty="0">
                <a:solidFill>
                  <a:srgbClr val="FFFFFF"/>
                </a:solidFill>
                <a:effectLst/>
              </a:rPr>
              <a:t> </a:t>
            </a:r>
            <a:r>
              <a:rPr lang="en-US" b="0" i="0" u="none" strike="noStrike" dirty="0" err="1">
                <a:solidFill>
                  <a:srgbClr val="FFFFFF"/>
                </a:solidFill>
                <a:effectLst/>
              </a:rPr>
              <a:t>Laut</a:t>
            </a:r>
            <a:r>
              <a:rPr lang="en-US" b="0" i="0" u="none" strike="noStrike" dirty="0">
                <a:solidFill>
                  <a:srgbClr val="FFFFFF"/>
                </a:solidFill>
                <a:effectLst/>
              </a:rPr>
              <a:t> as a noble meaning of realizing gratitude for the abundance of sustenance symbolized by throwing offerings into the open sea.</a:t>
            </a:r>
            <a:endParaRPr lang="en-US" i="0" u="none" strike="noStrike" dirty="0">
              <a:solidFill>
                <a:srgbClr val="FFFFFF"/>
              </a:solidFill>
            </a:endParaRPr>
          </a:p>
          <a:p>
            <a:pPr marL="0" indent="0" algn="just" rtl="0">
              <a:spcBef>
                <a:spcPts val="0"/>
              </a:spcBef>
              <a:spcAft>
                <a:spcPts val="0"/>
              </a:spcAft>
              <a:buNone/>
            </a:pPr>
            <a:br>
              <a:rPr lang="en-US" dirty="0"/>
            </a:br>
            <a:endParaRPr lang="en-US"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1" y="1376652"/>
            <a:ext cx="10624225" cy="4283003"/>
          </a:xfrm>
        </p:spPr>
        <p:txBody>
          <a:bodyPr>
            <a:noAutofit/>
          </a:bodyPr>
          <a:lstStyle/>
          <a:p>
            <a:pPr algn="just" rtl="0" fontAlgn="base">
              <a:spcBef>
                <a:spcPts val="0"/>
              </a:spcBef>
              <a:spcAft>
                <a:spcPts val="0"/>
              </a:spcAft>
              <a:buFont typeface="+mj-lt"/>
              <a:buAutoNum type="arabicPeriod"/>
            </a:pPr>
            <a:r>
              <a:rPr lang="en-US" sz="3200" b="0" i="0" u="none" strike="noStrike" dirty="0">
                <a:solidFill>
                  <a:srgbClr val="FFFFFF"/>
                </a:solidFill>
                <a:effectLst/>
              </a:rPr>
              <a:t>This research used folklore theory.</a:t>
            </a:r>
          </a:p>
          <a:p>
            <a:pPr algn="just" rtl="0" fontAlgn="base">
              <a:spcBef>
                <a:spcPts val="1000"/>
              </a:spcBef>
              <a:spcAft>
                <a:spcPts val="0"/>
              </a:spcAft>
              <a:buFont typeface="+mj-lt"/>
              <a:buAutoNum type="arabicPeriod"/>
            </a:pPr>
            <a:r>
              <a:rPr lang="en-US" sz="3200" b="0" i="0" u="none" strike="noStrike" dirty="0">
                <a:solidFill>
                  <a:srgbClr val="FFFFFF"/>
                </a:solidFill>
                <a:effectLst/>
              </a:rPr>
              <a:t>Research method: Qualitative approach with descriptive data type. </a:t>
            </a:r>
          </a:p>
          <a:p>
            <a:pPr algn="just" rtl="0" fontAlgn="base">
              <a:spcBef>
                <a:spcPts val="1000"/>
              </a:spcBef>
              <a:spcAft>
                <a:spcPts val="0"/>
              </a:spcAft>
              <a:buFont typeface="+mj-lt"/>
              <a:buAutoNum type="arabicPeriod"/>
            </a:pPr>
            <a:r>
              <a:rPr lang="en-US" sz="3200" b="0" i="0" u="none" strike="noStrike" dirty="0">
                <a:solidFill>
                  <a:srgbClr val="FFFFFF"/>
                </a:solidFill>
                <a:effectLst/>
              </a:rPr>
              <a:t>Data sources: Community leaders who are the key informants and the general public who work as fishermen in </a:t>
            </a:r>
            <a:r>
              <a:rPr lang="en-US" sz="3200" b="0" i="0" u="none" strike="noStrike" dirty="0" err="1">
                <a:solidFill>
                  <a:srgbClr val="FFFFFF"/>
                </a:solidFill>
                <a:effectLst/>
              </a:rPr>
              <a:t>Kebumen</a:t>
            </a:r>
            <a:r>
              <a:rPr lang="en-US" sz="3200" b="0" i="0" u="none" strike="noStrike" dirty="0">
                <a:solidFill>
                  <a:srgbClr val="FFFFFF"/>
                </a:solidFill>
                <a:effectLst/>
              </a:rPr>
              <a:t> Regency.</a:t>
            </a:r>
          </a:p>
          <a:p>
            <a:pPr algn="just" rtl="0" fontAlgn="base">
              <a:spcBef>
                <a:spcPts val="1000"/>
              </a:spcBef>
              <a:spcAft>
                <a:spcPts val="0"/>
              </a:spcAft>
              <a:buFont typeface="+mj-lt"/>
              <a:buAutoNum type="arabicPeriod"/>
            </a:pPr>
            <a:r>
              <a:rPr lang="en-US" sz="3200" b="0" i="0" u="none" strike="noStrike" dirty="0">
                <a:solidFill>
                  <a:srgbClr val="FFFFFF"/>
                </a:solidFill>
                <a:effectLst/>
              </a:rPr>
              <a:t>Data collection techniques: interviews and literature study.</a:t>
            </a:r>
          </a:p>
          <a:p>
            <a:pPr marL="0" indent="0" algn="just">
              <a:buNone/>
            </a:pPr>
            <a:endParaRPr lang="en-US" sz="32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Autofit/>
          </a:bodyPr>
          <a:lstStyle/>
          <a:p>
            <a:pPr algn="just" rtl="0" fontAlgn="base">
              <a:spcBef>
                <a:spcPts val="1000"/>
              </a:spcBef>
              <a:spcAft>
                <a:spcPts val="0"/>
              </a:spcAft>
              <a:buFont typeface="Wingdings" panose="05000000000000000000" pitchFamily="2" charset="2"/>
              <a:buChar char="Ø"/>
            </a:pPr>
            <a:r>
              <a:rPr lang="en-US" sz="2400" b="0" i="0" u="none" strike="noStrike" dirty="0">
                <a:solidFill>
                  <a:srgbClr val="FFFFFF"/>
                </a:solidFill>
                <a:effectLst/>
                <a:latin typeface="Calibri" panose="020F0502020204030204" pitchFamily="34" charset="0"/>
              </a:rPr>
              <a:t>The Sea Alms ritual is a ritual performed by fishermen as a form of gratitude to God Almighty and a prayer to ask for prosperity and safety in life as a fisherman.</a:t>
            </a:r>
            <a:endParaRPr lang="en-US" sz="2400" dirty="0">
              <a:solidFill>
                <a:srgbClr val="FFFFFF"/>
              </a:solidFill>
              <a:latin typeface="Arial" panose="020B0604020202020204" pitchFamily="34" charset="0"/>
            </a:endParaRPr>
          </a:p>
          <a:p>
            <a:pPr algn="just" rtl="0" fontAlgn="base">
              <a:spcBef>
                <a:spcPts val="1000"/>
              </a:spcBef>
              <a:spcAft>
                <a:spcPts val="0"/>
              </a:spcAft>
              <a:buFont typeface="Wingdings" panose="05000000000000000000" pitchFamily="2" charset="2"/>
              <a:buChar char="Ø"/>
            </a:pPr>
            <a:r>
              <a:rPr lang="en-US" sz="2400" b="0" i="0" u="none" strike="noStrike" dirty="0">
                <a:solidFill>
                  <a:srgbClr val="FFFFFF"/>
                </a:solidFill>
                <a:effectLst/>
                <a:latin typeface="Calibri" panose="020F0502020204030204" pitchFamily="34" charset="0"/>
              </a:rPr>
              <a:t>Sea alms is a ritual of throwing offerings carried out on the coast to the middle of the sea.</a:t>
            </a:r>
            <a:endParaRPr lang="en-US" sz="2400" dirty="0">
              <a:solidFill>
                <a:srgbClr val="FFFFFF"/>
              </a:solidFill>
              <a:latin typeface="Arial" panose="020B0604020202020204" pitchFamily="34" charset="0"/>
            </a:endParaRPr>
          </a:p>
          <a:p>
            <a:pPr algn="just" rtl="0" fontAlgn="base">
              <a:spcBef>
                <a:spcPts val="1000"/>
              </a:spcBef>
              <a:spcAft>
                <a:spcPts val="0"/>
              </a:spcAft>
              <a:buFont typeface="Wingdings" panose="05000000000000000000" pitchFamily="2" charset="2"/>
              <a:buChar char="Ø"/>
            </a:pPr>
            <a:r>
              <a:rPr lang="en-US" sz="2400" b="0" i="0" u="none" strike="noStrike" dirty="0">
                <a:solidFill>
                  <a:srgbClr val="FFFFFF"/>
                </a:solidFill>
                <a:effectLst/>
                <a:latin typeface="Calibri" panose="020F0502020204030204" pitchFamily="34" charset="0"/>
              </a:rPr>
              <a:t>The offerings are in the form of crops which have their own meaning. </a:t>
            </a:r>
          </a:p>
          <a:p>
            <a:pPr algn="just" rtl="0" fontAlgn="base">
              <a:spcBef>
                <a:spcPts val="1000"/>
              </a:spcBef>
              <a:spcAft>
                <a:spcPts val="0"/>
              </a:spcAft>
              <a:buFont typeface="Wingdings" panose="05000000000000000000" pitchFamily="2" charset="2"/>
              <a:buChar char="Ø"/>
            </a:pPr>
            <a:r>
              <a:rPr lang="en-US" sz="2400" b="0" i="0" u="none" strike="noStrike" dirty="0">
                <a:solidFill>
                  <a:srgbClr val="FFFFFF"/>
                </a:solidFill>
                <a:effectLst/>
                <a:latin typeface="Calibri" panose="020F0502020204030204" pitchFamily="34" charset="0"/>
              </a:rPr>
              <a:t>Sea Alms consists of several series of processions that contain symbols with educational values for societies’ lives.</a:t>
            </a:r>
            <a:endParaRPr lang="en-US" sz="2400" b="0" i="0" u="none" strike="noStrike" dirty="0">
              <a:solidFill>
                <a:srgbClr val="FFFFFF"/>
              </a:solidFill>
              <a:effectLst/>
              <a:latin typeface="Arial" panose="020B0604020202020204" pitchFamily="34" charset="0"/>
            </a:endParaRPr>
          </a:p>
          <a:p>
            <a:pPr marL="0" indent="0">
              <a:buNone/>
            </a:pPr>
            <a:endParaRPr lang="en-US" sz="2400"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algn="just" rtl="0" fontAlgn="base">
              <a:spcBef>
                <a:spcPts val="1000"/>
              </a:spcBef>
              <a:spcAft>
                <a:spcPts val="0"/>
              </a:spcAft>
              <a:buFont typeface="Wingdings" panose="05000000000000000000" pitchFamily="2" charset="2"/>
              <a:buChar char="Ø"/>
            </a:pPr>
            <a:r>
              <a:rPr lang="en-US" sz="2400" b="0" i="0" u="none" strike="noStrike" dirty="0">
                <a:solidFill>
                  <a:srgbClr val="FFFFFF"/>
                </a:solidFill>
                <a:effectLst/>
              </a:rPr>
              <a:t>The people of </a:t>
            </a:r>
            <a:r>
              <a:rPr lang="en-US" sz="2400" b="0" i="0" u="none" strike="noStrike" dirty="0" err="1">
                <a:solidFill>
                  <a:srgbClr val="FFFFFF"/>
                </a:solidFill>
                <a:effectLst/>
              </a:rPr>
              <a:t>Kebumen</a:t>
            </a:r>
            <a:r>
              <a:rPr lang="en-US" sz="2400" b="0" i="0" u="none" strike="noStrike" dirty="0">
                <a:solidFill>
                  <a:srgbClr val="FFFFFF"/>
                </a:solidFill>
                <a:effectLst/>
              </a:rPr>
              <a:t> Regency interpret the Sea Alms Tradition as a form of symbolic interaction that has certain symbols or meanings, namely a form of interaction between humans and God.</a:t>
            </a:r>
          </a:p>
          <a:p>
            <a:pPr algn="just" rtl="0" fontAlgn="base">
              <a:spcBef>
                <a:spcPts val="1000"/>
              </a:spcBef>
              <a:spcAft>
                <a:spcPts val="0"/>
              </a:spcAft>
              <a:buFont typeface="Wingdings" panose="05000000000000000000" pitchFamily="2" charset="2"/>
              <a:buChar char="Ø"/>
            </a:pPr>
            <a:r>
              <a:rPr lang="en-US" sz="2400" b="0" i="0" u="none" strike="noStrike" dirty="0">
                <a:solidFill>
                  <a:srgbClr val="FFFFFF"/>
                </a:solidFill>
                <a:effectLst/>
              </a:rPr>
              <a:t>There are two values obtained from the </a:t>
            </a:r>
            <a:r>
              <a:rPr lang="en-US" sz="2400" b="0" i="0" u="none" strike="noStrike" dirty="0" err="1">
                <a:solidFill>
                  <a:srgbClr val="FFFFFF"/>
                </a:solidFill>
                <a:effectLst/>
              </a:rPr>
              <a:t>Grebeg</a:t>
            </a:r>
            <a:r>
              <a:rPr lang="en-US" sz="2400" b="0" i="0" u="none" strike="noStrike" dirty="0">
                <a:solidFill>
                  <a:srgbClr val="FFFFFF"/>
                </a:solidFill>
                <a:effectLst/>
              </a:rPr>
              <a:t> Suran </a:t>
            </a:r>
            <a:r>
              <a:rPr lang="en-US" sz="2400" b="0" i="0" u="none" strike="noStrike" dirty="0" err="1">
                <a:solidFill>
                  <a:srgbClr val="FFFFFF"/>
                </a:solidFill>
                <a:effectLst/>
              </a:rPr>
              <a:t>Sedekah</a:t>
            </a:r>
            <a:r>
              <a:rPr lang="en-US" sz="2400" b="0" i="0" u="none" strike="noStrike" dirty="0">
                <a:solidFill>
                  <a:srgbClr val="FFFFFF"/>
                </a:solidFill>
                <a:effectLst/>
              </a:rPr>
              <a:t> </a:t>
            </a:r>
            <a:r>
              <a:rPr lang="en-US" sz="2400" b="0" i="0" u="none" strike="noStrike" dirty="0" err="1">
                <a:solidFill>
                  <a:srgbClr val="FFFFFF"/>
                </a:solidFill>
                <a:effectLst/>
              </a:rPr>
              <a:t>Laut</a:t>
            </a:r>
            <a:r>
              <a:rPr lang="en-US" sz="2400" b="0" i="0" u="none" strike="noStrike" dirty="0">
                <a:solidFill>
                  <a:srgbClr val="FFFFFF"/>
                </a:solidFill>
                <a:effectLst/>
              </a:rPr>
              <a:t> traditional ceremony, namely the meaning in the ceremony itself and social values. </a:t>
            </a:r>
          </a:p>
          <a:p>
            <a:pPr algn="just" rtl="0" fontAlgn="base">
              <a:spcBef>
                <a:spcPts val="1000"/>
              </a:spcBef>
              <a:spcAft>
                <a:spcPts val="0"/>
              </a:spcAft>
              <a:buFont typeface="Wingdings" panose="05000000000000000000" pitchFamily="2" charset="2"/>
              <a:buChar char="Ø"/>
            </a:pPr>
            <a:r>
              <a:rPr lang="en-US" sz="2400" b="0" i="0" u="none" strike="noStrike" dirty="0">
                <a:solidFill>
                  <a:srgbClr val="FFFFFF"/>
                </a:solidFill>
                <a:effectLst/>
              </a:rPr>
              <a:t>Sea alms is a local wisdom that describes the life of the community which is used as cultural preservation, entertainment, communication, and life guidance.</a:t>
            </a:r>
          </a:p>
          <a:p>
            <a:pPr marL="0" indent="0">
              <a:buNone/>
            </a:pPr>
            <a:endParaRPr lang="en-US" sz="2400" dirty="0">
              <a:solidFill>
                <a:schemeClr val="bg1"/>
              </a:solidFill>
            </a:endParaRPr>
          </a:p>
        </p:txBody>
      </p:sp>
    </p:spTree>
    <p:extLst>
      <p:ext uri="{BB962C8B-B14F-4D97-AF65-F5344CB8AC3E}">
        <p14:creationId xmlns:p14="http://schemas.microsoft.com/office/powerpoint/2010/main" val="1717899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rtl="0">
              <a:spcBef>
                <a:spcPts val="0"/>
              </a:spcBef>
              <a:spcAft>
                <a:spcPts val="0"/>
              </a:spcAft>
              <a:buNone/>
            </a:pPr>
            <a:r>
              <a:rPr lang="en-US" b="0" i="0" u="none" strike="noStrike" dirty="0">
                <a:solidFill>
                  <a:srgbClr val="FFFFFF"/>
                </a:solidFill>
                <a:effectLst/>
              </a:rPr>
              <a:t>Sea alms as a ritual carried out by fishing communities symbolically has many values that can be used by the community in everyday life. The </a:t>
            </a:r>
            <a:r>
              <a:rPr lang="en-US" b="0" i="0" u="none" strike="noStrike" dirty="0" err="1">
                <a:solidFill>
                  <a:srgbClr val="FFFFFF"/>
                </a:solidFill>
                <a:effectLst/>
              </a:rPr>
              <a:t>Grebeg</a:t>
            </a:r>
            <a:r>
              <a:rPr lang="en-US" b="0" i="0" u="none" strike="noStrike" dirty="0">
                <a:solidFill>
                  <a:srgbClr val="FFFFFF"/>
                </a:solidFill>
                <a:effectLst/>
              </a:rPr>
              <a:t> Suran </a:t>
            </a:r>
            <a:r>
              <a:rPr lang="en-US" b="0" i="0" u="none" strike="noStrike" dirty="0" err="1">
                <a:solidFill>
                  <a:srgbClr val="FFFFFF"/>
                </a:solidFill>
                <a:effectLst/>
              </a:rPr>
              <a:t>Sedekah</a:t>
            </a:r>
            <a:r>
              <a:rPr lang="en-US" b="0" i="0" u="none" strike="noStrike" dirty="0">
                <a:solidFill>
                  <a:srgbClr val="FFFFFF"/>
                </a:solidFill>
                <a:effectLst/>
              </a:rPr>
              <a:t> </a:t>
            </a:r>
            <a:r>
              <a:rPr lang="en-US" b="0" i="0" u="none" strike="noStrike" dirty="0" err="1">
                <a:solidFill>
                  <a:srgbClr val="FFFFFF"/>
                </a:solidFill>
                <a:effectLst/>
              </a:rPr>
              <a:t>Laut</a:t>
            </a:r>
            <a:r>
              <a:rPr lang="en-US" b="0" i="0" u="none" strike="noStrike" dirty="0">
                <a:solidFill>
                  <a:srgbClr val="FFFFFF"/>
                </a:solidFill>
                <a:effectLst/>
              </a:rPr>
              <a:t> ceremony is a manifestation of gratitude for the fishermen's catch and a request for safety during fishing in the previous and following years. The </a:t>
            </a:r>
            <a:r>
              <a:rPr lang="en-US" b="0" i="0" u="none" strike="noStrike" dirty="0" err="1">
                <a:solidFill>
                  <a:srgbClr val="FFFFFF"/>
                </a:solidFill>
                <a:effectLst/>
              </a:rPr>
              <a:t>Grebeg</a:t>
            </a:r>
            <a:r>
              <a:rPr lang="en-US" b="0" i="0" u="none" strike="noStrike" dirty="0">
                <a:solidFill>
                  <a:srgbClr val="FFFFFF"/>
                </a:solidFill>
                <a:effectLst/>
              </a:rPr>
              <a:t> Suran </a:t>
            </a:r>
            <a:r>
              <a:rPr lang="en-US" b="0" i="0" u="none" strike="noStrike" dirty="0" err="1">
                <a:solidFill>
                  <a:srgbClr val="FFFFFF"/>
                </a:solidFill>
                <a:effectLst/>
              </a:rPr>
              <a:t>Sedekah</a:t>
            </a:r>
            <a:r>
              <a:rPr lang="en-US" b="0" i="0" u="none" strike="noStrike" dirty="0">
                <a:solidFill>
                  <a:srgbClr val="FFFFFF"/>
                </a:solidFill>
                <a:effectLst/>
              </a:rPr>
              <a:t> </a:t>
            </a:r>
            <a:r>
              <a:rPr lang="en-US" b="0" i="0" u="none" strike="noStrike" dirty="0" err="1">
                <a:solidFill>
                  <a:srgbClr val="FFFFFF"/>
                </a:solidFill>
                <a:effectLst/>
              </a:rPr>
              <a:t>Laut</a:t>
            </a:r>
            <a:r>
              <a:rPr lang="en-US" b="0" i="0" u="none" strike="noStrike" dirty="0">
                <a:solidFill>
                  <a:srgbClr val="FFFFFF"/>
                </a:solidFill>
                <a:effectLst/>
              </a:rPr>
              <a:t> tradition as part of culture must be preserved by carrying out this tradition every year.</a:t>
            </a:r>
            <a:endParaRPr lang="en-US" b="0" dirty="0">
              <a:effectLst/>
            </a:endParaRPr>
          </a:p>
          <a:p>
            <a:pPr marL="0" indent="0">
              <a:buNone/>
            </a:pPr>
            <a:endParaRPr lang="en-US"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387077" y="1376652"/>
            <a:ext cx="10515600" cy="4351338"/>
          </a:xfrm>
        </p:spPr>
        <p:txBody>
          <a:bodyPr>
            <a:noAutofit/>
          </a:bodyPr>
          <a:lstStyle/>
          <a:p>
            <a:pPr indent="0" algn="just" rtl="0">
              <a:spcBef>
                <a:spcPts val="1200"/>
              </a:spcBef>
              <a:spcAft>
                <a:spcPts val="0"/>
              </a:spcAft>
              <a:buNone/>
            </a:pPr>
            <a:r>
              <a:rPr lang="id-ID" sz="2000" b="0" i="0" u="none" strike="noStrike" dirty="0">
                <a:solidFill>
                  <a:srgbClr val="FFFFFF"/>
                </a:solidFill>
                <a:effectLst/>
                <a:latin typeface="Calibri" panose="020F0502020204030204" pitchFamily="34" charset="0"/>
              </a:rPr>
              <a:t>Abdurrohman, M. (2016). Memahami makna-makna simbolik pada upacara adat sedekah laut di desa </a:t>
            </a:r>
            <a:r>
              <a:rPr lang="id-ID" sz="2000" b="0" i="0" u="none" strike="noStrike" dirty="0" err="1">
                <a:solidFill>
                  <a:srgbClr val="FFFFFF"/>
                </a:solidFill>
                <a:effectLst/>
                <a:latin typeface="Calibri" panose="020F0502020204030204" pitchFamily="34" charset="0"/>
              </a:rPr>
              <a:t>Tanjungan</a:t>
            </a:r>
            <a:r>
              <a:rPr lang="id-ID" sz="2000" b="0" i="0" u="none" strike="noStrike" dirty="0">
                <a:solidFill>
                  <a:srgbClr val="FFFFFF"/>
                </a:solidFill>
                <a:effectLst/>
                <a:latin typeface="Calibri" panose="020F0502020204030204" pitchFamily="34" charset="0"/>
              </a:rPr>
              <a:t> Kecamatan </a:t>
            </a:r>
            <a:r>
              <a:rPr lang="id-ID" sz="2000" b="0" i="0" u="none" strike="noStrike" dirty="0" err="1">
                <a:solidFill>
                  <a:srgbClr val="FFFFFF"/>
                </a:solidFill>
                <a:effectLst/>
                <a:latin typeface="Calibri" panose="020F0502020204030204" pitchFamily="34" charset="0"/>
              </a:rPr>
              <a:t>Kragan</a:t>
            </a:r>
            <a:r>
              <a:rPr lang="id-ID" sz="2000" b="0" i="0" u="none" strike="noStrike" dirty="0">
                <a:solidFill>
                  <a:srgbClr val="FFFFFF"/>
                </a:solidFill>
                <a:effectLst/>
                <a:latin typeface="Calibri" panose="020F0502020204030204" pitchFamily="34" charset="0"/>
              </a:rPr>
              <a:t> Kabupaten Rembang. </a:t>
            </a:r>
            <a:r>
              <a:rPr lang="id-ID" sz="2000" b="0" i="1" u="none" strike="noStrike" dirty="0">
                <a:solidFill>
                  <a:srgbClr val="FFFFFF"/>
                </a:solidFill>
                <a:effectLst/>
                <a:latin typeface="Calibri" panose="020F0502020204030204" pitchFamily="34" charset="0"/>
              </a:rPr>
              <a:t>Jurnal The Messenger</a:t>
            </a:r>
            <a:r>
              <a:rPr lang="id-ID" sz="2000" b="0" i="0" u="none" strike="noStrike" dirty="0">
                <a:solidFill>
                  <a:srgbClr val="FFFFFF"/>
                </a:solidFill>
                <a:effectLst/>
                <a:latin typeface="Calibri" panose="020F0502020204030204" pitchFamily="34" charset="0"/>
              </a:rPr>
              <a:t>, </a:t>
            </a:r>
            <a:r>
              <a:rPr lang="id-ID" sz="2000" b="0" i="1" u="none" strike="noStrike" dirty="0">
                <a:solidFill>
                  <a:srgbClr val="FFFFFF"/>
                </a:solidFill>
                <a:effectLst/>
                <a:latin typeface="Calibri" panose="020F0502020204030204" pitchFamily="34" charset="0"/>
              </a:rPr>
              <a:t>7</a:t>
            </a:r>
            <a:r>
              <a:rPr lang="id-ID" sz="2000" b="0" i="0" u="none" strike="noStrike" dirty="0">
                <a:solidFill>
                  <a:srgbClr val="FFFFFF"/>
                </a:solidFill>
                <a:effectLst/>
                <a:latin typeface="Calibri" panose="020F0502020204030204" pitchFamily="34" charset="0"/>
              </a:rPr>
              <a:t>(1), 27-34.</a:t>
            </a:r>
            <a:endParaRPr lang="en-US" sz="2000" dirty="0"/>
          </a:p>
          <a:p>
            <a:pPr indent="0" algn="just" rtl="0">
              <a:spcBef>
                <a:spcPts val="1200"/>
              </a:spcBef>
              <a:spcAft>
                <a:spcPts val="0"/>
              </a:spcAft>
              <a:buNone/>
            </a:pPr>
            <a:r>
              <a:rPr lang="id-ID" sz="2000" b="0" i="0" u="none" strike="noStrike" dirty="0">
                <a:solidFill>
                  <a:srgbClr val="FFFFFF"/>
                </a:solidFill>
                <a:effectLst/>
                <a:latin typeface="Calibri" panose="020F0502020204030204" pitchFamily="34" charset="0"/>
              </a:rPr>
              <a:t>Nuraini, F., &amp; </a:t>
            </a:r>
            <a:r>
              <a:rPr lang="id-ID" sz="2000" b="0" i="0" u="none" strike="noStrike" dirty="0" err="1">
                <a:solidFill>
                  <a:srgbClr val="FFFFFF"/>
                </a:solidFill>
                <a:effectLst/>
                <a:latin typeface="Calibri" panose="020F0502020204030204" pitchFamily="34" charset="0"/>
              </a:rPr>
              <a:t>Asriandhini</a:t>
            </a:r>
            <a:r>
              <a:rPr lang="id-ID" sz="2000" b="0" i="0" u="none" strike="noStrike" dirty="0">
                <a:solidFill>
                  <a:srgbClr val="FFFFFF"/>
                </a:solidFill>
                <a:effectLst/>
                <a:latin typeface="Calibri" panose="020F0502020204030204" pitchFamily="34" charset="0"/>
              </a:rPr>
              <a:t>, B. (2023). Pemaknaan Masyarakat Kabupaten Cilacap Terhadap Nilai Tradisi Sedekah Laut. </a:t>
            </a:r>
            <a:r>
              <a:rPr lang="id-ID" sz="2000" b="0" i="1" u="none" strike="noStrike" dirty="0">
                <a:solidFill>
                  <a:srgbClr val="FFFFFF"/>
                </a:solidFill>
                <a:effectLst/>
                <a:latin typeface="Calibri" panose="020F0502020204030204" pitchFamily="34" charset="0"/>
              </a:rPr>
              <a:t>AGUNA: Jurnal Ilmu Komunikasi</a:t>
            </a:r>
            <a:r>
              <a:rPr lang="id-ID" sz="2000" b="0" i="0" u="none" strike="noStrike" dirty="0">
                <a:solidFill>
                  <a:srgbClr val="FFFFFF"/>
                </a:solidFill>
                <a:effectLst/>
                <a:latin typeface="Calibri" panose="020F0502020204030204" pitchFamily="34" charset="0"/>
              </a:rPr>
              <a:t>, </a:t>
            </a:r>
            <a:r>
              <a:rPr lang="id-ID" sz="2000" b="0" i="1" u="none" strike="noStrike" dirty="0">
                <a:solidFill>
                  <a:srgbClr val="FFFFFF"/>
                </a:solidFill>
                <a:effectLst/>
                <a:latin typeface="Calibri" panose="020F0502020204030204" pitchFamily="34" charset="0"/>
              </a:rPr>
              <a:t>4</a:t>
            </a:r>
            <a:r>
              <a:rPr lang="id-ID" sz="2000" b="0" i="0" u="none" strike="noStrike" dirty="0">
                <a:solidFill>
                  <a:srgbClr val="FFFFFF"/>
                </a:solidFill>
                <a:effectLst/>
                <a:latin typeface="Calibri" panose="020F0502020204030204" pitchFamily="34" charset="0"/>
              </a:rPr>
              <a:t>(1), 63-74.</a:t>
            </a:r>
            <a:endParaRPr lang="en-US" sz="2000" dirty="0"/>
          </a:p>
          <a:p>
            <a:pPr indent="0" algn="just" rtl="0">
              <a:spcBef>
                <a:spcPts val="1200"/>
              </a:spcBef>
              <a:spcAft>
                <a:spcPts val="0"/>
              </a:spcAft>
              <a:buNone/>
            </a:pPr>
            <a:r>
              <a:rPr lang="id-ID" sz="2000" b="0" i="0" u="none" strike="noStrike" dirty="0">
                <a:solidFill>
                  <a:srgbClr val="FFFFFF"/>
                </a:solidFill>
                <a:effectLst/>
                <a:latin typeface="Calibri" panose="020F0502020204030204" pitchFamily="34" charset="0"/>
              </a:rPr>
              <a:t>Prasetiyo, M. J., Lailiyah, M., Fiani, D. M., Suryaningsih, P., &amp; Rizqina, Y. M. (2023). </a:t>
            </a:r>
            <a:r>
              <a:rPr lang="id-ID" sz="2000" b="0" i="0" u="none" strike="noStrike" dirty="0" err="1">
                <a:solidFill>
                  <a:srgbClr val="FFFFFF"/>
                </a:solidFill>
                <a:effectLst/>
                <a:latin typeface="Calibri" panose="020F0502020204030204" pitchFamily="34" charset="0"/>
              </a:rPr>
              <a:t>Local</a:t>
            </a:r>
            <a:r>
              <a:rPr lang="id-ID" sz="2000" b="0" i="0" u="none" strike="noStrike" dirty="0">
                <a:solidFill>
                  <a:srgbClr val="FFFFFF"/>
                </a:solidFill>
                <a:effectLst/>
                <a:latin typeface="Calibri" panose="020F0502020204030204" pitchFamily="34" charset="0"/>
              </a:rPr>
              <a:t> Wisdom </a:t>
            </a:r>
            <a:r>
              <a:rPr lang="id-ID" sz="2000" b="0" i="0" u="none" strike="noStrike" dirty="0" err="1">
                <a:solidFill>
                  <a:srgbClr val="FFFFFF"/>
                </a:solidFill>
                <a:effectLst/>
                <a:latin typeface="Calibri" panose="020F0502020204030204" pitchFamily="34" charset="0"/>
              </a:rPr>
              <a:t>Values</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of</a:t>
            </a:r>
            <a:r>
              <a:rPr lang="id-ID" sz="2000" b="0" i="0" u="none" strike="noStrike" dirty="0">
                <a:solidFill>
                  <a:srgbClr val="FFFFFF"/>
                </a:solidFill>
                <a:effectLst/>
                <a:latin typeface="Calibri" panose="020F0502020204030204" pitchFamily="34" charset="0"/>
              </a:rPr>
              <a:t> Sea </a:t>
            </a:r>
            <a:r>
              <a:rPr lang="id-ID" sz="2000" b="0" i="0" u="none" strike="noStrike" dirty="0" err="1">
                <a:solidFill>
                  <a:srgbClr val="FFFFFF"/>
                </a:solidFill>
                <a:effectLst/>
                <a:latin typeface="Calibri" panose="020F0502020204030204" pitchFamily="34" charset="0"/>
              </a:rPr>
              <a:t>Alms</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Tradition</a:t>
            </a:r>
            <a:r>
              <a:rPr lang="id-ID" sz="2000" b="0" i="0" u="none" strike="noStrike" dirty="0">
                <a:solidFill>
                  <a:srgbClr val="FFFFFF"/>
                </a:solidFill>
                <a:effectLst/>
                <a:latin typeface="Calibri" panose="020F0502020204030204" pitchFamily="34" charset="0"/>
              </a:rPr>
              <a:t> in </a:t>
            </a:r>
            <a:r>
              <a:rPr lang="id-ID" sz="2000" b="0" i="0" u="none" strike="noStrike" dirty="0" err="1">
                <a:solidFill>
                  <a:srgbClr val="FFFFFF"/>
                </a:solidFill>
                <a:effectLst/>
                <a:latin typeface="Calibri" panose="020F0502020204030204" pitchFamily="34" charset="0"/>
              </a:rPr>
              <a:t>Tanjungan</a:t>
            </a:r>
            <a:r>
              <a:rPr lang="id-ID" sz="2000" b="0" i="0" u="none" strike="noStrike" dirty="0">
                <a:solidFill>
                  <a:srgbClr val="FFFFFF"/>
                </a:solidFill>
                <a:effectLst/>
                <a:latin typeface="Calibri" panose="020F0502020204030204" pitchFamily="34" charset="0"/>
              </a:rPr>
              <a:t> Rembang </a:t>
            </a:r>
            <a:r>
              <a:rPr lang="id-ID" sz="2000" b="0" i="0" u="none" strike="noStrike" dirty="0" err="1">
                <a:solidFill>
                  <a:srgbClr val="FFFFFF"/>
                </a:solidFill>
                <a:effectLst/>
                <a:latin typeface="Calibri" panose="020F0502020204030204" pitchFamily="34" charset="0"/>
              </a:rPr>
              <a:t>Village</a:t>
            </a:r>
            <a:r>
              <a:rPr lang="id-ID" sz="2000" b="0" i="0" u="none" strike="noStrike" dirty="0">
                <a:solidFill>
                  <a:srgbClr val="FFFFFF"/>
                </a:solidFill>
                <a:effectLst/>
                <a:latin typeface="Calibri" panose="020F0502020204030204" pitchFamily="34" charset="0"/>
              </a:rPr>
              <a:t> as a </a:t>
            </a:r>
            <a:r>
              <a:rPr lang="id-ID" sz="2000" b="0" i="0" u="none" strike="noStrike" dirty="0" err="1">
                <a:solidFill>
                  <a:srgbClr val="FFFFFF"/>
                </a:solidFill>
                <a:effectLst/>
                <a:latin typeface="Calibri" panose="020F0502020204030204" pitchFamily="34" charset="0"/>
              </a:rPr>
              <a:t>Source</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of</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Learning</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History</a:t>
            </a:r>
            <a:r>
              <a:rPr lang="id-ID" sz="2000" b="0" i="0" u="none" strike="noStrike" dirty="0">
                <a:solidFill>
                  <a:srgbClr val="FFFFFF"/>
                </a:solidFill>
                <a:effectLst/>
                <a:latin typeface="Calibri" panose="020F0502020204030204" pitchFamily="34" charset="0"/>
              </a:rPr>
              <a:t>. </a:t>
            </a:r>
            <a:r>
              <a:rPr lang="id-ID" sz="2000" b="0" i="1" u="none" strike="noStrike" dirty="0">
                <a:solidFill>
                  <a:srgbClr val="FFFFFF"/>
                </a:solidFill>
                <a:effectLst/>
                <a:latin typeface="Calibri" panose="020F0502020204030204" pitchFamily="34" charset="0"/>
              </a:rPr>
              <a:t>JURNAL PENDIDIKAN IPS</a:t>
            </a:r>
            <a:r>
              <a:rPr lang="id-ID" sz="2000" b="0" i="0" u="none" strike="noStrike" dirty="0">
                <a:solidFill>
                  <a:srgbClr val="FFFFFF"/>
                </a:solidFill>
                <a:effectLst/>
                <a:latin typeface="Calibri" panose="020F0502020204030204" pitchFamily="34" charset="0"/>
              </a:rPr>
              <a:t>, </a:t>
            </a:r>
            <a:r>
              <a:rPr lang="id-ID" sz="2000" b="0" i="1" u="none" strike="noStrike" dirty="0">
                <a:solidFill>
                  <a:srgbClr val="FFFFFF"/>
                </a:solidFill>
                <a:effectLst/>
                <a:latin typeface="Calibri" panose="020F0502020204030204" pitchFamily="34" charset="0"/>
              </a:rPr>
              <a:t>13</a:t>
            </a:r>
            <a:r>
              <a:rPr lang="id-ID" sz="2000" b="0" i="0" u="none" strike="noStrike" dirty="0">
                <a:solidFill>
                  <a:srgbClr val="FFFFFF"/>
                </a:solidFill>
                <a:effectLst/>
                <a:latin typeface="Calibri" panose="020F0502020204030204" pitchFamily="34" charset="0"/>
              </a:rPr>
              <a:t>(1), 76-80.</a:t>
            </a:r>
            <a:endParaRPr lang="id-ID" sz="2000" b="0" dirty="0">
              <a:effectLst/>
            </a:endParaRPr>
          </a:p>
          <a:p>
            <a:pPr indent="0" algn="just" rtl="0">
              <a:spcBef>
                <a:spcPts val="1200"/>
              </a:spcBef>
              <a:spcAft>
                <a:spcPts val="0"/>
              </a:spcAft>
              <a:buNone/>
            </a:pPr>
            <a:r>
              <a:rPr lang="id-ID" sz="2000" b="0" i="0" u="none" strike="noStrike" dirty="0">
                <a:solidFill>
                  <a:srgbClr val="FFFFFF"/>
                </a:solidFill>
                <a:effectLst/>
                <a:latin typeface="Calibri" panose="020F0502020204030204" pitchFamily="34" charset="0"/>
              </a:rPr>
              <a:t>Triyanto, T., Sumarwati, S., &amp; </a:t>
            </a:r>
            <a:r>
              <a:rPr lang="id-ID" sz="2000" b="0" i="0" u="none" strike="noStrike" dirty="0" err="1">
                <a:solidFill>
                  <a:srgbClr val="FFFFFF"/>
                </a:solidFill>
                <a:effectLst/>
                <a:latin typeface="Calibri" panose="020F0502020204030204" pitchFamily="34" charset="0"/>
              </a:rPr>
              <a:t>Saddhono</a:t>
            </a:r>
            <a:r>
              <a:rPr lang="id-ID" sz="2000" b="0" i="0" u="none" strike="noStrike" dirty="0">
                <a:solidFill>
                  <a:srgbClr val="FFFFFF"/>
                </a:solidFill>
                <a:effectLst/>
                <a:latin typeface="Calibri" panose="020F0502020204030204" pitchFamily="34" charset="0"/>
              </a:rPr>
              <a:t>, K. (2018). </a:t>
            </a:r>
            <a:r>
              <a:rPr lang="id-ID" sz="2000" b="0" i="0" u="none" strike="noStrike" dirty="0" err="1">
                <a:solidFill>
                  <a:srgbClr val="FFFFFF"/>
                </a:solidFill>
                <a:effectLst/>
                <a:latin typeface="Calibri" panose="020F0502020204030204" pitchFamily="34" charset="0"/>
              </a:rPr>
              <a:t>Offering</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Ceremony</a:t>
            </a:r>
            <a:r>
              <a:rPr lang="id-ID" sz="2000" b="0" i="0" u="none" strike="noStrike" dirty="0">
                <a:solidFill>
                  <a:srgbClr val="FFFFFF"/>
                </a:solidFill>
                <a:effectLst/>
                <a:latin typeface="Calibri" panose="020F0502020204030204" pitchFamily="34" charset="0"/>
              </a:rPr>
              <a:t> “Sedekah Laut, In </a:t>
            </a:r>
            <a:r>
              <a:rPr lang="id-ID" sz="2000" b="0" i="0" u="none" strike="noStrike" dirty="0" err="1">
                <a:solidFill>
                  <a:srgbClr val="FFFFFF"/>
                </a:solidFill>
                <a:effectLst/>
                <a:latin typeface="Calibri" panose="020F0502020204030204" pitchFamily="34" charset="0"/>
              </a:rPr>
              <a:t>Central</a:t>
            </a:r>
            <a:r>
              <a:rPr lang="id-ID" sz="2000" b="0" i="0" u="none" strike="noStrike" dirty="0">
                <a:solidFill>
                  <a:srgbClr val="FFFFFF"/>
                </a:solidFill>
                <a:effectLst/>
                <a:latin typeface="Calibri" panose="020F0502020204030204" pitchFamily="34" charset="0"/>
              </a:rPr>
              <a:t> Java. In </a:t>
            </a:r>
            <a:r>
              <a:rPr lang="id-ID" sz="2000" b="0" i="1" u="none" strike="noStrike" dirty="0" err="1">
                <a:solidFill>
                  <a:srgbClr val="FFFFFF"/>
                </a:solidFill>
                <a:effectLst/>
                <a:latin typeface="Calibri" panose="020F0502020204030204" pitchFamily="34" charset="0"/>
              </a:rPr>
              <a:t>Proceeding</a:t>
            </a:r>
            <a:r>
              <a:rPr lang="id-ID" sz="2000" b="0" i="1" u="none" strike="noStrike" dirty="0">
                <a:solidFill>
                  <a:srgbClr val="FFFFFF"/>
                </a:solidFill>
                <a:effectLst/>
                <a:latin typeface="Calibri" panose="020F0502020204030204" pitchFamily="34" charset="0"/>
              </a:rPr>
              <a:t> </a:t>
            </a:r>
            <a:r>
              <a:rPr lang="id-ID" sz="2000" b="0" i="1" u="none" strike="noStrike" dirty="0" err="1">
                <a:solidFill>
                  <a:srgbClr val="FFFFFF"/>
                </a:solidFill>
                <a:effectLst/>
                <a:latin typeface="Calibri" panose="020F0502020204030204" pitchFamily="34" charset="0"/>
              </a:rPr>
              <a:t>of</a:t>
            </a:r>
            <a:r>
              <a:rPr lang="id-ID" sz="2000" b="0" i="1" u="none" strike="noStrike" dirty="0">
                <a:solidFill>
                  <a:srgbClr val="FFFFFF"/>
                </a:solidFill>
                <a:effectLst/>
                <a:latin typeface="Calibri" panose="020F0502020204030204" pitchFamily="34" charset="0"/>
              </a:rPr>
              <a:t> International </a:t>
            </a:r>
            <a:r>
              <a:rPr lang="id-ID" sz="2000" b="0" i="1" u="none" strike="noStrike" dirty="0" err="1">
                <a:solidFill>
                  <a:srgbClr val="FFFFFF"/>
                </a:solidFill>
                <a:effectLst/>
                <a:latin typeface="Calibri" panose="020F0502020204030204" pitchFamily="34" charset="0"/>
              </a:rPr>
              <a:t>Conference</a:t>
            </a:r>
            <a:r>
              <a:rPr lang="id-ID" sz="2000" b="0" i="1" u="none" strike="noStrike" dirty="0">
                <a:solidFill>
                  <a:srgbClr val="FFFFFF"/>
                </a:solidFill>
                <a:effectLst/>
                <a:latin typeface="Calibri" panose="020F0502020204030204" pitchFamily="34" charset="0"/>
              </a:rPr>
              <a:t> </a:t>
            </a:r>
            <a:r>
              <a:rPr lang="id-ID" sz="2000" b="0" i="1" u="none" strike="noStrike" dirty="0" err="1">
                <a:solidFill>
                  <a:srgbClr val="FFFFFF"/>
                </a:solidFill>
                <a:effectLst/>
                <a:latin typeface="Calibri" panose="020F0502020204030204" pitchFamily="34" charset="0"/>
              </a:rPr>
              <a:t>on</a:t>
            </a:r>
            <a:r>
              <a:rPr lang="id-ID" sz="2000" b="0" i="1" u="none" strike="noStrike" dirty="0">
                <a:solidFill>
                  <a:srgbClr val="FFFFFF"/>
                </a:solidFill>
                <a:effectLst/>
                <a:latin typeface="Calibri" panose="020F0502020204030204" pitchFamily="34" charset="0"/>
              </a:rPr>
              <a:t> Art, </a:t>
            </a:r>
            <a:r>
              <a:rPr lang="id-ID" sz="2000" b="0" i="1" u="none" strike="noStrike" dirty="0" err="1">
                <a:solidFill>
                  <a:srgbClr val="FFFFFF"/>
                </a:solidFill>
                <a:effectLst/>
                <a:latin typeface="Calibri" panose="020F0502020204030204" pitchFamily="34" charset="0"/>
              </a:rPr>
              <a:t>Language</a:t>
            </a:r>
            <a:r>
              <a:rPr lang="id-ID" sz="2000" b="0" i="1" u="none" strike="noStrike" dirty="0">
                <a:solidFill>
                  <a:srgbClr val="FFFFFF"/>
                </a:solidFill>
                <a:effectLst/>
                <a:latin typeface="Calibri" panose="020F0502020204030204" pitchFamily="34" charset="0"/>
              </a:rPr>
              <a:t>, </a:t>
            </a:r>
            <a:r>
              <a:rPr lang="id-ID" sz="2000" b="0" i="1" u="none" strike="noStrike" dirty="0" err="1">
                <a:solidFill>
                  <a:srgbClr val="FFFFFF"/>
                </a:solidFill>
                <a:effectLst/>
                <a:latin typeface="Calibri" panose="020F0502020204030204" pitchFamily="34" charset="0"/>
              </a:rPr>
              <a:t>and</a:t>
            </a:r>
            <a:r>
              <a:rPr lang="id-ID" sz="2000" b="0" i="1" u="none" strike="noStrike" dirty="0">
                <a:solidFill>
                  <a:srgbClr val="FFFFFF"/>
                </a:solidFill>
                <a:effectLst/>
                <a:latin typeface="Calibri" panose="020F0502020204030204" pitchFamily="34" charset="0"/>
              </a:rPr>
              <a:t> </a:t>
            </a:r>
            <a:r>
              <a:rPr lang="id-ID" sz="2000" b="0" i="1" u="none" strike="noStrike" dirty="0" err="1">
                <a:solidFill>
                  <a:srgbClr val="FFFFFF"/>
                </a:solidFill>
                <a:effectLst/>
                <a:latin typeface="Calibri" panose="020F0502020204030204" pitchFamily="34" charset="0"/>
              </a:rPr>
              <a:t>Culture</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pp</a:t>
            </a:r>
            <a:r>
              <a:rPr lang="id-ID" sz="2000" b="0" i="0" u="none" strike="noStrike" dirty="0">
                <a:solidFill>
                  <a:srgbClr val="FFFFFF"/>
                </a:solidFill>
                <a:effectLst/>
                <a:latin typeface="Calibri" panose="020F0502020204030204" pitchFamily="34" charset="0"/>
              </a:rPr>
              <a:t>. 102-108).</a:t>
            </a:r>
            <a:endParaRPr lang="en-US" sz="2000" dirty="0"/>
          </a:p>
          <a:p>
            <a:pPr indent="0" algn="just" rtl="0">
              <a:spcBef>
                <a:spcPts val="1200"/>
              </a:spcBef>
              <a:spcAft>
                <a:spcPts val="0"/>
              </a:spcAft>
              <a:buNone/>
            </a:pPr>
            <a:r>
              <a:rPr lang="id-ID" sz="2000" b="0" i="0" u="none" strike="noStrike" dirty="0">
                <a:solidFill>
                  <a:srgbClr val="FFFFFF"/>
                </a:solidFill>
                <a:effectLst/>
                <a:latin typeface="Calibri" panose="020F0502020204030204" pitchFamily="34" charset="0"/>
              </a:rPr>
              <a:t>Wahyudi, S. S. (2011). “Sedekah Laut” </a:t>
            </a:r>
            <a:r>
              <a:rPr lang="id-ID" sz="2000" b="0" i="0" u="none" strike="noStrike" dirty="0" err="1">
                <a:solidFill>
                  <a:srgbClr val="FFFFFF"/>
                </a:solidFill>
                <a:effectLst/>
                <a:latin typeface="Calibri" panose="020F0502020204030204" pitchFamily="34" charset="0"/>
              </a:rPr>
              <a:t>Tradition</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for</a:t>
            </a:r>
            <a:r>
              <a:rPr lang="id-ID" sz="2000" b="0" i="0" u="none" strike="noStrike" dirty="0">
                <a:solidFill>
                  <a:srgbClr val="FFFFFF"/>
                </a:solidFill>
                <a:effectLst/>
                <a:latin typeface="Calibri" panose="020F0502020204030204" pitchFamily="34" charset="0"/>
              </a:rPr>
              <a:t> in </a:t>
            </a:r>
            <a:r>
              <a:rPr lang="id-ID" sz="2000" b="0" i="0" u="none" strike="noStrike" dirty="0" err="1">
                <a:solidFill>
                  <a:srgbClr val="FFFFFF"/>
                </a:solidFill>
                <a:effectLst/>
                <a:latin typeface="Calibri" panose="020F0502020204030204" pitchFamily="34" charset="0"/>
              </a:rPr>
              <a:t>the</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Fishermen</a:t>
            </a:r>
            <a:r>
              <a:rPr lang="id-ID" sz="2000" b="0" i="0" u="none" strike="noStrike" dirty="0">
                <a:solidFill>
                  <a:srgbClr val="FFFFFF"/>
                </a:solidFill>
                <a:effectLst/>
                <a:latin typeface="Calibri" panose="020F0502020204030204" pitchFamily="34" charset="0"/>
              </a:rPr>
              <a:t> </a:t>
            </a:r>
            <a:r>
              <a:rPr lang="id-ID" sz="2000" b="0" i="0" u="none" strike="noStrike" dirty="0" err="1">
                <a:solidFill>
                  <a:srgbClr val="FFFFFF"/>
                </a:solidFill>
                <a:effectLst/>
                <a:latin typeface="Calibri" panose="020F0502020204030204" pitchFamily="34" charset="0"/>
              </a:rPr>
              <a:t>Community</a:t>
            </a:r>
            <a:r>
              <a:rPr lang="id-ID" sz="2000" b="0" i="0" u="none" strike="noStrike" dirty="0">
                <a:solidFill>
                  <a:srgbClr val="FFFFFF"/>
                </a:solidFill>
                <a:effectLst/>
                <a:latin typeface="Calibri" panose="020F0502020204030204" pitchFamily="34" charset="0"/>
              </a:rPr>
              <a:t> in Pekalongan, </a:t>
            </a:r>
            <a:r>
              <a:rPr lang="id-ID" sz="2000" b="0" i="0" u="none" strike="noStrike" dirty="0" err="1">
                <a:solidFill>
                  <a:srgbClr val="FFFFFF"/>
                </a:solidFill>
                <a:effectLst/>
                <a:latin typeface="Calibri" panose="020F0502020204030204" pitchFamily="34" charset="0"/>
              </a:rPr>
              <a:t>Central</a:t>
            </a:r>
            <a:r>
              <a:rPr lang="id-ID" sz="2000" b="0" i="0" u="none" strike="noStrike" dirty="0">
                <a:solidFill>
                  <a:srgbClr val="FFFFFF"/>
                </a:solidFill>
                <a:effectLst/>
                <a:latin typeface="Calibri" panose="020F0502020204030204" pitchFamily="34" charset="0"/>
              </a:rPr>
              <a:t> Java. </a:t>
            </a:r>
            <a:r>
              <a:rPr lang="id-ID" sz="2000" b="0" i="1" u="none" strike="noStrike" dirty="0" err="1">
                <a:solidFill>
                  <a:srgbClr val="FFFFFF"/>
                </a:solidFill>
                <a:effectLst/>
                <a:latin typeface="Calibri" panose="020F0502020204030204" pitchFamily="34" charset="0"/>
              </a:rPr>
              <a:t>Journal</a:t>
            </a:r>
            <a:r>
              <a:rPr lang="id-ID" sz="2000" b="0" i="1" u="none" strike="noStrike" dirty="0">
                <a:solidFill>
                  <a:srgbClr val="FFFFFF"/>
                </a:solidFill>
                <a:effectLst/>
                <a:latin typeface="Calibri" panose="020F0502020204030204" pitchFamily="34" charset="0"/>
              </a:rPr>
              <a:t> </a:t>
            </a:r>
            <a:r>
              <a:rPr lang="id-ID" sz="2000" b="0" i="1" u="none" strike="noStrike" dirty="0" err="1">
                <a:solidFill>
                  <a:srgbClr val="FFFFFF"/>
                </a:solidFill>
                <a:effectLst/>
                <a:latin typeface="Calibri" panose="020F0502020204030204" pitchFamily="34" charset="0"/>
              </a:rPr>
              <a:t>of</a:t>
            </a:r>
            <a:r>
              <a:rPr lang="id-ID" sz="2000" b="0" i="1" u="none" strike="noStrike" dirty="0">
                <a:solidFill>
                  <a:srgbClr val="FFFFFF"/>
                </a:solidFill>
                <a:effectLst/>
                <a:latin typeface="Calibri" panose="020F0502020204030204" pitchFamily="34" charset="0"/>
              </a:rPr>
              <a:t> </a:t>
            </a:r>
            <a:r>
              <a:rPr lang="id-ID" sz="2000" b="0" i="1" u="none" strike="noStrike" dirty="0" err="1">
                <a:solidFill>
                  <a:srgbClr val="FFFFFF"/>
                </a:solidFill>
                <a:effectLst/>
                <a:latin typeface="Calibri" panose="020F0502020204030204" pitchFamily="34" charset="0"/>
              </a:rPr>
              <a:t>Coastal</a:t>
            </a:r>
            <a:r>
              <a:rPr lang="id-ID" sz="2000" b="0" i="1" u="none" strike="noStrike" dirty="0">
                <a:solidFill>
                  <a:srgbClr val="FFFFFF"/>
                </a:solidFill>
                <a:effectLst/>
                <a:latin typeface="Calibri" panose="020F0502020204030204" pitchFamily="34" charset="0"/>
              </a:rPr>
              <a:t> Development</a:t>
            </a:r>
            <a:r>
              <a:rPr lang="id-ID" sz="2000" b="0" i="0" u="none" strike="noStrike" dirty="0">
                <a:solidFill>
                  <a:srgbClr val="FFFFFF"/>
                </a:solidFill>
                <a:effectLst/>
                <a:latin typeface="Calibri" panose="020F0502020204030204" pitchFamily="34" charset="0"/>
              </a:rPr>
              <a:t>, </a:t>
            </a:r>
            <a:r>
              <a:rPr lang="id-ID" sz="2000" b="0" i="1" u="none" strike="noStrike" dirty="0">
                <a:solidFill>
                  <a:srgbClr val="FFFFFF"/>
                </a:solidFill>
                <a:effectLst/>
                <a:latin typeface="Calibri" panose="020F0502020204030204" pitchFamily="34" charset="0"/>
              </a:rPr>
              <a:t>14</a:t>
            </a:r>
            <a:r>
              <a:rPr lang="id-ID" sz="2000" b="0" i="0" u="none" strike="noStrike" dirty="0">
                <a:solidFill>
                  <a:srgbClr val="FFFFFF"/>
                </a:solidFill>
                <a:effectLst/>
                <a:latin typeface="Calibri" panose="020F0502020204030204" pitchFamily="34" charset="0"/>
              </a:rPr>
              <a:t>(3), 262-270.</a:t>
            </a:r>
            <a:endParaRPr lang="id-ID" sz="2000" b="0" dirty="0">
              <a:effectLst/>
            </a:endParaRPr>
          </a:p>
          <a:p>
            <a:pPr marL="0" indent="0">
              <a:buNone/>
            </a:pPr>
            <a:br>
              <a:rPr lang="id-ID" sz="2000" b="0" dirty="0">
                <a:effectLst/>
              </a:rPr>
            </a:b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@grebegsuran.pkm</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772</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EXAMINING THE MEANING OF THE GREBEG SURAN SEDEKAH LAUT TRADITIONAL CEREMONY FOR COMMUNITIES COASTAL AREAS: A CASE STUDY IN KEBUMEN </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Rini Utari</cp:lastModifiedBy>
  <cp:revision>25</cp:revision>
  <dcterms:created xsi:type="dcterms:W3CDTF">2023-04-14T06:04:15Z</dcterms:created>
  <dcterms:modified xsi:type="dcterms:W3CDTF">2023-08-03T05:33:58Z</dcterms:modified>
</cp:coreProperties>
</file>