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4" r:id="rId9"/>
    <p:sldId id="265" r:id="rId10"/>
    <p:sldId id="266"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8" d="100"/>
          <a:sy n="68" d="100"/>
        </p:scale>
        <p:origin x="5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5" y="666937"/>
            <a:ext cx="11812385" cy="1141194"/>
          </a:xfrm>
        </p:spPr>
        <p:txBody>
          <a:bodyPr>
            <a:noAutofit/>
          </a:bodyPr>
          <a:lstStyle/>
          <a:p>
            <a:r>
              <a:rPr lang="en-US" sz="1900" b="1" dirty="0">
                <a:solidFill>
                  <a:schemeClr val="bg1"/>
                </a:solidFill>
              </a:rPr>
              <a:t>THINK-TALK-WRITE LEARNING MODEL TO IMPROVE THE SKILL OF WRITING PERSONAL EXPERIENCES</a:t>
            </a:r>
            <a:r>
              <a:rPr lang="en-US" sz="1900" dirty="0">
                <a:solidFill>
                  <a:schemeClr val="bg1"/>
                </a:solidFill>
              </a:rPr>
              <a:t/>
            </a:r>
            <a:br>
              <a:rPr lang="en-US" sz="1900" dirty="0">
                <a:solidFill>
                  <a:schemeClr val="bg1"/>
                </a:solidFill>
              </a:rPr>
            </a:br>
            <a:r>
              <a:rPr lang="en-US" sz="1900" b="1" dirty="0">
                <a:solidFill>
                  <a:schemeClr val="bg1"/>
                </a:solidFill>
              </a:rPr>
              <a:t>(A Quasi-experimental Study on Class VII-J Students of SMP </a:t>
            </a:r>
            <a:r>
              <a:rPr lang="en-US" sz="1900" b="1" dirty="0" err="1">
                <a:solidFill>
                  <a:schemeClr val="bg1"/>
                </a:solidFill>
              </a:rPr>
              <a:t>Negeri</a:t>
            </a:r>
            <a:r>
              <a:rPr lang="en-US" sz="1900" b="1" dirty="0">
                <a:solidFill>
                  <a:schemeClr val="bg1"/>
                </a:solidFill>
              </a:rPr>
              <a:t> 7 Kota Bandung in the 2019/2020 Academic Year)</a:t>
            </a:r>
            <a:r>
              <a:rPr lang="en-US" sz="1900" dirty="0"/>
              <a:t/>
            </a:r>
            <a:br>
              <a:rPr lang="en-US" sz="1900" dirty="0"/>
            </a:br>
            <a:endParaRPr lang="en-US" sz="19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smtClean="0">
                <a:solidFill>
                  <a:schemeClr val="bg1"/>
                </a:solidFill>
              </a:rPr>
              <a:t>Rizal </a:t>
            </a:r>
            <a:r>
              <a:rPr lang="en-US" sz="1600" b="1" dirty="0" err="1" smtClean="0">
                <a:solidFill>
                  <a:schemeClr val="bg1"/>
                </a:solidFill>
              </a:rPr>
              <a:t>Ramdhani</a:t>
            </a:r>
            <a:r>
              <a:rPr lang="en-US" sz="1600" b="1" dirty="0" smtClean="0">
                <a:solidFill>
                  <a:schemeClr val="bg1"/>
                </a:solidFill>
              </a:rPr>
              <a:t>, </a:t>
            </a:r>
            <a:r>
              <a:rPr lang="en-US" sz="1600" b="1" dirty="0" err="1" smtClean="0">
                <a:solidFill>
                  <a:schemeClr val="bg1"/>
                </a:solidFill>
              </a:rPr>
              <a:t>Usep</a:t>
            </a:r>
            <a:r>
              <a:rPr lang="en-US" sz="1600" b="1" dirty="0" smtClean="0">
                <a:solidFill>
                  <a:schemeClr val="bg1"/>
                </a:solidFill>
              </a:rPr>
              <a:t> </a:t>
            </a:r>
            <a:r>
              <a:rPr lang="en-US" sz="1600" b="1" dirty="0" err="1" smtClean="0">
                <a:solidFill>
                  <a:schemeClr val="bg1"/>
                </a:solidFill>
              </a:rPr>
              <a:t>Kuswari</a:t>
            </a:r>
            <a:endParaRPr lang="en-US" sz="1600" b="1" dirty="0" smtClean="0">
              <a:solidFill>
                <a:schemeClr val="bg1"/>
              </a:solidFill>
            </a:endParaRPr>
          </a:p>
          <a:p>
            <a:pPr>
              <a:lnSpc>
                <a:spcPct val="100000"/>
              </a:lnSpc>
            </a:pPr>
            <a:r>
              <a:rPr lang="en-US" sz="1600" b="1" dirty="0" err="1" smtClean="0">
                <a:solidFill>
                  <a:schemeClr val="bg1"/>
                </a:solidFill>
              </a:rPr>
              <a:t>Universitas</a:t>
            </a:r>
            <a:r>
              <a:rPr lang="en-US" sz="1600" b="1" dirty="0" smtClean="0">
                <a:solidFill>
                  <a:schemeClr val="bg1"/>
                </a:solidFill>
              </a:rPr>
              <a:t> </a:t>
            </a:r>
            <a:r>
              <a:rPr lang="en-US" sz="1600" b="1" dirty="0" err="1" smtClean="0">
                <a:solidFill>
                  <a:schemeClr val="bg1"/>
                </a:solidFill>
              </a:rPr>
              <a:t>Pendidikan</a:t>
            </a:r>
            <a:r>
              <a:rPr lang="en-US" sz="1600" b="1" dirty="0" smtClean="0">
                <a:solidFill>
                  <a:schemeClr val="bg1"/>
                </a:solidFill>
              </a:rPr>
              <a:t> Indonesia</a:t>
            </a:r>
            <a:endParaRPr lang="en-US" sz="1600" b="1" dirty="0">
              <a:solidFill>
                <a:schemeClr val="bg1"/>
              </a:solidFill>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ABS-</a:t>
            </a:r>
            <a:r>
              <a:rPr lang="fi-FI" sz="1600" i="1" dirty="0" smtClean="0">
                <a:solidFill>
                  <a:schemeClr val="bg1"/>
                </a:solidFill>
                <a:latin typeface="+mn-lt"/>
                <a:cs typeface="Times New Roman" panose="02020603050405020304" pitchFamily="18" charset="0"/>
              </a:rPr>
              <a:t>ICOLLITE</a:t>
            </a:r>
            <a:r>
              <a:rPr lang="fi-FI" sz="1600" dirty="0" smtClean="0">
                <a:solidFill>
                  <a:schemeClr val="bg1"/>
                </a:solidFill>
                <a:latin typeface="+mn-lt"/>
                <a:cs typeface="Times New Roman" panose="02020603050405020304" pitchFamily="18" charset="0"/>
              </a:rPr>
              <a:t>-</a:t>
            </a:r>
            <a:r>
              <a:rPr lang="fi-FI" sz="1600" i="1" dirty="0" smtClean="0">
                <a:solidFill>
                  <a:schemeClr val="bg1"/>
                </a:solidFill>
                <a:latin typeface="+mn-lt"/>
                <a:cs typeface="Times New Roman" panose="02020603050405020304" pitchFamily="18" charset="0"/>
              </a:rPr>
              <a:t>23028</a:t>
            </a:r>
            <a:endParaRPr lang="en-US" sz="1600" i="1"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300" y="927100"/>
            <a:ext cx="11620500" cy="5249863"/>
          </a:xfrm>
        </p:spPr>
        <p:txBody>
          <a:bodyPr/>
          <a:lstStyle/>
          <a:p>
            <a:pPr marL="901700" indent="-631825" algn="just">
              <a:lnSpc>
                <a:spcPct val="150000"/>
              </a:lnSpc>
              <a:spcAft>
                <a:spcPts val="0"/>
              </a:spcAft>
              <a:buNone/>
            </a:pPr>
            <a:r>
              <a:rPr lang="en-US" sz="16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Winayawati</a:t>
            </a:r>
            <a:r>
              <a:rPr lang="en-US"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L. (2012)</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Implementasi</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Model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Pembelajaran</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Kooparatif</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Dengan</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Strategi</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Think-Talk-Write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Terhadap</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Kemampuan</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Rangkuman</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dan</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Pemahaman</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Matematis</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Materi</a:t>
            </a:r>
            <a:r>
              <a:rPr lang="en-US"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Integral.</a:t>
            </a:r>
            <a:r>
              <a:rPr lang="en-US"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Semarang: journal.unnes.ac.id.</a:t>
            </a:r>
            <a:endParaRPr lang="en-ID"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6700" indent="0" algn="just">
              <a:lnSpc>
                <a:spcPct val="150000"/>
              </a:lnSpc>
              <a:spcAft>
                <a:spcPts val="0"/>
              </a:spcAft>
              <a:buNone/>
            </a:pPr>
            <a:r>
              <a:rPr lang="fr-FR" sz="16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Zainurrahman</a:t>
            </a:r>
            <a:r>
              <a:rPr lang="fr-FR"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(2013).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Tiori</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Hingga</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Praktik</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r>
              <a:rPr lang="fr-FR"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Bandung: </a:t>
            </a:r>
            <a:r>
              <a:rPr lang="fr-FR" sz="16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Alfabeta</a:t>
            </a:r>
            <a:r>
              <a:rPr lang="fr-FR"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901700" indent="-631825" algn="just">
              <a:lnSpc>
                <a:spcPct val="150000"/>
              </a:lnSpc>
              <a:spcAft>
                <a:spcPts val="800"/>
              </a:spcAft>
              <a:buNone/>
            </a:pPr>
            <a:r>
              <a:rPr lang="fr-FR" sz="16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Zulkarnaini</a:t>
            </a:r>
            <a:r>
              <a:rPr lang="fr-FR"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(2011). </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Model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Kooparatif</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Tipe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Think</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-Talk-Write (TTW)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Untuk</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Meningkatkan</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Kemampuan</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Karangan</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Deskripsi</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Dan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Berpikir</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6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Kritis</a:t>
            </a:r>
            <a:r>
              <a:rPr lang="fr-FR" sz="16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jurnal.upi.edu.</a:t>
            </a:r>
            <a:endParaRPr lang="en-ID" sz="16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37162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1193318" cy="4351338"/>
          </a:xfrm>
        </p:spPr>
        <p:txBody>
          <a:bodyPr>
            <a:normAutofit/>
          </a:bodyPr>
          <a:lstStyle/>
          <a:p>
            <a:pPr algn="just"/>
            <a:r>
              <a:rPr lang="en-US" altLang="en-US" sz="2400" dirty="0">
                <a:solidFill>
                  <a:srgbClr val="E8EAED"/>
                </a:solidFill>
                <a:latin typeface="Bahnschrift SemiBold Condensed" panose="020B0502040204020203" pitchFamily="34" charset="0"/>
              </a:rPr>
              <a:t>This article is motivated by the lack of students' ability to write and the learning model used is not varied.</a:t>
            </a:r>
            <a:r>
              <a:rPr lang="en-US" altLang="en-US" sz="2400" dirty="0">
                <a:latin typeface="Bahnschrift SemiBold Condensed" panose="020B0502040204020203" pitchFamily="34" charset="0"/>
              </a:rPr>
              <a:t> </a:t>
            </a:r>
            <a:endParaRPr lang="en-US" altLang="ko-KR" sz="2400" dirty="0">
              <a:solidFill>
                <a:schemeClr val="bg1"/>
              </a:solidFill>
              <a:latin typeface="Bahnschrift SemiBold Condensed" panose="020B0502040204020203" pitchFamily="34" charset="0"/>
            </a:endParaRPr>
          </a:p>
          <a:p>
            <a:pPr algn="just"/>
            <a:r>
              <a:rPr lang="en-US" altLang="en-US" sz="2400" dirty="0">
                <a:solidFill>
                  <a:srgbClr val="E8EAED"/>
                </a:solidFill>
                <a:latin typeface="Bahnschrift SemiBold Condensed" panose="020B0502040204020203" pitchFamily="34" charset="0"/>
              </a:rPr>
              <a:t>Learning model.</a:t>
            </a:r>
            <a:r>
              <a:rPr lang="en-US" altLang="en-US" sz="2400" dirty="0">
                <a:latin typeface="Bahnschrift SemiBold Condensed" panose="020B0502040204020203" pitchFamily="34" charset="0"/>
              </a:rPr>
              <a:t> </a:t>
            </a:r>
          </a:p>
          <a:p>
            <a:pPr algn="just"/>
            <a:r>
              <a:rPr lang="en-US" sz="2400" dirty="0">
                <a:solidFill>
                  <a:schemeClr val="bg1"/>
                </a:solidFill>
                <a:latin typeface="Bahnschrift SemiBold Condensed" panose="020B0502040204020203" pitchFamily="34" charset="0"/>
              </a:rPr>
              <a:t>This research is to solve problems that exist in the process of learning to write personal experiences by using appropriate learning models and facilitating students in the learning process. And can be an alternative to improve the quality of learning and provide innovation through the Think-Talk-Write (TTW) learning model to improve the ability to write personal </a:t>
            </a:r>
            <a:r>
              <a:rPr lang="en-US" sz="2400" dirty="0" smtClean="0">
                <a:solidFill>
                  <a:schemeClr val="bg1"/>
                </a:solidFill>
                <a:latin typeface="Bahnschrift SemiBold Condensed" panose="020B0502040204020203" pitchFamily="34" charset="0"/>
              </a:rPr>
              <a:t>experiences.</a:t>
            </a:r>
            <a:endParaRPr lang="en-US" altLang="ko-KR" sz="2400" dirty="0" smtClean="0">
              <a:solidFill>
                <a:schemeClr val="bg1"/>
              </a:solidFill>
              <a:latin typeface="Bahnschrift SemiBold Condensed" panose="020B0502040204020203" pitchFamily="34" charset="0"/>
              <a:cs typeface="Arial" pitchFamily="34" charset="0"/>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r>
              <a:rPr lang="fr-FR" sz="3600" dirty="0">
                <a:solidFill>
                  <a:schemeClr val="bg1"/>
                </a:solidFill>
                <a:latin typeface="Bahnschrift SemiBold Condensed" panose="020B0502040204020203" pitchFamily="34" charset="0"/>
              </a:rPr>
              <a:t>Joyce &amp; Weil </a:t>
            </a:r>
            <a:r>
              <a:rPr lang="fr-FR" sz="3600" dirty="0" smtClean="0">
                <a:solidFill>
                  <a:schemeClr val="bg1"/>
                </a:solidFill>
                <a:latin typeface="Bahnschrift SemiBold Condensed" panose="020B0502040204020203" pitchFamily="34" charset="0"/>
              </a:rPr>
              <a:t> (</a:t>
            </a:r>
            <a:r>
              <a:rPr lang="fr-FR" sz="3600" dirty="0" err="1" smtClean="0">
                <a:solidFill>
                  <a:schemeClr val="bg1"/>
                </a:solidFill>
                <a:latin typeface="Bahnschrift SemiBold Condensed" panose="020B0502040204020203" pitchFamily="34" charset="0"/>
              </a:rPr>
              <a:t>dalam</a:t>
            </a:r>
            <a:r>
              <a:rPr lang="fr-FR" sz="3600" dirty="0" smtClean="0">
                <a:solidFill>
                  <a:schemeClr val="bg1"/>
                </a:solidFill>
                <a:latin typeface="Bahnschrift SemiBold Condensed" panose="020B0502040204020203" pitchFamily="34" charset="0"/>
              </a:rPr>
              <a:t> Rahman 2017)</a:t>
            </a:r>
          </a:p>
          <a:p>
            <a:r>
              <a:rPr lang="en-US" sz="3600" dirty="0" err="1">
                <a:solidFill>
                  <a:schemeClr val="bg1"/>
                </a:solidFill>
                <a:latin typeface="Bahnschrift SemiBold Condensed" panose="020B0502040204020203" pitchFamily="34" charset="0"/>
              </a:rPr>
              <a:t>Huinker</a:t>
            </a:r>
            <a:r>
              <a:rPr lang="en-US" sz="3600" dirty="0">
                <a:solidFill>
                  <a:schemeClr val="bg1"/>
                </a:solidFill>
                <a:latin typeface="Bahnschrift SemiBold Condensed" panose="020B0502040204020203" pitchFamily="34" charset="0"/>
              </a:rPr>
              <a:t> &amp;</a:t>
            </a:r>
            <a:r>
              <a:rPr lang="en-US" sz="3600" dirty="0" smtClean="0">
                <a:solidFill>
                  <a:schemeClr val="bg1"/>
                </a:solidFill>
                <a:latin typeface="Bahnschrift SemiBold Condensed" panose="020B0502040204020203" pitchFamily="34" charset="0"/>
              </a:rPr>
              <a:t> Laughlin (</a:t>
            </a:r>
            <a:r>
              <a:rPr lang="en-US" sz="3600" dirty="0" err="1" smtClean="0">
                <a:solidFill>
                  <a:schemeClr val="bg1"/>
                </a:solidFill>
                <a:latin typeface="Bahnschrift SemiBold Condensed" panose="020B0502040204020203" pitchFamily="34" charset="0"/>
              </a:rPr>
              <a:t>dalam</a:t>
            </a:r>
            <a:r>
              <a:rPr lang="en-US" sz="3600" dirty="0" smtClean="0">
                <a:solidFill>
                  <a:schemeClr val="bg1"/>
                </a:solidFill>
                <a:latin typeface="Bahnschrift SemiBold Condensed" panose="020B0502040204020203" pitchFamily="34" charset="0"/>
              </a:rPr>
              <a:t> Huda 2013)</a:t>
            </a:r>
          </a:p>
          <a:p>
            <a:r>
              <a:rPr lang="en-US" sz="3600" dirty="0" err="1">
                <a:solidFill>
                  <a:schemeClr val="bg1"/>
                </a:solidFill>
                <a:latin typeface="Bahnschrift SemiBold Condensed" panose="020B0502040204020203" pitchFamily="34" charset="0"/>
              </a:rPr>
              <a:t>Atar</a:t>
            </a:r>
            <a:r>
              <a:rPr lang="en-US" sz="3600" dirty="0">
                <a:solidFill>
                  <a:schemeClr val="bg1"/>
                </a:solidFill>
                <a:latin typeface="Bahnschrift SemiBold Condensed" panose="020B0502040204020203" pitchFamily="34" charset="0"/>
              </a:rPr>
              <a:t> Semi </a:t>
            </a:r>
            <a:r>
              <a:rPr lang="en-US" sz="3600" dirty="0" smtClean="0">
                <a:solidFill>
                  <a:schemeClr val="bg1"/>
                </a:solidFill>
                <a:latin typeface="Bahnschrift SemiBold Condensed" panose="020B0502040204020203" pitchFamily="34" charset="0"/>
              </a:rPr>
              <a:t>2007</a:t>
            </a:r>
          </a:p>
          <a:p>
            <a:r>
              <a:rPr lang="fr-FR" sz="3600" dirty="0" smtClean="0">
                <a:solidFill>
                  <a:schemeClr val="bg1"/>
                </a:solidFill>
                <a:latin typeface="Bahnschrift SemiBold Condensed" panose="020B0502040204020203" pitchFamily="34" charset="0"/>
              </a:rPr>
              <a:t>Tarigan2008</a:t>
            </a:r>
            <a:endParaRPr lang="en-US" sz="3600" dirty="0">
              <a:solidFill>
                <a:schemeClr val="bg1"/>
              </a:solidFill>
              <a:latin typeface="Bahnschrift SemiBold Condensed" panose="020B0502040204020203" pitchFamily="34" charset="0"/>
            </a:endParaRP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1383818" cy="4351338"/>
          </a:xfrm>
        </p:spPr>
        <p:txBody>
          <a:bodyPr>
            <a:normAutofit/>
          </a:bodyPr>
          <a:lstStyle/>
          <a:p>
            <a:pPr algn="just"/>
            <a:r>
              <a:rPr lang="en-US" sz="3200" dirty="0" err="1" smtClean="0">
                <a:solidFill>
                  <a:schemeClr val="bg1"/>
                </a:solidFill>
                <a:latin typeface="Bahnschrift SemiBold Condensed" panose="020B0502040204020203" pitchFamily="34" charset="0"/>
              </a:rPr>
              <a:t>Kuantitatif</a:t>
            </a:r>
            <a:r>
              <a:rPr lang="en-US" sz="3200" dirty="0" smtClean="0">
                <a:solidFill>
                  <a:schemeClr val="bg1"/>
                </a:solidFill>
                <a:latin typeface="Bahnschrift SemiBold Condensed" panose="020B0502040204020203" pitchFamily="34" charset="0"/>
              </a:rPr>
              <a:t> method</a:t>
            </a:r>
          </a:p>
          <a:p>
            <a:pPr algn="just"/>
            <a:r>
              <a:rPr lang="en-US" sz="3200" dirty="0">
                <a:solidFill>
                  <a:schemeClr val="bg1"/>
                </a:solidFill>
                <a:latin typeface="Bahnschrift SemiBold Condensed" panose="020B0502040204020203" pitchFamily="34" charset="0"/>
              </a:rPr>
              <a:t>The research design used is the One-Group Pretest-Posttest Design</a:t>
            </a:r>
            <a:r>
              <a:rPr lang="en-US" sz="3200" dirty="0" smtClean="0">
                <a:solidFill>
                  <a:schemeClr val="bg1"/>
                </a:solidFill>
                <a:latin typeface="Bahnschrift SemiBold Condensed" panose="020B0502040204020203" pitchFamily="34" charset="0"/>
              </a:rPr>
              <a:t>.</a:t>
            </a:r>
          </a:p>
          <a:p>
            <a:pPr algn="just"/>
            <a:r>
              <a:rPr lang="en-US" sz="3200" dirty="0">
                <a:solidFill>
                  <a:schemeClr val="bg1"/>
                </a:solidFill>
                <a:latin typeface="Bahnschrift SemiBold Condensed" panose="020B0502040204020203" pitchFamily="34" charset="0"/>
              </a:rPr>
              <a:t>The source of the data was class VIII-D students of SMPN 7 Kota Bandung, consisting of 31 students, consisting of 16 female students and 15 male students</a:t>
            </a:r>
            <a:r>
              <a:rPr lang="en-US" sz="3200" dirty="0" smtClean="0">
                <a:solidFill>
                  <a:schemeClr val="bg1"/>
                </a:solidFill>
                <a:latin typeface="Bahnschrift SemiBold Condensed" panose="020B0502040204020203" pitchFamily="34" charset="0"/>
              </a:rPr>
              <a:t>.</a:t>
            </a:r>
          </a:p>
          <a:p>
            <a:r>
              <a:rPr lang="en-US" sz="3200" dirty="0">
                <a:solidFill>
                  <a:schemeClr val="bg1"/>
                </a:solidFill>
                <a:latin typeface="Bahnschrift SemiBold Condensed" panose="020B0502040204020203" pitchFamily="34" charset="0"/>
              </a:rPr>
              <a:t>The data collection instrument was by means of a written test.</a:t>
            </a:r>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1155218" cy="4351338"/>
          </a:xfrm>
        </p:spPr>
        <p:txBody>
          <a:bodyPr>
            <a:normAutofit/>
          </a:bodyPr>
          <a:lstStyle/>
          <a:p>
            <a:r>
              <a:rPr lang="en-US" dirty="0">
                <a:solidFill>
                  <a:schemeClr val="bg1"/>
                </a:solidFill>
                <a:latin typeface="Bahnschrift SemiBold Condensed" panose="020B0502040204020203" pitchFamily="34" charset="0"/>
              </a:rPr>
              <a:t>Ability to write personal experiences before using the Think-Talk-Write (TTW) learning model.</a:t>
            </a:r>
          </a:p>
          <a:p>
            <a:r>
              <a:rPr lang="en-US" dirty="0">
                <a:solidFill>
                  <a:schemeClr val="bg1"/>
                </a:solidFill>
                <a:latin typeface="Bahnschrift SemiBold Condensed" panose="020B0502040204020203" pitchFamily="34" charset="0"/>
              </a:rPr>
              <a:t>Ability to write personal experiences after using the Think-Talk-Write (TTW) learning model.</a:t>
            </a:r>
          </a:p>
          <a:p>
            <a:r>
              <a:rPr lang="en-US" dirty="0">
                <a:solidFill>
                  <a:schemeClr val="bg1"/>
                </a:solidFill>
                <a:latin typeface="Bahnschrift SemiBold Condensed" panose="020B0502040204020203" pitchFamily="34" charset="0"/>
              </a:rPr>
              <a:t>Increased ability to write personal experiences after using the Think-Talk-Write (TTW) learning model.</a:t>
            </a:r>
          </a:p>
          <a:p>
            <a:r>
              <a:rPr lang="en-US" dirty="0">
                <a:solidFill>
                  <a:schemeClr val="bg1"/>
                </a:solidFill>
                <a:latin typeface="Bahnschrift SemiBold Condensed" panose="020B0502040204020203" pitchFamily="34" charset="0"/>
              </a:rPr>
              <a:t>Significant differences in the ability to write personal experiences before and after the Think-Talk-Write (TTW) learning model.</a:t>
            </a:r>
          </a:p>
        </p:txBody>
      </p:sp>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1079018" cy="4351338"/>
          </a:xfrm>
        </p:spPr>
        <p:txBody>
          <a:bodyPr>
            <a:normAutofit/>
          </a:bodyPr>
          <a:lstStyle/>
          <a:p>
            <a:r>
              <a:rPr lang="en-US" sz="2400" dirty="0">
                <a:solidFill>
                  <a:schemeClr val="bg1"/>
                </a:solidFill>
                <a:latin typeface="Bahnschrift SemiBold Condensed" panose="020B0502040204020203" pitchFamily="34" charset="0"/>
              </a:rPr>
              <a:t>The ability to write down the personal experiences of class VII J students of SMP </a:t>
            </a:r>
            <a:r>
              <a:rPr lang="en-US" sz="2400" dirty="0" err="1">
                <a:solidFill>
                  <a:schemeClr val="bg1"/>
                </a:solidFill>
                <a:latin typeface="Bahnschrift SemiBold Condensed" panose="020B0502040204020203" pitchFamily="34" charset="0"/>
              </a:rPr>
              <a:t>Negeri</a:t>
            </a:r>
            <a:r>
              <a:rPr lang="en-US" sz="2400" dirty="0">
                <a:solidFill>
                  <a:schemeClr val="bg1"/>
                </a:solidFill>
                <a:latin typeface="Bahnschrift SemiBold Condensed" panose="020B0502040204020203" pitchFamily="34" charset="0"/>
              </a:rPr>
              <a:t> 7 Bandung City in the academic year 209/2020 before using the Think-Talk-Write (TTW) learning model is considered incapable, with an average score of 66 from KKM ≥ 75</a:t>
            </a:r>
            <a:r>
              <a:rPr lang="en-US" sz="2400" dirty="0" smtClean="0">
                <a:solidFill>
                  <a:schemeClr val="bg1"/>
                </a:solidFill>
                <a:latin typeface="Bahnschrift SemiBold Condensed" panose="020B0502040204020203" pitchFamily="34" charset="0"/>
              </a:rPr>
              <a:t>.</a:t>
            </a:r>
          </a:p>
          <a:p>
            <a:r>
              <a:rPr lang="en-US" sz="2400" dirty="0">
                <a:solidFill>
                  <a:schemeClr val="bg1"/>
                </a:solidFill>
                <a:latin typeface="Bahnschrift SemiBold Condensed" panose="020B0502040204020203" pitchFamily="34" charset="0"/>
              </a:rPr>
              <a:t>The ability to write the personal experiences of class VII J students of SMP </a:t>
            </a:r>
            <a:r>
              <a:rPr lang="en-US" sz="2400" dirty="0" err="1">
                <a:solidFill>
                  <a:schemeClr val="bg1"/>
                </a:solidFill>
                <a:latin typeface="Bahnschrift SemiBold Condensed" panose="020B0502040204020203" pitchFamily="34" charset="0"/>
              </a:rPr>
              <a:t>Negeri</a:t>
            </a:r>
            <a:r>
              <a:rPr lang="en-US" sz="2400" dirty="0">
                <a:solidFill>
                  <a:schemeClr val="bg1"/>
                </a:solidFill>
                <a:latin typeface="Bahnschrift SemiBold Condensed" panose="020B0502040204020203" pitchFamily="34" charset="0"/>
              </a:rPr>
              <a:t> 7 Bandung City for the 2019/2020 academic year after using the Think-Talk-Write (TTW) learning model is included, with an average score of 81 from KKM ≥ 75.</a:t>
            </a:r>
          </a:p>
          <a:p>
            <a:r>
              <a:rPr lang="en-US" sz="2400" dirty="0">
                <a:solidFill>
                  <a:schemeClr val="bg1"/>
                </a:solidFill>
                <a:latin typeface="Bahnschrift SemiBold Condensed" panose="020B0502040204020203" pitchFamily="34" charset="0"/>
              </a:rPr>
              <a:t>The ability to write personal experiences for class VII J students of SMP </a:t>
            </a:r>
            <a:r>
              <a:rPr lang="en-US" sz="2400" dirty="0" err="1">
                <a:solidFill>
                  <a:schemeClr val="bg1"/>
                </a:solidFill>
                <a:latin typeface="Bahnschrift SemiBold Condensed" panose="020B0502040204020203" pitchFamily="34" charset="0"/>
              </a:rPr>
              <a:t>Negeri</a:t>
            </a:r>
            <a:r>
              <a:rPr lang="en-US" sz="2400" dirty="0">
                <a:solidFill>
                  <a:schemeClr val="bg1"/>
                </a:solidFill>
                <a:latin typeface="Bahnschrift SemiBold Condensed" panose="020B0502040204020203" pitchFamily="34" charset="0"/>
              </a:rPr>
              <a:t> 7 Bandung City for the 2019/2020 academic year has increased after using the Think-Talk-Write (TTW) learning model</a:t>
            </a:r>
            <a:r>
              <a:rPr lang="en-US" sz="2400" dirty="0" smtClean="0">
                <a:solidFill>
                  <a:schemeClr val="bg1"/>
                </a:solidFill>
                <a:latin typeface="Bahnschrift SemiBold Condensed" panose="020B0502040204020203" pitchFamily="34" charset="0"/>
              </a:rPr>
              <a:t>.</a:t>
            </a:r>
          </a:p>
          <a:p>
            <a:r>
              <a:rPr lang="en-US" sz="2400" dirty="0">
                <a:solidFill>
                  <a:schemeClr val="bg1"/>
                </a:solidFill>
                <a:latin typeface="Bahnschrift SemiBold Condensed" panose="020B0502040204020203" pitchFamily="34" charset="0"/>
              </a:rPr>
              <a:t>Significant differences in the ability to write the personal experiences of class VII J students of SMP </a:t>
            </a:r>
            <a:r>
              <a:rPr lang="en-US" sz="2400" dirty="0" err="1">
                <a:solidFill>
                  <a:schemeClr val="bg1"/>
                </a:solidFill>
                <a:latin typeface="Bahnschrift SemiBold Condensed" panose="020B0502040204020203" pitchFamily="34" charset="0"/>
              </a:rPr>
              <a:t>Negeri</a:t>
            </a:r>
            <a:r>
              <a:rPr lang="en-US" sz="2400" dirty="0">
                <a:solidFill>
                  <a:schemeClr val="bg1"/>
                </a:solidFill>
                <a:latin typeface="Bahnschrift SemiBold Condensed" panose="020B0502040204020203" pitchFamily="34" charset="0"/>
              </a:rPr>
              <a:t> 7 Bandung City for the 2019/2020 school year before and after using the Think-Talk-Write learning model (TTW.</a:t>
            </a:r>
          </a:p>
          <a:p>
            <a:endParaRPr lang="en-US" sz="2000" dirty="0">
              <a:solidFill>
                <a:schemeClr val="bg1"/>
              </a:solidFill>
              <a:latin typeface="Bahnschrift SemiBold Condensed" panose="020B0502040204020203" pitchFamily="34" charset="0"/>
            </a:endParaRP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5241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idx="1"/>
          </p:nvPr>
        </p:nvSpPr>
        <p:spPr>
          <a:xfrm>
            <a:off x="215900" y="1097252"/>
            <a:ext cx="11658600" cy="5062248"/>
          </a:xfrm>
        </p:spPr>
        <p:txBody>
          <a:bodyPr>
            <a:normAutofit fontScale="92500" lnSpcReduction="20000"/>
          </a:bodyPr>
          <a:lstStyle/>
          <a:p>
            <a:pPr marL="269875" indent="0" algn="just">
              <a:lnSpc>
                <a:spcPct val="150000"/>
              </a:lnSpc>
              <a:spcAft>
                <a:spcPts val="0"/>
              </a:spcAft>
              <a:buNone/>
            </a:pP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Alwasilah</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C. A. (2003). </a:t>
            </a:r>
            <a:r>
              <a:rPr lang="fr-FR"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Pokonya</a:t>
            </a:r>
            <a:r>
              <a:rPr lang="fr-FR"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fr-FR"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Cara</a:t>
            </a:r>
            <a:r>
              <a:rPr lang="fr-FR"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Baru</a:t>
            </a:r>
            <a:r>
              <a:rPr lang="fr-FR"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fr-FR"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Dengan</a:t>
            </a:r>
            <a:r>
              <a:rPr lang="fr-FR"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Metode</a:t>
            </a:r>
            <a:r>
              <a:rPr lang="fr-FR"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Kolaborasi</a:t>
            </a:r>
            <a:r>
              <a:rPr lang="fr-FR"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r>
              <a:rPr lang="fr-FR"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Kiblat</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Buku</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Utama</a:t>
            </a:r>
            <a:r>
              <a:rPr lang="en-US" sz="1900"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1900"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70510" indent="0" algn="just">
              <a:lnSpc>
                <a:spcPct val="150000"/>
              </a:lnSpc>
              <a:spcAft>
                <a:spcPts val="0"/>
              </a:spcAft>
              <a:buNone/>
            </a:pPr>
            <a:r>
              <a:rPr lang="en-US" sz="1900"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Arikunto</a:t>
            </a:r>
            <a:r>
              <a:rPr lang="en-US" sz="1900"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Suharsimi</a:t>
            </a:r>
            <a:r>
              <a:rPr lang="en-US" sz="1900"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(2014). </a:t>
            </a:r>
            <a:r>
              <a:rPr lang="en-US" sz="1900" i="1"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Prosedur</a:t>
            </a:r>
            <a:r>
              <a:rPr lang="en-US" sz="1900" i="1"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Penelitian</a:t>
            </a:r>
            <a:r>
              <a:rPr lang="en-US" sz="1900" i="1"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Suatu</a:t>
            </a:r>
            <a:r>
              <a:rPr lang="en-US" sz="1900" i="1"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Pendekatan</a:t>
            </a:r>
            <a:r>
              <a:rPr lang="en-US" sz="1900" i="1"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Praktik</a:t>
            </a:r>
            <a:r>
              <a:rPr lang="en-US" sz="1900" i="1"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r>
              <a:rPr lang="en-US" sz="1900"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Jakarta: </a:t>
            </a:r>
            <a:r>
              <a:rPr lang="en-US" sz="1900"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Rineka</a:t>
            </a:r>
            <a:r>
              <a:rPr lang="en-US" sz="1900"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Cipta</a:t>
            </a:r>
            <a:r>
              <a:rPr lang="en-US" sz="1900"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1900"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6700" indent="0" algn="just">
              <a:lnSpc>
                <a:spcPct val="150000"/>
              </a:lnSpc>
              <a:spcAft>
                <a:spcPts val="0"/>
              </a:spcAft>
              <a:buNone/>
            </a:pPr>
            <a:r>
              <a:rPr lang="en-US" sz="1900"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Danadibrata</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R. A. (2009).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Kamus</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Basa</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Sunda</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Bandung: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Kiblat</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Buku</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Utama</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901700" indent="-631825" algn="just">
              <a:lnSpc>
                <a:spcPct val="150000"/>
              </a:lnSpc>
              <a:spcAft>
                <a:spcPts val="0"/>
              </a:spcAft>
              <a:buNone/>
            </a:pP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Dewi</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V S. (2014).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Modél</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Pangajaran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Think0Talk-Write (TTW)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Pikeun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Ngaronjatkeun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Kamampuh</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Nulis</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Téks</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Éksposisi</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Studi</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Kuasi</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Ékspérimén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Siswa</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Kelas</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VII A SMP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Negeri</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1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Cibeureum</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Kuningan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Taun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Ajaran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2013/2014). </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Repository.upi.edu</a:t>
            </a:r>
            <a:endParaRPr lang="en-ID"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901700" indent="-631825" algn="just">
              <a:lnSpc>
                <a:spcPct val="150000"/>
              </a:lnSpc>
              <a:spcAft>
                <a:spcPts val="0"/>
              </a:spcAft>
              <a:buNone/>
            </a:pP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Dianuri</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spk</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(2017).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Keefektifan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Model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Pembelajaran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Think-Talk-Write (TTW) </a:t>
            </a:r>
            <a:r>
              <a:rPr lang="en-US" sz="1900" i="1"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Terhadap</a:t>
            </a:r>
            <a:r>
              <a:rPr lang="en-US" sz="1900" i="1"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Kemampuan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Cerita</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Ditinjau</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Dari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Minat</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Pada</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Siswa</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Kelas</a:t>
            </a:r>
            <a:r>
              <a:rPr lang="en-US" sz="1900" i="1" dirty="0" smtClean="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IV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Sekolah</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Dasar</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jurnal.fkip.uns.ac.id.</a:t>
            </a:r>
            <a:endParaRPr lang="en-ID"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9875" indent="0" algn="just">
              <a:lnSpc>
                <a:spcPct val="150000"/>
              </a:lnSpc>
              <a:spcAft>
                <a:spcPts val="0"/>
              </a:spcAft>
              <a:buNone/>
            </a:pP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Dinas</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Pendidikan</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Prov.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Jawa</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Barat. (2017).</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Mata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Pelajaran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Bahasa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Sastra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Sunda</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Berbasis</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Kurikulum</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2013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Revisi</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2017.</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endParaRPr lang="en-ID"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9875" indent="0" algn="just">
              <a:lnSpc>
                <a:spcPct val="150000"/>
              </a:lnSpc>
              <a:spcAft>
                <a:spcPts val="0"/>
              </a:spcAft>
              <a:buNone/>
            </a:pP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Fathurrohman</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M. (2015).</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Model-Model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Pembelajaran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Inovatif</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Depok: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Ar-Ruzz</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Media.</a:t>
            </a:r>
            <a:endParaRPr lang="en-ID"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9875" indent="0" algn="just">
              <a:lnSpc>
                <a:spcPct val="150000"/>
              </a:lnSpc>
              <a:spcAft>
                <a:spcPts val="0"/>
              </a:spcAft>
              <a:buNone/>
            </a:pP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Huda,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Miftahul</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(2013). </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Model-Model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Pengajaran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Dan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Pembelajaran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Malang: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Pustaka</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Pelajar</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9875" indent="0" algn="just">
              <a:lnSpc>
                <a:spcPct val="150000"/>
              </a:lnSpc>
              <a:spcAft>
                <a:spcPts val="0"/>
              </a:spcAft>
              <a:buNone/>
            </a:pP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Iskandarwassid</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spk</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(2009). </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Model-Model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Pembelajaran</a:t>
            </a:r>
            <a:r>
              <a:rPr lang="en-US" sz="19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Bahasa Dan Sastra </a:t>
            </a:r>
            <a:r>
              <a:rPr lang="en-US" sz="19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Sunda</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Bandung: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Wahana</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Karya</a:t>
            </a:r>
            <a:r>
              <a:rPr lang="en-US"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19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Grafika</a:t>
            </a:r>
            <a:endParaRPr lang="en-ID" sz="19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0" indent="0">
              <a:buNone/>
            </a:pPr>
            <a:endParaRPr lang="en-US" sz="2000" dirty="0" smtClean="0">
              <a:solidFill>
                <a:schemeClr val="bg1"/>
              </a:solidFill>
            </a:endParaRP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76300"/>
            <a:ext cx="11734800" cy="5300663"/>
          </a:xfrm>
        </p:spPr>
        <p:txBody>
          <a:bodyPr>
            <a:normAutofit fontScale="40000" lnSpcReduction="20000"/>
          </a:bodyPr>
          <a:lstStyle/>
          <a:p>
            <a:pPr marL="270510" indent="0" algn="just">
              <a:lnSpc>
                <a:spcPct val="150000"/>
              </a:lnSpc>
              <a:spcAft>
                <a:spcPts val="0"/>
              </a:spcAft>
              <a:buNone/>
            </a:pP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Kuswari</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Usep</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(2010).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Evaluasi</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Pembelajaran</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Bahasa.</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Bandung: CV </a:t>
            </a: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Wahana</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Karya</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Grafika</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70510" indent="0" algn="just">
              <a:lnSpc>
                <a:spcPct val="150000"/>
              </a:lnSpc>
              <a:spcAft>
                <a:spcPts val="0"/>
              </a:spcAft>
              <a:buNone/>
            </a:pP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LBSS. (1992).</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Kamus</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Umum</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Bahasa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Sunda</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a:t>
            </a:r>
            <a:r>
              <a:rPr lang="fr-FR"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Taraté</a:t>
            </a:r>
            <a:endParaRPr lang="en-ID"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901700" indent="-631825" algn="just">
              <a:lnSpc>
                <a:spcPct val="150000"/>
              </a:lnSpc>
              <a:spcAft>
                <a:spcPts val="0"/>
              </a:spcAft>
              <a:buNone/>
            </a:pPr>
            <a:r>
              <a:rPr lang="fr-FR"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Maulida</a:t>
            </a:r>
            <a:r>
              <a:rPr lang="fr-FR"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M A. (2016).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Modél</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Pangajaran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Think</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-Talk-Write (TTW)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Pikeun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Ngaronjatkeun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Kamampuh</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Nulis</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Wawangsalan</a:t>
            </a:r>
            <a:r>
              <a:rPr lang="fr-FR"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Studi</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Kuasi</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Ékspérimén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ka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Siswa</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Kelas</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VIII-D SMP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Negeri</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26 Bandung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Taun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Ajaran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2015/2016). </a:t>
            </a:r>
            <a:r>
              <a:rPr lang="fr-FR"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Repository.upi.edu</a:t>
            </a:r>
            <a:endParaRPr lang="en-ID"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901700" indent="-631825" algn="just">
              <a:lnSpc>
                <a:spcPct val="150000"/>
              </a:lnSpc>
              <a:spcAft>
                <a:spcPts val="0"/>
              </a:spcAft>
              <a:buNone/>
            </a:pPr>
            <a:r>
              <a:rPr lang="fr-FR"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Nadiya</a:t>
            </a:r>
            <a:r>
              <a:rPr lang="fr-FR"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 S. (2011)</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Penggunaan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Strategi</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Think</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-Talk-Write (TTW)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Untuk</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Meningkatkan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Keterampilan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Cerpen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Pada</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Siswa</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Kelas</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X-4 SMA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Negeri</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1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Welahan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fr-FR"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Kabupaten</a:t>
            </a:r>
            <a:r>
              <a:rPr lang="fr-FR"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Jepara</a:t>
            </a:r>
            <a:r>
              <a:rPr lang="fr-FR"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Semarang: lib. Unnes.ac.id</a:t>
            </a:r>
            <a:endParaRPr lang="en-ID"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9875" indent="0" algn="just">
              <a:lnSpc>
                <a:spcPct val="150000"/>
              </a:lnSpc>
              <a:spcAft>
                <a:spcPts val="0"/>
              </a:spcAft>
              <a:buNone/>
            </a:pP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Nazir</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(2013).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Metode</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Penelitian</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Bogor: </a:t>
            </a: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Ghalian</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Indonesia. </a:t>
            </a:r>
            <a:endParaRPr lang="en-ID"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901700" indent="-631825" algn="just">
              <a:lnSpc>
                <a:spcPct val="150000"/>
              </a:lnSpc>
              <a:spcAft>
                <a:spcPts val="0"/>
              </a:spcAft>
              <a:buNone/>
            </a:pP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Nuraeni</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L R. (2013).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Modél</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Think-Talk-Write (TTW)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Pikeun</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Ngaronjatkeun</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Kamampuh</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Nulis</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Guguritan</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Studi</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Kuasi</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Ékspérimén</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Ka</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Siswa</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Kelas</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VIII-13 SMP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Negeri</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9 Bandung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Taun</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Ajaran</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2012/2013).</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Bandung: Repository.upi.edu.</a:t>
            </a:r>
            <a:endParaRPr lang="en-ID"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9875" indent="0" algn="just">
              <a:lnSpc>
                <a:spcPct val="150000"/>
              </a:lnSpc>
              <a:spcAft>
                <a:spcPts val="0"/>
              </a:spcAft>
              <a:buNone/>
            </a:pP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Nurudin</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(2012).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Dasar-Dasar</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Penulisan</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Malang: UMM Press.</a:t>
            </a:r>
            <a:endParaRPr lang="en-ID"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6700" indent="0" algn="just">
              <a:lnSpc>
                <a:spcPct val="150000"/>
              </a:lnSpc>
              <a:spcAft>
                <a:spcPts val="0"/>
              </a:spcAft>
              <a:buNone/>
            </a:pP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Nurjanah</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N. (2009).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Tiori</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Nulis</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JPBD FPBS: UPI</a:t>
            </a:r>
            <a:endParaRPr lang="en-ID"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901700" indent="-631825" algn="just">
              <a:lnSpc>
                <a:spcPct val="150000"/>
              </a:lnSpc>
              <a:spcAft>
                <a:spcPts val="0"/>
              </a:spcAft>
              <a:buNone/>
            </a:pP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Putri</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D, R, </a:t>
            </a:r>
            <a:r>
              <a:rPr lang="en-US" sz="40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Spk</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(2019).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Pengaruh</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Penggunaan</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Teknik</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Think-Talk-Write (TTW)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Terhadap</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Keterampilan</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Teks</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Fabel</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Siswa</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Kelas</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VII SMP </a:t>
            </a:r>
            <a:r>
              <a:rPr lang="en-US" sz="40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Negeri</a:t>
            </a:r>
            <a:r>
              <a:rPr lang="en-US" sz="40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31 Padang.</a:t>
            </a:r>
            <a:r>
              <a:rPr lang="en-US"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Padang: ejournal.unp.ac.id</a:t>
            </a:r>
            <a:endParaRPr lang="en-ID" sz="40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77804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39800"/>
            <a:ext cx="11582400" cy="5410200"/>
          </a:xfrm>
        </p:spPr>
        <p:txBody>
          <a:bodyPr>
            <a:normAutofit fontScale="47500" lnSpcReduction="20000"/>
          </a:bodyPr>
          <a:lstStyle/>
          <a:p>
            <a:pPr marL="269875" indent="0" algn="just">
              <a:lnSpc>
                <a:spcPct val="150000"/>
              </a:lnSpc>
              <a:spcAft>
                <a:spcPts val="0"/>
              </a:spcAft>
              <a:buNone/>
            </a:pP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Rahman, H. (2017). </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Model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Mengajar</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Bahan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Pembelajaran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Sumedang</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Alqaprint</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Jatinangor</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901700" indent="-631825" algn="just">
              <a:lnSpc>
                <a:spcPct val="150000"/>
              </a:lnSpc>
              <a:spcAft>
                <a:spcPts val="0"/>
              </a:spcAft>
              <a:buNone/>
            </a:pP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Sari, P, I. (2017)</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Pengaruh</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Model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Pembelajaran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Kooratif</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Tipe</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Think-Talk-Write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Terhadap</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Keterampilan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Argumentasi</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Siswa</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Pada</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Materi</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Ekosistem</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diglib.uinsgd.ac.id.</a:t>
            </a:r>
            <a:endParaRPr lang="en-ID"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6700" indent="0" algn="just">
              <a:lnSpc>
                <a:spcPct val="150000"/>
              </a:lnSpc>
              <a:spcAft>
                <a:spcPts val="0"/>
              </a:spcAft>
              <a:buNone/>
            </a:pP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Semi,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Atar</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(2007).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Dasar-dasar</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Keterampilan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Bandung: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Angkasa</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901700" indent="-631825" algn="just">
              <a:lnSpc>
                <a:spcPct val="150000"/>
              </a:lnSpc>
              <a:spcAft>
                <a:spcPts val="0"/>
              </a:spcAft>
              <a:buNone/>
            </a:pP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Siregar</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S, E. (2018).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Penerapan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Strategi</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Pembelajaran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Think Talk Write (TTW)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Dalam</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Meningkatkan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Keterampilan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Teks</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Eksposisi</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Analitis</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Pada</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Peserta</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Didik</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Singaraja</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ejournal.undiksha.ac.id</a:t>
            </a:r>
            <a:endParaRPr lang="en-ID"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9875" indent="0" algn="just">
              <a:lnSpc>
                <a:spcPct val="150000"/>
              </a:lnSpc>
              <a:spcAft>
                <a:spcPts val="0"/>
              </a:spcAft>
              <a:buNone/>
            </a:pP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Sugiyono</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(2017).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Metode</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Penelitian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Kuantitatif</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Kualitatif</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Dan R&amp;D.</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Bandung: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Alfabeta</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6700" indent="0" algn="just">
              <a:lnSpc>
                <a:spcPct val="150000"/>
              </a:lnSpc>
              <a:spcAft>
                <a:spcPts val="0"/>
              </a:spcAft>
              <a:buNone/>
            </a:pP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Sujana</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(2005).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Metode</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Statistika</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Tristo</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70510" indent="0" algn="just">
              <a:lnSpc>
                <a:spcPct val="150000"/>
              </a:lnSpc>
              <a:spcAft>
                <a:spcPts val="0"/>
              </a:spcAft>
              <a:buNone/>
            </a:pP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Sujarweni</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V. W. (2007).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Belajar</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Mudah</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SPSS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Untuk</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Penelitian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Skripsi</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Tesis</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Disertasi</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dan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Umum</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Yogyakarta: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Ardana</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Medi</a:t>
            </a:r>
            <a:endParaRPr lang="en-ID"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70510" indent="0" algn="just">
              <a:lnSpc>
                <a:spcPct val="150000"/>
              </a:lnSpc>
              <a:spcAft>
                <a:spcPts val="0"/>
              </a:spcAft>
              <a:buNone/>
            </a:pP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Tarigan</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H. (2008).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Sebagai</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Suatu</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Keterampilan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Berbahasa</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Angkasa</a:t>
            </a:r>
            <a:endParaRPr lang="en-ID"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269875" indent="0" algn="just">
              <a:lnSpc>
                <a:spcPct val="150000"/>
              </a:lnSpc>
              <a:spcAft>
                <a:spcPts val="0"/>
              </a:spcAft>
              <a:buNone/>
            </a:pP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Tarigan</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H. (2008).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Sebagai</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Suatu</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Keterampilan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Berbahasa</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Bandung: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Angkasa</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a:t>
            </a:r>
            <a:endParaRPr lang="en-ID"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901700" indent="-631825" algn="just">
              <a:lnSpc>
                <a:spcPct val="150000"/>
              </a:lnSpc>
              <a:spcAft>
                <a:spcPts val="0"/>
              </a:spcAft>
              <a:buNone/>
            </a:pP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Tifani</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spk</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(2017).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Pengaruh</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Penggunaan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Teknik</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Think Talk Write (TTW)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Terhadap</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Keterampilan</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Menulis</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Teks</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Cerita</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Ulang</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Biografi</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Siswa</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Kelas</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X SMA </a:t>
            </a:r>
            <a:r>
              <a:rPr lang="en-US" sz="3400" i="1" dirty="0" err="1">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Negeri</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14 Padang.</a:t>
            </a:r>
            <a:r>
              <a:rPr lang="en-US"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Padang: ejournal.unp.ac.id</a:t>
            </a:r>
            <a:r>
              <a:rPr lang="en-US" sz="3400" i="1"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rPr>
              <a:t> </a:t>
            </a:r>
            <a:endParaRPr lang="en-ID" sz="3400" dirty="0">
              <a:solidFill>
                <a:schemeClr val="bg1"/>
              </a:solidFill>
              <a:latin typeface="Bahnschrift SemiBold Condensed" panose="020B0502040204020203"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20971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1160</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Malgun Gothic</vt:lpstr>
      <vt:lpstr>Arial</vt:lpstr>
      <vt:lpstr>Bahnschrift SemiBold Condensed</vt:lpstr>
      <vt:lpstr>Calibri</vt:lpstr>
      <vt:lpstr>Calibri Light</vt:lpstr>
      <vt:lpstr>Times New Roman</vt:lpstr>
      <vt:lpstr>Office Theme</vt:lpstr>
      <vt:lpstr>THINK-TALK-WRITE LEARNING MODEL TO IMPROVE THE SKILL OF WRITING PERSONAL EXPERIENCES (A Quasi-experimental Study on Class VII-J Students of SMP Negeri 7 Kota Bandung in the 2019/2020 Academic Year) </vt:lpstr>
      <vt:lpstr>INTRODUCTION</vt:lpstr>
      <vt:lpstr>LITERATURE REVIEW</vt:lpstr>
      <vt:lpstr>METHOD</vt:lpstr>
      <vt:lpstr>FINDING AND DISCUSSION</vt:lpstr>
      <vt:lpstr>CONCLUSION</vt:lpstr>
      <vt:lpstr>REFERENCES</vt:lpstr>
      <vt:lpstr>PowerPoint Presentation</vt:lpstr>
      <vt:lpstr>PowerPoint Presentation</vt:lpstr>
      <vt:lpstr>PowerPoint Presentation</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Acer</cp:lastModifiedBy>
  <cp:revision>19</cp:revision>
  <dcterms:created xsi:type="dcterms:W3CDTF">2023-04-14T06:04:15Z</dcterms:created>
  <dcterms:modified xsi:type="dcterms:W3CDTF">2023-07-27T15:52:34Z</dcterms:modified>
</cp:coreProperties>
</file>