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7" r:id="rId7"/>
    <p:sldId id="266" r:id="rId8"/>
    <p:sldId id="265"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551410" y="728572"/>
            <a:ext cx="11812385" cy="879475"/>
          </a:xfrm>
        </p:spPr>
        <p:txBody>
          <a:bodyPr>
            <a:noAutofit/>
          </a:bodyPr>
          <a:lstStyle/>
          <a:p>
            <a:pPr marL="0" marR="0" algn="ctr">
              <a:spcBef>
                <a:spcPts val="0"/>
              </a:spcBef>
              <a:spcAft>
                <a:spcPts val="0"/>
              </a:spcAft>
            </a:pPr>
            <a:r>
              <a:rPr lang="en-IN" sz="1800" b="1" dirty="0">
                <a:solidFill>
                  <a:schemeClr val="bg1"/>
                </a:solidFill>
                <a:effectLst/>
                <a:latin typeface="Times New Roman" panose="02020603050405020304" pitchFamily="18" charset="0"/>
                <a:ea typeface="DengXian" panose="02010600030101010101" pitchFamily="2" charset="-122"/>
                <a:cs typeface="Arial" panose="020B0604020202020204" pitchFamily="34" charset="0"/>
              </a:rPr>
              <a:t>Translanguaging in BIPA Learning for Japanese Expatriates</a:t>
            </a:r>
            <a:endParaRPr lang="en-US" sz="1800" b="1" dirty="0">
              <a:solidFill>
                <a:schemeClr val="bg1"/>
              </a:solidFill>
              <a:effectLst/>
              <a:latin typeface="Times New Roman" panose="02020603050405020304" pitchFamily="18" charset="0"/>
              <a:ea typeface="DengXian" panose="02010600030101010101" pitchFamily="2" charset="-122"/>
              <a:cs typeface="Arial" panose="020B0604020202020204" pitchFamily="34" charset="0"/>
            </a:endParaRPr>
          </a:p>
        </p:txBody>
      </p:sp>
      <p:sp>
        <p:nvSpPr>
          <p:cNvPr id="6" name="Subtitle 5"/>
          <p:cNvSpPr>
            <a:spLocks noGrp="1"/>
          </p:cNvSpPr>
          <p:nvPr>
            <p:ph type="subTitle" idx="1"/>
          </p:nvPr>
        </p:nvSpPr>
        <p:spPr>
          <a:xfrm>
            <a:off x="551411" y="1860999"/>
            <a:ext cx="11089177" cy="766291"/>
          </a:xfrm>
        </p:spPr>
        <p:txBody>
          <a:bodyPr>
            <a:normAutofit/>
          </a:bodyPr>
          <a:lstStyle/>
          <a:p>
            <a:pPr>
              <a:lnSpc>
                <a:spcPct val="100000"/>
              </a:lnSpc>
            </a:pPr>
            <a:r>
              <a:rPr lang="en-US" sz="1600" b="1" i="0" dirty="0">
                <a:solidFill>
                  <a:schemeClr val="bg1"/>
                </a:solidFill>
                <a:effectLst/>
                <a:latin typeface="Times New Roman" panose="02020603050405020304" pitchFamily="18" charset="0"/>
              </a:rPr>
              <a:t>Rosmalela Sidik, </a:t>
            </a:r>
            <a:r>
              <a:rPr lang="en-US" sz="1600" b="1" i="0" dirty="0" err="1">
                <a:solidFill>
                  <a:schemeClr val="bg1"/>
                </a:solidFill>
                <a:effectLst/>
                <a:latin typeface="Times New Roman" panose="02020603050405020304" pitchFamily="18" charset="0"/>
              </a:rPr>
              <a:t>Nuny</a:t>
            </a:r>
            <a:r>
              <a:rPr lang="en-US" sz="1600" b="1" i="0" dirty="0">
                <a:solidFill>
                  <a:schemeClr val="bg1"/>
                </a:solidFill>
                <a:effectLst/>
                <a:latin typeface="Times New Roman" panose="02020603050405020304" pitchFamily="18" charset="0"/>
              </a:rPr>
              <a:t> </a:t>
            </a:r>
            <a:r>
              <a:rPr lang="en-US" sz="1600" b="1" i="0" dirty="0" err="1">
                <a:solidFill>
                  <a:schemeClr val="bg1"/>
                </a:solidFill>
                <a:effectLst/>
                <a:latin typeface="Times New Roman" panose="02020603050405020304" pitchFamily="18" charset="0"/>
              </a:rPr>
              <a:t>Sulistiany</a:t>
            </a:r>
            <a:r>
              <a:rPr lang="en-US" sz="1600" b="1" i="0" dirty="0">
                <a:solidFill>
                  <a:schemeClr val="bg1"/>
                </a:solidFill>
                <a:effectLst/>
                <a:latin typeface="Times New Roman" panose="02020603050405020304" pitchFamily="18" charset="0"/>
              </a:rPr>
              <a:t> Idris</a:t>
            </a:r>
            <a:endParaRPr lang="en-US" sz="1600" b="1" dirty="0">
              <a:solidFill>
                <a:schemeClr val="bg1"/>
              </a:solidFill>
            </a:endParaRPr>
          </a:p>
          <a:p>
            <a:pPr>
              <a:lnSpc>
                <a:spcPct val="100000"/>
              </a:lnSpc>
            </a:pPr>
            <a:r>
              <a:rPr lang="en-US" sz="1600" dirty="0">
                <a:solidFill>
                  <a:schemeClr val="bg1"/>
                </a:solidFill>
                <a:effectLst/>
                <a:latin typeface="Times New Roman" panose="02020603050405020304" pitchFamily="18" charset="0"/>
                <a:ea typeface="DengXian" panose="02010600030101010101" pitchFamily="2" charset="-122"/>
              </a:rPr>
              <a:t>BIPA Education Study Program, University of Education</a:t>
            </a:r>
            <a:endParaRPr lang="en-US" sz="1600" b="1" dirty="0">
              <a:solidFill>
                <a:schemeClr val="bg1"/>
              </a:solidFill>
            </a:endParaRPr>
          </a:p>
        </p:txBody>
      </p:sp>
      <p:sp>
        <p:nvSpPr>
          <p:cNvPr id="7" name="Title 4"/>
          <p:cNvSpPr txBox="1">
            <a:spLocks/>
          </p:cNvSpPr>
          <p:nvPr/>
        </p:nvSpPr>
        <p:spPr>
          <a:xfrm>
            <a:off x="1629137" y="1606347"/>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400" dirty="0">
                <a:solidFill>
                  <a:schemeClr val="bg1"/>
                </a:solidFill>
                <a:latin typeface="+mn-lt"/>
                <a:cs typeface="Times New Roman" panose="02020603050405020304" pitchFamily="18" charset="0"/>
              </a:rPr>
              <a:t>No. Abstract: </a:t>
            </a:r>
            <a:r>
              <a:rPr lang="en-US" sz="1400" b="0" i="1" dirty="0">
                <a:solidFill>
                  <a:schemeClr val="bg1"/>
                </a:solidFill>
                <a:effectLst/>
                <a:latin typeface="Open Sans" panose="020B0606030504020204" pitchFamily="34" charset="0"/>
              </a:rPr>
              <a:t>ABS-ICOLLITE-23157</a:t>
            </a:r>
            <a:endParaRPr lang="en-US" sz="14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24972" y="156450"/>
            <a:ext cx="2852935"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452971" y="828011"/>
            <a:ext cx="10576099" cy="5530585"/>
          </a:xfrm>
        </p:spPr>
        <p:txBody>
          <a:bodyPr>
            <a:noAutofit/>
          </a:bodyPr>
          <a:lstStyle/>
          <a:p>
            <a:pPr marL="0" marR="0" indent="0" algn="just">
              <a:lnSpc>
                <a:spcPct val="107000"/>
              </a:lnSpc>
              <a:spcBef>
                <a:spcPts val="0"/>
              </a:spcBef>
              <a:spcAft>
                <a:spcPts val="0"/>
              </a:spcAft>
              <a:buNone/>
            </a:pP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Aoyama, R. (2020). Exploring Japanese High School Students' L1 Use in Translanguaging in the Communicative EFL Classroom.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TESL-EJ</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23</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(4), n4. </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Bradley, J., &amp; Simpson, J. (Eds). (2020).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Translanguaging as transformation</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The collaborative construction of new linguistic </a:t>
            </a: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realities.Multilingual</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Matters</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Canagarajah</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S. (2011). </a:t>
            </a: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Codemeshing</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in academic writing: Identifying teachable strategies of translanguaging.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The Modern Language Journal</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95</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(3), 401-417.</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Creese, A., &amp; Blackledge, A. (2010).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Translanguaging in the bilingual classroom</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A pedagogy for learning and teaching? Modern Language Journal 94 (1), 103-115.</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a:lnSpc>
                <a:spcPct val="107000"/>
              </a:lnSpc>
              <a:spcBef>
                <a:spcPts val="0"/>
              </a:spcBef>
              <a:spcAft>
                <a:spcPts val="800"/>
              </a:spcAft>
            </a:pPr>
            <a:r>
              <a:rPr lang="en-US" sz="1400" dirty="0" err="1">
                <a:solidFill>
                  <a:schemeClr val="bg1"/>
                </a:solidFill>
                <a:latin typeface="Arial" panose="020B0604020202020204" pitchFamily="34" charset="0"/>
              </a:rPr>
              <a:t>Cenoz</a:t>
            </a:r>
            <a:r>
              <a:rPr lang="en-US" sz="1400" dirty="0">
                <a:solidFill>
                  <a:schemeClr val="bg1"/>
                </a:solidFill>
                <a:latin typeface="Arial" panose="020B0604020202020204" pitchFamily="34" charset="0"/>
              </a:rPr>
              <a:t>, J., &amp; </a:t>
            </a:r>
            <a:r>
              <a:rPr lang="en-US" sz="1400" dirty="0" err="1">
                <a:solidFill>
                  <a:schemeClr val="bg1"/>
                </a:solidFill>
                <a:latin typeface="Arial" panose="020B0604020202020204" pitchFamily="34" charset="0"/>
              </a:rPr>
              <a:t>Gorter</a:t>
            </a:r>
            <a:r>
              <a:rPr lang="en-US" sz="1400" dirty="0">
                <a:solidFill>
                  <a:schemeClr val="bg1"/>
                </a:solidFill>
                <a:latin typeface="Arial" panose="020B0604020202020204" pitchFamily="34" charset="0"/>
              </a:rPr>
              <a:t>, D. (2021). </a:t>
            </a:r>
            <a:r>
              <a:rPr lang="en-US" sz="1400" i="1" dirty="0">
                <a:solidFill>
                  <a:schemeClr val="bg1"/>
                </a:solidFill>
                <a:latin typeface="Arial" panose="020B0604020202020204" pitchFamily="34" charset="0"/>
              </a:rPr>
              <a:t>Pedagogical translanguaging</a:t>
            </a:r>
            <a:r>
              <a:rPr lang="en-US" sz="1400" dirty="0">
                <a:solidFill>
                  <a:schemeClr val="bg1"/>
                </a:solidFill>
                <a:latin typeface="Arial" panose="020B0604020202020204" pitchFamily="34" charset="0"/>
              </a:rPr>
              <a:t>. Cambridge University Press.</a:t>
            </a:r>
            <a:endPar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endParaRPr>
          </a:p>
          <a:p>
            <a:pPr marL="0" marR="0">
              <a:lnSpc>
                <a:spcPct val="107000"/>
              </a:lnSpc>
              <a:spcBef>
                <a:spcPts val="0"/>
              </a:spcBef>
              <a:spcAft>
                <a:spcPts val="80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Creswell, J. W., &amp; Poth, C. N. (2016).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Qualitative inquiry and research design: Choosing among five approaches</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Sage publications.</a:t>
            </a: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Emilia, E., &amp; </a:t>
            </a: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Hamied</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F. A. (2021).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Translanguaging (TL) practice in a tertiary EFL context in Indonesia</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a:t>
            </a: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Teflin</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Journal.</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Garcia, O., &amp; Wei, L. (2014).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Translanguaging: Language, bilingualism and education</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Palgrave Macmillan.   </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Otheguy</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R, Garcia, O., &amp; Reid, W. (2015).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Clarifying translanguaging and deconstructing named languages:</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A perspective from linguistics. Applied Linguistics Review 6 (3), 281-30</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Pennycook, A. (2017). </a:t>
            </a:r>
            <a:r>
              <a:rPr lang="en-US" sz="1400" i="1"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Ttranslanguaging</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and semiotic assemblages.</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International Journal of Multilingualism, 14(3), 269–282. doi:10.1080/14790718.2017.1315810</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Sidik, R., </a:t>
            </a: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Mulyati</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Y., &amp; </a:t>
            </a:r>
            <a:r>
              <a:rPr lang="en-US" sz="1400"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Sundusiah</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S. (2021).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Analisis Kebutuhan Bahasa Indonesia bagi Penutur Asing untuk Bertahan Hidup bagi </a:t>
            </a:r>
            <a:r>
              <a:rPr lang="en-US" sz="1400" i="1"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Ekspatriate</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Jepang</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In </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Seminar Internasional </a:t>
            </a:r>
            <a:r>
              <a:rPr lang="en-US" sz="1400" i="1" dirty="0" err="1">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Riksa</a:t>
            </a:r>
            <a:r>
              <a:rPr lang="en-US" sz="1400" i="1"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Bahasa</a:t>
            </a:r>
            <a:r>
              <a:rPr lang="en-US" sz="1400" dirty="0">
                <a:solidFill>
                  <a:schemeClr val="bg1"/>
                </a:solidFill>
                <a:effectLst/>
                <a:latin typeface="Times New Roman" panose="02020603050405020304" pitchFamily="18" charset="0"/>
                <a:ea typeface="MS Mincho" panose="02020609040205080304" pitchFamily="49" charset="-128"/>
                <a:cs typeface="Cordia New" panose="020B0304020202020204" pitchFamily="34" charset="-34"/>
              </a:rPr>
              <a:t> (pp. 64-70).</a:t>
            </a:r>
          </a:p>
          <a:p>
            <a:pPr marL="0" marR="0" algn="just">
              <a:lnSpc>
                <a:spcPct val="107000"/>
              </a:lnSpc>
              <a:spcBef>
                <a:spcPts val="0"/>
              </a:spcBef>
              <a:spcAft>
                <a:spcPts val="0"/>
              </a:spcAft>
            </a:pPr>
            <a:r>
              <a:rPr lang="en-US" sz="1400" dirty="0" err="1">
                <a:solidFill>
                  <a:schemeClr val="bg1"/>
                </a:solidFill>
                <a:effectLst/>
                <a:latin typeface="Times New Roman" panose="02020603050405020304" pitchFamily="18" charset="0"/>
                <a:ea typeface="MS Mincho" panose="02020609040205080304" pitchFamily="49" charset="-128"/>
              </a:rPr>
              <a:t>Nurfitriani</a:t>
            </a:r>
            <a:r>
              <a:rPr lang="en-US" sz="1400" dirty="0">
                <a:solidFill>
                  <a:schemeClr val="bg1"/>
                </a:solidFill>
                <a:effectLst/>
                <a:latin typeface="Times New Roman" panose="02020603050405020304" pitchFamily="18" charset="0"/>
                <a:ea typeface="MS Mincho" panose="02020609040205080304" pitchFamily="49" charset="-128"/>
              </a:rPr>
              <a:t>, S., &amp; Putra, D. K. (2021). Interferensi Fonologis Bahasa Jepang terhadap 	Bahasa Indonesia pada Pemelajar BIPA di PT Sakai Mulia </a:t>
            </a:r>
            <a:r>
              <a:rPr lang="en-US" sz="1400" dirty="0" err="1">
                <a:solidFill>
                  <a:schemeClr val="bg1"/>
                </a:solidFill>
                <a:effectLst/>
                <a:latin typeface="Times New Roman" panose="02020603050405020304" pitchFamily="18" charset="0"/>
                <a:ea typeface="MS Mincho" panose="02020609040205080304" pitchFamily="49" charset="-128"/>
              </a:rPr>
              <a:t>Koken</a:t>
            </a:r>
            <a:r>
              <a:rPr lang="en-US" sz="1400" dirty="0">
                <a:solidFill>
                  <a:schemeClr val="bg1"/>
                </a:solidFill>
                <a:effectLst/>
                <a:latin typeface="Times New Roman" panose="02020603050405020304" pitchFamily="18" charset="0"/>
                <a:ea typeface="MS Mincho" panose="02020609040205080304" pitchFamily="49" charset="-128"/>
              </a:rPr>
              <a:t> Indonesia. </a:t>
            </a:r>
            <a:r>
              <a:rPr lang="en-US" sz="1400" i="1" dirty="0">
                <a:solidFill>
                  <a:schemeClr val="bg1"/>
                </a:solidFill>
                <a:effectLst/>
                <a:latin typeface="Times New Roman" panose="02020603050405020304" pitchFamily="18" charset="0"/>
                <a:ea typeface="MS Mincho" panose="02020609040205080304" pitchFamily="49" charset="-128"/>
              </a:rPr>
              <a:t>Jurnal Bahasa Indonesia bagi Penutur Asing (JBIPA)</a:t>
            </a:r>
            <a:r>
              <a:rPr lang="en-US" sz="1400" dirty="0">
                <a:solidFill>
                  <a:schemeClr val="bg1"/>
                </a:solidFill>
                <a:effectLst/>
                <a:latin typeface="Times New Roman" panose="02020603050405020304" pitchFamily="18" charset="0"/>
                <a:ea typeface="MS Mincho" panose="02020609040205080304" pitchFamily="49" charset="-128"/>
              </a:rPr>
              <a:t>, </a:t>
            </a:r>
            <a:r>
              <a:rPr lang="en-US" sz="1400" i="1" dirty="0">
                <a:solidFill>
                  <a:schemeClr val="bg1"/>
                </a:solidFill>
                <a:effectLst/>
                <a:latin typeface="Times New Roman" panose="02020603050405020304" pitchFamily="18" charset="0"/>
                <a:ea typeface="MS Mincho" panose="02020609040205080304" pitchFamily="49" charset="-128"/>
              </a:rPr>
              <a:t>3</a:t>
            </a:r>
            <a:r>
              <a:rPr lang="en-US" sz="1400" dirty="0">
                <a:solidFill>
                  <a:schemeClr val="bg1"/>
                </a:solidFill>
                <a:effectLst/>
                <a:latin typeface="Times New Roman" panose="02020603050405020304" pitchFamily="18" charset="0"/>
                <a:ea typeface="MS Mincho" panose="02020609040205080304" pitchFamily="49" charset="-128"/>
              </a:rPr>
              <a:t>(1), 42-51</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4462" y="133863"/>
            <a:ext cx="2343922" cy="573088"/>
          </a:xfrm>
        </p:spPr>
        <p:txBody>
          <a:bodyPr>
            <a:normAutofit/>
          </a:bodyPr>
          <a:lstStyle/>
          <a:p>
            <a:r>
              <a:rPr lang="en-US" sz="2400" b="1" dirty="0">
                <a:solidFill>
                  <a:schemeClr val="bg1"/>
                </a:solidFill>
                <a:latin typeface="+mn-lt"/>
              </a:rPr>
              <a:t>INTRODUCTION</a:t>
            </a:r>
          </a:p>
        </p:txBody>
      </p:sp>
      <p:sp>
        <p:nvSpPr>
          <p:cNvPr id="2" name="Rectangle 1">
            <a:extLst>
              <a:ext uri="{FF2B5EF4-FFF2-40B4-BE49-F238E27FC236}">
                <a16:creationId xmlns:a16="http://schemas.microsoft.com/office/drawing/2014/main" id="{F3A404EA-B14F-7289-22E3-02C28D0D55AB}"/>
              </a:ext>
            </a:extLst>
          </p:cNvPr>
          <p:cNvSpPr/>
          <p:nvPr/>
        </p:nvSpPr>
        <p:spPr>
          <a:xfrm>
            <a:off x="1241695" y="910512"/>
            <a:ext cx="2032749" cy="8320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Indonesian as a Foreign Language  expansion</a:t>
            </a:r>
          </a:p>
        </p:txBody>
      </p:sp>
      <p:sp>
        <p:nvSpPr>
          <p:cNvPr id="3" name="Rectangle 2">
            <a:extLst>
              <a:ext uri="{FF2B5EF4-FFF2-40B4-BE49-F238E27FC236}">
                <a16:creationId xmlns:a16="http://schemas.microsoft.com/office/drawing/2014/main" id="{60A52FD2-7915-DCE7-53FF-D042DD7F526E}"/>
              </a:ext>
            </a:extLst>
          </p:cNvPr>
          <p:cNvSpPr/>
          <p:nvPr/>
        </p:nvSpPr>
        <p:spPr>
          <a:xfrm>
            <a:off x="3584586" y="1037901"/>
            <a:ext cx="2511414" cy="57308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465 institutions in 42 countries </a:t>
            </a:r>
          </a:p>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t>
            </a:r>
            <a:r>
              <a:rPr lang="en-US" sz="1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Ministry of education and culture, 2021)</a:t>
            </a:r>
            <a:endParaRPr lang="en-US" sz="1000" dirty="0">
              <a:solidFill>
                <a:schemeClr val="bg1"/>
              </a:solidFill>
            </a:endParaRPr>
          </a:p>
        </p:txBody>
      </p:sp>
      <p:sp>
        <p:nvSpPr>
          <p:cNvPr id="6" name="Rectangle 5">
            <a:extLst>
              <a:ext uri="{FF2B5EF4-FFF2-40B4-BE49-F238E27FC236}">
                <a16:creationId xmlns:a16="http://schemas.microsoft.com/office/drawing/2014/main" id="{05B6A3D8-936C-34EB-2851-ACFADDC9ECD7}"/>
              </a:ext>
            </a:extLst>
          </p:cNvPr>
          <p:cNvSpPr/>
          <p:nvPr/>
        </p:nvSpPr>
        <p:spPr>
          <a:xfrm>
            <a:off x="1241695" y="1999101"/>
            <a:ext cx="2032749" cy="8320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BIPA expatriates learners in Indonesia</a:t>
            </a:r>
          </a:p>
        </p:txBody>
      </p:sp>
      <p:sp>
        <p:nvSpPr>
          <p:cNvPr id="7" name="Rectangle 6">
            <a:extLst>
              <a:ext uri="{FF2B5EF4-FFF2-40B4-BE49-F238E27FC236}">
                <a16:creationId xmlns:a16="http://schemas.microsoft.com/office/drawing/2014/main" id="{1586DE81-4F9C-F878-1796-D79FE7B8B44D}"/>
              </a:ext>
            </a:extLst>
          </p:cNvPr>
          <p:cNvSpPr/>
          <p:nvPr/>
        </p:nvSpPr>
        <p:spPr>
          <a:xfrm>
            <a:off x="200674" y="871138"/>
            <a:ext cx="568851" cy="43802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U</a:t>
            </a:r>
          </a:p>
          <a:p>
            <a:pPr algn="ctr"/>
            <a:r>
              <a:rPr lang="en-US" sz="1400" dirty="0"/>
              <a:t>R</a:t>
            </a:r>
          </a:p>
          <a:p>
            <a:pPr algn="ctr"/>
            <a:r>
              <a:rPr lang="en-US" sz="1400" dirty="0"/>
              <a:t>G</a:t>
            </a:r>
          </a:p>
          <a:p>
            <a:pPr algn="ctr"/>
            <a:r>
              <a:rPr lang="en-US" sz="1400" dirty="0"/>
              <a:t>E</a:t>
            </a:r>
          </a:p>
          <a:p>
            <a:pPr algn="ctr"/>
            <a:r>
              <a:rPr lang="en-US" sz="1400" dirty="0"/>
              <a:t>N</a:t>
            </a:r>
          </a:p>
          <a:p>
            <a:pPr algn="ctr"/>
            <a:r>
              <a:rPr lang="en-US" sz="1400" dirty="0"/>
              <a:t>C</a:t>
            </a:r>
          </a:p>
          <a:p>
            <a:pPr algn="ctr"/>
            <a:r>
              <a:rPr lang="en-US" sz="1400" dirty="0"/>
              <a:t>y </a:t>
            </a:r>
          </a:p>
          <a:p>
            <a:pPr algn="ctr"/>
            <a:r>
              <a:rPr lang="en-US" sz="1400" b="1" dirty="0"/>
              <a:t>&amp; </a:t>
            </a:r>
          </a:p>
          <a:p>
            <a:pPr algn="ctr"/>
            <a:r>
              <a:rPr lang="en-US" sz="1400" dirty="0"/>
              <a:t>I</a:t>
            </a:r>
          </a:p>
          <a:p>
            <a:pPr algn="ctr"/>
            <a:r>
              <a:rPr lang="en-US" sz="1400" dirty="0"/>
              <a:t>M</a:t>
            </a:r>
          </a:p>
          <a:p>
            <a:pPr algn="ctr"/>
            <a:r>
              <a:rPr lang="en-US" sz="1400" dirty="0"/>
              <a:t>P</a:t>
            </a:r>
          </a:p>
          <a:p>
            <a:pPr algn="ctr"/>
            <a:r>
              <a:rPr lang="en-US" sz="1400" dirty="0"/>
              <a:t>O</a:t>
            </a:r>
          </a:p>
          <a:p>
            <a:pPr algn="ctr"/>
            <a:r>
              <a:rPr lang="en-US" sz="1400" dirty="0"/>
              <a:t>R</a:t>
            </a:r>
          </a:p>
          <a:p>
            <a:pPr algn="ctr"/>
            <a:r>
              <a:rPr lang="en-US" sz="1400" dirty="0"/>
              <a:t>T</a:t>
            </a:r>
          </a:p>
          <a:p>
            <a:pPr algn="ctr"/>
            <a:r>
              <a:rPr lang="en-US" sz="1400" dirty="0"/>
              <a:t>A</a:t>
            </a:r>
          </a:p>
          <a:p>
            <a:pPr algn="ctr"/>
            <a:r>
              <a:rPr lang="en-US" sz="1400" dirty="0"/>
              <a:t>N</a:t>
            </a:r>
          </a:p>
          <a:p>
            <a:pPr algn="ctr"/>
            <a:r>
              <a:rPr lang="en-US" sz="1400" dirty="0"/>
              <a:t>C</a:t>
            </a:r>
          </a:p>
          <a:p>
            <a:pPr algn="ctr"/>
            <a:r>
              <a:rPr lang="en-US" sz="1400" dirty="0"/>
              <a:t>E</a:t>
            </a:r>
          </a:p>
          <a:p>
            <a:pPr algn="ctr"/>
            <a:endParaRPr lang="en-US" dirty="0"/>
          </a:p>
        </p:txBody>
      </p:sp>
      <p:sp>
        <p:nvSpPr>
          <p:cNvPr id="8" name="Rectangle 7">
            <a:extLst>
              <a:ext uri="{FF2B5EF4-FFF2-40B4-BE49-F238E27FC236}">
                <a16:creationId xmlns:a16="http://schemas.microsoft.com/office/drawing/2014/main" id="{A110B5B6-CE38-A3AD-2403-13BA731862D0}"/>
              </a:ext>
            </a:extLst>
          </p:cNvPr>
          <p:cNvSpPr/>
          <p:nvPr/>
        </p:nvSpPr>
        <p:spPr>
          <a:xfrm>
            <a:off x="3540438" y="1939136"/>
            <a:ext cx="2674579" cy="8320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Japanese expatriate </a:t>
            </a: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at</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2</a:t>
            </a:r>
            <a:r>
              <a:rPr lang="en-US" sz="1400" baseline="30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nd</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a:t>
            </a: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rank  or 10% from </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all foreign worker in Indonesia after </a:t>
            </a:r>
            <a:r>
              <a:rPr lang="en-US" sz="1400" dirty="0" err="1">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chinese</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a:t>
            </a:r>
          </a:p>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t>
            </a:r>
            <a:r>
              <a:rPr lang="en-US" sz="1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Ministry of </a:t>
            </a:r>
            <a:r>
              <a:rPr lang="en-US" sz="1000" dirty="0" err="1">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Labour</a:t>
            </a:r>
            <a:r>
              <a:rPr lang="en-US" sz="1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2022)</a:t>
            </a:r>
            <a:endParaRPr lang="en-US" sz="1000" dirty="0">
              <a:solidFill>
                <a:schemeClr val="bg1"/>
              </a:solidFill>
            </a:endParaRPr>
          </a:p>
        </p:txBody>
      </p:sp>
      <p:sp>
        <p:nvSpPr>
          <p:cNvPr id="9" name="Arrow: Striped Right 8">
            <a:extLst>
              <a:ext uri="{FF2B5EF4-FFF2-40B4-BE49-F238E27FC236}">
                <a16:creationId xmlns:a16="http://schemas.microsoft.com/office/drawing/2014/main" id="{7A4009F0-23B0-8B54-D726-4F613F962938}"/>
              </a:ext>
            </a:extLst>
          </p:cNvPr>
          <p:cNvSpPr/>
          <p:nvPr/>
        </p:nvSpPr>
        <p:spPr>
          <a:xfrm>
            <a:off x="833871" y="1745457"/>
            <a:ext cx="373456" cy="198196"/>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C34F23EE-E0C2-4F75-66D0-0CB89D1FF3A0}"/>
              </a:ext>
            </a:extLst>
          </p:cNvPr>
          <p:cNvSpPr/>
          <p:nvPr/>
        </p:nvSpPr>
        <p:spPr>
          <a:xfrm>
            <a:off x="1340407" y="3675485"/>
            <a:ext cx="2032749" cy="8320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Japanese learner characteristic</a:t>
            </a:r>
          </a:p>
        </p:txBody>
      </p:sp>
      <p:sp>
        <p:nvSpPr>
          <p:cNvPr id="11" name="Rectangle 10">
            <a:extLst>
              <a:ext uri="{FF2B5EF4-FFF2-40B4-BE49-F238E27FC236}">
                <a16:creationId xmlns:a16="http://schemas.microsoft.com/office/drawing/2014/main" id="{8E77CA9D-FF3F-4FC2-282E-EE9A896550E6}"/>
              </a:ext>
            </a:extLst>
          </p:cNvPr>
          <p:cNvSpPr/>
          <p:nvPr/>
        </p:nvSpPr>
        <p:spPr>
          <a:xfrm>
            <a:off x="3661844" y="3466644"/>
            <a:ext cx="2674579" cy="8320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Japanese learners tend to use the first language when studying the second language</a:t>
            </a:r>
          </a:p>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t>
            </a:r>
            <a:r>
              <a:rPr lang="en-US" sz="1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MEXT, 2018; Aoyama, 2020)</a:t>
            </a:r>
            <a:endParaRPr lang="en-US" sz="1000" dirty="0">
              <a:solidFill>
                <a:schemeClr val="bg1"/>
              </a:solidFill>
            </a:endParaRPr>
          </a:p>
        </p:txBody>
      </p:sp>
      <p:sp>
        <p:nvSpPr>
          <p:cNvPr id="12" name="Arrow: Striped Right 11">
            <a:extLst>
              <a:ext uri="{FF2B5EF4-FFF2-40B4-BE49-F238E27FC236}">
                <a16:creationId xmlns:a16="http://schemas.microsoft.com/office/drawing/2014/main" id="{24E2E050-63F8-D3A7-3D06-1514FE29E555}"/>
              </a:ext>
            </a:extLst>
          </p:cNvPr>
          <p:cNvSpPr/>
          <p:nvPr/>
        </p:nvSpPr>
        <p:spPr>
          <a:xfrm>
            <a:off x="868238" y="3893338"/>
            <a:ext cx="373456" cy="198196"/>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ectangle 14">
            <a:extLst>
              <a:ext uri="{FF2B5EF4-FFF2-40B4-BE49-F238E27FC236}">
                <a16:creationId xmlns:a16="http://schemas.microsoft.com/office/drawing/2014/main" id="{A2DB9185-3383-86C8-D18B-AE513C3041E1}"/>
              </a:ext>
            </a:extLst>
          </p:cNvPr>
          <p:cNvSpPr/>
          <p:nvPr/>
        </p:nvSpPr>
        <p:spPr>
          <a:xfrm>
            <a:off x="3647900" y="4563688"/>
            <a:ext cx="3078071" cy="8320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Japanese have </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1</a:t>
            </a:r>
            <a:r>
              <a:rPr lang="en-US" sz="1400" baseline="30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st</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language interference in 2</a:t>
            </a:r>
            <a:r>
              <a:rPr lang="en-US" sz="1400" baseline="30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nd</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language </a:t>
            </a: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study </a:t>
            </a:r>
            <a:r>
              <a:rPr lang="en-US" sz="1400" dirty="0" err="1">
                <a:solidFill>
                  <a:schemeClr val="bg1"/>
                </a:solidFill>
                <a:latin typeface="Calibri" panose="020F0502020204030204" pitchFamily="34" charset="0"/>
                <a:ea typeface="MS Mincho" panose="02020609040205080304" pitchFamily="49" charset="-128"/>
                <a:cs typeface="Cordia New" panose="020B0304020202020204" pitchFamily="34" charset="-34"/>
              </a:rPr>
              <a:t>procces</a:t>
            </a:r>
            <a:endPar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endParaRPr>
          </a:p>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t>
            </a:r>
            <a:r>
              <a:rPr lang="en-US" sz="1000" dirty="0" err="1">
                <a:solidFill>
                  <a:schemeClr val="bg1"/>
                </a:solidFill>
                <a:latin typeface="Calibri" panose="020F0502020204030204" pitchFamily="34" charset="0"/>
                <a:ea typeface="MS Mincho" panose="02020609040205080304" pitchFamily="49" charset="-128"/>
                <a:cs typeface="Cordia New" panose="020B0304020202020204" pitchFamily="34" charset="-34"/>
              </a:rPr>
              <a:t>Prarandari</a:t>
            </a:r>
            <a:r>
              <a:rPr lang="en-US" sz="1000" dirty="0">
                <a:solidFill>
                  <a:schemeClr val="bg1"/>
                </a:solidFill>
                <a:latin typeface="Calibri" panose="020F0502020204030204" pitchFamily="34" charset="0"/>
                <a:ea typeface="MS Mincho" panose="02020609040205080304" pitchFamily="49" charset="-128"/>
                <a:cs typeface="Cordia New" panose="020B0304020202020204" pitchFamily="34" charset="-34"/>
              </a:rPr>
              <a:t>, 2013</a:t>
            </a:r>
            <a:r>
              <a:rPr lang="en-US" sz="1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t>
            </a:r>
            <a:endParaRPr lang="en-US" sz="1000" dirty="0">
              <a:solidFill>
                <a:schemeClr val="bg1"/>
              </a:solidFill>
            </a:endParaRPr>
          </a:p>
        </p:txBody>
      </p:sp>
      <p:sp>
        <p:nvSpPr>
          <p:cNvPr id="16" name="Rectangle 15">
            <a:extLst>
              <a:ext uri="{FF2B5EF4-FFF2-40B4-BE49-F238E27FC236}">
                <a16:creationId xmlns:a16="http://schemas.microsoft.com/office/drawing/2014/main" id="{3D85AF62-15AA-76A3-DE7E-FA370210DC46}"/>
              </a:ext>
            </a:extLst>
          </p:cNvPr>
          <p:cNvSpPr/>
          <p:nvPr/>
        </p:nvSpPr>
        <p:spPr>
          <a:xfrm>
            <a:off x="868238" y="5080199"/>
            <a:ext cx="3078071" cy="1277145"/>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Japanese Expatriate  require the teachers must master the first language to understand first language interference in Japanese learners</a:t>
            </a:r>
          </a:p>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(Sidik, 2021)</a:t>
            </a:r>
            <a:endParaRPr lang="en-US" sz="1000" dirty="0">
              <a:solidFill>
                <a:schemeClr val="bg1"/>
              </a:solidFill>
            </a:endParaRPr>
          </a:p>
        </p:txBody>
      </p:sp>
      <p:sp>
        <p:nvSpPr>
          <p:cNvPr id="19" name="Arrow: Striped Right 18">
            <a:extLst>
              <a:ext uri="{FF2B5EF4-FFF2-40B4-BE49-F238E27FC236}">
                <a16:creationId xmlns:a16="http://schemas.microsoft.com/office/drawing/2014/main" id="{D1334B1F-D617-E5D3-F723-6812C4FFE4BD}"/>
              </a:ext>
            </a:extLst>
          </p:cNvPr>
          <p:cNvSpPr/>
          <p:nvPr/>
        </p:nvSpPr>
        <p:spPr>
          <a:xfrm>
            <a:off x="3274444" y="1208987"/>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Arrow: Striped Right 19">
            <a:extLst>
              <a:ext uri="{FF2B5EF4-FFF2-40B4-BE49-F238E27FC236}">
                <a16:creationId xmlns:a16="http://schemas.microsoft.com/office/drawing/2014/main" id="{1100F0F8-4066-A7E4-7EA1-D6DA2A9FA298}"/>
              </a:ext>
            </a:extLst>
          </p:cNvPr>
          <p:cNvSpPr/>
          <p:nvPr/>
        </p:nvSpPr>
        <p:spPr>
          <a:xfrm>
            <a:off x="3351657" y="2277047"/>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Arrow: Striped Right 20">
            <a:extLst>
              <a:ext uri="{FF2B5EF4-FFF2-40B4-BE49-F238E27FC236}">
                <a16:creationId xmlns:a16="http://schemas.microsoft.com/office/drawing/2014/main" id="{DE05084B-A05A-5F5D-8429-F4561C6E559A}"/>
              </a:ext>
            </a:extLst>
          </p:cNvPr>
          <p:cNvSpPr/>
          <p:nvPr/>
        </p:nvSpPr>
        <p:spPr>
          <a:xfrm>
            <a:off x="3320846" y="3893338"/>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Arrow: Striped Right 21">
            <a:extLst>
              <a:ext uri="{FF2B5EF4-FFF2-40B4-BE49-F238E27FC236}">
                <a16:creationId xmlns:a16="http://schemas.microsoft.com/office/drawing/2014/main" id="{1BE110E0-3D24-418E-A9DD-45827433B932}"/>
              </a:ext>
            </a:extLst>
          </p:cNvPr>
          <p:cNvSpPr/>
          <p:nvPr/>
        </p:nvSpPr>
        <p:spPr>
          <a:xfrm rot="2539674">
            <a:off x="6071324" y="4244300"/>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Arrow: Striped Right 22">
            <a:extLst>
              <a:ext uri="{FF2B5EF4-FFF2-40B4-BE49-F238E27FC236}">
                <a16:creationId xmlns:a16="http://schemas.microsoft.com/office/drawing/2014/main" id="{5950590A-7D20-ED06-23A6-9AAB882B3EE8}"/>
              </a:ext>
            </a:extLst>
          </p:cNvPr>
          <p:cNvSpPr/>
          <p:nvPr/>
        </p:nvSpPr>
        <p:spPr>
          <a:xfrm rot="8461749">
            <a:off x="4064721" y="5446821"/>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Left Brace 23">
            <a:extLst>
              <a:ext uri="{FF2B5EF4-FFF2-40B4-BE49-F238E27FC236}">
                <a16:creationId xmlns:a16="http://schemas.microsoft.com/office/drawing/2014/main" id="{4E53395E-5885-FE3B-D97C-BD94E2DD2F0D}"/>
              </a:ext>
            </a:extLst>
          </p:cNvPr>
          <p:cNvSpPr/>
          <p:nvPr/>
        </p:nvSpPr>
        <p:spPr>
          <a:xfrm>
            <a:off x="8661687" y="1844555"/>
            <a:ext cx="956603" cy="3469212"/>
          </a:xfrm>
          <a:prstGeom prst="leftBrace">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Rectangle 24">
            <a:extLst>
              <a:ext uri="{FF2B5EF4-FFF2-40B4-BE49-F238E27FC236}">
                <a16:creationId xmlns:a16="http://schemas.microsoft.com/office/drawing/2014/main" id="{D6E9B396-08BC-F702-5425-0D9C70C17D26}"/>
              </a:ext>
            </a:extLst>
          </p:cNvPr>
          <p:cNvSpPr/>
          <p:nvPr/>
        </p:nvSpPr>
        <p:spPr>
          <a:xfrm>
            <a:off x="7342041" y="2954908"/>
            <a:ext cx="1659293" cy="10628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New paradigm &amp; Strategy in teaching BIPA for Japanese </a:t>
            </a:r>
          </a:p>
        </p:txBody>
      </p:sp>
      <p:sp>
        <p:nvSpPr>
          <p:cNvPr id="26" name="Arrow: Striped Right 25">
            <a:extLst>
              <a:ext uri="{FF2B5EF4-FFF2-40B4-BE49-F238E27FC236}">
                <a16:creationId xmlns:a16="http://schemas.microsoft.com/office/drawing/2014/main" id="{AA3C6DAE-6B74-7404-DC21-D1787005B463}"/>
              </a:ext>
            </a:extLst>
          </p:cNvPr>
          <p:cNvSpPr/>
          <p:nvPr/>
        </p:nvSpPr>
        <p:spPr>
          <a:xfrm rot="16200000">
            <a:off x="7579877" y="2494625"/>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Arrow: Striped Right 26">
            <a:extLst>
              <a:ext uri="{FF2B5EF4-FFF2-40B4-BE49-F238E27FC236}">
                <a16:creationId xmlns:a16="http://schemas.microsoft.com/office/drawing/2014/main" id="{038F545A-B5EE-4DFF-68CC-DE48EAE313C4}"/>
              </a:ext>
            </a:extLst>
          </p:cNvPr>
          <p:cNvSpPr/>
          <p:nvPr/>
        </p:nvSpPr>
        <p:spPr>
          <a:xfrm rot="5400000">
            <a:off x="7648927" y="4088931"/>
            <a:ext cx="373456" cy="31772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a:extLst>
              <a:ext uri="{FF2B5EF4-FFF2-40B4-BE49-F238E27FC236}">
                <a16:creationId xmlns:a16="http://schemas.microsoft.com/office/drawing/2014/main" id="{59A59A13-26F4-7BFE-4415-6E1FAA958379}"/>
              </a:ext>
            </a:extLst>
          </p:cNvPr>
          <p:cNvSpPr/>
          <p:nvPr/>
        </p:nvSpPr>
        <p:spPr>
          <a:xfrm>
            <a:off x="7042638" y="706952"/>
            <a:ext cx="1538881" cy="1682248"/>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T</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ranslanguaging allows students to change language for receptive and productive purposes</a:t>
            </a:r>
          </a:p>
          <a:p>
            <a:pPr algn="ctr"/>
            <a:r>
              <a:rPr lang="en-US" sz="1100" dirty="0">
                <a:solidFill>
                  <a:schemeClr val="bg1"/>
                </a:solidFill>
                <a:effectLst/>
                <a:latin typeface="Times New Roman" panose="02020603050405020304" pitchFamily="18" charset="0"/>
                <a:ea typeface="MS Mincho" panose="02020609040205080304" pitchFamily="49" charset="-128"/>
              </a:rPr>
              <a:t>(Baker in </a:t>
            </a:r>
            <a:r>
              <a:rPr lang="en-US" sz="1100" dirty="0" err="1">
                <a:solidFill>
                  <a:schemeClr val="bg1"/>
                </a:solidFill>
                <a:effectLst/>
                <a:latin typeface="Times New Roman" panose="02020603050405020304" pitchFamily="18" charset="0"/>
                <a:ea typeface="MS Mincho" panose="02020609040205080304" pitchFamily="49" charset="-128"/>
              </a:rPr>
              <a:t>Gracia&amp;Wei</a:t>
            </a:r>
            <a:r>
              <a:rPr lang="en-US" sz="1100" dirty="0">
                <a:solidFill>
                  <a:schemeClr val="bg1"/>
                </a:solidFill>
                <a:effectLst/>
                <a:latin typeface="Times New Roman" panose="02020603050405020304" pitchFamily="18" charset="0"/>
                <a:ea typeface="MS Mincho" panose="02020609040205080304" pitchFamily="49" charset="-128"/>
              </a:rPr>
              <a:t>, 2011 :6)</a:t>
            </a:r>
            <a:endParaRPr lang="en-US" sz="1100" dirty="0">
              <a:solidFill>
                <a:schemeClr val="bg1"/>
              </a:solidFill>
            </a:endParaRPr>
          </a:p>
        </p:txBody>
      </p:sp>
      <p:sp>
        <p:nvSpPr>
          <p:cNvPr id="29" name="Rectangle 28">
            <a:extLst>
              <a:ext uri="{FF2B5EF4-FFF2-40B4-BE49-F238E27FC236}">
                <a16:creationId xmlns:a16="http://schemas.microsoft.com/office/drawing/2014/main" id="{214E213B-F9C9-4873-25D5-3430303F0715}"/>
              </a:ext>
            </a:extLst>
          </p:cNvPr>
          <p:cNvSpPr/>
          <p:nvPr/>
        </p:nvSpPr>
        <p:spPr>
          <a:xfrm>
            <a:off x="7069314" y="4438581"/>
            <a:ext cx="1776657" cy="185230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Partial use of L1 in translanguaging plays a role for efficient communication and complements the lack of linguistic resources in L2 </a:t>
            </a:r>
          </a:p>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a:t>
            </a:r>
            <a:r>
              <a:rPr lang="en-US" sz="1000" dirty="0">
                <a:solidFill>
                  <a:schemeClr val="bg1"/>
                </a:solidFill>
                <a:latin typeface="Calibri" panose="020F0502020204030204" pitchFamily="34" charset="0"/>
                <a:ea typeface="MS Mincho" panose="02020609040205080304" pitchFamily="49" charset="-128"/>
                <a:cs typeface="Cordia New" panose="020B0304020202020204" pitchFamily="34" charset="-34"/>
              </a:rPr>
              <a:t>Aoyama</a:t>
            </a:r>
            <a:r>
              <a:rPr lang="en-US" sz="10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2020)</a:t>
            </a:r>
            <a:endParaRPr lang="en-US" sz="1000" dirty="0">
              <a:solidFill>
                <a:schemeClr val="bg1"/>
              </a:solidFill>
            </a:endParaRPr>
          </a:p>
        </p:txBody>
      </p:sp>
      <p:sp>
        <p:nvSpPr>
          <p:cNvPr id="30" name="Left Brace 29">
            <a:extLst>
              <a:ext uri="{FF2B5EF4-FFF2-40B4-BE49-F238E27FC236}">
                <a16:creationId xmlns:a16="http://schemas.microsoft.com/office/drawing/2014/main" id="{078B96E5-F557-4C37-FC27-E83F7FF04400}"/>
              </a:ext>
            </a:extLst>
          </p:cNvPr>
          <p:cNvSpPr/>
          <p:nvPr/>
        </p:nvSpPr>
        <p:spPr>
          <a:xfrm rot="10800000">
            <a:off x="6465212" y="1763387"/>
            <a:ext cx="956603" cy="3469212"/>
          </a:xfrm>
          <a:prstGeom prst="leftBrace">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ectangle 30">
            <a:extLst>
              <a:ext uri="{FF2B5EF4-FFF2-40B4-BE49-F238E27FC236}">
                <a16:creationId xmlns:a16="http://schemas.microsoft.com/office/drawing/2014/main" id="{7AAB3F80-4B76-F82E-66BC-93C412376532}"/>
              </a:ext>
            </a:extLst>
          </p:cNvPr>
          <p:cNvSpPr/>
          <p:nvPr/>
        </p:nvSpPr>
        <p:spPr>
          <a:xfrm>
            <a:off x="8987171" y="1027868"/>
            <a:ext cx="1099364" cy="4988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Purposes</a:t>
            </a:r>
          </a:p>
        </p:txBody>
      </p:sp>
      <p:sp>
        <p:nvSpPr>
          <p:cNvPr id="32" name="Rectangle 31">
            <a:extLst>
              <a:ext uri="{FF2B5EF4-FFF2-40B4-BE49-F238E27FC236}">
                <a16:creationId xmlns:a16="http://schemas.microsoft.com/office/drawing/2014/main" id="{E2269553-2CB9-D226-A48C-C3693ADB3DFF}"/>
              </a:ext>
            </a:extLst>
          </p:cNvPr>
          <p:cNvSpPr/>
          <p:nvPr/>
        </p:nvSpPr>
        <p:spPr>
          <a:xfrm>
            <a:off x="9189314" y="5552906"/>
            <a:ext cx="1099364" cy="4988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Leverage</a:t>
            </a:r>
          </a:p>
        </p:txBody>
      </p:sp>
      <p:sp>
        <p:nvSpPr>
          <p:cNvPr id="33" name="Rectangle 32">
            <a:extLst>
              <a:ext uri="{FF2B5EF4-FFF2-40B4-BE49-F238E27FC236}">
                <a16:creationId xmlns:a16="http://schemas.microsoft.com/office/drawing/2014/main" id="{92C06DCF-16B6-6EA9-B624-403376B7BA89}"/>
              </a:ext>
            </a:extLst>
          </p:cNvPr>
          <p:cNvSpPr/>
          <p:nvPr/>
        </p:nvSpPr>
        <p:spPr>
          <a:xfrm>
            <a:off x="10267381" y="1105813"/>
            <a:ext cx="1538881" cy="1682248"/>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panose="020B0604020202020204" pitchFamily="34" charset="0"/>
              <a:buChar char="•"/>
            </a:pP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The use of the translanguaging strategy as a new  in BIPA learning for Japanese expatriates</a:t>
            </a:r>
            <a:endParaRPr lang="en-US" sz="1100" dirty="0">
              <a:solidFill>
                <a:schemeClr val="bg1"/>
              </a:solidFill>
            </a:endParaRPr>
          </a:p>
        </p:txBody>
      </p:sp>
      <p:sp>
        <p:nvSpPr>
          <p:cNvPr id="34" name="Rectangle 33">
            <a:extLst>
              <a:ext uri="{FF2B5EF4-FFF2-40B4-BE49-F238E27FC236}">
                <a16:creationId xmlns:a16="http://schemas.microsoft.com/office/drawing/2014/main" id="{16B00330-7611-857F-813A-4DB824214203}"/>
              </a:ext>
            </a:extLst>
          </p:cNvPr>
          <p:cNvSpPr/>
          <p:nvPr/>
        </p:nvSpPr>
        <p:spPr>
          <a:xfrm>
            <a:off x="10354510" y="3221501"/>
            <a:ext cx="1538881" cy="262512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Provide theoretical and practical references about teaching BIPA with translanguaging strategies to Japanese expatriate BIPA learners</a:t>
            </a:r>
            <a:endParaRPr lang="en-US" sz="11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54303" y="198653"/>
            <a:ext cx="4625464" cy="573088"/>
          </a:xfrm>
        </p:spPr>
        <p:txBody>
          <a:bodyPr>
            <a:normAutofit fontScale="90000"/>
          </a:bodyPr>
          <a:lstStyle/>
          <a:p>
            <a:r>
              <a:rPr lang="en-US" b="1" dirty="0">
                <a:solidFill>
                  <a:schemeClr val="bg1"/>
                </a:solidFill>
                <a:latin typeface="+mn-lt"/>
              </a:rPr>
              <a:t>LITERATURE REVIEW</a:t>
            </a:r>
          </a:p>
        </p:txBody>
      </p:sp>
      <p:sp>
        <p:nvSpPr>
          <p:cNvPr id="9" name="Plaque 8">
            <a:extLst>
              <a:ext uri="{FF2B5EF4-FFF2-40B4-BE49-F238E27FC236}">
                <a16:creationId xmlns:a16="http://schemas.microsoft.com/office/drawing/2014/main" id="{DDB9CE19-A214-DFFC-9E31-5FD3DF600CE9}"/>
              </a:ext>
            </a:extLst>
          </p:cNvPr>
          <p:cNvSpPr/>
          <p:nvPr/>
        </p:nvSpPr>
        <p:spPr>
          <a:xfrm>
            <a:off x="513538" y="1053095"/>
            <a:ext cx="2117120" cy="283336"/>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The Benefits</a:t>
            </a:r>
          </a:p>
        </p:txBody>
      </p:sp>
      <p:sp>
        <p:nvSpPr>
          <p:cNvPr id="10" name="Plaque 9">
            <a:extLst>
              <a:ext uri="{FF2B5EF4-FFF2-40B4-BE49-F238E27FC236}">
                <a16:creationId xmlns:a16="http://schemas.microsoft.com/office/drawing/2014/main" id="{58E10A24-5FF2-2C52-DAC3-F7D8DB0BE633}"/>
              </a:ext>
            </a:extLst>
          </p:cNvPr>
          <p:cNvSpPr/>
          <p:nvPr/>
        </p:nvSpPr>
        <p:spPr>
          <a:xfrm>
            <a:off x="8206221" y="1107021"/>
            <a:ext cx="2117120" cy="283336"/>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Challenges</a:t>
            </a:r>
          </a:p>
        </p:txBody>
      </p:sp>
      <p:sp>
        <p:nvSpPr>
          <p:cNvPr id="12" name="TextBox 11">
            <a:extLst>
              <a:ext uri="{FF2B5EF4-FFF2-40B4-BE49-F238E27FC236}">
                <a16:creationId xmlns:a16="http://schemas.microsoft.com/office/drawing/2014/main" id="{0C6CD4CA-D35B-B914-BB11-61CDE7356526}"/>
              </a:ext>
            </a:extLst>
          </p:cNvPr>
          <p:cNvSpPr txBox="1"/>
          <p:nvPr/>
        </p:nvSpPr>
        <p:spPr>
          <a:xfrm>
            <a:off x="513538" y="1706938"/>
            <a:ext cx="5366757" cy="1200329"/>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rPr>
              <a:t>Translanguaging helps develop skills in a weaker language, in this case a second language, because students have to do more challenging assignments in both languages (Baker, 2003; 82).</a:t>
            </a:r>
          </a:p>
        </p:txBody>
      </p:sp>
      <p:sp>
        <p:nvSpPr>
          <p:cNvPr id="13" name="TextBox 12">
            <a:extLst>
              <a:ext uri="{FF2B5EF4-FFF2-40B4-BE49-F238E27FC236}">
                <a16:creationId xmlns:a16="http://schemas.microsoft.com/office/drawing/2014/main" id="{17E84B1D-3AC5-7410-B3ED-7E058077A0B6}"/>
              </a:ext>
            </a:extLst>
          </p:cNvPr>
          <p:cNvSpPr txBox="1"/>
          <p:nvPr/>
        </p:nvSpPr>
        <p:spPr>
          <a:xfrm>
            <a:off x="513537" y="3026956"/>
            <a:ext cx="5366757" cy="1200329"/>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rPr>
              <a:t>Translanguaging aims to add to the content of language competence in schools by using sources from the entire linguistic repertoire of the learner, </a:t>
            </a:r>
            <a:r>
              <a:rPr lang="en-US" dirty="0" err="1">
                <a:solidFill>
                  <a:schemeClr val="bg1"/>
                </a:solidFill>
              </a:rPr>
              <a:t>Cenos</a:t>
            </a:r>
            <a:r>
              <a:rPr lang="en-US" dirty="0">
                <a:solidFill>
                  <a:schemeClr val="bg1"/>
                </a:solidFill>
              </a:rPr>
              <a:t> and </a:t>
            </a:r>
            <a:r>
              <a:rPr lang="en-US" dirty="0" err="1">
                <a:solidFill>
                  <a:schemeClr val="bg1"/>
                </a:solidFill>
              </a:rPr>
              <a:t>Gorter</a:t>
            </a:r>
            <a:r>
              <a:rPr lang="en-US" dirty="0">
                <a:solidFill>
                  <a:schemeClr val="bg1"/>
                </a:solidFill>
              </a:rPr>
              <a:t> (2021).</a:t>
            </a:r>
          </a:p>
        </p:txBody>
      </p:sp>
      <p:sp>
        <p:nvSpPr>
          <p:cNvPr id="14" name="TextBox 13">
            <a:extLst>
              <a:ext uri="{FF2B5EF4-FFF2-40B4-BE49-F238E27FC236}">
                <a16:creationId xmlns:a16="http://schemas.microsoft.com/office/drawing/2014/main" id="{566874DF-1E70-34D4-D833-523DE6A6374A}"/>
              </a:ext>
            </a:extLst>
          </p:cNvPr>
          <p:cNvSpPr txBox="1"/>
          <p:nvPr/>
        </p:nvSpPr>
        <p:spPr>
          <a:xfrm>
            <a:off x="513536" y="4346974"/>
            <a:ext cx="5366757" cy="923330"/>
          </a:xfrm>
          <a:prstGeom prst="rect">
            <a:avLst/>
          </a:prstGeom>
          <a:noFill/>
        </p:spPr>
        <p:txBody>
          <a:bodyPr wrap="square">
            <a:spAutoFit/>
          </a:bodyPr>
          <a:lstStyle/>
          <a:p>
            <a:pPr marL="285750" indent="-285750">
              <a:buFont typeface="Arial" panose="020B0604020202020204" pitchFamily="34" charset="0"/>
              <a:buChar char="•"/>
            </a:pPr>
            <a:r>
              <a:rPr lang="en-US" dirty="0" err="1">
                <a:solidFill>
                  <a:schemeClr val="bg1"/>
                </a:solidFill>
              </a:rPr>
              <a:t>Translaguanging</a:t>
            </a:r>
            <a:r>
              <a:rPr lang="en-US" dirty="0">
                <a:solidFill>
                  <a:schemeClr val="bg1"/>
                </a:solidFill>
              </a:rPr>
              <a:t> practices benefited the students cognitively, socially, and psychologically. (E. Emilia, FA. </a:t>
            </a:r>
            <a:r>
              <a:rPr lang="en-US" dirty="0" err="1">
                <a:solidFill>
                  <a:schemeClr val="bg1"/>
                </a:solidFill>
              </a:rPr>
              <a:t>Hamied</a:t>
            </a:r>
            <a:r>
              <a:rPr lang="en-US" dirty="0">
                <a:solidFill>
                  <a:schemeClr val="bg1"/>
                </a:solidFill>
              </a:rPr>
              <a:t>, 2022)</a:t>
            </a:r>
          </a:p>
        </p:txBody>
      </p:sp>
      <p:sp>
        <p:nvSpPr>
          <p:cNvPr id="16" name="TextBox 15">
            <a:extLst>
              <a:ext uri="{FF2B5EF4-FFF2-40B4-BE49-F238E27FC236}">
                <a16:creationId xmlns:a16="http://schemas.microsoft.com/office/drawing/2014/main" id="{8D30C252-6415-1CF3-2C71-FD8402F4CF3F}"/>
              </a:ext>
            </a:extLst>
          </p:cNvPr>
          <p:cNvSpPr txBox="1"/>
          <p:nvPr/>
        </p:nvSpPr>
        <p:spPr>
          <a:xfrm>
            <a:off x="6581402" y="1706938"/>
            <a:ext cx="5366757" cy="1200329"/>
          </a:xfrm>
          <a:prstGeom prst="rect">
            <a:avLst/>
          </a:prstGeom>
          <a:noFill/>
        </p:spPr>
        <p:txBody>
          <a:bodyPr wrap="square">
            <a:spAutoFit/>
          </a:bodyPr>
          <a:lstStyle/>
          <a:p>
            <a:pPr marL="285750" indent="-285750">
              <a:buFont typeface="Arial" panose="020B0604020202020204" pitchFamily="34" charset="0"/>
              <a:buChar char="•"/>
            </a:pPr>
            <a:r>
              <a:rPr lang="en-US" dirty="0" err="1">
                <a:solidFill>
                  <a:schemeClr val="bg1"/>
                </a:solidFill>
              </a:rPr>
              <a:t>Translaguanging</a:t>
            </a:r>
            <a:r>
              <a:rPr lang="en-US" dirty="0">
                <a:solidFill>
                  <a:schemeClr val="bg1"/>
                </a:solidFill>
              </a:rPr>
              <a:t> in use need to examine how students’ L1 use through sidetracking conduces to their L2 development, as Spada (2007) suggests. (Aoyama, 2020) </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12431" y="170518"/>
            <a:ext cx="2121415" cy="573088"/>
          </a:xfrm>
        </p:spPr>
        <p:txBody>
          <a:bodyPr>
            <a:normAutofit/>
          </a:bodyPr>
          <a:lstStyle/>
          <a:p>
            <a:pPr algn="ctr"/>
            <a:r>
              <a:rPr lang="en-US" sz="2000" b="1" dirty="0">
                <a:solidFill>
                  <a:schemeClr val="bg1"/>
                </a:solidFill>
                <a:latin typeface="+mn-lt"/>
              </a:rPr>
              <a:t>METHOD</a:t>
            </a:r>
          </a:p>
        </p:txBody>
      </p:sp>
      <p:sp>
        <p:nvSpPr>
          <p:cNvPr id="8" name="Plaque 7">
            <a:extLst>
              <a:ext uri="{FF2B5EF4-FFF2-40B4-BE49-F238E27FC236}">
                <a16:creationId xmlns:a16="http://schemas.microsoft.com/office/drawing/2014/main" id="{A8010D2F-54F5-787C-0370-35C89517EB34}"/>
              </a:ext>
            </a:extLst>
          </p:cNvPr>
          <p:cNvSpPr/>
          <p:nvPr/>
        </p:nvSpPr>
        <p:spPr>
          <a:xfrm>
            <a:off x="4098486" y="2317330"/>
            <a:ext cx="4105422" cy="1469734"/>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a:t>Methodology</a:t>
            </a:r>
          </a:p>
        </p:txBody>
      </p:sp>
      <p:sp>
        <p:nvSpPr>
          <p:cNvPr id="9" name="Rectangle 8">
            <a:extLst>
              <a:ext uri="{FF2B5EF4-FFF2-40B4-BE49-F238E27FC236}">
                <a16:creationId xmlns:a16="http://schemas.microsoft.com/office/drawing/2014/main" id="{7D3E7806-E035-DE21-AA61-C7D36B62BB34}"/>
              </a:ext>
            </a:extLst>
          </p:cNvPr>
          <p:cNvSpPr/>
          <p:nvPr/>
        </p:nvSpPr>
        <p:spPr>
          <a:xfrm>
            <a:off x="827090" y="1458147"/>
            <a:ext cx="2674579" cy="1701104"/>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Case study research is an exploration of a case or system that is bound by time with in-depth data collection and also involves a variety of rich sources of information in a context, </a:t>
            </a: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(Creswell, 1998)</a:t>
            </a:r>
            <a:endParaRPr lang="en-US" sz="1000" dirty="0">
              <a:solidFill>
                <a:schemeClr val="bg1"/>
              </a:solidFill>
            </a:endParaRPr>
          </a:p>
        </p:txBody>
      </p:sp>
      <p:sp>
        <p:nvSpPr>
          <p:cNvPr id="10" name="Rectangle 9">
            <a:extLst>
              <a:ext uri="{FF2B5EF4-FFF2-40B4-BE49-F238E27FC236}">
                <a16:creationId xmlns:a16="http://schemas.microsoft.com/office/drawing/2014/main" id="{31967762-2936-E3DB-37C2-5A0B491A2013}"/>
              </a:ext>
            </a:extLst>
          </p:cNvPr>
          <p:cNvSpPr/>
          <p:nvPr/>
        </p:nvSpPr>
        <p:spPr>
          <a:xfrm>
            <a:off x="8461785" y="4531090"/>
            <a:ext cx="2674579" cy="8320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Qualitative </a:t>
            </a:r>
            <a:r>
              <a:rPr lang="en-US" sz="1400" dirty="0" err="1">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Deskriptive</a:t>
            </a:r>
            <a:endParaRPr lang="en-US" sz="1000" dirty="0">
              <a:solidFill>
                <a:schemeClr val="bg1"/>
              </a:solidFill>
            </a:endParaRPr>
          </a:p>
        </p:txBody>
      </p:sp>
      <p:sp>
        <p:nvSpPr>
          <p:cNvPr id="11" name="Rectangle 10">
            <a:extLst>
              <a:ext uri="{FF2B5EF4-FFF2-40B4-BE49-F238E27FC236}">
                <a16:creationId xmlns:a16="http://schemas.microsoft.com/office/drawing/2014/main" id="{6098F7D3-7AF5-AF92-077D-80584E1CB63F}"/>
              </a:ext>
            </a:extLst>
          </p:cNvPr>
          <p:cNvSpPr/>
          <p:nvPr/>
        </p:nvSpPr>
        <p:spPr>
          <a:xfrm>
            <a:off x="879298" y="4688711"/>
            <a:ext cx="2674579" cy="8320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Japanese expatriate </a:t>
            </a: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BIPA learners at Japan multinational company in Indonesia</a:t>
            </a:r>
            <a:endParaRPr lang="en-US" sz="1000" dirty="0">
              <a:solidFill>
                <a:schemeClr val="bg1"/>
              </a:solidFill>
            </a:endParaRPr>
          </a:p>
        </p:txBody>
      </p:sp>
      <p:sp>
        <p:nvSpPr>
          <p:cNvPr id="12" name="Rectangle 11">
            <a:extLst>
              <a:ext uri="{FF2B5EF4-FFF2-40B4-BE49-F238E27FC236}">
                <a16:creationId xmlns:a16="http://schemas.microsoft.com/office/drawing/2014/main" id="{1350C42D-A70A-04B8-E80F-34D20FCFB9ED}"/>
              </a:ext>
            </a:extLst>
          </p:cNvPr>
          <p:cNvSpPr/>
          <p:nvPr/>
        </p:nvSpPr>
        <p:spPr>
          <a:xfrm>
            <a:off x="8814277" y="1479066"/>
            <a:ext cx="2674579" cy="8320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gn="ctr">
              <a:buFont typeface="Arial" panose="020B0604020202020204" pitchFamily="34" charset="0"/>
              <a:buChar char="•"/>
            </a:pPr>
            <a:r>
              <a:rPr lang="en-US" sz="1600" dirty="0">
                <a:solidFill>
                  <a:schemeClr val="bg1"/>
                </a:solidFill>
              </a:rPr>
              <a:t>Individual interview</a:t>
            </a:r>
          </a:p>
          <a:p>
            <a:pPr marL="171450" indent="-171450" algn="ctr">
              <a:buFont typeface="Arial" panose="020B0604020202020204" pitchFamily="34" charset="0"/>
              <a:buChar char="•"/>
            </a:pPr>
            <a:r>
              <a:rPr lang="en-US" sz="1600" dirty="0">
                <a:solidFill>
                  <a:schemeClr val="bg1"/>
                </a:solidFill>
              </a:rPr>
              <a:t>Observation</a:t>
            </a:r>
          </a:p>
          <a:p>
            <a:pPr marL="171450" indent="-171450" algn="ctr">
              <a:buFont typeface="Arial" panose="020B0604020202020204" pitchFamily="34" charset="0"/>
              <a:buChar char="•"/>
            </a:pPr>
            <a:r>
              <a:rPr lang="en-US" sz="1600" dirty="0">
                <a:solidFill>
                  <a:schemeClr val="bg1"/>
                </a:solidFill>
              </a:rPr>
              <a:t>Analysis document record</a:t>
            </a:r>
          </a:p>
          <a:p>
            <a:pPr marL="171450" indent="-171450" algn="ctr">
              <a:buFont typeface="Arial" panose="020B0604020202020204" pitchFamily="34" charset="0"/>
              <a:buChar char="•"/>
            </a:pPr>
            <a:endParaRPr lang="en-US" sz="1000" dirty="0">
              <a:solidFill>
                <a:schemeClr val="bg1"/>
              </a:solidFill>
            </a:endParaRPr>
          </a:p>
        </p:txBody>
      </p:sp>
      <p:sp>
        <p:nvSpPr>
          <p:cNvPr id="13" name="Plaque 12">
            <a:extLst>
              <a:ext uri="{FF2B5EF4-FFF2-40B4-BE49-F238E27FC236}">
                <a16:creationId xmlns:a16="http://schemas.microsoft.com/office/drawing/2014/main" id="{39E7BEA7-27AB-19F6-C43B-AE3EE04A2EE0}"/>
              </a:ext>
            </a:extLst>
          </p:cNvPr>
          <p:cNvSpPr/>
          <p:nvPr/>
        </p:nvSpPr>
        <p:spPr>
          <a:xfrm>
            <a:off x="879298" y="743606"/>
            <a:ext cx="2574388" cy="57308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Research Methods</a:t>
            </a:r>
          </a:p>
        </p:txBody>
      </p:sp>
      <p:sp>
        <p:nvSpPr>
          <p:cNvPr id="14" name="Plaque 13">
            <a:extLst>
              <a:ext uri="{FF2B5EF4-FFF2-40B4-BE49-F238E27FC236}">
                <a16:creationId xmlns:a16="http://schemas.microsoft.com/office/drawing/2014/main" id="{2657F259-BE6A-FF1A-A5E4-C7183167C837}"/>
              </a:ext>
            </a:extLst>
          </p:cNvPr>
          <p:cNvSpPr/>
          <p:nvPr/>
        </p:nvSpPr>
        <p:spPr>
          <a:xfrm>
            <a:off x="927281" y="4149030"/>
            <a:ext cx="2574388" cy="57308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Participant</a:t>
            </a:r>
          </a:p>
        </p:txBody>
      </p:sp>
      <p:sp>
        <p:nvSpPr>
          <p:cNvPr id="15" name="Plaque 14">
            <a:extLst>
              <a:ext uri="{FF2B5EF4-FFF2-40B4-BE49-F238E27FC236}">
                <a16:creationId xmlns:a16="http://schemas.microsoft.com/office/drawing/2014/main" id="{2C4F3CB3-6895-3245-D390-F03E85F0B4B6}"/>
              </a:ext>
            </a:extLst>
          </p:cNvPr>
          <p:cNvSpPr/>
          <p:nvPr/>
        </p:nvSpPr>
        <p:spPr>
          <a:xfrm>
            <a:off x="8864372" y="921725"/>
            <a:ext cx="2574388" cy="57308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Data collection</a:t>
            </a:r>
          </a:p>
        </p:txBody>
      </p:sp>
      <p:sp>
        <p:nvSpPr>
          <p:cNvPr id="16" name="Plaque 15">
            <a:extLst>
              <a:ext uri="{FF2B5EF4-FFF2-40B4-BE49-F238E27FC236}">
                <a16:creationId xmlns:a16="http://schemas.microsoft.com/office/drawing/2014/main" id="{F65DBF69-CAF1-18AF-6E2D-195D716D184D}"/>
              </a:ext>
            </a:extLst>
          </p:cNvPr>
          <p:cNvSpPr/>
          <p:nvPr/>
        </p:nvSpPr>
        <p:spPr>
          <a:xfrm>
            <a:off x="8553459" y="4216513"/>
            <a:ext cx="2574388" cy="57308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Data Analysis</a:t>
            </a:r>
          </a:p>
        </p:txBody>
      </p:sp>
      <p:sp>
        <p:nvSpPr>
          <p:cNvPr id="18" name="Arrow: Striped Right 17">
            <a:extLst>
              <a:ext uri="{FF2B5EF4-FFF2-40B4-BE49-F238E27FC236}">
                <a16:creationId xmlns:a16="http://schemas.microsoft.com/office/drawing/2014/main" id="{20467E1F-359B-6E68-D7A2-C3D3674DFF52}"/>
              </a:ext>
            </a:extLst>
          </p:cNvPr>
          <p:cNvSpPr/>
          <p:nvPr/>
        </p:nvSpPr>
        <p:spPr>
          <a:xfrm rot="19302668">
            <a:off x="7985184" y="1991957"/>
            <a:ext cx="778253" cy="434266"/>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Arrow: Striped Right 18">
            <a:extLst>
              <a:ext uri="{FF2B5EF4-FFF2-40B4-BE49-F238E27FC236}">
                <a16:creationId xmlns:a16="http://schemas.microsoft.com/office/drawing/2014/main" id="{70217A13-7015-F62E-70CD-3EE99F9F4715}"/>
              </a:ext>
            </a:extLst>
          </p:cNvPr>
          <p:cNvSpPr/>
          <p:nvPr/>
        </p:nvSpPr>
        <p:spPr>
          <a:xfrm rot="3185288">
            <a:off x="7966183" y="3752424"/>
            <a:ext cx="745590" cy="481170"/>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Arrow: Striped Right 19">
            <a:extLst>
              <a:ext uri="{FF2B5EF4-FFF2-40B4-BE49-F238E27FC236}">
                <a16:creationId xmlns:a16="http://schemas.microsoft.com/office/drawing/2014/main" id="{1F72171B-CBEB-0A42-1FC4-18D6653AB918}"/>
              </a:ext>
            </a:extLst>
          </p:cNvPr>
          <p:cNvSpPr/>
          <p:nvPr/>
        </p:nvSpPr>
        <p:spPr>
          <a:xfrm rot="13390748">
            <a:off x="3551799" y="1920543"/>
            <a:ext cx="745590" cy="481170"/>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Arrow: Striped Right 20">
            <a:extLst>
              <a:ext uri="{FF2B5EF4-FFF2-40B4-BE49-F238E27FC236}">
                <a16:creationId xmlns:a16="http://schemas.microsoft.com/office/drawing/2014/main" id="{7D50090D-5340-7571-3689-91F41F123077}"/>
              </a:ext>
            </a:extLst>
          </p:cNvPr>
          <p:cNvSpPr/>
          <p:nvPr/>
        </p:nvSpPr>
        <p:spPr>
          <a:xfrm rot="8336111">
            <a:off x="3527413" y="3683396"/>
            <a:ext cx="745590" cy="481170"/>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3348" y="268991"/>
            <a:ext cx="3345304" cy="573088"/>
          </a:xfrm>
        </p:spPr>
        <p:txBody>
          <a:bodyPr>
            <a:normAutofit/>
          </a:bodyPr>
          <a:lstStyle/>
          <a:p>
            <a:r>
              <a:rPr lang="en-US" sz="2000" b="1" dirty="0">
                <a:solidFill>
                  <a:schemeClr val="bg1"/>
                </a:solidFill>
                <a:latin typeface="+mn-lt"/>
              </a:rPr>
              <a:t>FINDING AND DISCUSSION</a:t>
            </a:r>
          </a:p>
        </p:txBody>
      </p:sp>
      <p:sp>
        <p:nvSpPr>
          <p:cNvPr id="2" name="Plaque 1">
            <a:extLst>
              <a:ext uri="{FF2B5EF4-FFF2-40B4-BE49-F238E27FC236}">
                <a16:creationId xmlns:a16="http://schemas.microsoft.com/office/drawing/2014/main" id="{B3D18757-5529-C255-8DDA-8152BBCD90AD}"/>
              </a:ext>
            </a:extLst>
          </p:cNvPr>
          <p:cNvSpPr/>
          <p:nvPr/>
        </p:nvSpPr>
        <p:spPr>
          <a:xfrm>
            <a:off x="568558" y="842079"/>
            <a:ext cx="1917065" cy="394293"/>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Observation</a:t>
            </a:r>
          </a:p>
        </p:txBody>
      </p:sp>
      <p:sp>
        <p:nvSpPr>
          <p:cNvPr id="3" name="Rectangle 2">
            <a:extLst>
              <a:ext uri="{FF2B5EF4-FFF2-40B4-BE49-F238E27FC236}">
                <a16:creationId xmlns:a16="http://schemas.microsoft.com/office/drawing/2014/main" id="{E762294B-E507-37F9-DA24-A3BB183616AB}"/>
              </a:ext>
            </a:extLst>
          </p:cNvPr>
          <p:cNvSpPr/>
          <p:nvPr/>
        </p:nvSpPr>
        <p:spPr>
          <a:xfrm>
            <a:off x="827089" y="1458147"/>
            <a:ext cx="5831287" cy="834292"/>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sz="1000" dirty="0">
              <a:solidFill>
                <a:schemeClr val="bg1"/>
              </a:solidFill>
            </a:endParaRPr>
          </a:p>
        </p:txBody>
      </p:sp>
      <p:sp>
        <p:nvSpPr>
          <p:cNvPr id="8" name="TextBox 7">
            <a:extLst>
              <a:ext uri="{FF2B5EF4-FFF2-40B4-BE49-F238E27FC236}">
                <a16:creationId xmlns:a16="http://schemas.microsoft.com/office/drawing/2014/main" id="{940F2627-08E4-F153-97F9-9CCF63F21B77}"/>
              </a:ext>
            </a:extLst>
          </p:cNvPr>
          <p:cNvSpPr txBox="1"/>
          <p:nvPr/>
        </p:nvSpPr>
        <p:spPr>
          <a:xfrm>
            <a:off x="936938" y="1369109"/>
            <a:ext cx="5360831" cy="923330"/>
          </a:xfrm>
          <a:prstGeom prst="rect">
            <a:avLst/>
          </a:prstGeom>
          <a:noFill/>
        </p:spPr>
        <p:txBody>
          <a:bodyPr wrap="square">
            <a:spAutoFit/>
          </a:bodyPr>
          <a:lstStyle/>
          <a:p>
            <a:r>
              <a:rPr lang="en-US" dirty="0">
                <a:solidFill>
                  <a:schemeClr val="bg1"/>
                </a:solidFill>
              </a:rPr>
              <a:t>Observations were made during 15 class meetings with the use of translanguaging which combines the natural use of L1 and L2 initiated by the teacher.</a:t>
            </a:r>
          </a:p>
        </p:txBody>
      </p:sp>
      <p:sp>
        <p:nvSpPr>
          <p:cNvPr id="10" name="Arrow: Left-Right-Up 9">
            <a:extLst>
              <a:ext uri="{FF2B5EF4-FFF2-40B4-BE49-F238E27FC236}">
                <a16:creationId xmlns:a16="http://schemas.microsoft.com/office/drawing/2014/main" id="{BDB5FB5E-DE0C-1E03-D540-309655166447}"/>
              </a:ext>
            </a:extLst>
          </p:cNvPr>
          <p:cNvSpPr/>
          <p:nvPr/>
        </p:nvSpPr>
        <p:spPr>
          <a:xfrm rot="10800000">
            <a:off x="2653045" y="2758914"/>
            <a:ext cx="1262130" cy="579549"/>
          </a:xfrm>
          <a:prstGeom prst="leftRigh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55214543-9668-1339-D01C-8013A73B80F1}"/>
              </a:ext>
            </a:extLst>
          </p:cNvPr>
          <p:cNvSpPr/>
          <p:nvPr/>
        </p:nvSpPr>
        <p:spPr>
          <a:xfrm>
            <a:off x="568558" y="2566735"/>
            <a:ext cx="2084487" cy="92333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M</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eeting 1-5 </a:t>
            </a:r>
            <a:r>
              <a:rPr lang="en-US" sz="1400" dirty="0" err="1">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Translaguaging</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use to build vocabulary knowledge, grammar</a:t>
            </a:r>
            <a:endParaRPr lang="en-US" sz="1000" dirty="0">
              <a:solidFill>
                <a:schemeClr val="bg1"/>
              </a:solidFill>
            </a:endParaRPr>
          </a:p>
        </p:txBody>
      </p:sp>
      <p:sp>
        <p:nvSpPr>
          <p:cNvPr id="12" name="Rectangle 11">
            <a:extLst>
              <a:ext uri="{FF2B5EF4-FFF2-40B4-BE49-F238E27FC236}">
                <a16:creationId xmlns:a16="http://schemas.microsoft.com/office/drawing/2014/main" id="{126F42BB-74CF-D0C8-21DB-5926C739C546}"/>
              </a:ext>
            </a:extLst>
          </p:cNvPr>
          <p:cNvSpPr/>
          <p:nvPr/>
        </p:nvSpPr>
        <p:spPr>
          <a:xfrm>
            <a:off x="2371130" y="3519536"/>
            <a:ext cx="2291022" cy="820643"/>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chemeClr val="bg1"/>
                </a:solidFill>
              </a:rPr>
              <a:t>Meetings 6-10 the use of L1 is only use for instructions, asking questions and free discussion</a:t>
            </a:r>
          </a:p>
        </p:txBody>
      </p:sp>
      <p:sp>
        <p:nvSpPr>
          <p:cNvPr id="13" name="Rectangle 12">
            <a:extLst>
              <a:ext uri="{FF2B5EF4-FFF2-40B4-BE49-F238E27FC236}">
                <a16:creationId xmlns:a16="http://schemas.microsoft.com/office/drawing/2014/main" id="{F0BBFC62-AF7E-24F6-7153-23673CA8A61A}"/>
              </a:ext>
            </a:extLst>
          </p:cNvPr>
          <p:cNvSpPr/>
          <p:nvPr/>
        </p:nvSpPr>
        <p:spPr>
          <a:xfrm>
            <a:off x="3915175" y="2618079"/>
            <a:ext cx="2639474" cy="820642"/>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Meeting 10-15 </a:t>
            </a:r>
            <a:r>
              <a:rPr lang="en-US" sz="1400" dirty="0" err="1">
                <a:solidFill>
                  <a:schemeClr val="bg1"/>
                </a:solidFill>
                <a:latin typeface="Calibri" panose="020F0502020204030204" pitchFamily="34" charset="0"/>
                <a:ea typeface="MS Mincho" panose="02020609040205080304" pitchFamily="49" charset="-128"/>
                <a:cs typeface="Cordia New" panose="020B0304020202020204" pitchFamily="34" charset="-34"/>
              </a:rPr>
              <a:t>Translaguaging</a:t>
            </a:r>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 use to build and deliver idea transfer on discussion by translation</a:t>
            </a:r>
            <a:endParaRPr lang="en-US" sz="1000" dirty="0">
              <a:solidFill>
                <a:schemeClr val="bg1"/>
              </a:solidFill>
            </a:endParaRPr>
          </a:p>
        </p:txBody>
      </p:sp>
      <p:sp>
        <p:nvSpPr>
          <p:cNvPr id="14" name="Rectangle 13">
            <a:extLst>
              <a:ext uri="{FF2B5EF4-FFF2-40B4-BE49-F238E27FC236}">
                <a16:creationId xmlns:a16="http://schemas.microsoft.com/office/drawing/2014/main" id="{5DECCBA1-8B58-6489-F191-7C72BA91D7FA}"/>
              </a:ext>
            </a:extLst>
          </p:cNvPr>
          <p:cNvSpPr/>
          <p:nvPr/>
        </p:nvSpPr>
        <p:spPr>
          <a:xfrm>
            <a:off x="6969621" y="1039225"/>
            <a:ext cx="5138670" cy="3554569"/>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marL="0" marR="0" indent="457200" algn="just">
              <a:lnSpc>
                <a:spcPct val="115000"/>
              </a:lnSpc>
              <a:spcBef>
                <a:spcPts val="0"/>
              </a:spcBef>
              <a:spcAft>
                <a:spcPts val="0"/>
              </a:spcAft>
            </a:pPr>
            <a:r>
              <a:rPr lang="en-US" sz="14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Pengajar </a:t>
            </a:r>
            <a:r>
              <a:rPr 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 </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tidak</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と</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bukan</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は何が違いますか</a:t>
            </a:r>
            <a:r>
              <a:rPr lang="en-US" altLang="ja-JP" sz="1400" i="1" dirty="0">
                <a:solidFill>
                  <a:schemeClr val="tx1"/>
                </a:solidFill>
                <a:latin typeface="Calibri" panose="020F0502020204030204" pitchFamily="34" charset="0"/>
                <a:ea typeface="MS Mincho" panose="02020609040205080304" pitchFamily="49" charset="-128"/>
                <a:cs typeface="Times New Roman" panose="02020603050405020304" pitchFamily="18" charset="0"/>
              </a:rPr>
              <a:t>.</a:t>
            </a:r>
          </a:p>
          <a:p>
            <a:pPr marL="0" marR="0" indent="457200" algn="just">
              <a:lnSpc>
                <a:spcPct val="115000"/>
              </a:lnSpc>
              <a:spcBef>
                <a:spcPts val="0"/>
              </a:spcBef>
              <a:spcAft>
                <a:spcPts val="0"/>
              </a:spcAft>
            </a:pP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Apa bedanya Tidak dan bukan?</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altLang="ja-JP" sz="1400" dirty="0">
              <a:solidFill>
                <a:schemeClr val="tx1"/>
              </a:solidFill>
              <a:latin typeface="Calibri" panose="020F0502020204030204" pitchFamily="34" charset="0"/>
              <a:ea typeface="MS Mincho" panose="02020609040205080304" pitchFamily="49" charset="-128"/>
              <a:cs typeface="Times New Roman" panose="02020603050405020304" pitchFamily="18" charset="0"/>
            </a:endParaRPr>
          </a:p>
          <a:p>
            <a:pPr marL="0" marR="0" indent="457200" algn="just">
              <a:lnSpc>
                <a:spcPct val="115000"/>
              </a:lnSpc>
              <a:spcBef>
                <a:spcPts val="0"/>
              </a:spcBef>
              <a:spcAft>
                <a:spcPts val="0"/>
              </a:spcAft>
            </a:pPr>
            <a:r>
              <a:rPr lang="en-US" sz="14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Pemelajar</a:t>
            </a:r>
            <a:r>
              <a:rPr 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 : </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Tidak</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は動詞形容詞</a:t>
            </a:r>
            <a:r>
              <a:rPr lang="ja-JP" alt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のた</a:t>
            </a:r>
            <a:r>
              <a:rPr 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Bukan</a:t>
            </a:r>
            <a:r>
              <a:rPr lang="ja-JP" alt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は名詞のため    </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Tidak untuk kata kerja dan kata sifat</a:t>
            </a:r>
            <a:r>
              <a:rPr 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 </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Bukan untuk Kata benda</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r>
              <a:rPr lang="en-US" alt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p>
          <a:p>
            <a:pPr marL="0" marR="0" indent="457200">
              <a:lnSpc>
                <a:spcPct val="115000"/>
              </a:lnSpc>
              <a:spcBef>
                <a:spcPts val="0"/>
              </a:spcBef>
              <a:spcAft>
                <a:spcPts val="0"/>
              </a:spcAft>
            </a:pPr>
            <a:r>
              <a:rPr 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 </a:t>
            </a:r>
            <a:r>
              <a:rPr lang="en-US" sz="14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Pengajar</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 </a:t>
            </a:r>
            <a:r>
              <a:rPr lang="ja-JP"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はい、いいね（</a:t>
            </a:r>
            <a:r>
              <a:rPr lang="en-US" sz="1400" i="1"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Bagus</a:t>
            </a:r>
            <a:r>
              <a:rPr lang="en-US" sz="14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rPr>
              <a:t>)</a:t>
            </a:r>
          </a:p>
          <a:p>
            <a:pPr marL="0" marR="0" indent="457200" algn="just">
              <a:lnSpc>
                <a:spcPct val="1150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Pengajar </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 Ini bukan anjing, ini kuda</a:t>
            </a:r>
            <a:r>
              <a:rPr lang="en-US" sz="1400" dirty="0">
                <a:latin typeface="Calibri" panose="020F0502020204030204" pitchFamily="34" charset="0"/>
                <a:ea typeface="MS Mincho" panose="02020609040205080304" pitchFamily="49" charset="-128"/>
                <a:cs typeface="Times New Roman" panose="02020603050405020304" pitchFamily="18" charset="0"/>
              </a:rPr>
              <a:t>, </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Silahkan terjemahkan </a:t>
            </a:r>
          </a:p>
          <a:p>
            <a:pPr marL="0" marR="0" indent="457200" algn="just">
              <a:lnSpc>
                <a:spcPct val="115000"/>
              </a:lnSpc>
              <a:spcBef>
                <a:spcPts val="0"/>
              </a:spcBef>
              <a:spcAft>
                <a:spcPts val="0"/>
              </a:spcAft>
            </a:pPr>
            <a:r>
              <a:rPr lang="en-US" sz="1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dalam Bahasa Indonesia!</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r>
              <a:rPr lang="en-US" sz="1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Pemelajar</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 : Ini Bukan Anjing, tetapi </a:t>
            </a:r>
            <a:r>
              <a:rPr lang="ja-JP" sz="1400" i="1" dirty="0">
                <a:effectLst/>
                <a:latin typeface="Times New Roman" panose="02020603050405020304" pitchFamily="18" charset="0"/>
                <a:ea typeface="MS Mincho" panose="02020609040205080304" pitchFamily="49" charset="-128"/>
                <a:cs typeface="Times New Roman" panose="02020603050405020304" pitchFamily="18" charset="0"/>
              </a:rPr>
              <a:t>馬がインドネシア語でどういう意味？</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Apa arti </a:t>
            </a:r>
            <a:r>
              <a:rPr lang="en-US" sz="1400" i="1" dirty="0" err="1">
                <a:effectLst/>
                <a:latin typeface="Times New Roman" panose="02020603050405020304" pitchFamily="18" charset="0"/>
                <a:ea typeface="MS Mincho" panose="02020609040205080304" pitchFamily="49" charset="-128"/>
                <a:cs typeface="Times New Roman" panose="02020603050405020304" pitchFamily="18" charset="0"/>
              </a:rPr>
              <a:t>uma</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 dalam Bahasa Indonesia</a:t>
            </a:r>
            <a:r>
              <a:rPr lang="ja-JP" sz="14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a:t>
            </a: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Pengajar</a:t>
            </a:r>
            <a:r>
              <a:rPr lang="ja-JP" sz="1400" i="1" dirty="0">
                <a:effectLst/>
                <a:latin typeface="Times New Roman" panose="02020603050405020304" pitchFamily="18" charset="0"/>
                <a:ea typeface="MS Mincho" panose="02020609040205080304" pitchFamily="49" charset="-128"/>
                <a:cs typeface="Times New Roman" panose="02020603050405020304" pitchFamily="18" charset="0"/>
              </a:rPr>
              <a:t>：馬は</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Kuda</a:t>
            </a:r>
            <a:r>
              <a:rPr lang="ja-JP" sz="1400" i="1" dirty="0">
                <a:effectLst/>
                <a:latin typeface="Times New Roman" panose="02020603050405020304" pitchFamily="18" charset="0"/>
                <a:ea typeface="MS Mincho" panose="02020609040205080304" pitchFamily="49" charset="-128"/>
                <a:cs typeface="Times New Roman" panose="02020603050405020304" pitchFamily="18" charset="0"/>
              </a:rPr>
              <a:t>です。</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r>
              <a:rPr lang="en-US" sz="1400" i="1" dirty="0">
                <a:latin typeface="Times New Roman" panose="02020603050405020304" pitchFamily="18" charset="0"/>
                <a:ea typeface="MS Mincho" panose="02020609040205080304" pitchFamily="49" charset="-128"/>
                <a:cs typeface="Times New Roman" panose="02020603050405020304" pitchFamily="18" charset="0"/>
              </a:rPr>
              <a:t>          </a:t>
            </a: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Pemelajar</a:t>
            </a:r>
            <a:r>
              <a:rPr lang="ja-JP" sz="1400" i="1" dirty="0">
                <a:effectLst/>
                <a:latin typeface="Times New Roman" panose="02020603050405020304" pitchFamily="18" charset="0"/>
                <a:ea typeface="MS Mincho" panose="02020609040205080304" pitchFamily="49" charset="-128"/>
                <a:cs typeface="Times New Roman" panose="02020603050405020304" pitchFamily="18" charset="0"/>
              </a:rPr>
              <a:t>：あ！、そうか　</a:t>
            </a: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Ini bukan anjing, tetapi kuda.</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457200">
              <a:lnSpc>
                <a:spcPct val="115000"/>
              </a:lnSpc>
              <a:spcBef>
                <a:spcPts val="0"/>
              </a:spcBef>
              <a:spcAft>
                <a:spcPts val="0"/>
              </a:spcAft>
            </a:pPr>
            <a:endParaRPr lang="en-US" sz="14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15" name="Rectangle: Diagonal Corners Rounded 14">
            <a:extLst>
              <a:ext uri="{FF2B5EF4-FFF2-40B4-BE49-F238E27FC236}">
                <a16:creationId xmlns:a16="http://schemas.microsoft.com/office/drawing/2014/main" id="{08B4B237-CF24-C3C2-2EAE-8A1740538CEA}"/>
              </a:ext>
            </a:extLst>
          </p:cNvPr>
          <p:cNvSpPr/>
          <p:nvPr/>
        </p:nvSpPr>
        <p:spPr>
          <a:xfrm>
            <a:off x="8409904" y="4340179"/>
            <a:ext cx="3588913" cy="1458853"/>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Translanguaging used to ask question occurred most frequently compared with other strategies, Confirm previous research</a:t>
            </a:r>
          </a:p>
          <a:p>
            <a:pPr algn="ctr"/>
            <a:r>
              <a:rPr lang="en-US" dirty="0"/>
              <a:t> (</a:t>
            </a:r>
            <a:r>
              <a:rPr lang="en-US" dirty="0" err="1"/>
              <a:t>Gracia</a:t>
            </a:r>
            <a:r>
              <a:rPr lang="en-US" dirty="0"/>
              <a:t> and Wei at Emilia, 2022)  </a:t>
            </a:r>
          </a:p>
          <a:p>
            <a:pPr algn="ctr"/>
            <a:endParaRPr lang="en-US" dirty="0"/>
          </a:p>
        </p:txBody>
      </p:sp>
      <p:sp>
        <p:nvSpPr>
          <p:cNvPr id="16" name="Rectangle: Diagonal Corners Rounded 15">
            <a:extLst>
              <a:ext uri="{FF2B5EF4-FFF2-40B4-BE49-F238E27FC236}">
                <a16:creationId xmlns:a16="http://schemas.microsoft.com/office/drawing/2014/main" id="{D71291DA-DA3A-B48C-625C-29E8FC743108}"/>
              </a:ext>
            </a:extLst>
          </p:cNvPr>
          <p:cNvSpPr/>
          <p:nvPr/>
        </p:nvSpPr>
        <p:spPr>
          <a:xfrm>
            <a:off x="523263" y="4340179"/>
            <a:ext cx="3280762" cy="1230763"/>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Translanguaging requires cues to trigger language changes to occur (William, 2000) </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3348" y="268991"/>
            <a:ext cx="3345304" cy="573088"/>
          </a:xfrm>
        </p:spPr>
        <p:txBody>
          <a:bodyPr>
            <a:normAutofit/>
          </a:bodyPr>
          <a:lstStyle/>
          <a:p>
            <a:r>
              <a:rPr lang="en-US" sz="2000" b="1" dirty="0">
                <a:solidFill>
                  <a:schemeClr val="bg1"/>
                </a:solidFill>
                <a:latin typeface="+mn-lt"/>
              </a:rPr>
              <a:t>FINDING AND DISCUSSION</a:t>
            </a:r>
          </a:p>
        </p:txBody>
      </p:sp>
      <p:sp>
        <p:nvSpPr>
          <p:cNvPr id="2" name="Plaque 1">
            <a:extLst>
              <a:ext uri="{FF2B5EF4-FFF2-40B4-BE49-F238E27FC236}">
                <a16:creationId xmlns:a16="http://schemas.microsoft.com/office/drawing/2014/main" id="{B3D18757-5529-C255-8DDA-8152BBCD90AD}"/>
              </a:ext>
            </a:extLst>
          </p:cNvPr>
          <p:cNvSpPr/>
          <p:nvPr/>
        </p:nvSpPr>
        <p:spPr>
          <a:xfrm>
            <a:off x="568558" y="842079"/>
            <a:ext cx="1917065" cy="394293"/>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Observation</a:t>
            </a:r>
          </a:p>
        </p:txBody>
      </p:sp>
      <p:sp>
        <p:nvSpPr>
          <p:cNvPr id="14" name="Rectangle 13">
            <a:extLst>
              <a:ext uri="{FF2B5EF4-FFF2-40B4-BE49-F238E27FC236}">
                <a16:creationId xmlns:a16="http://schemas.microsoft.com/office/drawing/2014/main" id="{5DECCBA1-8B58-6489-F191-7C72BA91D7FA}"/>
              </a:ext>
            </a:extLst>
          </p:cNvPr>
          <p:cNvSpPr/>
          <p:nvPr/>
        </p:nvSpPr>
        <p:spPr>
          <a:xfrm>
            <a:off x="291921" y="1580139"/>
            <a:ext cx="6256983" cy="2373676"/>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marL="0" marR="0" indent="457200" algn="just">
              <a:lnSpc>
                <a:spcPct val="115000"/>
              </a:lnSpc>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Pengajar</a:t>
            </a:r>
            <a:r>
              <a:rPr lang="en-US" dirty="0">
                <a:latin typeface="Times New Roman" panose="02020603050405020304" pitchFamily="18" charset="0"/>
                <a:ea typeface="MS Mincho" panose="02020609040205080304" pitchFamily="49" charset="-128"/>
                <a:cs typeface="Times New Roman" panose="02020603050405020304" pitchFamily="18" charset="0"/>
              </a:rPr>
              <a:t>:</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 Misalnya di Toko, mas saya mau nasi goreng </a:t>
            </a:r>
          </a:p>
          <a:p>
            <a:pPr marL="0" marR="0" indent="457200" algn="just">
              <a:lnSpc>
                <a:spcPct val="115000"/>
              </a:lnSpc>
              <a:spcBef>
                <a:spcPts val="0"/>
              </a:spcBef>
              <a:spcAft>
                <a:spcPts val="0"/>
              </a:spcAft>
            </a:pPr>
            <a:r>
              <a:rPr lang="en-US" i="1" dirty="0">
                <a:latin typeface="Times New Roman" panose="02020603050405020304" pitchFamily="18" charset="0"/>
                <a:ea typeface="MS Mincho" panose="02020609040205080304" pitchFamily="49" charset="-128"/>
                <a:cs typeface="Times New Roman" panose="02020603050405020304" pitchFamily="18" charset="0"/>
              </a:rPr>
              <a:t>                 </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satu ya!</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457200" algn="just">
              <a:lnSpc>
                <a:spcPct val="115000"/>
              </a:lnSpc>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Pemelajar</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ああ、</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Mas</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は店員さんのためですね</a:t>
            </a:r>
            <a:r>
              <a:rPr lang="en-US" altLang="ja-JP" sz="1800" i="1" dirty="0">
                <a:effectLst/>
                <a:latin typeface="Times New Roman" panose="02020603050405020304" pitchFamily="18" charset="0"/>
                <a:ea typeface="MS Mincho" panose="02020609040205080304" pitchFamily="49" charset="-128"/>
                <a:cs typeface="Times New Roman" panose="02020603050405020304" pitchFamily="18" charset="0"/>
              </a:rPr>
              <a:t>   </a:t>
            </a:r>
          </a:p>
          <a:p>
            <a:pPr marL="0" marR="0" indent="457200" algn="just">
              <a:lnSpc>
                <a:spcPct val="115000"/>
              </a:lnSpc>
              <a:spcBef>
                <a:spcPts val="0"/>
              </a:spcBef>
              <a:spcAft>
                <a:spcPts val="0"/>
              </a:spcAft>
            </a:pPr>
            <a:r>
              <a:rPr lang="en-US" altLang="ja-JP" i="1" dirty="0">
                <a:latin typeface="Times New Roman" panose="02020603050405020304" pitchFamily="18" charset="0"/>
                <a:ea typeface="MS Mincho" panose="02020609040205080304" pitchFamily="49" charset="-128"/>
                <a:cs typeface="Times New Roman" panose="02020603050405020304" pitchFamily="18" charset="0"/>
              </a:rPr>
              <a:t>             </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Ooh, mas itu untuk stafnya ya</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457200" algn="just">
              <a:lnSpc>
                <a:spcPct val="115000"/>
              </a:lnSpc>
              <a:spcBef>
                <a:spcPts val="0"/>
              </a:spcBef>
              <a:spcAft>
                <a:spcPts val="0"/>
              </a:spcAft>
            </a:pP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ja-JP" altLang="en-US" i="1" dirty="0">
                <a:latin typeface="Times New Roman" panose="02020603050405020304" pitchFamily="18" charset="0"/>
                <a:ea typeface="MS Mincho" panose="02020609040205080304" pitchFamily="49" charset="-128"/>
                <a:cs typeface="Times New Roman" panose="02020603050405020304" pitchFamily="18" charset="0"/>
              </a:rPr>
              <a:t>たとえば、</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Mas mau Bir bintang </a:t>
            </a:r>
            <a:r>
              <a:rPr lang="en-US" sz="1800" i="1" dirty="0" err="1">
                <a:effectLst/>
                <a:latin typeface="Times New Roman" panose="02020603050405020304" pitchFamily="18" charset="0"/>
                <a:ea typeface="MS Mincho" panose="02020609040205080304" pitchFamily="49" charset="-128"/>
                <a:cs typeface="Times New Roman" panose="02020603050405020304" pitchFamily="18" charset="0"/>
              </a:rPr>
              <a:t>satu!Betul</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800" i="1" dirty="0" err="1">
                <a:effectLst/>
                <a:latin typeface="Times New Roman" panose="02020603050405020304" pitchFamily="18" charset="0"/>
                <a:ea typeface="MS Mincho" panose="02020609040205080304" pitchFamily="49" charset="-128"/>
                <a:cs typeface="Times New Roman" panose="02020603050405020304" pitchFamily="18" charset="0"/>
              </a:rPr>
              <a:t>kan</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a:t>
            </a:r>
          </a:p>
          <a:p>
            <a:pPr marL="0" marR="0" indent="457200" algn="just">
              <a:lnSpc>
                <a:spcPct val="115000"/>
              </a:lnSpc>
              <a:spcBef>
                <a:spcPts val="0"/>
              </a:spcBef>
              <a:spcAft>
                <a:spcPts val="0"/>
              </a:spcAft>
            </a:pPr>
            <a:endParaRPr lang="en-US" sz="1800" i="1"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457200">
              <a:lnSpc>
                <a:spcPct val="115000"/>
              </a:lnSpc>
              <a:spcBef>
                <a:spcPts val="0"/>
              </a:spcBef>
              <a:spcAft>
                <a:spcPts val="0"/>
              </a:spcAft>
            </a:pPr>
            <a:endParaRPr lang="en-US" sz="14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15" name="Rectangle: Diagonal Corners Rounded 14">
            <a:extLst>
              <a:ext uri="{FF2B5EF4-FFF2-40B4-BE49-F238E27FC236}">
                <a16:creationId xmlns:a16="http://schemas.microsoft.com/office/drawing/2014/main" id="{08B4B237-CF24-C3C2-2EAE-8A1740538CEA}"/>
              </a:ext>
            </a:extLst>
          </p:cNvPr>
          <p:cNvSpPr/>
          <p:nvPr/>
        </p:nvSpPr>
        <p:spPr>
          <a:xfrm>
            <a:off x="7160654" y="1320083"/>
            <a:ext cx="4546242" cy="2341622"/>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err="1"/>
              <a:t>Translanguanging</a:t>
            </a:r>
            <a:r>
              <a:rPr lang="en-US" dirty="0"/>
              <a:t> can be seen in the absence of traditional movements back and forth between the two language systems but instead becomes a single language unit as a means of communication</a:t>
            </a:r>
          </a:p>
          <a:p>
            <a:pPr algn="ctr"/>
            <a:r>
              <a:rPr lang="en-US" dirty="0"/>
              <a:t> (Mazak, 2014).</a:t>
            </a:r>
          </a:p>
        </p:txBody>
      </p:sp>
      <p:sp>
        <p:nvSpPr>
          <p:cNvPr id="5" name="Rectangle 4">
            <a:extLst>
              <a:ext uri="{FF2B5EF4-FFF2-40B4-BE49-F238E27FC236}">
                <a16:creationId xmlns:a16="http://schemas.microsoft.com/office/drawing/2014/main" id="{AC2117E0-5B26-12FA-6964-EAF960FCA849}"/>
              </a:ext>
            </a:extLst>
          </p:cNvPr>
          <p:cNvSpPr/>
          <p:nvPr/>
        </p:nvSpPr>
        <p:spPr>
          <a:xfrm>
            <a:off x="2485623" y="3640759"/>
            <a:ext cx="5460642" cy="1897158"/>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marL="0" marR="0" indent="457200" algn="just">
              <a:lnSpc>
                <a:spcPct val="115000"/>
              </a:lnSpc>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Pengajar </a:t>
            </a:r>
            <a:r>
              <a:rPr lang="ja-JP" altLang="en-US" sz="18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baik, silahkan teksnya dibaca!</a:t>
            </a:r>
            <a:endParaRPr lang="en-US" dirty="0">
              <a:latin typeface="Calibri" panose="020F0502020204030204" pitchFamily="34" charset="0"/>
              <a:ea typeface="MS Mincho" panose="02020609040205080304" pitchFamily="49" charset="-128"/>
              <a:cs typeface="Times New Roman" panose="02020603050405020304" pitchFamily="18" charset="0"/>
            </a:endParaRPr>
          </a:p>
          <a:p>
            <a:pPr marL="0" marR="0" indent="457200" algn="just">
              <a:lnSpc>
                <a:spcPct val="115000"/>
              </a:lnSpc>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Pemelajar :</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これか、俺は読んで</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a:t>
            </a:r>
          </a:p>
          <a:p>
            <a:pPr marL="0" marR="0" indent="457200" algn="just">
              <a:lnSpc>
                <a:spcPct val="115000"/>
              </a:lnSpc>
              <a:spcBef>
                <a:spcPts val="0"/>
              </a:spcBef>
              <a:spcAft>
                <a:spcPts val="0"/>
              </a:spcAft>
            </a:pPr>
            <a:r>
              <a:rPr lang="en-US" altLang="ja-JP" i="1" dirty="0">
                <a:latin typeface="Times New Roman" panose="02020603050405020304" pitchFamily="18" charset="0"/>
                <a:ea typeface="MS Mincho" panose="02020609040205080304" pitchFamily="49" charset="-128"/>
                <a:cs typeface="Times New Roman" panose="02020603050405020304" pitchFamily="18" charset="0"/>
              </a:rPr>
              <a:t>                </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sz="1800" i="1" dirty="0">
                <a:effectLst/>
                <a:latin typeface="Times New Roman" panose="02020603050405020304" pitchFamily="18" charset="0"/>
                <a:ea typeface="MS Mincho" panose="02020609040205080304" pitchFamily="49" charset="-128"/>
                <a:cs typeface="Times New Roman" panose="02020603050405020304" pitchFamily="18" charset="0"/>
              </a:rPr>
              <a:t>Saya baca ini </a:t>
            </a:r>
            <a:r>
              <a:rPr lang="en-US" sz="1800" i="1" dirty="0" err="1">
                <a:effectLst/>
                <a:latin typeface="Times New Roman" panose="02020603050405020304" pitchFamily="18" charset="0"/>
                <a:ea typeface="MS Mincho" panose="02020609040205080304" pitchFamily="49" charset="-128"/>
                <a:cs typeface="Times New Roman" panose="02020603050405020304" pitchFamily="18" charset="0"/>
              </a:rPr>
              <a:t>kan</a:t>
            </a:r>
            <a:r>
              <a:rPr lang="ja-JP" sz="18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r>
              <a:rPr lang="en-US" i="1" dirty="0">
                <a:latin typeface="Times New Roman" panose="02020603050405020304" pitchFamily="18" charset="0"/>
                <a:ea typeface="MS Mincho" panose="02020609040205080304" pitchFamily="49" charset="-128"/>
                <a:cs typeface="Cordia New" panose="020B0304020202020204" pitchFamily="34" charset="-34"/>
              </a:rPr>
              <a:t>        </a:t>
            </a:r>
            <a:r>
              <a:rPr lang="en-US" sz="1800" dirty="0">
                <a:effectLst/>
                <a:latin typeface="Times New Roman" panose="02020603050405020304" pitchFamily="18" charset="0"/>
                <a:ea typeface="MS Mincho" panose="02020609040205080304" pitchFamily="49" charset="-128"/>
                <a:cs typeface="Cordia New" panose="020B0304020202020204" pitchFamily="34" charset="-34"/>
              </a:rPr>
              <a:t>Pengajar</a:t>
            </a:r>
            <a:r>
              <a:rPr lang="en-US" dirty="0">
                <a:latin typeface="Times New Roman" panose="02020603050405020304" pitchFamily="18" charset="0"/>
                <a:ea typeface="MS Mincho" panose="02020609040205080304" pitchFamily="49" charset="-128"/>
                <a:cs typeface="Cordia New" panose="020B0304020202020204" pitchFamily="34" charset="-34"/>
              </a:rPr>
              <a:t>   :</a:t>
            </a:r>
            <a:r>
              <a:rPr lang="ja-JP" sz="1800" i="1" dirty="0">
                <a:effectLst/>
                <a:latin typeface="Times New Roman" panose="02020603050405020304" pitchFamily="18" charset="0"/>
                <a:ea typeface="MS Mincho" panose="02020609040205080304" pitchFamily="49" charset="-128"/>
                <a:cs typeface="Cordia New" panose="020B0304020202020204" pitchFamily="34" charset="-34"/>
              </a:rPr>
              <a:t>はい、どうぞ！（</a:t>
            </a:r>
            <a:r>
              <a:rPr lang="en-US" sz="1800" i="1" dirty="0">
                <a:effectLst/>
                <a:latin typeface="Times New Roman" panose="02020603050405020304" pitchFamily="18" charset="0"/>
                <a:ea typeface="MS Mincho" panose="02020609040205080304" pitchFamily="49" charset="-128"/>
                <a:cs typeface="Cordia New" panose="020B0304020202020204" pitchFamily="34" charset="-34"/>
              </a:rPr>
              <a:t>Ya, silahkan!</a:t>
            </a:r>
            <a:r>
              <a:rPr lang="ja-JP" sz="1800" i="1" dirty="0">
                <a:effectLst/>
                <a:latin typeface="Times New Roman" panose="02020603050405020304" pitchFamily="18" charset="0"/>
                <a:ea typeface="MS Mincho" panose="02020609040205080304" pitchFamily="49" charset="-128"/>
                <a:cs typeface="Cordia New" panose="020B0304020202020204" pitchFamily="34" charset="-34"/>
              </a:rPr>
              <a: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r>
              <a:rPr lang="en-US" sz="14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457200">
              <a:lnSpc>
                <a:spcPct val="115000"/>
              </a:lnSpc>
              <a:spcBef>
                <a:spcPts val="0"/>
              </a:spcBef>
              <a:spcAft>
                <a:spcPts val="0"/>
              </a:spcAft>
            </a:pPr>
            <a:endParaRPr lang="en-US" sz="14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3561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3348" y="268991"/>
            <a:ext cx="3345304" cy="573088"/>
          </a:xfrm>
        </p:spPr>
        <p:txBody>
          <a:bodyPr>
            <a:normAutofit/>
          </a:bodyPr>
          <a:lstStyle/>
          <a:p>
            <a:r>
              <a:rPr lang="en-US" sz="2000" b="1" dirty="0">
                <a:solidFill>
                  <a:schemeClr val="bg1"/>
                </a:solidFill>
                <a:latin typeface="+mn-lt"/>
              </a:rPr>
              <a:t>FINDING AND DISCUSSION</a:t>
            </a:r>
          </a:p>
        </p:txBody>
      </p:sp>
      <p:sp>
        <p:nvSpPr>
          <p:cNvPr id="6" name="Plaque 5">
            <a:extLst>
              <a:ext uri="{FF2B5EF4-FFF2-40B4-BE49-F238E27FC236}">
                <a16:creationId xmlns:a16="http://schemas.microsoft.com/office/drawing/2014/main" id="{F6933A02-A960-79C8-05FC-0F581BAB5A95}"/>
              </a:ext>
            </a:extLst>
          </p:cNvPr>
          <p:cNvSpPr/>
          <p:nvPr/>
        </p:nvSpPr>
        <p:spPr>
          <a:xfrm>
            <a:off x="568558" y="842079"/>
            <a:ext cx="2998890" cy="57308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Analysis document record</a:t>
            </a:r>
          </a:p>
        </p:txBody>
      </p:sp>
      <p:pic>
        <p:nvPicPr>
          <p:cNvPr id="5" name="Picture 4">
            <a:extLst>
              <a:ext uri="{FF2B5EF4-FFF2-40B4-BE49-F238E27FC236}">
                <a16:creationId xmlns:a16="http://schemas.microsoft.com/office/drawing/2014/main" id="{7B66B924-5298-79DF-9101-B6F78C372C5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380" b="11111"/>
          <a:stretch/>
        </p:blipFill>
        <p:spPr bwMode="auto">
          <a:xfrm>
            <a:off x="247903" y="1719425"/>
            <a:ext cx="2599645" cy="2970802"/>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CE8528DB-F828-44F5-11F4-A86DC5EA8C6C}"/>
              </a:ext>
            </a:extLst>
          </p:cNvPr>
          <p:cNvPicPr>
            <a:picLocks noChangeAspect="1"/>
          </p:cNvPicPr>
          <p:nvPr/>
        </p:nvPicPr>
        <p:blipFill rotWithShape="1">
          <a:blip r:embed="rId3">
            <a:extLst>
              <a:ext uri="{28A0092B-C50C-407E-A947-70E740481C1C}">
                <a14:useLocalDpi xmlns:a14="http://schemas.microsoft.com/office/drawing/2010/main" val="0"/>
              </a:ext>
            </a:extLst>
          </a:blip>
          <a:srcRect l="7556" t="43254" b="13486"/>
          <a:stretch/>
        </p:blipFill>
        <p:spPr bwMode="auto">
          <a:xfrm>
            <a:off x="2488572" y="3429000"/>
            <a:ext cx="2819528" cy="2806096"/>
          </a:xfrm>
          <a:prstGeom prst="rect">
            <a:avLst/>
          </a:prstGeom>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A95E8C33-546A-D1DE-6F65-21253280BC60}"/>
              </a:ext>
            </a:extLst>
          </p:cNvPr>
          <p:cNvSpPr/>
          <p:nvPr/>
        </p:nvSpPr>
        <p:spPr>
          <a:xfrm>
            <a:off x="5505171" y="3766252"/>
            <a:ext cx="6529078" cy="230699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1600" dirty="0">
                <a:solidFill>
                  <a:schemeClr val="bg1"/>
                </a:solidFill>
                <a:latin typeface="Calibri" panose="020F0502020204030204" pitchFamily="34" charset="0"/>
                <a:ea typeface="MS Mincho" panose="02020609040205080304" pitchFamily="49" charset="-128"/>
                <a:cs typeface="Cordia New" panose="020B0304020202020204" pitchFamily="34" charset="-34"/>
              </a:rPr>
              <a:t>I</a:t>
            </a:r>
            <a:r>
              <a:rPr lang="en-US" sz="16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n document analysis on learning outcomes are found errors in sentence production due to limited vocabulary collections and writing, this is stated to be less than optimal if it is connected with the theory of the use of translanguaging which focuses on pedagogical practice, where during language learning, students are enabled to change language for receptive and productive purposes, for example students are allowed to read in English and write in </a:t>
            </a:r>
            <a:r>
              <a:rPr lang="en-US" sz="1600" dirty="0" err="1">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Weils</a:t>
            </a:r>
            <a:r>
              <a:rPr lang="en-US" sz="16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a:t>
            </a:r>
          </a:p>
          <a:p>
            <a:r>
              <a:rPr lang="en-US" sz="16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(Baker in </a:t>
            </a:r>
            <a:r>
              <a:rPr lang="en-US" sz="1600" dirty="0" err="1">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Gracia</a:t>
            </a:r>
            <a:r>
              <a:rPr lang="en-US" sz="16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 &amp; Wei, 2011: 6).</a:t>
            </a:r>
            <a:r>
              <a:rPr lang="en-US" sz="1600" dirty="0">
                <a:solidFill>
                  <a:schemeClr val="bg1"/>
                </a:solidFill>
                <a:latin typeface="Calibri" panose="020F0502020204030204" pitchFamily="34" charset="0"/>
                <a:ea typeface="MS Mincho" panose="02020609040205080304" pitchFamily="49" charset="-128"/>
                <a:cs typeface="Cordia New" panose="020B0304020202020204" pitchFamily="34" charset="-34"/>
              </a:rPr>
              <a:t>)</a:t>
            </a:r>
            <a:endParaRPr lang="en-US" sz="1600" dirty="0">
              <a:solidFill>
                <a:schemeClr val="bg1"/>
              </a:solidFill>
            </a:endParaRPr>
          </a:p>
        </p:txBody>
      </p:sp>
      <p:sp>
        <p:nvSpPr>
          <p:cNvPr id="9" name="Rectangle 8">
            <a:extLst>
              <a:ext uri="{FF2B5EF4-FFF2-40B4-BE49-F238E27FC236}">
                <a16:creationId xmlns:a16="http://schemas.microsoft.com/office/drawing/2014/main" id="{64477CA8-B60F-094C-E69A-17D4793A79A9}"/>
              </a:ext>
            </a:extLst>
          </p:cNvPr>
          <p:cNvSpPr/>
          <p:nvPr/>
        </p:nvSpPr>
        <p:spPr>
          <a:xfrm>
            <a:off x="4711298" y="1126944"/>
            <a:ext cx="5674942" cy="2477462"/>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marL="0" marR="0" indent="131445" algn="just">
              <a:lnSpc>
                <a:spcPct val="115000"/>
              </a:lnSpc>
              <a:spcBef>
                <a:spcPts val="0"/>
              </a:spcBef>
              <a:spcAft>
                <a:spcPts val="0"/>
              </a:spcAft>
            </a:pP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Pemelajar 	:</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Saya makan nasi dengan,</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　？箸インドネシア語でどういう意味</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131445" algn="just">
              <a:lnSpc>
                <a:spcPct val="115000"/>
              </a:lnSpc>
              <a:spcBef>
                <a:spcPts val="0"/>
              </a:spcBef>
              <a:spcAft>
                <a:spcPts val="0"/>
              </a:spcAft>
            </a:pP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200" i="1" dirty="0">
                <a:latin typeface="Times New Roman" panose="02020603050405020304" pitchFamily="18" charset="0"/>
                <a:ea typeface="MS Mincho" panose="02020609040205080304" pitchFamily="49" charset="-128"/>
                <a:cs typeface="Times New Roman" panose="02020603050405020304" pitchFamily="18" charset="0"/>
              </a:rPr>
              <a:t> (</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Sumpit bahasa </a:t>
            </a:r>
            <a:r>
              <a:rPr lang="en-US" sz="1200" i="1" dirty="0" err="1">
                <a:effectLst/>
                <a:latin typeface="Times New Roman" panose="02020603050405020304" pitchFamily="18" charset="0"/>
                <a:ea typeface="MS Mincho" panose="02020609040205080304" pitchFamily="49" charset="-128"/>
                <a:cs typeface="Times New Roman" panose="02020603050405020304" pitchFamily="18" charset="0"/>
              </a:rPr>
              <a:t>Indonesianya</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 apa</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131445" algn="just">
              <a:lnSpc>
                <a:spcPct val="115000"/>
              </a:lnSpc>
              <a:spcBef>
                <a:spcPts val="0"/>
              </a:spcBef>
              <a:spcAft>
                <a:spcPts val="0"/>
              </a:spcAft>
            </a:pP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Pengajar	:    Boleh pakai kamus ya, </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辞書を使ってもいいですよ。</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131445" algn="just">
              <a:lnSpc>
                <a:spcPct val="115000"/>
              </a:lnSpc>
              <a:spcBef>
                <a:spcPts val="0"/>
              </a:spcBef>
              <a:spcAft>
                <a:spcPts val="0"/>
              </a:spcAft>
            </a:pP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200" i="1" dirty="0">
                <a:latin typeface="Times New Roman" panose="02020603050405020304" pitchFamily="18" charset="0"/>
                <a:ea typeface="MS Mincho" panose="02020609040205080304" pitchFamily="49" charset="-128"/>
                <a:cs typeface="Times New Roman" panose="02020603050405020304" pitchFamily="18" charset="0"/>
              </a:rPr>
              <a:t>(</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Boleh pakai kamus </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altLang="ja-JP" sz="1200" dirty="0">
              <a:latin typeface="Calibri" panose="020F0502020204030204" pitchFamily="34" charset="0"/>
              <a:ea typeface="MS Mincho" panose="02020609040205080304" pitchFamily="49" charset="-128"/>
              <a:cs typeface="Times New Roman" panose="02020603050405020304" pitchFamily="18" charset="0"/>
            </a:endParaRPr>
          </a:p>
          <a:p>
            <a:pPr marL="0" marR="0" indent="131445" algn="just">
              <a:lnSpc>
                <a:spcPct val="115000"/>
              </a:lnSpc>
              <a:spcBef>
                <a:spcPts val="0"/>
              </a:spcBef>
              <a:spcAft>
                <a:spcPts val="0"/>
              </a:spcAft>
            </a:pP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Pemelajar 	: </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ああ、</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Sumpit</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、え！狭いも</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Sumpit Kan?</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914400" marR="0" indent="457200" algn="just">
              <a:lnSpc>
                <a:spcPct val="115000"/>
              </a:lnSpc>
              <a:spcBef>
                <a:spcPts val="0"/>
              </a:spcBef>
              <a:spcAft>
                <a:spcPts val="0"/>
              </a:spcAft>
            </a:pP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Aa, sumpit, eh semai juga sumpit </a:t>
            </a:r>
            <a:r>
              <a:rPr lang="en-US" sz="1200" i="1" dirty="0" err="1">
                <a:effectLst/>
                <a:latin typeface="Times New Roman" panose="02020603050405020304" pitchFamily="18" charset="0"/>
                <a:ea typeface="MS Mincho" panose="02020609040205080304" pitchFamily="49" charset="-128"/>
                <a:cs typeface="Times New Roman" panose="02020603050405020304" pitchFamily="18" charset="0"/>
              </a:rPr>
              <a:t>kan</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r>
              <a:rPr lang="en-US" sz="1200" i="1" dirty="0">
                <a:latin typeface="Times New Roman" panose="02020603050405020304" pitchFamily="18" charset="0"/>
                <a:ea typeface="MS Mincho" panose="02020609040205080304" pitchFamily="49" charset="-128"/>
                <a:cs typeface="Times New Roman" panose="02020603050405020304" pitchFamily="18" charset="0"/>
              </a:rPr>
              <a:t>    </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Pengajar	: </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狭いは</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Sempit, </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箸が</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Sumpit</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発音が難しいですか？</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1200" i="1" dirty="0">
                <a:latin typeface="Times New Roman" panose="02020603050405020304" pitchFamily="18" charset="0"/>
                <a:ea typeface="MS Mincho" panose="02020609040205080304" pitchFamily="49" charset="-128"/>
                <a:cs typeface="Times New Roman" panose="02020603050405020304" pitchFamily="18" charset="0"/>
              </a:rPr>
              <a:t>(</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Semai itu sempit, </a:t>
            </a:r>
            <a:r>
              <a:rPr lang="en-US" sz="1200" i="1" dirty="0" err="1">
                <a:effectLst/>
                <a:latin typeface="Times New Roman" panose="02020603050405020304" pitchFamily="18" charset="0"/>
                <a:ea typeface="MS Mincho" panose="02020609040205080304" pitchFamily="49" charset="-128"/>
                <a:cs typeface="Times New Roman" panose="02020603050405020304" pitchFamily="18" charset="0"/>
              </a:rPr>
              <a:t>hashi</a:t>
            </a:r>
            <a:r>
              <a:rPr lang="en-US" sz="1200" i="1" dirty="0">
                <a:effectLst/>
                <a:latin typeface="Times New Roman" panose="02020603050405020304" pitchFamily="18" charset="0"/>
                <a:ea typeface="MS Mincho" panose="02020609040205080304" pitchFamily="49" charset="-128"/>
                <a:cs typeface="Times New Roman" panose="02020603050405020304" pitchFamily="18" charset="0"/>
              </a:rPr>
              <a:t> itu sumpit, susah untuk diucapkan ya?</a:t>
            </a:r>
            <a:r>
              <a:rPr lang="ja-JP" sz="12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12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indent="457200">
              <a:lnSpc>
                <a:spcPct val="115000"/>
              </a:lnSpc>
              <a:spcBef>
                <a:spcPts val="0"/>
              </a:spcBef>
              <a:spcAft>
                <a:spcPts val="0"/>
              </a:spcAft>
            </a:pPr>
            <a:endParaRPr lang="en-US" sz="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9108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3348" y="268991"/>
            <a:ext cx="3345304" cy="573088"/>
          </a:xfrm>
        </p:spPr>
        <p:txBody>
          <a:bodyPr>
            <a:normAutofit/>
          </a:bodyPr>
          <a:lstStyle/>
          <a:p>
            <a:r>
              <a:rPr lang="en-US" sz="2000" b="1" dirty="0">
                <a:solidFill>
                  <a:schemeClr val="bg1"/>
                </a:solidFill>
                <a:latin typeface="+mn-lt"/>
              </a:rPr>
              <a:t>FINDING AND DISCUSSION</a:t>
            </a:r>
          </a:p>
        </p:txBody>
      </p:sp>
      <p:sp>
        <p:nvSpPr>
          <p:cNvPr id="6" name="Plaque 5">
            <a:extLst>
              <a:ext uri="{FF2B5EF4-FFF2-40B4-BE49-F238E27FC236}">
                <a16:creationId xmlns:a16="http://schemas.microsoft.com/office/drawing/2014/main" id="{EF79E28D-B8F3-CA6F-5667-B08C6AE490E8}"/>
              </a:ext>
            </a:extLst>
          </p:cNvPr>
          <p:cNvSpPr/>
          <p:nvPr/>
        </p:nvSpPr>
        <p:spPr>
          <a:xfrm>
            <a:off x="529921" y="842079"/>
            <a:ext cx="1492062" cy="573088"/>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Student Opinion</a:t>
            </a:r>
          </a:p>
        </p:txBody>
      </p:sp>
      <p:sp>
        <p:nvSpPr>
          <p:cNvPr id="7" name="Rectangle 6">
            <a:extLst>
              <a:ext uri="{FF2B5EF4-FFF2-40B4-BE49-F238E27FC236}">
                <a16:creationId xmlns:a16="http://schemas.microsoft.com/office/drawing/2014/main" id="{829707EC-0C9A-CE78-32C2-F7FE69F36AFE}"/>
              </a:ext>
            </a:extLst>
          </p:cNvPr>
          <p:cNvSpPr/>
          <p:nvPr/>
        </p:nvSpPr>
        <p:spPr>
          <a:xfrm>
            <a:off x="682321" y="3579991"/>
            <a:ext cx="6014694" cy="74414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T</a:t>
            </a:r>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ranslanguaging in sentence production helps students understand the structure of Indonesian sentences because it uses a combination of vocabulary in 1 sentence, this helps improve language acquisition skills in L1 and L2</a:t>
            </a:r>
            <a:endParaRPr lang="en-US" sz="1000" dirty="0">
              <a:solidFill>
                <a:schemeClr val="bg1"/>
              </a:solidFill>
            </a:endParaRPr>
          </a:p>
        </p:txBody>
      </p:sp>
      <p:sp>
        <p:nvSpPr>
          <p:cNvPr id="9" name="Plaque 8">
            <a:extLst>
              <a:ext uri="{FF2B5EF4-FFF2-40B4-BE49-F238E27FC236}">
                <a16:creationId xmlns:a16="http://schemas.microsoft.com/office/drawing/2014/main" id="{A41C6ECD-C5BD-FC85-0F55-A647F3860B51}"/>
              </a:ext>
            </a:extLst>
          </p:cNvPr>
          <p:cNvSpPr/>
          <p:nvPr/>
        </p:nvSpPr>
        <p:spPr>
          <a:xfrm>
            <a:off x="529921" y="1780819"/>
            <a:ext cx="2380704" cy="427040"/>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Vocabulary mastery </a:t>
            </a:r>
          </a:p>
        </p:txBody>
      </p:sp>
      <p:sp>
        <p:nvSpPr>
          <p:cNvPr id="12" name="Plaque 11">
            <a:extLst>
              <a:ext uri="{FF2B5EF4-FFF2-40B4-BE49-F238E27FC236}">
                <a16:creationId xmlns:a16="http://schemas.microsoft.com/office/drawing/2014/main" id="{D4F3244F-CA0D-180D-6256-A4525F88D0F5}"/>
              </a:ext>
            </a:extLst>
          </p:cNvPr>
          <p:cNvSpPr/>
          <p:nvPr/>
        </p:nvSpPr>
        <p:spPr>
          <a:xfrm>
            <a:off x="529921" y="3141047"/>
            <a:ext cx="2380704" cy="452159"/>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Producing sentences  </a:t>
            </a:r>
          </a:p>
        </p:txBody>
      </p:sp>
      <p:sp>
        <p:nvSpPr>
          <p:cNvPr id="13" name="Rectangle 12">
            <a:extLst>
              <a:ext uri="{FF2B5EF4-FFF2-40B4-BE49-F238E27FC236}">
                <a16:creationId xmlns:a16="http://schemas.microsoft.com/office/drawing/2014/main" id="{419F4E04-106F-CBE2-D51A-4A74595F4235}"/>
              </a:ext>
            </a:extLst>
          </p:cNvPr>
          <p:cNvSpPr/>
          <p:nvPr/>
        </p:nvSpPr>
        <p:spPr>
          <a:xfrm>
            <a:off x="682322" y="2214211"/>
            <a:ext cx="6941972" cy="74414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1400" dirty="0">
                <a:solidFill>
                  <a:schemeClr val="bg1"/>
                </a:solidFill>
                <a:effectLst/>
                <a:latin typeface="Calibri" panose="020F0502020204030204" pitchFamily="34" charset="0"/>
                <a:ea typeface="MS Mincho" panose="02020609040205080304" pitchFamily="49" charset="-128"/>
                <a:cs typeface="Cordia New" panose="020B0304020202020204" pitchFamily="34" charset="-34"/>
              </a:rPr>
              <a:t>Translanguaging help understanding vocabulary in the early learning stages to be faster, and more effective to use of time for study because they can used learning material from their L1 </a:t>
            </a:r>
            <a:endParaRPr lang="en-US" sz="1000" dirty="0">
              <a:solidFill>
                <a:schemeClr val="bg1"/>
              </a:solidFill>
            </a:endParaRPr>
          </a:p>
        </p:txBody>
      </p:sp>
      <p:sp>
        <p:nvSpPr>
          <p:cNvPr id="14" name="Plaque 13">
            <a:extLst>
              <a:ext uri="{FF2B5EF4-FFF2-40B4-BE49-F238E27FC236}">
                <a16:creationId xmlns:a16="http://schemas.microsoft.com/office/drawing/2014/main" id="{517D1821-0C5C-479C-C90E-88489F45B24D}"/>
              </a:ext>
            </a:extLst>
          </p:cNvPr>
          <p:cNvSpPr/>
          <p:nvPr/>
        </p:nvSpPr>
        <p:spPr>
          <a:xfrm>
            <a:off x="682319" y="4649878"/>
            <a:ext cx="2973133" cy="452159"/>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Motivating and boosting self-confidence </a:t>
            </a:r>
          </a:p>
        </p:txBody>
      </p:sp>
      <p:sp>
        <p:nvSpPr>
          <p:cNvPr id="15" name="Rectangle 14">
            <a:extLst>
              <a:ext uri="{FF2B5EF4-FFF2-40B4-BE49-F238E27FC236}">
                <a16:creationId xmlns:a16="http://schemas.microsoft.com/office/drawing/2014/main" id="{DA5DA34E-7873-E340-2636-8341CF0CE3C6}"/>
              </a:ext>
            </a:extLst>
          </p:cNvPr>
          <p:cNvSpPr/>
          <p:nvPr/>
        </p:nvSpPr>
        <p:spPr>
          <a:xfrm>
            <a:off x="682319" y="5102037"/>
            <a:ext cx="10068437" cy="74414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sz="1400" dirty="0">
                <a:solidFill>
                  <a:schemeClr val="bg1"/>
                </a:solidFill>
                <a:latin typeface="Calibri" panose="020F0502020204030204" pitchFamily="34" charset="0"/>
                <a:ea typeface="MS Mincho" panose="02020609040205080304" pitchFamily="49" charset="-128"/>
                <a:cs typeface="Cordia New" panose="020B0304020202020204" pitchFamily="34" charset="-34"/>
              </a:rPr>
              <a:t>The characteristics of Japanese students who are waiting to be proficient in communicating make translanguaging increase their motivation to produce sentences in speaking because they can combine sentences in L1 without feeling afraid of being wrong when speaking.</a:t>
            </a:r>
            <a:endParaRPr lang="en-US" sz="1000" dirty="0">
              <a:solidFill>
                <a:schemeClr val="bg1"/>
              </a:solidFill>
            </a:endParaRPr>
          </a:p>
        </p:txBody>
      </p:sp>
      <p:sp>
        <p:nvSpPr>
          <p:cNvPr id="5" name="Rectangle: Diagonal Corners Rounded 4">
            <a:extLst>
              <a:ext uri="{FF2B5EF4-FFF2-40B4-BE49-F238E27FC236}">
                <a16:creationId xmlns:a16="http://schemas.microsoft.com/office/drawing/2014/main" id="{FFC767BA-F851-13F4-CDF0-5C29585F0230}"/>
              </a:ext>
            </a:extLst>
          </p:cNvPr>
          <p:cNvSpPr/>
          <p:nvPr/>
        </p:nvSpPr>
        <p:spPr>
          <a:xfrm>
            <a:off x="7456868" y="1691193"/>
            <a:ext cx="3000778" cy="897085"/>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Translanguaging can imply more resources use of textbooks and audiovisual materials Williams (2002) </a:t>
            </a:r>
          </a:p>
          <a:p>
            <a:pPr algn="ctr"/>
            <a:endParaRPr lang="en-US" sz="1400" dirty="0"/>
          </a:p>
        </p:txBody>
      </p:sp>
      <p:sp>
        <p:nvSpPr>
          <p:cNvPr id="8" name="Rectangle: Diagonal Corners Rounded 7">
            <a:extLst>
              <a:ext uri="{FF2B5EF4-FFF2-40B4-BE49-F238E27FC236}">
                <a16:creationId xmlns:a16="http://schemas.microsoft.com/office/drawing/2014/main" id="{786EC43B-91AE-E746-54A8-3420B05B29E7}"/>
              </a:ext>
            </a:extLst>
          </p:cNvPr>
          <p:cNvSpPr/>
          <p:nvPr/>
        </p:nvSpPr>
        <p:spPr>
          <a:xfrm>
            <a:off x="6697015" y="3141047"/>
            <a:ext cx="3955959" cy="1371869"/>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Translanguaging is also efficient in building understanding because pre-existing knowledge is the basis for further learning and there is also ease of transfer across languages due to the existence of two languages that are interdependent (Wright and Baker, 2017; 280).</a:t>
            </a:r>
          </a:p>
        </p:txBody>
      </p:sp>
    </p:spTree>
    <p:extLst>
      <p:ext uri="{BB962C8B-B14F-4D97-AF65-F5344CB8AC3E}">
        <p14:creationId xmlns:p14="http://schemas.microsoft.com/office/powerpoint/2010/main" val="195944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3348" y="184586"/>
            <a:ext cx="3345304" cy="573088"/>
          </a:xfrm>
        </p:spPr>
        <p:txBody>
          <a:bodyPr>
            <a:normAutofit/>
          </a:bodyPr>
          <a:lstStyle/>
          <a:p>
            <a:r>
              <a:rPr lang="en-US" sz="3200" b="1" dirty="0">
                <a:solidFill>
                  <a:schemeClr val="bg1"/>
                </a:solidFill>
                <a:latin typeface="+mn-lt"/>
              </a:rPr>
              <a:t>CONCLUSION</a:t>
            </a:r>
          </a:p>
        </p:txBody>
      </p:sp>
      <p:sp>
        <p:nvSpPr>
          <p:cNvPr id="6" name="Plaque 5">
            <a:extLst>
              <a:ext uri="{FF2B5EF4-FFF2-40B4-BE49-F238E27FC236}">
                <a16:creationId xmlns:a16="http://schemas.microsoft.com/office/drawing/2014/main" id="{A502155C-1BEB-ACC6-942F-97D38356B45E}"/>
              </a:ext>
            </a:extLst>
          </p:cNvPr>
          <p:cNvSpPr/>
          <p:nvPr/>
        </p:nvSpPr>
        <p:spPr>
          <a:xfrm>
            <a:off x="4619766" y="3429000"/>
            <a:ext cx="2099257" cy="669701"/>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Conclusion</a:t>
            </a:r>
          </a:p>
        </p:txBody>
      </p:sp>
      <p:sp>
        <p:nvSpPr>
          <p:cNvPr id="7" name="Rectangle: Diagonal Corners Snipped 6">
            <a:extLst>
              <a:ext uri="{FF2B5EF4-FFF2-40B4-BE49-F238E27FC236}">
                <a16:creationId xmlns:a16="http://schemas.microsoft.com/office/drawing/2014/main" id="{E69A346F-4872-355B-EDE4-C71ACA413F36}"/>
              </a:ext>
            </a:extLst>
          </p:cNvPr>
          <p:cNvSpPr/>
          <p:nvPr/>
        </p:nvSpPr>
        <p:spPr>
          <a:xfrm>
            <a:off x="550042" y="1197735"/>
            <a:ext cx="6168981" cy="1526126"/>
          </a:xfrm>
          <a:prstGeom prst="snip2Diag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t>BIPA learning with the Translanguaging strategy, is requires the teacher to understand student L1 and this process can be carried out in individual classes or group classes with homogeneous learners</a:t>
            </a:r>
          </a:p>
        </p:txBody>
      </p:sp>
      <p:sp>
        <p:nvSpPr>
          <p:cNvPr id="9" name="Rectangle: Diagonal Corners Snipped 8">
            <a:extLst>
              <a:ext uri="{FF2B5EF4-FFF2-40B4-BE49-F238E27FC236}">
                <a16:creationId xmlns:a16="http://schemas.microsoft.com/office/drawing/2014/main" id="{B7EB1834-B93B-9F6F-BBBB-04C41DAF054D}"/>
              </a:ext>
            </a:extLst>
          </p:cNvPr>
          <p:cNvSpPr/>
          <p:nvPr/>
        </p:nvSpPr>
        <p:spPr>
          <a:xfrm>
            <a:off x="306432" y="4179175"/>
            <a:ext cx="4004241" cy="1290035"/>
          </a:xfrm>
          <a:prstGeom prst="snip2Diag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t>Translanguaging is carried out in a structured and gradual, with reducing in every meeting to help make productive mastery more effective</a:t>
            </a:r>
          </a:p>
        </p:txBody>
      </p:sp>
      <p:sp>
        <p:nvSpPr>
          <p:cNvPr id="11" name="Rectangle: Diagonal Corners Snipped 10">
            <a:extLst>
              <a:ext uri="{FF2B5EF4-FFF2-40B4-BE49-F238E27FC236}">
                <a16:creationId xmlns:a16="http://schemas.microsoft.com/office/drawing/2014/main" id="{6FA400B0-695C-4E1A-8516-F949736FFC5D}"/>
              </a:ext>
            </a:extLst>
          </p:cNvPr>
          <p:cNvSpPr/>
          <p:nvPr/>
        </p:nvSpPr>
        <p:spPr>
          <a:xfrm>
            <a:off x="6954591" y="4127659"/>
            <a:ext cx="4653021" cy="1783744"/>
          </a:xfrm>
          <a:prstGeom prst="snip2Diag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t>Need more detailed research with more samples in implementing the translanguaging strategy so that the data is obtained accurately and represents the population of BIPA students</a:t>
            </a:r>
          </a:p>
        </p:txBody>
      </p:sp>
      <p:sp>
        <p:nvSpPr>
          <p:cNvPr id="12" name="Arrow: Striped Right 11">
            <a:extLst>
              <a:ext uri="{FF2B5EF4-FFF2-40B4-BE49-F238E27FC236}">
                <a16:creationId xmlns:a16="http://schemas.microsoft.com/office/drawing/2014/main" id="{1711766E-3CE9-2DDF-BDEA-120DC312BE90}"/>
              </a:ext>
            </a:extLst>
          </p:cNvPr>
          <p:cNvSpPr/>
          <p:nvPr/>
        </p:nvSpPr>
        <p:spPr>
          <a:xfrm rot="16200000">
            <a:off x="5401037" y="2799502"/>
            <a:ext cx="541147" cy="505347"/>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Arrow: Striped Right 12">
            <a:extLst>
              <a:ext uri="{FF2B5EF4-FFF2-40B4-BE49-F238E27FC236}">
                <a16:creationId xmlns:a16="http://schemas.microsoft.com/office/drawing/2014/main" id="{95329B10-A549-FFC6-E5D9-EA95BFCB7396}"/>
              </a:ext>
            </a:extLst>
          </p:cNvPr>
          <p:cNvSpPr/>
          <p:nvPr/>
        </p:nvSpPr>
        <p:spPr>
          <a:xfrm rot="8076793">
            <a:off x="4349193" y="3952278"/>
            <a:ext cx="541147" cy="505347"/>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Arrow: Striped Right 13">
            <a:extLst>
              <a:ext uri="{FF2B5EF4-FFF2-40B4-BE49-F238E27FC236}">
                <a16:creationId xmlns:a16="http://schemas.microsoft.com/office/drawing/2014/main" id="{57FB0E6F-B0AF-6BD5-1AAF-AD17BC5E181B}"/>
              </a:ext>
            </a:extLst>
          </p:cNvPr>
          <p:cNvSpPr/>
          <p:nvPr/>
        </p:nvSpPr>
        <p:spPr>
          <a:xfrm rot="2290778">
            <a:off x="6562887" y="3956477"/>
            <a:ext cx="541147" cy="505347"/>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1673</Words>
  <Application>Microsoft Office PowerPoint</Application>
  <PresentationFormat>Widescreen</PresentationFormat>
  <Paragraphs>140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Open Sans</vt:lpstr>
      <vt:lpstr>Times New Roman</vt:lpstr>
      <vt:lpstr>Office Theme</vt:lpstr>
      <vt:lpstr>Translanguaging in BIPA Learning for Japanese Expatriates</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Windows User</cp:lastModifiedBy>
  <cp:revision>17</cp:revision>
  <dcterms:created xsi:type="dcterms:W3CDTF">2023-04-14T06:04:15Z</dcterms:created>
  <dcterms:modified xsi:type="dcterms:W3CDTF">2023-07-31T05:54:59Z</dcterms:modified>
</cp:coreProperties>
</file>