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59" r:id="rId4"/>
    <p:sldId id="258" r:id="rId5"/>
    <p:sldId id="260" r:id="rId6"/>
    <p:sldId id="264" r:id="rId7"/>
    <p:sldId id="266" r:id="rId8"/>
    <p:sldId id="265" r:id="rId9"/>
    <p:sldId id="261" r:id="rId10"/>
    <p:sldId id="262"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401" autoAdjust="0"/>
    <p:restoredTop sz="94660"/>
  </p:normalViewPr>
  <p:slideViewPr>
    <p:cSldViewPr snapToGrid="0">
      <p:cViewPr varScale="1">
        <p:scale>
          <a:sx n="72" d="100"/>
          <a:sy n="72" d="100"/>
        </p:scale>
        <p:origin x="1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278C43-7C78-4843-9DB0-26079ABFD95C}"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935066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703471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643303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241628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278C43-7C78-4843-9DB0-26079ABFD95C}"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417565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278C43-7C78-4843-9DB0-26079ABFD95C}"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29928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278C43-7C78-4843-9DB0-26079ABFD95C}" type="datetimeFigureOut">
              <a:rPr lang="en-US" smtClean="0"/>
              <a:t>7/27/2023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675268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278C43-7C78-4843-9DB0-26079ABFD95C}" type="datetimeFigureOut">
              <a:rPr lang="en-US" smtClean="0"/>
              <a:t>7/27/2023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364474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78C43-7C78-4843-9DB0-26079ABFD95C}" type="datetimeFigureOut">
              <a:rPr lang="en-US" smtClean="0"/>
              <a:t>7/27/2023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750322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78C43-7C78-4843-9DB0-26079ABFD95C}"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4179384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78C43-7C78-4843-9DB0-26079ABFD95C}"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426204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78C43-7C78-4843-9DB0-26079ABFD95C}" type="datetimeFigureOut">
              <a:rPr lang="en-US" smtClean="0"/>
              <a:t>7/27/2023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D7BE7-220C-4592-A6F3-146279601EDE}" type="slidenum">
              <a:rPr lang="en-US" smtClean="0"/>
              <a:t>‹#›</a:t>
            </a:fld>
            <a:endParaRPr lang="en-US"/>
          </a:p>
        </p:txBody>
      </p:sp>
    </p:spTree>
    <p:extLst>
      <p:ext uri="{BB962C8B-B14F-4D97-AF65-F5344CB8AC3E}">
        <p14:creationId xmlns:p14="http://schemas.microsoft.com/office/powerpoint/2010/main" val="3095431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balqisnasihin@upi.edu"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mailto:risatriarisanti@upi.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89807" y="895405"/>
            <a:ext cx="11812385" cy="879475"/>
          </a:xfrm>
        </p:spPr>
        <p:txBody>
          <a:bodyPr>
            <a:noAutofit/>
          </a:bodyPr>
          <a:lstStyle/>
          <a:p>
            <a:r>
              <a:rPr lang="en-US" sz="2800" b="1" dirty="0">
                <a:solidFill>
                  <a:schemeClr val="bg1"/>
                </a:solidFill>
                <a:latin typeface="+mn-lt"/>
                <a:cs typeface="Times New Roman" panose="02020603050405020304" pitchFamily="18" charset="0"/>
              </a:rPr>
              <a:t>Analysis of Cultural Elements in the Integrated Korean Language Book for Intermediate Level 3 for Indonesian Learners through Index, Icon, and Symbol.</a:t>
            </a:r>
          </a:p>
        </p:txBody>
      </p:sp>
      <p:sp>
        <p:nvSpPr>
          <p:cNvPr id="6" name="Subtitle 5"/>
          <p:cNvSpPr>
            <a:spLocks noGrp="1"/>
          </p:cNvSpPr>
          <p:nvPr>
            <p:ph type="subTitle" idx="1"/>
          </p:nvPr>
        </p:nvSpPr>
        <p:spPr>
          <a:xfrm>
            <a:off x="551410" y="2032954"/>
            <a:ext cx="11089177" cy="940248"/>
          </a:xfrm>
        </p:spPr>
        <p:txBody>
          <a:bodyPr>
            <a:normAutofit/>
          </a:bodyPr>
          <a:lstStyle/>
          <a:p>
            <a:pPr>
              <a:lnSpc>
                <a:spcPct val="100000"/>
              </a:lnSpc>
            </a:pPr>
            <a:r>
              <a:rPr lang="en-US" sz="1800" b="1" dirty="0">
                <a:solidFill>
                  <a:schemeClr val="bg1"/>
                </a:solidFill>
              </a:rPr>
              <a:t>Siti </a:t>
            </a:r>
            <a:r>
              <a:rPr lang="en-US" sz="1800" b="1" dirty="0" err="1">
                <a:solidFill>
                  <a:schemeClr val="bg1"/>
                </a:solidFill>
              </a:rPr>
              <a:t>Balqis</a:t>
            </a:r>
            <a:r>
              <a:rPr lang="en-US" sz="1800" b="1" dirty="0">
                <a:solidFill>
                  <a:schemeClr val="bg1"/>
                </a:solidFill>
              </a:rPr>
              <a:t> Nasihin</a:t>
            </a:r>
            <a:r>
              <a:rPr lang="en-US" sz="1800" b="1" i="0" u="none" strike="noStrike" dirty="0">
                <a:solidFill>
                  <a:srgbClr val="FFFFFF"/>
                </a:solidFill>
                <a:effectLst/>
                <a:latin typeface="Calibri" panose="020F0502020204030204" pitchFamily="34" charset="0"/>
              </a:rPr>
              <a:t>¹, Risa Triarisanti²,</a:t>
            </a:r>
            <a:endParaRPr lang="en-US" sz="1600" b="1" dirty="0">
              <a:solidFill>
                <a:schemeClr val="bg1"/>
              </a:solidFill>
            </a:endParaRPr>
          </a:p>
          <a:p>
            <a:pPr>
              <a:lnSpc>
                <a:spcPct val="100000"/>
              </a:lnSpc>
            </a:pPr>
            <a:r>
              <a:rPr lang="en-US" sz="1600" b="1" dirty="0">
                <a:solidFill>
                  <a:schemeClr val="bg1"/>
                </a:solidFill>
              </a:rPr>
              <a:t>Universitas Pendidikan Indonesia</a:t>
            </a:r>
          </a:p>
        </p:txBody>
      </p:sp>
      <p:sp>
        <p:nvSpPr>
          <p:cNvPr id="7" name="Title 4"/>
          <p:cNvSpPr txBox="1">
            <a:spLocks/>
          </p:cNvSpPr>
          <p:nvPr/>
        </p:nvSpPr>
        <p:spPr>
          <a:xfrm>
            <a:off x="1590501" y="1702577"/>
            <a:ext cx="9144000" cy="3171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1600" dirty="0">
                <a:solidFill>
                  <a:schemeClr val="bg1"/>
                </a:solidFill>
                <a:latin typeface="+mn-lt"/>
                <a:cs typeface="Times New Roman" panose="02020603050405020304" pitchFamily="18" charset="0"/>
              </a:rPr>
              <a:t>No. Abstract: ABS-ICOLLITE-23136</a:t>
            </a:r>
            <a:endParaRPr lang="en-US" sz="1600"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346991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701366"/>
            <a:ext cx="10515600" cy="573088"/>
          </a:xfrm>
        </p:spPr>
        <p:txBody>
          <a:bodyPr>
            <a:normAutofit fontScale="90000"/>
          </a:bodyPr>
          <a:lstStyle/>
          <a:p>
            <a:r>
              <a:rPr lang="en-US" b="1" dirty="0">
                <a:solidFill>
                  <a:schemeClr val="bg1"/>
                </a:solidFill>
                <a:latin typeface="+mn-lt"/>
              </a:rPr>
              <a:t>REFERENCES</a:t>
            </a:r>
          </a:p>
        </p:txBody>
      </p:sp>
      <p:sp>
        <p:nvSpPr>
          <p:cNvPr id="5" name="Content Placeholder 4"/>
          <p:cNvSpPr>
            <a:spLocks noGrp="1"/>
          </p:cNvSpPr>
          <p:nvPr>
            <p:ph idx="1"/>
          </p:nvPr>
        </p:nvSpPr>
        <p:spPr>
          <a:xfrm>
            <a:off x="785097" y="1462713"/>
            <a:ext cx="10757545" cy="4693921"/>
          </a:xfrm>
        </p:spPr>
        <p:txBody>
          <a:bodyPr>
            <a:noAutofit/>
          </a:bodyPr>
          <a:lstStyle/>
          <a:p>
            <a:pPr marL="0" indent="0" algn="just">
              <a:lnSpc>
                <a:spcPct val="100000"/>
              </a:lnSpc>
              <a:buNone/>
            </a:pPr>
            <a:r>
              <a:rPr lang="en-US" sz="1600" dirty="0" err="1">
                <a:solidFill>
                  <a:schemeClr val="bg1"/>
                </a:solidFill>
              </a:rPr>
              <a:t>Ahn</a:t>
            </a:r>
            <a:r>
              <a:rPr lang="en-US" sz="1600" dirty="0">
                <a:solidFill>
                  <a:schemeClr val="bg1"/>
                </a:solidFill>
              </a:rPr>
              <a:t>, K. H., Lee, J. H., &amp; </a:t>
            </a:r>
            <a:r>
              <a:rPr lang="en-US" sz="1600" dirty="0" err="1">
                <a:solidFill>
                  <a:schemeClr val="bg1"/>
                </a:solidFill>
              </a:rPr>
              <a:t>Subandiati</a:t>
            </a:r>
            <a:r>
              <a:rPr lang="en-US" sz="1600" dirty="0">
                <a:solidFill>
                  <a:schemeClr val="bg1"/>
                </a:solidFill>
              </a:rPr>
              <a:t>, D. (2013). Bahasa Korea </a:t>
            </a:r>
            <a:r>
              <a:rPr lang="en-US" sz="1600" dirty="0" err="1">
                <a:solidFill>
                  <a:schemeClr val="bg1"/>
                </a:solidFill>
              </a:rPr>
              <a:t>Terpadu</a:t>
            </a:r>
            <a:r>
              <a:rPr lang="en-US" sz="1600" dirty="0">
                <a:solidFill>
                  <a:schemeClr val="bg1"/>
                </a:solidFill>
              </a:rPr>
              <a:t> </a:t>
            </a:r>
            <a:r>
              <a:rPr lang="en-US" sz="1600" dirty="0" err="1">
                <a:solidFill>
                  <a:schemeClr val="bg1"/>
                </a:solidFill>
              </a:rPr>
              <a:t>untuk</a:t>
            </a:r>
            <a:r>
              <a:rPr lang="en-US" sz="1600" dirty="0">
                <a:solidFill>
                  <a:schemeClr val="bg1"/>
                </a:solidFill>
              </a:rPr>
              <a:t> Orang Indonesia Tingkat Madya 3. Seoul: The Korea Foundation.</a:t>
            </a:r>
          </a:p>
          <a:p>
            <a:pPr marL="0" indent="0" algn="just">
              <a:buNone/>
            </a:pPr>
            <a:r>
              <a:rPr lang="en-US" sz="1600" dirty="0" err="1">
                <a:solidFill>
                  <a:schemeClr val="bg1"/>
                </a:solidFill>
              </a:rPr>
              <a:t>Hermansya</a:t>
            </a:r>
            <a:r>
              <a:rPr lang="en-US" sz="1600" dirty="0">
                <a:solidFill>
                  <a:schemeClr val="bg1"/>
                </a:solidFill>
              </a:rPr>
              <a:t>, Y. M., </a:t>
            </a:r>
            <a:r>
              <a:rPr lang="en-US" sz="1600" dirty="0" err="1">
                <a:solidFill>
                  <a:schemeClr val="bg1"/>
                </a:solidFill>
              </a:rPr>
              <a:t>Suyatno</a:t>
            </a:r>
            <a:r>
              <a:rPr lang="en-US" sz="1600" dirty="0">
                <a:solidFill>
                  <a:schemeClr val="bg1"/>
                </a:solidFill>
              </a:rPr>
              <a:t>, &amp; </a:t>
            </a:r>
            <a:r>
              <a:rPr lang="en-US" sz="1600" dirty="0" err="1">
                <a:solidFill>
                  <a:schemeClr val="bg1"/>
                </a:solidFill>
              </a:rPr>
              <a:t>Yuniseffendri</a:t>
            </a:r>
            <a:r>
              <a:rPr lang="en-US" sz="1600" dirty="0">
                <a:solidFill>
                  <a:schemeClr val="bg1"/>
                </a:solidFill>
              </a:rPr>
              <a:t>. (2022). PENYAJIAN UNSUR BUDAYA INDONESIA DALAM BAHAN AJAR BIPA TERBITAN KEMENDIKBUD. </a:t>
            </a:r>
            <a:r>
              <a:rPr lang="en-US" sz="1600" dirty="0" err="1">
                <a:solidFill>
                  <a:schemeClr val="bg1"/>
                </a:solidFill>
              </a:rPr>
              <a:t>Jurnal</a:t>
            </a:r>
            <a:r>
              <a:rPr lang="en-US" sz="1600" dirty="0">
                <a:solidFill>
                  <a:schemeClr val="bg1"/>
                </a:solidFill>
              </a:rPr>
              <a:t> DISASTRI (Pendidikan Bahasa dan Sastra Indonesia), 68-79. </a:t>
            </a:r>
            <a:r>
              <a:rPr lang="en-US" sz="1600" dirty="0" err="1">
                <a:solidFill>
                  <a:schemeClr val="bg1"/>
                </a:solidFill>
              </a:rPr>
              <a:t>doi:https</a:t>
            </a:r>
            <a:r>
              <a:rPr lang="en-US" sz="1600" dirty="0">
                <a:solidFill>
                  <a:schemeClr val="bg1"/>
                </a:solidFill>
              </a:rPr>
              <a:t>://doi.org/10.33752/disastri.v4i3.3714</a:t>
            </a:r>
          </a:p>
          <a:p>
            <a:pPr marL="0" indent="0" algn="just">
              <a:buNone/>
            </a:pPr>
            <a:r>
              <a:rPr lang="en-US" sz="1600" dirty="0" err="1">
                <a:solidFill>
                  <a:schemeClr val="bg1"/>
                </a:solidFill>
              </a:rPr>
              <a:t>Mawaddah</a:t>
            </a:r>
            <a:r>
              <a:rPr lang="en-US" sz="1600" dirty="0">
                <a:solidFill>
                  <a:schemeClr val="bg1"/>
                </a:solidFill>
              </a:rPr>
              <a:t>. (2021). UNSUR BUDAYA DALAM NOVEL KARYA A. HASJMY (KAJIAN POSTKOLONIALISME). </a:t>
            </a:r>
            <a:r>
              <a:rPr lang="en-US" sz="1600" dirty="0" err="1">
                <a:solidFill>
                  <a:schemeClr val="bg1"/>
                </a:solidFill>
              </a:rPr>
              <a:t>Jurnal</a:t>
            </a:r>
            <a:r>
              <a:rPr lang="en-US" sz="1600" dirty="0">
                <a:solidFill>
                  <a:schemeClr val="bg1"/>
                </a:solidFill>
              </a:rPr>
              <a:t> Master Bahasa Vol. 9 (2).</a:t>
            </a:r>
          </a:p>
          <a:p>
            <a:pPr marL="0" indent="0" algn="just">
              <a:lnSpc>
                <a:spcPct val="100000"/>
              </a:lnSpc>
              <a:buNone/>
            </a:pPr>
            <a:r>
              <a:rPr lang="en-US" sz="1600" dirty="0" err="1">
                <a:solidFill>
                  <a:schemeClr val="bg1"/>
                </a:solidFill>
              </a:rPr>
              <a:t>Pujiyanti</a:t>
            </a:r>
            <a:r>
              <a:rPr lang="en-US" sz="1600" dirty="0">
                <a:solidFill>
                  <a:schemeClr val="bg1"/>
                </a:solidFill>
              </a:rPr>
              <a:t>, U., &amp; </a:t>
            </a:r>
            <a:r>
              <a:rPr lang="en-US" sz="1600" dirty="0" err="1">
                <a:solidFill>
                  <a:schemeClr val="bg1"/>
                </a:solidFill>
              </a:rPr>
              <a:t>Zuliani</a:t>
            </a:r>
            <a:r>
              <a:rPr lang="en-US" sz="1600" dirty="0">
                <a:solidFill>
                  <a:schemeClr val="bg1"/>
                </a:solidFill>
              </a:rPr>
              <a:t>, F. R. (2014). CROSS CULTURAL UNDERSTANDING: A HANDBOOK TO UNDERSTAND OTHERS' CULTURES. Yogyakarta: CV. </a:t>
            </a:r>
            <a:r>
              <a:rPr lang="en-US" sz="1600" dirty="0" err="1">
                <a:solidFill>
                  <a:schemeClr val="bg1"/>
                </a:solidFill>
              </a:rPr>
              <a:t>Hidayah</a:t>
            </a:r>
            <a:r>
              <a:rPr lang="en-US" sz="1600" dirty="0">
                <a:solidFill>
                  <a:schemeClr val="bg1"/>
                </a:solidFill>
              </a:rPr>
              <a:t>.</a:t>
            </a:r>
          </a:p>
          <a:p>
            <a:pPr marL="0" indent="0" algn="just">
              <a:lnSpc>
                <a:spcPct val="100000"/>
              </a:lnSpc>
              <a:buNone/>
            </a:pPr>
            <a:r>
              <a:rPr lang="en-US" sz="1600" dirty="0">
                <a:solidFill>
                  <a:schemeClr val="bg1"/>
                </a:solidFill>
              </a:rPr>
              <a:t>Putri, S. A., </a:t>
            </a:r>
            <a:r>
              <a:rPr lang="en-US" sz="1600" dirty="0" err="1">
                <a:solidFill>
                  <a:schemeClr val="bg1"/>
                </a:solidFill>
              </a:rPr>
              <a:t>Islami</a:t>
            </a:r>
            <a:r>
              <a:rPr lang="en-US" sz="1600" dirty="0">
                <a:solidFill>
                  <a:schemeClr val="bg1"/>
                </a:solidFill>
              </a:rPr>
              <a:t>, A. H., </a:t>
            </a:r>
            <a:r>
              <a:rPr lang="en-US" sz="1600" dirty="0" err="1">
                <a:solidFill>
                  <a:schemeClr val="bg1"/>
                </a:solidFill>
              </a:rPr>
              <a:t>Shohihuzzihni</a:t>
            </a:r>
            <a:r>
              <a:rPr lang="en-US" sz="1600" dirty="0">
                <a:solidFill>
                  <a:schemeClr val="bg1"/>
                </a:solidFill>
              </a:rPr>
              <a:t>, </a:t>
            </a:r>
            <a:r>
              <a:rPr lang="en-US" sz="1600" dirty="0" err="1">
                <a:solidFill>
                  <a:schemeClr val="bg1"/>
                </a:solidFill>
              </a:rPr>
              <a:t>Salsabila</a:t>
            </a:r>
            <a:r>
              <a:rPr lang="en-US" sz="1600" dirty="0">
                <a:solidFill>
                  <a:schemeClr val="bg1"/>
                </a:solidFill>
              </a:rPr>
              <a:t>, A., &amp; Farida, H. (2022). REPRESENTASI MUATAN BUDAYA YOGYAKARTA DALAM BAHAN AJAR BIPA: KAJIAN SEMIOTIK. </a:t>
            </a:r>
            <a:r>
              <a:rPr lang="en-US" sz="1600" dirty="0" err="1">
                <a:solidFill>
                  <a:schemeClr val="bg1"/>
                </a:solidFill>
              </a:rPr>
              <a:t>Diglosia</a:t>
            </a:r>
            <a:r>
              <a:rPr lang="en-US" sz="1600" dirty="0">
                <a:solidFill>
                  <a:schemeClr val="bg1"/>
                </a:solidFill>
              </a:rPr>
              <a:t>, Vol.6, No.2, 459-468.</a:t>
            </a:r>
          </a:p>
          <a:p>
            <a:pPr marL="0" indent="0" algn="just">
              <a:lnSpc>
                <a:spcPct val="100000"/>
              </a:lnSpc>
              <a:buNone/>
            </a:pPr>
            <a:r>
              <a:rPr lang="en-US" sz="1600" dirty="0" err="1">
                <a:solidFill>
                  <a:schemeClr val="bg1"/>
                </a:solidFill>
              </a:rPr>
              <a:t>Sumarto</a:t>
            </a:r>
            <a:r>
              <a:rPr lang="en-US" sz="1600" dirty="0">
                <a:solidFill>
                  <a:schemeClr val="bg1"/>
                </a:solidFill>
              </a:rPr>
              <a:t>. (2019). </a:t>
            </a:r>
            <a:r>
              <a:rPr lang="en-US" sz="1600" dirty="0" err="1">
                <a:solidFill>
                  <a:schemeClr val="bg1"/>
                </a:solidFill>
              </a:rPr>
              <a:t>Budaya</a:t>
            </a:r>
            <a:r>
              <a:rPr lang="en-US" sz="1600" dirty="0">
                <a:solidFill>
                  <a:schemeClr val="bg1"/>
                </a:solidFill>
              </a:rPr>
              <a:t>, </a:t>
            </a:r>
            <a:r>
              <a:rPr lang="en-US" sz="1600" dirty="0" err="1">
                <a:solidFill>
                  <a:schemeClr val="bg1"/>
                </a:solidFill>
              </a:rPr>
              <a:t>Pemahaman</a:t>
            </a:r>
            <a:r>
              <a:rPr lang="en-US" sz="1600" dirty="0">
                <a:solidFill>
                  <a:schemeClr val="bg1"/>
                </a:solidFill>
              </a:rPr>
              <a:t> dan </a:t>
            </a:r>
            <a:r>
              <a:rPr lang="en-US" sz="1600" dirty="0" err="1">
                <a:solidFill>
                  <a:schemeClr val="bg1"/>
                </a:solidFill>
              </a:rPr>
              <a:t>Penerapannya“Aspek</a:t>
            </a:r>
            <a:r>
              <a:rPr lang="en-US" sz="1600" dirty="0">
                <a:solidFill>
                  <a:schemeClr val="bg1"/>
                </a:solidFill>
              </a:rPr>
              <a:t> </a:t>
            </a:r>
            <a:r>
              <a:rPr lang="en-US" sz="1600" dirty="0" err="1">
                <a:solidFill>
                  <a:schemeClr val="bg1"/>
                </a:solidFill>
              </a:rPr>
              <a:t>Sistem</a:t>
            </a:r>
            <a:r>
              <a:rPr lang="en-US" sz="1600" dirty="0">
                <a:solidFill>
                  <a:schemeClr val="bg1"/>
                </a:solidFill>
              </a:rPr>
              <a:t> </a:t>
            </a:r>
            <a:r>
              <a:rPr lang="en-US" sz="1600" dirty="0" err="1">
                <a:solidFill>
                  <a:schemeClr val="bg1"/>
                </a:solidFill>
              </a:rPr>
              <a:t>Religi</a:t>
            </a:r>
            <a:r>
              <a:rPr lang="en-US" sz="1600" dirty="0">
                <a:solidFill>
                  <a:schemeClr val="bg1"/>
                </a:solidFill>
              </a:rPr>
              <a:t>, Bahasa, </a:t>
            </a:r>
            <a:r>
              <a:rPr lang="en-US" sz="1600" dirty="0" err="1">
                <a:solidFill>
                  <a:schemeClr val="bg1"/>
                </a:solidFill>
              </a:rPr>
              <a:t>Pengetahuan</a:t>
            </a:r>
            <a:r>
              <a:rPr lang="en-US" sz="1600" dirty="0">
                <a:solidFill>
                  <a:schemeClr val="bg1"/>
                </a:solidFill>
              </a:rPr>
              <a:t>, </a:t>
            </a:r>
            <a:r>
              <a:rPr lang="en-US" sz="1600" dirty="0" err="1">
                <a:solidFill>
                  <a:schemeClr val="bg1"/>
                </a:solidFill>
              </a:rPr>
              <a:t>Sosial</a:t>
            </a:r>
            <a:r>
              <a:rPr lang="en-US" sz="1600" dirty="0">
                <a:solidFill>
                  <a:schemeClr val="bg1"/>
                </a:solidFill>
              </a:rPr>
              <a:t>, </a:t>
            </a:r>
            <a:r>
              <a:rPr lang="en-US" sz="1600" dirty="0" err="1">
                <a:solidFill>
                  <a:schemeClr val="bg1"/>
                </a:solidFill>
              </a:rPr>
              <a:t>Keseninan</a:t>
            </a:r>
            <a:r>
              <a:rPr lang="en-US" sz="1600" dirty="0">
                <a:solidFill>
                  <a:schemeClr val="bg1"/>
                </a:solidFill>
              </a:rPr>
              <a:t> dan </a:t>
            </a:r>
            <a:r>
              <a:rPr lang="en-US" sz="1600" dirty="0" err="1">
                <a:solidFill>
                  <a:schemeClr val="bg1"/>
                </a:solidFill>
              </a:rPr>
              <a:t>Teknologi</a:t>
            </a:r>
            <a:r>
              <a:rPr lang="en-US" sz="1600" dirty="0">
                <a:solidFill>
                  <a:schemeClr val="bg1"/>
                </a:solidFill>
              </a:rPr>
              <a:t>”. JURNAL LITERASIOLOGI, 1 (2), 144-159. </a:t>
            </a:r>
            <a:r>
              <a:rPr lang="en-US" sz="1600" dirty="0" err="1">
                <a:solidFill>
                  <a:schemeClr val="bg1"/>
                </a:solidFill>
              </a:rPr>
              <a:t>doi:https</a:t>
            </a:r>
            <a:r>
              <a:rPr lang="en-US" sz="1600" dirty="0">
                <a:solidFill>
                  <a:schemeClr val="bg1"/>
                </a:solidFill>
              </a:rPr>
              <a:t>://doi.org/10.47783/literasiologi.v1i2.49</a:t>
            </a:r>
          </a:p>
          <a:p>
            <a:pPr marL="0" indent="0" algn="just">
              <a:buNone/>
            </a:pPr>
            <a:r>
              <a:rPr lang="en-US" sz="1600" dirty="0" err="1">
                <a:solidFill>
                  <a:schemeClr val="bg1"/>
                </a:solidFill>
              </a:rPr>
              <a:t>Soffani</a:t>
            </a:r>
            <a:r>
              <a:rPr lang="en-US" sz="1600" dirty="0">
                <a:solidFill>
                  <a:schemeClr val="bg1"/>
                </a:solidFill>
              </a:rPr>
              <a:t>, A., &amp; Nugroho, C. (2019). UNSUR BUDAYA DALAM MEDIA SOSIAL: STUDI PADA FACEBOOK KANG DEDI MULYADI. </a:t>
            </a:r>
            <a:r>
              <a:rPr lang="en-US" sz="1600" dirty="0" err="1">
                <a:solidFill>
                  <a:schemeClr val="bg1"/>
                </a:solidFill>
              </a:rPr>
              <a:t>Jurnal</a:t>
            </a:r>
            <a:r>
              <a:rPr lang="en-US" sz="1600" dirty="0">
                <a:solidFill>
                  <a:schemeClr val="bg1"/>
                </a:solidFill>
              </a:rPr>
              <a:t> </a:t>
            </a:r>
            <a:r>
              <a:rPr lang="en-US" sz="1600" dirty="0" err="1">
                <a:solidFill>
                  <a:schemeClr val="bg1"/>
                </a:solidFill>
              </a:rPr>
              <a:t>Manajemen</a:t>
            </a:r>
            <a:r>
              <a:rPr lang="en-US" sz="1600" dirty="0">
                <a:solidFill>
                  <a:schemeClr val="bg1"/>
                </a:solidFill>
              </a:rPr>
              <a:t> </a:t>
            </a:r>
            <a:r>
              <a:rPr lang="en-US" sz="1600" dirty="0" err="1">
                <a:solidFill>
                  <a:schemeClr val="bg1"/>
                </a:solidFill>
              </a:rPr>
              <a:t>Komunikasi</a:t>
            </a:r>
            <a:r>
              <a:rPr lang="en-US" sz="1600" dirty="0">
                <a:solidFill>
                  <a:schemeClr val="bg1"/>
                </a:solidFill>
              </a:rPr>
              <a:t>, Vol. 3 (2), 158-172. </a:t>
            </a:r>
            <a:r>
              <a:rPr lang="en-US" sz="1600" dirty="0" err="1">
                <a:solidFill>
                  <a:schemeClr val="bg1"/>
                </a:solidFill>
              </a:rPr>
              <a:t>doi:https</a:t>
            </a:r>
            <a:r>
              <a:rPr lang="en-US" sz="1600" dirty="0">
                <a:solidFill>
                  <a:schemeClr val="bg1"/>
                </a:solidFill>
              </a:rPr>
              <a:t>://doi.org/10.24198/jmk.v3i2.12936</a:t>
            </a:r>
          </a:p>
        </p:txBody>
      </p:sp>
    </p:spTree>
    <p:extLst>
      <p:ext uri="{BB962C8B-B14F-4D97-AF65-F5344CB8AC3E}">
        <p14:creationId xmlns:p14="http://schemas.microsoft.com/office/powerpoint/2010/main" val="3004828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935788"/>
            <a:ext cx="9144000" cy="879475"/>
          </a:xfrm>
        </p:spPr>
        <p:txBody>
          <a:bodyPr>
            <a:normAutofit fontScale="90000"/>
          </a:bodyPr>
          <a:lstStyle/>
          <a:p>
            <a:r>
              <a:rPr lang="en-US" b="1" dirty="0">
                <a:solidFill>
                  <a:schemeClr val="bg1"/>
                </a:solidFill>
                <a:latin typeface="+mn-lt"/>
                <a:cs typeface="Times New Roman" panose="02020603050405020304" pitchFamily="18" charset="0"/>
              </a:rPr>
              <a:t>THANK YOU!</a:t>
            </a:r>
          </a:p>
        </p:txBody>
      </p:sp>
      <p:sp>
        <p:nvSpPr>
          <p:cNvPr id="6" name="Subtitle 5"/>
          <p:cNvSpPr>
            <a:spLocks noGrp="1"/>
          </p:cNvSpPr>
          <p:nvPr>
            <p:ph type="subTitle" idx="1"/>
          </p:nvPr>
        </p:nvSpPr>
        <p:spPr>
          <a:xfrm>
            <a:off x="1524000" y="1690889"/>
            <a:ext cx="9144000" cy="940248"/>
          </a:xfrm>
        </p:spPr>
        <p:txBody>
          <a:bodyPr>
            <a:normAutofit/>
          </a:bodyPr>
          <a:lstStyle/>
          <a:p>
            <a:pPr>
              <a:lnSpc>
                <a:spcPct val="100000"/>
              </a:lnSpc>
            </a:pPr>
            <a:r>
              <a:rPr lang="en-US" sz="2000" b="1" dirty="0">
                <a:solidFill>
                  <a:schemeClr val="bg1"/>
                </a:solidFill>
                <a:hlinkClick r:id="rId3">
                  <a:extLst>
                    <a:ext uri="{A12FA001-AC4F-418D-AE19-62706E023703}">
                      <ahyp:hlinkClr xmlns:ahyp="http://schemas.microsoft.com/office/drawing/2018/hyperlinkcolor" val="tx"/>
                    </a:ext>
                  </a:extLst>
                </a:hlinkClick>
              </a:rPr>
              <a:t>balqisnasihin@upi.edu</a:t>
            </a:r>
            <a:r>
              <a:rPr lang="en-US" sz="2000" b="1" dirty="0">
                <a:solidFill>
                  <a:schemeClr val="bg1"/>
                </a:solidFill>
              </a:rPr>
              <a:t>, </a:t>
            </a:r>
            <a:r>
              <a:rPr lang="en-US" sz="2000" b="1" dirty="0">
                <a:solidFill>
                  <a:schemeClr val="bg1"/>
                </a:solidFill>
                <a:hlinkClick r:id="rId4">
                  <a:extLst>
                    <a:ext uri="{A12FA001-AC4F-418D-AE19-62706E023703}">
                      <ahyp:hlinkClr xmlns:ahyp="http://schemas.microsoft.com/office/drawing/2018/hyperlinkcolor" val="tx"/>
                    </a:ext>
                  </a:extLst>
                </a:hlinkClick>
              </a:rPr>
              <a:t>risatriarisanti@upi.edu</a:t>
            </a:r>
            <a:r>
              <a:rPr lang="en-US" sz="2000" b="1" dirty="0">
                <a:solidFill>
                  <a:schemeClr val="bg1"/>
                </a:solidFill>
              </a:rPr>
              <a:t> </a:t>
            </a:r>
          </a:p>
        </p:txBody>
      </p:sp>
      <p:sp>
        <p:nvSpPr>
          <p:cNvPr id="7" name="Title 4"/>
          <p:cNvSpPr txBox="1">
            <a:spLocks/>
          </p:cNvSpPr>
          <p:nvPr/>
        </p:nvSpPr>
        <p:spPr>
          <a:xfrm>
            <a:off x="1524000" y="1656700"/>
            <a:ext cx="9144000" cy="3171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600"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1757516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696844"/>
            <a:ext cx="10515600" cy="573088"/>
          </a:xfrm>
        </p:spPr>
        <p:txBody>
          <a:bodyPr>
            <a:normAutofit fontScale="90000"/>
          </a:bodyPr>
          <a:lstStyle/>
          <a:p>
            <a:r>
              <a:rPr lang="en-US" b="1" dirty="0">
                <a:solidFill>
                  <a:schemeClr val="bg1"/>
                </a:solidFill>
                <a:latin typeface="+mn-lt"/>
              </a:rPr>
              <a:t>INTRODUCTION</a:t>
            </a:r>
          </a:p>
        </p:txBody>
      </p:sp>
      <p:sp>
        <p:nvSpPr>
          <p:cNvPr id="5" name="Content Placeholder 4"/>
          <p:cNvSpPr>
            <a:spLocks noGrp="1"/>
          </p:cNvSpPr>
          <p:nvPr>
            <p:ph idx="1"/>
          </p:nvPr>
        </p:nvSpPr>
        <p:spPr>
          <a:xfrm>
            <a:off x="579582" y="1376652"/>
            <a:ext cx="11032836" cy="4848766"/>
          </a:xfrm>
        </p:spPr>
        <p:txBody>
          <a:bodyPr>
            <a:normAutofit fontScale="92500" lnSpcReduction="10000"/>
          </a:bodyPr>
          <a:lstStyle/>
          <a:p>
            <a:pPr marL="0" indent="0" algn="just">
              <a:buNone/>
            </a:pPr>
            <a:r>
              <a:rPr lang="en-US" sz="1800" dirty="0">
                <a:solidFill>
                  <a:schemeClr val="bg1"/>
                </a:solidFill>
                <a:effectLst/>
                <a:ea typeface="Yu Mincho" panose="02020400000000000000" pitchFamily="18" charset="-128"/>
              </a:rPr>
              <a:t>	</a:t>
            </a:r>
            <a:r>
              <a:rPr lang="en-US" sz="2400" dirty="0">
                <a:solidFill>
                  <a:schemeClr val="bg1"/>
                </a:solidFill>
                <a:effectLst/>
                <a:ea typeface="Yu Mincho" panose="02020400000000000000" pitchFamily="18" charset="-128"/>
              </a:rPr>
              <a:t>In this era, language learning books include and emphasize a plethora of cultural elements to represent and highlight the culture of the country whose language is being learned. The aim is for learners not only to grasp the language but also to gain insights into its culture.</a:t>
            </a:r>
            <a:r>
              <a:rPr lang="en-US" sz="2400" dirty="0">
                <a:solidFill>
                  <a:schemeClr val="bg1"/>
                </a:solidFill>
              </a:rPr>
              <a:t>	</a:t>
            </a:r>
          </a:p>
          <a:p>
            <a:pPr marL="0" indent="0" algn="just">
              <a:buNone/>
            </a:pPr>
            <a:r>
              <a:rPr lang="en-US" sz="2400" dirty="0">
                <a:solidFill>
                  <a:schemeClr val="bg1"/>
                </a:solidFill>
              </a:rPr>
              <a:t>	Geertz, in </a:t>
            </a:r>
            <a:r>
              <a:rPr lang="en-US" sz="2400" dirty="0" err="1">
                <a:solidFill>
                  <a:schemeClr val="bg1"/>
                </a:solidFill>
              </a:rPr>
              <a:t>Pujiyanti</a:t>
            </a:r>
            <a:r>
              <a:rPr lang="en-US" sz="2400" dirty="0">
                <a:solidFill>
                  <a:schemeClr val="bg1"/>
                </a:solidFill>
              </a:rPr>
              <a:t> and </a:t>
            </a:r>
            <a:r>
              <a:rPr lang="en-US" sz="2400" dirty="0" err="1">
                <a:solidFill>
                  <a:schemeClr val="bg1"/>
                </a:solidFill>
              </a:rPr>
              <a:t>Zuliani</a:t>
            </a:r>
            <a:r>
              <a:rPr lang="en-US" sz="2400" dirty="0">
                <a:solidFill>
                  <a:schemeClr val="bg1"/>
                </a:solidFill>
              </a:rPr>
              <a:t> (2014:2), defines culture as a system of symbol meanings, where symbols in the semiotic system function to convey meaning from one mind to another. Symbols imply a relationship between the form of the indicator and the meaning of the signal.	</a:t>
            </a:r>
          </a:p>
          <a:p>
            <a:pPr marL="0" indent="0" algn="just">
              <a:buNone/>
            </a:pPr>
            <a:r>
              <a:rPr lang="en-US" sz="2400" dirty="0">
                <a:solidFill>
                  <a:schemeClr val="bg1"/>
                </a:solidFill>
              </a:rPr>
              <a:t>	</a:t>
            </a:r>
            <a:r>
              <a:rPr lang="en-US" sz="2400" dirty="0" err="1">
                <a:solidFill>
                  <a:schemeClr val="bg1"/>
                </a:solidFill>
              </a:rPr>
              <a:t>Koentjoroningrat</a:t>
            </a:r>
            <a:r>
              <a:rPr lang="en-US" sz="2400" dirty="0">
                <a:solidFill>
                  <a:schemeClr val="bg1"/>
                </a:solidFill>
              </a:rPr>
              <a:t> asserts that culture is universal and can be found in various parts of the world. Culture is comprised of seven elements: (a) Language system, (b) Knowledge system, (c) Social system, (d) The system of living equipment and technology, (e) Livelihood system, (f) Religious system, and (g) Art. (</a:t>
            </a:r>
            <a:r>
              <a:rPr lang="en-US" sz="2400" dirty="0" err="1">
                <a:solidFill>
                  <a:schemeClr val="bg1"/>
                </a:solidFill>
              </a:rPr>
              <a:t>Sumarto</a:t>
            </a:r>
            <a:r>
              <a:rPr lang="en-US" sz="2400" dirty="0">
                <a:solidFill>
                  <a:schemeClr val="bg1"/>
                </a:solidFill>
              </a:rPr>
              <a:t>, 2018).</a:t>
            </a:r>
          </a:p>
          <a:p>
            <a:pPr marL="0" indent="0" algn="just">
              <a:buNone/>
            </a:pPr>
            <a:r>
              <a:rPr lang="en-US" sz="2400" dirty="0">
                <a:solidFill>
                  <a:schemeClr val="bg1"/>
                </a:solidFill>
              </a:rPr>
              <a:t>	According to Peirce, as mentioned in Putri (2022: 462), culture can be perceived through three aspects: index, icon and symbol</a:t>
            </a:r>
          </a:p>
          <a:p>
            <a:pPr marL="0" indent="0" algn="just">
              <a:buNone/>
            </a:pPr>
            <a:r>
              <a:rPr lang="en-US" sz="2400" dirty="0">
                <a:solidFill>
                  <a:schemeClr val="bg1"/>
                </a:solidFill>
              </a:rPr>
              <a:t>	</a:t>
            </a:r>
          </a:p>
        </p:txBody>
      </p:sp>
    </p:spTree>
    <p:extLst>
      <p:ext uri="{BB962C8B-B14F-4D97-AF65-F5344CB8AC3E}">
        <p14:creationId xmlns:p14="http://schemas.microsoft.com/office/powerpoint/2010/main" val="2950692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LITERATURE REVIEW</a:t>
            </a:r>
          </a:p>
        </p:txBody>
      </p:sp>
      <p:sp>
        <p:nvSpPr>
          <p:cNvPr id="5" name="Content Placeholder 4"/>
          <p:cNvSpPr>
            <a:spLocks noGrp="1"/>
          </p:cNvSpPr>
          <p:nvPr>
            <p:ph idx="1"/>
          </p:nvPr>
        </p:nvSpPr>
        <p:spPr>
          <a:xfrm>
            <a:off x="579582" y="1376652"/>
            <a:ext cx="10515600" cy="4351338"/>
          </a:xfrm>
        </p:spPr>
        <p:txBody>
          <a:bodyPr>
            <a:normAutofit/>
          </a:bodyPr>
          <a:lstStyle/>
          <a:p>
            <a:pPr algn="just"/>
            <a:endParaRPr lang="en-US" sz="2400" dirty="0">
              <a:solidFill>
                <a:schemeClr val="bg1"/>
              </a:solidFill>
            </a:endParaRPr>
          </a:p>
          <a:p>
            <a:pPr algn="just"/>
            <a:r>
              <a:rPr lang="en-US" sz="2400" dirty="0">
                <a:solidFill>
                  <a:schemeClr val="bg1"/>
                </a:solidFill>
              </a:rPr>
              <a:t>The first research was conducted by </a:t>
            </a:r>
            <a:r>
              <a:rPr lang="en-US" sz="2400" dirty="0" err="1">
                <a:solidFill>
                  <a:schemeClr val="bg1"/>
                </a:solidFill>
              </a:rPr>
              <a:t>Soffani</a:t>
            </a:r>
            <a:r>
              <a:rPr lang="en-US" sz="2400" dirty="0">
                <a:solidFill>
                  <a:schemeClr val="bg1"/>
                </a:solidFill>
              </a:rPr>
              <a:t> &amp; Nugroho (2019) entitled "Cultural Elements in Social Media: A Study on Kang </a:t>
            </a:r>
            <a:r>
              <a:rPr lang="en-US" sz="2400" dirty="0" err="1">
                <a:solidFill>
                  <a:schemeClr val="bg1"/>
                </a:solidFill>
              </a:rPr>
              <a:t>Dedi</a:t>
            </a:r>
            <a:r>
              <a:rPr lang="en-US" sz="2400" dirty="0">
                <a:solidFill>
                  <a:schemeClr val="bg1"/>
                </a:solidFill>
              </a:rPr>
              <a:t> </a:t>
            </a:r>
            <a:r>
              <a:rPr lang="en-US" sz="2400" dirty="0" err="1">
                <a:solidFill>
                  <a:schemeClr val="bg1"/>
                </a:solidFill>
              </a:rPr>
              <a:t>Mulyana's</a:t>
            </a:r>
            <a:r>
              <a:rPr lang="en-US" sz="2400" dirty="0">
                <a:solidFill>
                  <a:schemeClr val="bg1"/>
                </a:solidFill>
              </a:rPr>
              <a:t> Facebook." </a:t>
            </a:r>
          </a:p>
          <a:p>
            <a:pPr marL="0" indent="0" algn="just">
              <a:buNone/>
            </a:pPr>
            <a:endParaRPr lang="en-US" sz="2400" dirty="0">
              <a:solidFill>
                <a:schemeClr val="bg1"/>
              </a:solidFill>
            </a:endParaRPr>
          </a:p>
          <a:p>
            <a:pPr algn="just"/>
            <a:r>
              <a:rPr lang="en-US" sz="2400" dirty="0">
                <a:solidFill>
                  <a:schemeClr val="bg1"/>
                </a:solidFill>
              </a:rPr>
              <a:t>The second previous research was conducted by </a:t>
            </a:r>
            <a:r>
              <a:rPr lang="en-US" sz="2400" dirty="0" err="1">
                <a:solidFill>
                  <a:schemeClr val="bg1"/>
                </a:solidFill>
              </a:rPr>
              <a:t>Hermansya</a:t>
            </a:r>
            <a:r>
              <a:rPr lang="en-US" sz="2400" dirty="0">
                <a:solidFill>
                  <a:schemeClr val="bg1"/>
                </a:solidFill>
              </a:rPr>
              <a:t>, </a:t>
            </a:r>
            <a:r>
              <a:rPr lang="en-US" sz="2400" dirty="0" err="1">
                <a:solidFill>
                  <a:schemeClr val="bg1"/>
                </a:solidFill>
              </a:rPr>
              <a:t>Suyatno</a:t>
            </a:r>
            <a:r>
              <a:rPr lang="en-US" sz="2400" dirty="0">
                <a:solidFill>
                  <a:schemeClr val="bg1"/>
                </a:solidFill>
              </a:rPr>
              <a:t>, &amp; </a:t>
            </a:r>
            <a:r>
              <a:rPr lang="en-US" sz="2400" dirty="0" err="1">
                <a:solidFill>
                  <a:schemeClr val="bg1"/>
                </a:solidFill>
              </a:rPr>
              <a:t>Yuniseffendri</a:t>
            </a:r>
            <a:r>
              <a:rPr lang="en-US" sz="2400" dirty="0">
                <a:solidFill>
                  <a:schemeClr val="bg1"/>
                </a:solidFill>
              </a:rPr>
              <a:t> (2022) titled "Presentation of Indonesian Cultural Elements in BIPA Teaching Materials Published by KEMENDIKBUD." </a:t>
            </a:r>
          </a:p>
          <a:p>
            <a:pPr algn="just"/>
            <a:endParaRPr lang="en-US" sz="2400" dirty="0">
              <a:solidFill>
                <a:schemeClr val="bg1"/>
              </a:solidFill>
            </a:endParaRPr>
          </a:p>
          <a:p>
            <a:pPr algn="just"/>
            <a:r>
              <a:rPr lang="en-US" sz="2400" dirty="0">
                <a:solidFill>
                  <a:schemeClr val="bg1"/>
                </a:solidFill>
              </a:rPr>
              <a:t>The third previous research was conducted by </a:t>
            </a:r>
            <a:r>
              <a:rPr lang="en-US" sz="2400" dirty="0" err="1">
                <a:solidFill>
                  <a:schemeClr val="bg1"/>
                </a:solidFill>
              </a:rPr>
              <a:t>Mawaddah</a:t>
            </a:r>
            <a:r>
              <a:rPr lang="en-US" sz="2400" dirty="0">
                <a:solidFill>
                  <a:schemeClr val="bg1"/>
                </a:solidFill>
              </a:rPr>
              <a:t> (2021) with the title "Cultural Elements in A. </a:t>
            </a:r>
            <a:r>
              <a:rPr lang="en-US" sz="2400" dirty="0" err="1">
                <a:solidFill>
                  <a:schemeClr val="bg1"/>
                </a:solidFill>
              </a:rPr>
              <a:t>Hasjmy's</a:t>
            </a:r>
            <a:r>
              <a:rPr lang="en-US" sz="2400" dirty="0">
                <a:solidFill>
                  <a:schemeClr val="bg1"/>
                </a:solidFill>
              </a:rPr>
              <a:t> Novels (Postcolonialism Study)." </a:t>
            </a:r>
            <a:endParaRPr lang="en-US" sz="2000" dirty="0">
              <a:solidFill>
                <a:schemeClr val="bg1"/>
              </a:solidFill>
            </a:endParaRPr>
          </a:p>
        </p:txBody>
      </p:sp>
    </p:spTree>
    <p:extLst>
      <p:ext uri="{BB962C8B-B14F-4D97-AF65-F5344CB8AC3E}">
        <p14:creationId xmlns:p14="http://schemas.microsoft.com/office/powerpoint/2010/main" val="2324887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2305" y="535021"/>
            <a:ext cx="10515600" cy="573088"/>
          </a:xfrm>
        </p:spPr>
        <p:txBody>
          <a:bodyPr>
            <a:normAutofit fontScale="90000"/>
          </a:bodyPr>
          <a:lstStyle/>
          <a:p>
            <a:r>
              <a:rPr lang="en-US" b="1" dirty="0">
                <a:solidFill>
                  <a:schemeClr val="bg1"/>
                </a:solidFill>
                <a:latin typeface="+mn-lt"/>
              </a:rPr>
              <a:t>METHOD</a:t>
            </a:r>
          </a:p>
        </p:txBody>
      </p:sp>
      <p:sp>
        <p:nvSpPr>
          <p:cNvPr id="5" name="Content Placeholder 4"/>
          <p:cNvSpPr>
            <a:spLocks noGrp="1"/>
          </p:cNvSpPr>
          <p:nvPr>
            <p:ph idx="1"/>
          </p:nvPr>
        </p:nvSpPr>
        <p:spPr>
          <a:xfrm>
            <a:off x="645685" y="1108109"/>
            <a:ext cx="10900629" cy="4946327"/>
          </a:xfrm>
        </p:spPr>
        <p:txBody>
          <a:bodyPr>
            <a:noAutofit/>
          </a:bodyPr>
          <a:lstStyle/>
          <a:p>
            <a:pPr marL="0" indent="0" algn="just">
              <a:buNone/>
            </a:pPr>
            <a:r>
              <a:rPr lang="en-US" sz="2000" dirty="0">
                <a:solidFill>
                  <a:schemeClr val="bg1"/>
                </a:solidFill>
              </a:rPr>
              <a:t>	This research method uses qualitative techniques and collects data through literature study techniques, specifically the read-and-record technique. The research instrument used is human, where the researcher acts as a participant and data collector. The library tools used in the reading and recording technique include pens, textbooks, flash drives, laptops, and notebooks.</a:t>
            </a:r>
          </a:p>
          <a:p>
            <a:pPr marL="0" indent="0" algn="just">
              <a:buNone/>
            </a:pPr>
            <a:r>
              <a:rPr lang="en-US" sz="2000" dirty="0">
                <a:solidFill>
                  <a:schemeClr val="bg1"/>
                </a:solidFill>
              </a:rPr>
              <a:t>	This research also utilizes a semiotic approach, with Peirce's theory as the theoretical framework. According to Peirce (in Putri, 2022: 462), cultural elements can be categorized based on three aspects: index, icon, and object. Peirce's theoretical formulation includes the concepts of representamen, object, and interpretant. He views a sign as a unity because it presents an object that can be interpreted. Next, the three signs will be grouped based on </a:t>
            </a:r>
            <a:r>
              <a:rPr lang="en-US" sz="2000" dirty="0" err="1">
                <a:solidFill>
                  <a:schemeClr val="bg1"/>
                </a:solidFill>
              </a:rPr>
              <a:t>Koentjoroningrat's</a:t>
            </a:r>
            <a:r>
              <a:rPr lang="en-US" sz="2000" dirty="0">
                <a:solidFill>
                  <a:schemeClr val="bg1"/>
                </a:solidFill>
              </a:rPr>
              <a:t> theory (1990) as cited in </a:t>
            </a:r>
            <a:r>
              <a:rPr lang="en-US" sz="2000" dirty="0" err="1">
                <a:solidFill>
                  <a:schemeClr val="bg1"/>
                </a:solidFill>
              </a:rPr>
              <a:t>Pujiyanti</a:t>
            </a:r>
            <a:r>
              <a:rPr lang="en-US" sz="2000" dirty="0">
                <a:solidFill>
                  <a:schemeClr val="bg1"/>
                </a:solidFill>
              </a:rPr>
              <a:t> &amp; </a:t>
            </a:r>
            <a:r>
              <a:rPr lang="en-US" sz="2000" dirty="0" err="1">
                <a:solidFill>
                  <a:schemeClr val="bg1"/>
                </a:solidFill>
              </a:rPr>
              <a:t>Zuliani</a:t>
            </a:r>
            <a:r>
              <a:rPr lang="en-US" sz="2000" dirty="0">
                <a:solidFill>
                  <a:schemeClr val="bg1"/>
                </a:solidFill>
              </a:rPr>
              <a:t> (2014). </a:t>
            </a:r>
            <a:r>
              <a:rPr lang="en-US" sz="2000" dirty="0" err="1">
                <a:solidFill>
                  <a:schemeClr val="bg1"/>
                </a:solidFill>
              </a:rPr>
              <a:t>Koentjoroningrat's</a:t>
            </a:r>
            <a:r>
              <a:rPr lang="en-US" sz="2000" dirty="0">
                <a:solidFill>
                  <a:schemeClr val="bg1"/>
                </a:solidFill>
              </a:rPr>
              <a:t> theory identifies seven cultural elements, namely language system, knowledge system, social system, living equipment system and technology, religious system, livelihood system, and art.</a:t>
            </a:r>
          </a:p>
          <a:p>
            <a:pPr marL="0" indent="0" algn="just">
              <a:buNone/>
            </a:pPr>
            <a:r>
              <a:rPr lang="en-US" sz="2000" dirty="0">
                <a:solidFill>
                  <a:schemeClr val="bg1"/>
                </a:solidFill>
              </a:rPr>
              <a:t>	This book is a Korean language textbook created by the Korea Foundation with the support of donations from KB </a:t>
            </a:r>
            <a:r>
              <a:rPr lang="en-US" sz="2000" dirty="0" err="1">
                <a:solidFill>
                  <a:schemeClr val="bg1"/>
                </a:solidFill>
              </a:rPr>
              <a:t>Kookmin</a:t>
            </a:r>
            <a:r>
              <a:rPr lang="en-US" sz="2000" dirty="0">
                <a:solidFill>
                  <a:schemeClr val="bg1"/>
                </a:solidFill>
              </a:rPr>
              <a:t> Bank, and its purpose is to promote the Republic of Korea to foreign countries, including Indonesia.</a:t>
            </a:r>
          </a:p>
        </p:txBody>
      </p:sp>
    </p:spTree>
    <p:extLst>
      <p:ext uri="{BB962C8B-B14F-4D97-AF65-F5344CB8AC3E}">
        <p14:creationId xmlns:p14="http://schemas.microsoft.com/office/powerpoint/2010/main" val="915989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FINDING AND DISCUSSION</a:t>
            </a:r>
          </a:p>
        </p:txBody>
      </p:sp>
      <p:sp>
        <p:nvSpPr>
          <p:cNvPr id="5" name="Content Placeholder 4"/>
          <p:cNvSpPr>
            <a:spLocks noGrp="1"/>
          </p:cNvSpPr>
          <p:nvPr>
            <p:ph idx="1"/>
          </p:nvPr>
        </p:nvSpPr>
        <p:spPr>
          <a:xfrm>
            <a:off x="579582" y="1376652"/>
            <a:ext cx="10515600" cy="4351338"/>
          </a:xfrm>
        </p:spPr>
        <p:txBody>
          <a:bodyPr>
            <a:normAutofit/>
          </a:bodyPr>
          <a:lstStyle/>
          <a:p>
            <a:pPr marL="0" indent="0">
              <a:buNone/>
            </a:pPr>
            <a:endParaRPr lang="en-US" sz="2000" dirty="0">
              <a:solidFill>
                <a:schemeClr val="bg1"/>
              </a:solidFill>
            </a:endParaRPr>
          </a:p>
        </p:txBody>
      </p:sp>
      <p:graphicFrame>
        <p:nvGraphicFramePr>
          <p:cNvPr id="2" name="Table 1">
            <a:extLst>
              <a:ext uri="{FF2B5EF4-FFF2-40B4-BE49-F238E27FC236}">
                <a16:creationId xmlns:a16="http://schemas.microsoft.com/office/drawing/2014/main" id="{B096CACA-1A55-40F3-B4FD-1E60E3BCA678}"/>
              </a:ext>
            </a:extLst>
          </p:cNvPr>
          <p:cNvGraphicFramePr>
            <a:graphicFrameLocks noGrp="1"/>
          </p:cNvGraphicFramePr>
          <p:nvPr>
            <p:extLst>
              <p:ext uri="{D42A27DB-BD31-4B8C-83A1-F6EECF244321}">
                <p14:modId xmlns:p14="http://schemas.microsoft.com/office/powerpoint/2010/main" val="2714495050"/>
              </p:ext>
            </p:extLst>
          </p:nvPr>
        </p:nvGraphicFramePr>
        <p:xfrm>
          <a:off x="1351878" y="1531358"/>
          <a:ext cx="9488244" cy="4386891"/>
        </p:xfrm>
        <a:graphic>
          <a:graphicData uri="http://schemas.openxmlformats.org/drawingml/2006/table">
            <a:tbl>
              <a:tblPr>
                <a:tableStyleId>{5C22544A-7EE6-4342-B048-85BDC9FD1C3A}</a:tableStyleId>
              </a:tblPr>
              <a:tblGrid>
                <a:gridCol w="5018058">
                  <a:extLst>
                    <a:ext uri="{9D8B030D-6E8A-4147-A177-3AD203B41FA5}">
                      <a16:colId xmlns:a16="http://schemas.microsoft.com/office/drawing/2014/main" val="1924187766"/>
                    </a:ext>
                  </a:extLst>
                </a:gridCol>
                <a:gridCol w="1441357">
                  <a:extLst>
                    <a:ext uri="{9D8B030D-6E8A-4147-A177-3AD203B41FA5}">
                      <a16:colId xmlns:a16="http://schemas.microsoft.com/office/drawing/2014/main" val="4276116250"/>
                    </a:ext>
                  </a:extLst>
                </a:gridCol>
                <a:gridCol w="1574916">
                  <a:extLst>
                    <a:ext uri="{9D8B030D-6E8A-4147-A177-3AD203B41FA5}">
                      <a16:colId xmlns:a16="http://schemas.microsoft.com/office/drawing/2014/main" val="1706587420"/>
                    </a:ext>
                  </a:extLst>
                </a:gridCol>
                <a:gridCol w="1453913">
                  <a:extLst>
                    <a:ext uri="{9D8B030D-6E8A-4147-A177-3AD203B41FA5}">
                      <a16:colId xmlns:a16="http://schemas.microsoft.com/office/drawing/2014/main" val="355644707"/>
                    </a:ext>
                  </a:extLst>
                </a:gridCol>
              </a:tblGrid>
              <a:tr h="506364">
                <a:tc>
                  <a:txBody>
                    <a:bodyPr/>
                    <a:lstStyle/>
                    <a:p>
                      <a:pPr algn="ctr" fontAlgn="ctr"/>
                      <a:r>
                        <a:rPr lang="en-US" sz="2600" b="1" u="none" strike="noStrike" dirty="0">
                          <a:solidFill>
                            <a:schemeClr val="tx1"/>
                          </a:solidFill>
                          <a:effectLst/>
                        </a:rPr>
                        <a:t>Cultural Elements</a:t>
                      </a:r>
                      <a:endParaRPr lang="en-US" sz="2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b="1" u="none" strike="noStrike" dirty="0">
                          <a:solidFill>
                            <a:schemeClr val="tx1"/>
                          </a:solidFill>
                          <a:effectLst/>
                        </a:rPr>
                        <a:t>Index</a:t>
                      </a:r>
                      <a:endParaRPr lang="en-US" sz="2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b="1" u="none" strike="noStrike" dirty="0">
                          <a:solidFill>
                            <a:schemeClr val="tx1"/>
                          </a:solidFill>
                          <a:effectLst/>
                        </a:rPr>
                        <a:t>Icon</a:t>
                      </a:r>
                      <a:endParaRPr lang="en-US" sz="2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b="1" u="none" strike="noStrike" dirty="0">
                          <a:solidFill>
                            <a:schemeClr val="tx1"/>
                          </a:solidFill>
                          <a:effectLst/>
                        </a:rPr>
                        <a:t>Symbol</a:t>
                      </a:r>
                      <a:endParaRPr lang="en-US" sz="2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7721987"/>
                  </a:ext>
                </a:extLst>
              </a:tr>
              <a:tr h="513087">
                <a:tc>
                  <a:txBody>
                    <a:bodyPr/>
                    <a:lstStyle/>
                    <a:p>
                      <a:pPr algn="l" fontAlgn="ctr"/>
                      <a:r>
                        <a:rPr lang="en-US" sz="2600" u="none" strike="noStrike" dirty="0">
                          <a:effectLst/>
                        </a:rPr>
                        <a:t>  Language System</a:t>
                      </a:r>
                      <a:endParaRPr lang="en-US" sz="2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a:effectLst/>
                        </a:rPr>
                        <a:t>0</a:t>
                      </a:r>
                      <a:endParaRPr lang="en-US" sz="2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dirty="0">
                          <a:effectLst/>
                        </a:rPr>
                        <a:t>0</a:t>
                      </a:r>
                      <a:endParaRPr lang="en-US" sz="2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dirty="0">
                          <a:effectLst/>
                        </a:rPr>
                        <a:t>50</a:t>
                      </a:r>
                      <a:endParaRPr lang="en-US" sz="2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8591419"/>
                  </a:ext>
                </a:extLst>
              </a:tr>
              <a:tr h="513087">
                <a:tc>
                  <a:txBody>
                    <a:bodyPr/>
                    <a:lstStyle/>
                    <a:p>
                      <a:pPr algn="l" fontAlgn="ctr"/>
                      <a:r>
                        <a:rPr lang="en-US" sz="2600" u="none" strike="noStrike" dirty="0">
                          <a:effectLst/>
                        </a:rPr>
                        <a:t>  </a:t>
                      </a:r>
                      <a:r>
                        <a:rPr lang="en-US" sz="2600" u="none" strike="noStrike" dirty="0" err="1">
                          <a:effectLst/>
                        </a:rPr>
                        <a:t>Knowlegde</a:t>
                      </a:r>
                      <a:r>
                        <a:rPr lang="en-US" sz="2600" u="none" strike="noStrike" dirty="0">
                          <a:effectLst/>
                        </a:rPr>
                        <a:t> System</a:t>
                      </a:r>
                      <a:endParaRPr lang="en-US" sz="2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dirty="0">
                          <a:effectLst/>
                        </a:rPr>
                        <a:t>0</a:t>
                      </a:r>
                      <a:endParaRPr lang="en-US" sz="2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dirty="0">
                          <a:effectLst/>
                        </a:rPr>
                        <a:t>21</a:t>
                      </a:r>
                      <a:endParaRPr lang="en-US" sz="2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a:effectLst/>
                        </a:rPr>
                        <a:t>0</a:t>
                      </a:r>
                      <a:endParaRPr lang="en-US" sz="2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8417654"/>
                  </a:ext>
                </a:extLst>
              </a:tr>
              <a:tr h="513087">
                <a:tc>
                  <a:txBody>
                    <a:bodyPr/>
                    <a:lstStyle/>
                    <a:p>
                      <a:pPr algn="l" fontAlgn="ctr"/>
                      <a:r>
                        <a:rPr lang="en-US" sz="2600" u="none" strike="noStrike" dirty="0">
                          <a:effectLst/>
                        </a:rPr>
                        <a:t>  Social System</a:t>
                      </a:r>
                      <a:endParaRPr lang="en-US" sz="2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dirty="0">
                          <a:effectLst/>
                        </a:rPr>
                        <a:t>4</a:t>
                      </a:r>
                      <a:endParaRPr lang="en-US" sz="2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dirty="0">
                          <a:effectLst/>
                        </a:rPr>
                        <a:t>1</a:t>
                      </a:r>
                      <a:endParaRPr lang="en-US" sz="2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b="0" i="0" u="none" strike="noStrike" dirty="0">
                          <a:solidFill>
                            <a:srgbClr val="00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956000"/>
                  </a:ext>
                </a:extLst>
              </a:tr>
              <a:tr h="513087">
                <a:tc>
                  <a:txBody>
                    <a:bodyPr/>
                    <a:lstStyle/>
                    <a:p>
                      <a:pPr algn="l" fontAlgn="ctr"/>
                      <a:r>
                        <a:rPr lang="sv-SE" sz="2600" b="0" i="0" u="none" strike="noStrike" dirty="0">
                          <a:solidFill>
                            <a:srgbClr val="000000"/>
                          </a:solidFill>
                          <a:effectLst/>
                          <a:latin typeface="Calibri" panose="020F0502020204030204" pitchFamily="34" charset="0"/>
                        </a:rPr>
                        <a:t>  The System of Living Equipment and  Technology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b="0" i="0" u="none" strike="noStrike" dirty="0">
                          <a:solidFill>
                            <a:srgbClr val="00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b="0" i="0" u="none" strike="noStrike" dirty="0">
                          <a:solidFill>
                            <a:srgbClr val="00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dirty="0">
                          <a:effectLst/>
                        </a:rPr>
                        <a:t>0</a:t>
                      </a:r>
                      <a:endParaRPr lang="en-US" sz="2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3183506"/>
                  </a:ext>
                </a:extLst>
              </a:tr>
              <a:tr h="513087">
                <a:tc>
                  <a:txBody>
                    <a:bodyPr/>
                    <a:lstStyle/>
                    <a:p>
                      <a:pPr algn="l" fontAlgn="ctr"/>
                      <a:r>
                        <a:rPr lang="en-US" sz="2600" u="none" strike="noStrike" dirty="0">
                          <a:effectLst/>
                        </a:rPr>
                        <a:t>  Religious System</a:t>
                      </a:r>
                      <a:endParaRPr lang="en-US" sz="2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dirty="0">
                          <a:effectLst/>
                        </a:rPr>
                        <a:t>0</a:t>
                      </a:r>
                      <a:endParaRPr lang="en-US" sz="2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dirty="0">
                          <a:effectLst/>
                        </a:rPr>
                        <a:t>1</a:t>
                      </a:r>
                      <a:endParaRPr lang="en-US" sz="2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dirty="0">
                          <a:effectLst/>
                        </a:rPr>
                        <a:t>0</a:t>
                      </a:r>
                      <a:endParaRPr lang="en-US" sz="2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3747014"/>
                  </a:ext>
                </a:extLst>
              </a:tr>
              <a:tr h="513087">
                <a:tc>
                  <a:txBody>
                    <a:bodyPr/>
                    <a:lstStyle/>
                    <a:p>
                      <a:pPr algn="l" fontAlgn="ctr"/>
                      <a:r>
                        <a:rPr lang="en-US" sz="2600" b="0" i="0" u="none" strike="noStrike" dirty="0">
                          <a:solidFill>
                            <a:srgbClr val="000000"/>
                          </a:solidFill>
                          <a:effectLst/>
                          <a:latin typeface="Calibri" panose="020F0502020204030204" pitchFamily="34" charset="0"/>
                        </a:rPr>
                        <a:t>  Livelihood System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b="0" i="0" u="none" strike="noStrike" dirty="0">
                          <a:solidFill>
                            <a:srgbClr val="00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dirty="0">
                          <a:effectLst/>
                        </a:rPr>
                        <a:t>6</a:t>
                      </a:r>
                      <a:endParaRPr lang="en-US" sz="2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dirty="0">
                          <a:effectLst/>
                        </a:rPr>
                        <a:t>0</a:t>
                      </a:r>
                      <a:endParaRPr lang="en-US" sz="2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159018"/>
                  </a:ext>
                </a:extLst>
              </a:tr>
              <a:tr h="513087">
                <a:tc>
                  <a:txBody>
                    <a:bodyPr/>
                    <a:lstStyle/>
                    <a:p>
                      <a:pPr algn="l" fontAlgn="ctr"/>
                      <a:r>
                        <a:rPr lang="en-US" sz="2600" u="none" strike="noStrike" dirty="0">
                          <a:effectLst/>
                        </a:rPr>
                        <a:t>  Art</a:t>
                      </a:r>
                      <a:endParaRPr lang="en-US" sz="2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dirty="0">
                          <a:effectLst/>
                        </a:rPr>
                        <a:t>0</a:t>
                      </a:r>
                      <a:endParaRPr lang="en-US" sz="2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b="0" i="0" u="none" strike="noStrike" dirty="0">
                          <a:solidFill>
                            <a:srgbClr val="00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dirty="0">
                          <a:effectLst/>
                        </a:rPr>
                        <a:t>0</a:t>
                      </a:r>
                      <a:endParaRPr lang="en-US" sz="2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1223906"/>
                  </a:ext>
                </a:extLst>
              </a:tr>
            </a:tbl>
          </a:graphicData>
        </a:graphic>
      </p:graphicFrame>
    </p:spTree>
    <p:extLst>
      <p:ext uri="{BB962C8B-B14F-4D97-AF65-F5344CB8AC3E}">
        <p14:creationId xmlns:p14="http://schemas.microsoft.com/office/powerpoint/2010/main" val="599952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FINDING AND DISCUSSION</a:t>
            </a:r>
          </a:p>
        </p:txBody>
      </p:sp>
      <p:sp>
        <p:nvSpPr>
          <p:cNvPr id="5" name="Content Placeholder 4"/>
          <p:cNvSpPr>
            <a:spLocks noGrp="1"/>
          </p:cNvSpPr>
          <p:nvPr>
            <p:ph idx="1"/>
          </p:nvPr>
        </p:nvSpPr>
        <p:spPr>
          <a:xfrm>
            <a:off x="194554" y="1090108"/>
            <a:ext cx="11649579" cy="4927895"/>
          </a:xfrm>
        </p:spPr>
        <p:txBody>
          <a:bodyPr>
            <a:normAutofit/>
          </a:bodyPr>
          <a:lstStyle/>
          <a:p>
            <a:endParaRPr lang="en-US" sz="2200" dirty="0">
              <a:solidFill>
                <a:schemeClr val="bg1"/>
              </a:solidFill>
            </a:endParaRPr>
          </a:p>
          <a:p>
            <a:pPr lvl="1"/>
            <a:r>
              <a:rPr lang="en-US" sz="2200" dirty="0">
                <a:solidFill>
                  <a:schemeClr val="bg1"/>
                </a:solidFill>
              </a:rPr>
              <a:t>In Index:</a:t>
            </a:r>
          </a:p>
          <a:p>
            <a:pPr marL="0" indent="0">
              <a:buNone/>
            </a:pPr>
            <a:r>
              <a:rPr lang="en-US" sz="2200" dirty="0">
                <a:solidFill>
                  <a:schemeClr val="bg1"/>
                </a:solidFill>
                <a:effectLst/>
                <a:ea typeface="DengXian" panose="02010600030101010101" pitchFamily="2" charset="-122"/>
              </a:rPr>
              <a:t>There are several example of cultural elements in the index</a:t>
            </a:r>
            <a:endParaRPr lang="en-US" sz="2200" dirty="0">
              <a:solidFill>
                <a:schemeClr val="bg1"/>
              </a:solidFill>
              <a:ea typeface="DengXian" panose="02010600030101010101" pitchFamily="2" charset="-122"/>
            </a:endParaRPr>
          </a:p>
          <a:p>
            <a:pPr marL="0" indent="0">
              <a:buNone/>
            </a:pPr>
            <a:endParaRPr lang="en-US" sz="2000" dirty="0">
              <a:solidFill>
                <a:schemeClr val="bg1"/>
              </a:solidFill>
              <a:ea typeface="DengXian" panose="02010600030101010101" pitchFamily="2" charset="-122"/>
            </a:endParaRPr>
          </a:p>
          <a:p>
            <a:pPr marL="0" indent="0">
              <a:buNone/>
            </a:pPr>
            <a:endParaRPr lang="en-US" sz="2000" dirty="0">
              <a:solidFill>
                <a:schemeClr val="bg1"/>
              </a:solidFill>
              <a:ea typeface="DengXian" panose="02010600030101010101" pitchFamily="2" charset="-122"/>
            </a:endParaRPr>
          </a:p>
          <a:p>
            <a:pPr marL="0" indent="0">
              <a:buNone/>
            </a:pPr>
            <a:endParaRPr lang="en-US" sz="2000" dirty="0">
              <a:solidFill>
                <a:schemeClr val="bg1"/>
              </a:solidFill>
              <a:ea typeface="DengXian" panose="02010600030101010101" pitchFamily="2" charset="-122"/>
            </a:endParaRPr>
          </a:p>
          <a:p>
            <a:pPr marL="0" indent="0">
              <a:buNone/>
            </a:pPr>
            <a:endParaRPr lang="en-US" sz="2000" dirty="0">
              <a:solidFill>
                <a:schemeClr val="bg1"/>
              </a:solidFill>
              <a:ea typeface="DengXian" panose="02010600030101010101" pitchFamily="2" charset="-122"/>
            </a:endParaRPr>
          </a:p>
          <a:p>
            <a:pPr marL="0" indent="0">
              <a:buNone/>
            </a:pPr>
            <a:endParaRPr lang="en-US" sz="2000" dirty="0">
              <a:solidFill>
                <a:schemeClr val="bg1"/>
              </a:solidFill>
              <a:ea typeface="DengXian" panose="02010600030101010101" pitchFamily="2" charset="-122"/>
            </a:endParaRPr>
          </a:p>
          <a:p>
            <a:pPr marL="0" indent="0">
              <a:buNone/>
            </a:pPr>
            <a:endParaRPr lang="en-US" sz="2000" dirty="0">
              <a:solidFill>
                <a:schemeClr val="bg1"/>
              </a:solidFill>
              <a:ea typeface="DengXian" panose="02010600030101010101" pitchFamily="2" charset="-122"/>
            </a:endParaRPr>
          </a:p>
          <a:p>
            <a:pPr marL="0" indent="0">
              <a:buNone/>
            </a:pPr>
            <a:endParaRPr lang="en-US" sz="2000" dirty="0">
              <a:solidFill>
                <a:schemeClr val="bg1"/>
              </a:solidFill>
              <a:ea typeface="DengXian" panose="02010600030101010101" pitchFamily="2" charset="-122"/>
            </a:endParaRPr>
          </a:p>
          <a:p>
            <a:pPr marL="0" indent="0">
              <a:buNone/>
            </a:pPr>
            <a:r>
              <a:rPr lang="en-US" sz="2000" dirty="0">
                <a:solidFill>
                  <a:schemeClr val="bg1"/>
                </a:solidFill>
              </a:rPr>
              <a:t>    (1) </a:t>
            </a:r>
            <a:r>
              <a:rPr lang="ko-KR" altLang="en-US" sz="2000" dirty="0">
                <a:solidFill>
                  <a:schemeClr val="bg1"/>
                </a:solidFill>
              </a:rPr>
              <a:t>집들이 </a:t>
            </a:r>
            <a:r>
              <a:rPr lang="en-US" altLang="ko-KR" sz="2000" dirty="0">
                <a:solidFill>
                  <a:schemeClr val="bg1"/>
                </a:solidFill>
              </a:rPr>
              <a:t>(housewarming party)       </a:t>
            </a:r>
            <a:r>
              <a:rPr lang="en-US" sz="2000" dirty="0">
                <a:solidFill>
                  <a:schemeClr val="bg1"/>
                </a:solidFill>
              </a:rPr>
              <a:t>(2) </a:t>
            </a:r>
            <a:r>
              <a:rPr lang="ko-KR" altLang="en-US" sz="2000" dirty="0">
                <a:solidFill>
                  <a:schemeClr val="bg1"/>
                </a:solidFill>
              </a:rPr>
              <a:t>이삿점센터</a:t>
            </a:r>
            <a:r>
              <a:rPr lang="en-US" altLang="ko-KR" sz="2000" dirty="0">
                <a:solidFill>
                  <a:schemeClr val="bg1"/>
                </a:solidFill>
              </a:rPr>
              <a:t>(moving company)       (3)  </a:t>
            </a:r>
            <a:r>
              <a:rPr lang="ko-KR" altLang="en-US" sz="2000" dirty="0">
                <a:solidFill>
                  <a:schemeClr val="bg1"/>
                </a:solidFill>
              </a:rPr>
              <a:t>한국 은행 </a:t>
            </a:r>
            <a:r>
              <a:rPr lang="en-US" altLang="ko-KR" sz="2000" dirty="0">
                <a:solidFill>
                  <a:schemeClr val="bg1"/>
                </a:solidFill>
              </a:rPr>
              <a:t>(Bank of Korea)</a:t>
            </a:r>
            <a:r>
              <a:rPr lang="en-US" sz="2000" dirty="0">
                <a:solidFill>
                  <a:schemeClr val="bg1"/>
                </a:solidFill>
              </a:rPr>
              <a:t>                                             </a:t>
            </a:r>
          </a:p>
        </p:txBody>
      </p:sp>
      <p:pic>
        <p:nvPicPr>
          <p:cNvPr id="10" name="Picture 9">
            <a:extLst>
              <a:ext uri="{FF2B5EF4-FFF2-40B4-BE49-F238E27FC236}">
                <a16:creationId xmlns:a16="http://schemas.microsoft.com/office/drawing/2014/main" id="{9A5FCC5E-7931-4360-8AA4-6944170E07FC}"/>
              </a:ext>
            </a:extLst>
          </p:cNvPr>
          <p:cNvPicPr>
            <a:picLocks noChangeAspect="1"/>
          </p:cNvPicPr>
          <p:nvPr/>
        </p:nvPicPr>
        <p:blipFill rotWithShape="1">
          <a:blip r:embed="rId2">
            <a:extLst>
              <a:ext uri="{28A0092B-C50C-407E-A947-70E740481C1C}">
                <a14:useLocalDpi xmlns:a14="http://schemas.microsoft.com/office/drawing/2010/main" val="0"/>
              </a:ext>
            </a:extLst>
          </a:blip>
          <a:srcRect t="673"/>
          <a:stretch/>
        </p:blipFill>
        <p:spPr>
          <a:xfrm>
            <a:off x="8140872" y="2463902"/>
            <a:ext cx="3563837" cy="2520352"/>
          </a:xfrm>
          <a:prstGeom prst="rect">
            <a:avLst/>
          </a:prstGeom>
        </p:spPr>
      </p:pic>
      <p:pic>
        <p:nvPicPr>
          <p:cNvPr id="12" name="Picture 11">
            <a:extLst>
              <a:ext uri="{FF2B5EF4-FFF2-40B4-BE49-F238E27FC236}">
                <a16:creationId xmlns:a16="http://schemas.microsoft.com/office/drawing/2014/main" id="{A47EEC83-8BF8-4AA2-A8CF-57159C0570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86" t="3080" r="2365" b="4332"/>
          <a:stretch/>
        </p:blipFill>
        <p:spPr>
          <a:xfrm>
            <a:off x="347867" y="2446834"/>
            <a:ext cx="3703262" cy="2537420"/>
          </a:xfrm>
          <a:prstGeom prst="rect">
            <a:avLst/>
          </a:prstGeom>
        </p:spPr>
      </p:pic>
      <p:pic>
        <p:nvPicPr>
          <p:cNvPr id="3" name="Picture 2">
            <a:extLst>
              <a:ext uri="{FF2B5EF4-FFF2-40B4-BE49-F238E27FC236}">
                <a16:creationId xmlns:a16="http://schemas.microsoft.com/office/drawing/2014/main" id="{17288106-4552-43E9-A44E-E848B4B96FA8}"/>
              </a:ext>
            </a:extLst>
          </p:cNvPr>
          <p:cNvPicPr>
            <a:picLocks noChangeAspect="1"/>
          </p:cNvPicPr>
          <p:nvPr/>
        </p:nvPicPr>
        <p:blipFill rotWithShape="1">
          <a:blip r:embed="rId4">
            <a:extLst>
              <a:ext uri="{28A0092B-C50C-407E-A947-70E740481C1C}">
                <a14:useLocalDpi xmlns:a14="http://schemas.microsoft.com/office/drawing/2010/main" val="0"/>
              </a:ext>
            </a:extLst>
          </a:blip>
          <a:srcRect l="11303" t="25355" r="10314" b="5873"/>
          <a:stretch/>
        </p:blipFill>
        <p:spPr>
          <a:xfrm>
            <a:off x="4314082" y="2446834"/>
            <a:ext cx="3563837" cy="2537420"/>
          </a:xfrm>
          <a:prstGeom prst="rect">
            <a:avLst/>
          </a:prstGeom>
        </p:spPr>
      </p:pic>
    </p:spTree>
    <p:extLst>
      <p:ext uri="{BB962C8B-B14F-4D97-AF65-F5344CB8AC3E}">
        <p14:creationId xmlns:p14="http://schemas.microsoft.com/office/powerpoint/2010/main" val="1709933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FINDING AND DISCUSSION</a:t>
            </a:r>
          </a:p>
        </p:txBody>
      </p:sp>
      <p:sp>
        <p:nvSpPr>
          <p:cNvPr id="5" name="Content Placeholder 4"/>
          <p:cNvSpPr>
            <a:spLocks noGrp="1"/>
          </p:cNvSpPr>
          <p:nvPr>
            <p:ph idx="1"/>
          </p:nvPr>
        </p:nvSpPr>
        <p:spPr>
          <a:xfrm>
            <a:off x="268857" y="1036082"/>
            <a:ext cx="11654286" cy="5018354"/>
          </a:xfrm>
        </p:spPr>
        <p:txBody>
          <a:bodyPr>
            <a:normAutofit/>
          </a:bodyPr>
          <a:lstStyle/>
          <a:p>
            <a:endParaRPr lang="en-US" sz="2200" dirty="0">
              <a:solidFill>
                <a:schemeClr val="bg1"/>
              </a:solidFill>
            </a:endParaRPr>
          </a:p>
          <a:p>
            <a:pPr lvl="1"/>
            <a:r>
              <a:rPr lang="en-US" sz="2200" dirty="0">
                <a:solidFill>
                  <a:schemeClr val="bg1"/>
                </a:solidFill>
              </a:rPr>
              <a:t>In Icon</a:t>
            </a:r>
          </a:p>
          <a:p>
            <a:pPr marL="0" indent="0">
              <a:buNone/>
            </a:pPr>
            <a:r>
              <a:rPr lang="en-US" sz="2200" dirty="0">
                <a:solidFill>
                  <a:schemeClr val="bg1"/>
                </a:solidFill>
                <a:effectLst/>
                <a:ea typeface="DengXian" panose="02010600030101010101" pitchFamily="2" charset="-122"/>
              </a:rPr>
              <a:t>There are several example of cultural elements in the Icon</a:t>
            </a:r>
          </a:p>
          <a:p>
            <a:pPr marL="0" indent="0">
              <a:buNone/>
            </a:pPr>
            <a:endParaRPr lang="en-US" sz="2200" dirty="0">
              <a:solidFill>
                <a:schemeClr val="bg1"/>
              </a:solidFill>
              <a:ea typeface="DengXian" panose="02010600030101010101" pitchFamily="2" charset="-122"/>
            </a:endParaRPr>
          </a:p>
          <a:p>
            <a:pPr marL="0" indent="0">
              <a:buNone/>
            </a:pPr>
            <a:endParaRPr lang="en-US" sz="2200" dirty="0">
              <a:solidFill>
                <a:schemeClr val="bg1"/>
              </a:solidFill>
              <a:ea typeface="DengXian" panose="02010600030101010101" pitchFamily="2" charset="-122"/>
            </a:endParaRPr>
          </a:p>
          <a:p>
            <a:pPr marL="0" indent="0">
              <a:buNone/>
            </a:pPr>
            <a:endParaRPr lang="en-US" sz="2200" dirty="0">
              <a:solidFill>
                <a:schemeClr val="bg1"/>
              </a:solidFill>
              <a:ea typeface="DengXian" panose="02010600030101010101" pitchFamily="2" charset="-122"/>
            </a:endParaRPr>
          </a:p>
          <a:p>
            <a:pPr marL="0" indent="0">
              <a:buNone/>
            </a:pPr>
            <a:endParaRPr lang="en-US" sz="2200" dirty="0">
              <a:solidFill>
                <a:schemeClr val="bg1"/>
              </a:solidFill>
              <a:ea typeface="DengXian" panose="02010600030101010101" pitchFamily="2" charset="-122"/>
            </a:endParaRPr>
          </a:p>
          <a:p>
            <a:pPr marL="0" indent="0">
              <a:buNone/>
            </a:pPr>
            <a:endParaRPr lang="en-US" sz="2200" dirty="0">
              <a:solidFill>
                <a:schemeClr val="bg1"/>
              </a:solidFill>
              <a:ea typeface="DengXian" panose="02010600030101010101" pitchFamily="2" charset="-122"/>
            </a:endParaRPr>
          </a:p>
          <a:p>
            <a:pPr marL="0" indent="0">
              <a:buNone/>
            </a:pPr>
            <a:endParaRPr lang="en-US" sz="2200" dirty="0">
              <a:solidFill>
                <a:schemeClr val="bg1"/>
              </a:solidFill>
              <a:ea typeface="DengXian" panose="02010600030101010101" pitchFamily="2" charset="-122"/>
            </a:endParaRPr>
          </a:p>
          <a:p>
            <a:pPr marL="0" indent="0">
              <a:buNone/>
            </a:pPr>
            <a:r>
              <a:rPr lang="en-US" sz="2200" dirty="0">
                <a:solidFill>
                  <a:schemeClr val="bg1"/>
                </a:solidFill>
                <a:ea typeface="DengXian" panose="02010600030101010101" pitchFamily="2" charset="-122"/>
              </a:rPr>
              <a:t>(1) Kimchi Jjigae (</a:t>
            </a:r>
            <a:r>
              <a:rPr lang="ko-KR" altLang="en-US" sz="2200" dirty="0">
                <a:solidFill>
                  <a:schemeClr val="bg1"/>
                </a:solidFill>
                <a:latin typeface="Batang" panose="02030600000101010101" pitchFamily="18" charset="-127"/>
                <a:ea typeface="Batang" panose="02030600000101010101" pitchFamily="18" charset="-127"/>
              </a:rPr>
              <a:t>김치 찌개</a:t>
            </a:r>
            <a:r>
              <a:rPr lang="en-US" altLang="ko-KR" sz="2200" dirty="0">
                <a:solidFill>
                  <a:schemeClr val="bg1"/>
                </a:solidFill>
                <a:ea typeface="DengXian" panose="02010600030101010101" pitchFamily="2" charset="-122"/>
              </a:rPr>
              <a:t>) </a:t>
            </a:r>
            <a:r>
              <a:rPr lang="en-US" sz="2200" dirty="0">
                <a:solidFill>
                  <a:schemeClr val="bg1"/>
                </a:solidFill>
                <a:ea typeface="DengXian" panose="02010600030101010101" pitchFamily="2" charset="-122"/>
              </a:rPr>
              <a:t>       (2) won-shaped banknotes (</a:t>
            </a:r>
            <a:r>
              <a:rPr lang="ko-KR" altLang="en-US" sz="2200" dirty="0">
                <a:solidFill>
                  <a:schemeClr val="bg1"/>
                </a:solidFill>
                <a:ea typeface="DengXian" panose="02010600030101010101" pitchFamily="2" charset="-122"/>
              </a:rPr>
              <a:t>지폐</a:t>
            </a:r>
            <a:r>
              <a:rPr lang="en-US" altLang="ko-KR" sz="2200" dirty="0">
                <a:solidFill>
                  <a:schemeClr val="bg1"/>
                </a:solidFill>
                <a:ea typeface="DengXian" panose="02010600030101010101" pitchFamily="2" charset="-122"/>
              </a:rPr>
              <a:t>)</a:t>
            </a:r>
            <a:r>
              <a:rPr lang="en-US" sz="2200" dirty="0">
                <a:solidFill>
                  <a:schemeClr val="bg1"/>
                </a:solidFill>
                <a:ea typeface="DengXian" panose="02010600030101010101" pitchFamily="2" charset="-122"/>
              </a:rPr>
              <a:t>         (3) Ancient</a:t>
            </a:r>
            <a:r>
              <a:rPr lang="ko-KR" altLang="en-US" sz="2200" dirty="0">
                <a:solidFill>
                  <a:schemeClr val="bg1"/>
                </a:solidFill>
                <a:ea typeface="DengXian" panose="02010600030101010101" pitchFamily="2" charset="-122"/>
              </a:rPr>
              <a:t> </a:t>
            </a:r>
            <a:r>
              <a:rPr lang="en-US" altLang="ko-KR" sz="2200" dirty="0">
                <a:solidFill>
                  <a:schemeClr val="bg1"/>
                </a:solidFill>
                <a:ea typeface="DengXian" panose="02010600030101010101" pitchFamily="2" charset="-122"/>
              </a:rPr>
              <a:t>Palace</a:t>
            </a:r>
            <a:r>
              <a:rPr lang="ko-KR" altLang="en-US" sz="2200" dirty="0">
                <a:solidFill>
                  <a:schemeClr val="bg1"/>
                </a:solidFill>
                <a:ea typeface="DengXian" panose="02010600030101010101" pitchFamily="2" charset="-122"/>
              </a:rPr>
              <a:t> </a:t>
            </a:r>
            <a:r>
              <a:rPr lang="en-US" sz="2200" dirty="0">
                <a:solidFill>
                  <a:schemeClr val="bg1"/>
                </a:solidFill>
                <a:ea typeface="DengXian" panose="02010600030101010101" pitchFamily="2" charset="-122"/>
              </a:rPr>
              <a:t>(</a:t>
            </a:r>
            <a:r>
              <a:rPr lang="ko-KR" altLang="en-US" sz="2200" dirty="0">
                <a:solidFill>
                  <a:schemeClr val="bg1"/>
                </a:solidFill>
                <a:latin typeface="Batang" panose="02030600000101010101" pitchFamily="18" charset="-127"/>
                <a:ea typeface="Batang" panose="02030600000101010101" pitchFamily="18" charset="-127"/>
              </a:rPr>
              <a:t>경복궁</a:t>
            </a:r>
            <a:r>
              <a:rPr lang="en-US" altLang="ko-KR" sz="2200" dirty="0">
                <a:solidFill>
                  <a:schemeClr val="bg1"/>
                </a:solidFill>
                <a:ea typeface="DengXian" panose="02010600030101010101" pitchFamily="2" charset="-122"/>
              </a:rPr>
              <a:t>) </a:t>
            </a:r>
            <a:endParaRPr lang="en-US" sz="2200" dirty="0">
              <a:solidFill>
                <a:schemeClr val="bg1"/>
              </a:solidFill>
              <a:ea typeface="DengXian" panose="02010600030101010101" pitchFamily="2" charset="-122"/>
            </a:endParaRPr>
          </a:p>
        </p:txBody>
      </p:sp>
      <p:pic>
        <p:nvPicPr>
          <p:cNvPr id="7" name="Picture 6">
            <a:extLst>
              <a:ext uri="{FF2B5EF4-FFF2-40B4-BE49-F238E27FC236}">
                <a16:creationId xmlns:a16="http://schemas.microsoft.com/office/drawing/2014/main" id="{397834BB-DCBF-4CCE-88F0-1146E6C58F0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596" t="18235" r="9967" b="4381"/>
          <a:stretch/>
        </p:blipFill>
        <p:spPr>
          <a:xfrm>
            <a:off x="8596302" y="2352304"/>
            <a:ext cx="3100828" cy="2385905"/>
          </a:xfrm>
          <a:prstGeom prst="rect">
            <a:avLst/>
          </a:prstGeom>
        </p:spPr>
      </p:pic>
      <p:pic>
        <p:nvPicPr>
          <p:cNvPr id="6" name="Picture 5">
            <a:extLst>
              <a:ext uri="{FF2B5EF4-FFF2-40B4-BE49-F238E27FC236}">
                <a16:creationId xmlns:a16="http://schemas.microsoft.com/office/drawing/2014/main" id="{CB32CB08-9CF8-45D3-967E-3B20B773143C}"/>
              </a:ext>
            </a:extLst>
          </p:cNvPr>
          <p:cNvPicPr>
            <a:picLocks noChangeAspect="1"/>
          </p:cNvPicPr>
          <p:nvPr/>
        </p:nvPicPr>
        <p:blipFill rotWithShape="1">
          <a:blip r:embed="rId3">
            <a:extLst>
              <a:ext uri="{28A0092B-C50C-407E-A947-70E740481C1C}">
                <a14:useLocalDpi xmlns:a14="http://schemas.microsoft.com/office/drawing/2010/main" val="0"/>
              </a:ext>
            </a:extLst>
          </a:blip>
          <a:srcRect l="3711" t="4874" r="2630" b="23519"/>
          <a:stretch/>
        </p:blipFill>
        <p:spPr>
          <a:xfrm>
            <a:off x="4022356" y="2352306"/>
            <a:ext cx="4147287" cy="2385906"/>
          </a:xfrm>
          <a:prstGeom prst="rect">
            <a:avLst/>
          </a:prstGeom>
        </p:spPr>
      </p:pic>
      <p:pic>
        <p:nvPicPr>
          <p:cNvPr id="10" name="Picture 9">
            <a:extLst>
              <a:ext uri="{FF2B5EF4-FFF2-40B4-BE49-F238E27FC236}">
                <a16:creationId xmlns:a16="http://schemas.microsoft.com/office/drawing/2014/main" id="{9FB38C12-788D-44B4-B974-79CE67B1AA95}"/>
              </a:ext>
            </a:extLst>
          </p:cNvPr>
          <p:cNvPicPr>
            <a:picLocks noChangeAspect="1"/>
          </p:cNvPicPr>
          <p:nvPr/>
        </p:nvPicPr>
        <p:blipFill rotWithShape="1">
          <a:blip r:embed="rId4">
            <a:extLst>
              <a:ext uri="{28A0092B-C50C-407E-A947-70E740481C1C}">
                <a14:useLocalDpi xmlns:a14="http://schemas.microsoft.com/office/drawing/2010/main" val="0"/>
              </a:ext>
            </a:extLst>
          </a:blip>
          <a:srcRect l="-1537" t="4782" r="1537" b="33541"/>
          <a:stretch/>
        </p:blipFill>
        <p:spPr>
          <a:xfrm>
            <a:off x="268857" y="2352305"/>
            <a:ext cx="3533122" cy="2385906"/>
          </a:xfrm>
          <a:prstGeom prst="rect">
            <a:avLst/>
          </a:prstGeom>
        </p:spPr>
      </p:pic>
    </p:spTree>
    <p:extLst>
      <p:ext uri="{BB962C8B-B14F-4D97-AF65-F5344CB8AC3E}">
        <p14:creationId xmlns:p14="http://schemas.microsoft.com/office/powerpoint/2010/main" val="2258886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FINDING AND DISCUSSION</a:t>
            </a:r>
          </a:p>
        </p:txBody>
      </p:sp>
      <p:sp>
        <p:nvSpPr>
          <p:cNvPr id="5" name="Content Placeholder 4"/>
          <p:cNvSpPr>
            <a:spLocks noGrp="1"/>
          </p:cNvSpPr>
          <p:nvPr>
            <p:ph idx="1"/>
          </p:nvPr>
        </p:nvSpPr>
        <p:spPr>
          <a:xfrm>
            <a:off x="266984" y="1143798"/>
            <a:ext cx="10828198" cy="4677784"/>
          </a:xfrm>
        </p:spPr>
        <p:txBody>
          <a:bodyPr>
            <a:normAutofit/>
          </a:bodyPr>
          <a:lstStyle/>
          <a:p>
            <a:endParaRPr lang="en-US" sz="2200" dirty="0">
              <a:solidFill>
                <a:schemeClr val="bg1"/>
              </a:solidFill>
            </a:endParaRPr>
          </a:p>
          <a:p>
            <a:r>
              <a:rPr lang="en-US" sz="2200" dirty="0">
                <a:solidFill>
                  <a:schemeClr val="bg1"/>
                </a:solidFill>
              </a:rPr>
              <a:t>In the Symbol</a:t>
            </a:r>
          </a:p>
          <a:p>
            <a:pPr marL="0" indent="0">
              <a:buNone/>
            </a:pPr>
            <a:r>
              <a:rPr lang="en-US" sz="2200" dirty="0">
                <a:solidFill>
                  <a:schemeClr val="bg1"/>
                </a:solidFill>
                <a:effectLst/>
                <a:ea typeface="DengXian" panose="02010600030101010101" pitchFamily="2" charset="-122"/>
              </a:rPr>
              <a:t>There are several example of cultural elements in the  symbol</a:t>
            </a:r>
          </a:p>
          <a:p>
            <a:pPr marL="0" indent="0">
              <a:buNone/>
            </a:pPr>
            <a:endParaRPr lang="en-US" sz="2200" dirty="0">
              <a:solidFill>
                <a:schemeClr val="bg1"/>
              </a:solidFill>
              <a:ea typeface="DengXian" panose="02010600030101010101" pitchFamily="2" charset="-122"/>
            </a:endParaRPr>
          </a:p>
          <a:p>
            <a:pPr marL="0" indent="0">
              <a:buNone/>
            </a:pPr>
            <a:endParaRPr lang="en-US" sz="2200" dirty="0">
              <a:solidFill>
                <a:schemeClr val="bg1"/>
              </a:solidFill>
              <a:ea typeface="DengXian" panose="02010600030101010101" pitchFamily="2" charset="-122"/>
            </a:endParaRPr>
          </a:p>
          <a:p>
            <a:pPr marL="0" indent="0">
              <a:buNone/>
            </a:pPr>
            <a:endParaRPr lang="en-US" sz="2200" dirty="0">
              <a:solidFill>
                <a:schemeClr val="bg1"/>
              </a:solidFill>
              <a:ea typeface="DengXian" panose="02010600030101010101" pitchFamily="2" charset="-122"/>
            </a:endParaRPr>
          </a:p>
          <a:p>
            <a:pPr marL="0" indent="0">
              <a:buNone/>
            </a:pPr>
            <a:endParaRPr lang="en-US" sz="2200" dirty="0">
              <a:solidFill>
                <a:schemeClr val="bg1"/>
              </a:solidFill>
              <a:ea typeface="DengXian" panose="02010600030101010101" pitchFamily="2" charset="-122"/>
            </a:endParaRPr>
          </a:p>
          <a:p>
            <a:pPr marL="0" indent="0">
              <a:buNone/>
            </a:pPr>
            <a:r>
              <a:rPr lang="en-US" sz="2200" dirty="0">
                <a:solidFill>
                  <a:schemeClr val="bg1"/>
                </a:solidFill>
                <a:ea typeface="DengXian" panose="02010600030101010101" pitchFamily="2" charset="-122"/>
              </a:rPr>
              <a:t>       </a:t>
            </a:r>
          </a:p>
        </p:txBody>
      </p:sp>
      <p:pic>
        <p:nvPicPr>
          <p:cNvPr id="3" name="Picture 2">
            <a:extLst>
              <a:ext uri="{FF2B5EF4-FFF2-40B4-BE49-F238E27FC236}">
                <a16:creationId xmlns:a16="http://schemas.microsoft.com/office/drawing/2014/main" id="{B32251BF-3C36-4ACF-913D-78F3AEE3A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5316" y="2850401"/>
            <a:ext cx="2269190" cy="1157197"/>
          </a:xfrm>
          <a:prstGeom prst="rect">
            <a:avLst/>
          </a:prstGeom>
        </p:spPr>
      </p:pic>
      <p:pic>
        <p:nvPicPr>
          <p:cNvPr id="7" name="Picture 6">
            <a:extLst>
              <a:ext uri="{FF2B5EF4-FFF2-40B4-BE49-F238E27FC236}">
                <a16:creationId xmlns:a16="http://schemas.microsoft.com/office/drawing/2014/main" id="{27177D3B-36BC-4ED6-A0D3-C151E02656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747" y="2816022"/>
            <a:ext cx="2269191" cy="1157197"/>
          </a:xfrm>
          <a:prstGeom prst="rect">
            <a:avLst/>
          </a:prstGeom>
        </p:spPr>
      </p:pic>
      <p:pic>
        <p:nvPicPr>
          <p:cNvPr id="9" name="Picture 8">
            <a:extLst>
              <a:ext uri="{FF2B5EF4-FFF2-40B4-BE49-F238E27FC236}">
                <a16:creationId xmlns:a16="http://schemas.microsoft.com/office/drawing/2014/main" id="{F2D1F581-3969-44DA-97C2-39462002E6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342" y="2943907"/>
            <a:ext cx="2317422" cy="1029312"/>
          </a:xfrm>
          <a:prstGeom prst="rect">
            <a:avLst/>
          </a:prstGeom>
        </p:spPr>
      </p:pic>
      <p:pic>
        <p:nvPicPr>
          <p:cNvPr id="10" name="Picture 9">
            <a:extLst>
              <a:ext uri="{FF2B5EF4-FFF2-40B4-BE49-F238E27FC236}">
                <a16:creationId xmlns:a16="http://schemas.microsoft.com/office/drawing/2014/main" id="{1AF1C8C8-7129-4C22-88DD-B885C7587A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3356" y="2897153"/>
            <a:ext cx="3461367" cy="994934"/>
          </a:xfrm>
          <a:prstGeom prst="rect">
            <a:avLst/>
          </a:prstGeom>
        </p:spPr>
      </p:pic>
      <p:sp>
        <p:nvSpPr>
          <p:cNvPr id="11" name="TextBox 10">
            <a:extLst>
              <a:ext uri="{FF2B5EF4-FFF2-40B4-BE49-F238E27FC236}">
                <a16:creationId xmlns:a16="http://schemas.microsoft.com/office/drawing/2014/main" id="{8289B08F-A7E3-4A2A-9466-36F2690FC506}"/>
              </a:ext>
            </a:extLst>
          </p:cNvPr>
          <p:cNvSpPr txBox="1"/>
          <p:nvPr/>
        </p:nvSpPr>
        <p:spPr>
          <a:xfrm>
            <a:off x="579582" y="4098009"/>
            <a:ext cx="1930504" cy="769441"/>
          </a:xfrm>
          <a:prstGeom prst="rect">
            <a:avLst/>
          </a:prstGeom>
          <a:noFill/>
        </p:spPr>
        <p:txBody>
          <a:bodyPr wrap="square">
            <a:spAutoFit/>
          </a:bodyPr>
          <a:lstStyle/>
          <a:p>
            <a:pPr marL="457200" indent="-457200">
              <a:buAutoNum type="arabicParenBoth"/>
            </a:pPr>
            <a:r>
              <a:rPr lang="en-US" altLang="ko-KR" sz="2200" dirty="0">
                <a:solidFill>
                  <a:schemeClr val="bg1"/>
                </a:solidFill>
              </a:rPr>
              <a:t>-</a:t>
            </a:r>
            <a:r>
              <a:rPr lang="ko-KR" altLang="en-US" sz="2200" dirty="0">
                <a:solidFill>
                  <a:schemeClr val="bg1"/>
                </a:solidFill>
              </a:rPr>
              <a:t>는 동안 </a:t>
            </a:r>
            <a:endParaRPr lang="en-US" altLang="ko-KR" sz="2200" dirty="0">
              <a:solidFill>
                <a:schemeClr val="bg1"/>
              </a:solidFill>
            </a:endParaRPr>
          </a:p>
          <a:p>
            <a:r>
              <a:rPr lang="en-US" altLang="ko-KR" sz="2200" dirty="0">
                <a:solidFill>
                  <a:schemeClr val="bg1"/>
                </a:solidFill>
              </a:rPr>
              <a:t>[-</a:t>
            </a:r>
            <a:r>
              <a:rPr lang="en-US" sz="2200" dirty="0" err="1">
                <a:solidFill>
                  <a:schemeClr val="bg1"/>
                </a:solidFill>
              </a:rPr>
              <a:t>neun</a:t>
            </a:r>
            <a:r>
              <a:rPr lang="en-US" sz="2200" dirty="0">
                <a:solidFill>
                  <a:schemeClr val="bg1"/>
                </a:solidFill>
              </a:rPr>
              <a:t> </a:t>
            </a:r>
            <a:r>
              <a:rPr lang="en-US" sz="2200" dirty="0" err="1">
                <a:solidFill>
                  <a:schemeClr val="bg1"/>
                </a:solidFill>
              </a:rPr>
              <a:t>dongan</a:t>
            </a:r>
            <a:r>
              <a:rPr lang="en-US" sz="2200" dirty="0">
                <a:solidFill>
                  <a:schemeClr val="bg1"/>
                </a:solidFill>
              </a:rPr>
              <a:t>]</a:t>
            </a:r>
          </a:p>
        </p:txBody>
      </p:sp>
      <p:sp>
        <p:nvSpPr>
          <p:cNvPr id="12" name="TextBox 11">
            <a:extLst>
              <a:ext uri="{FF2B5EF4-FFF2-40B4-BE49-F238E27FC236}">
                <a16:creationId xmlns:a16="http://schemas.microsoft.com/office/drawing/2014/main" id="{A543BB04-E83E-4811-AC11-E662DFE2EDA5}"/>
              </a:ext>
            </a:extLst>
          </p:cNvPr>
          <p:cNvSpPr txBox="1"/>
          <p:nvPr/>
        </p:nvSpPr>
        <p:spPr>
          <a:xfrm>
            <a:off x="3767798" y="4232321"/>
            <a:ext cx="2069584" cy="769441"/>
          </a:xfrm>
          <a:prstGeom prst="rect">
            <a:avLst/>
          </a:prstGeom>
          <a:noFill/>
        </p:spPr>
        <p:txBody>
          <a:bodyPr wrap="square">
            <a:spAutoFit/>
          </a:bodyPr>
          <a:lstStyle/>
          <a:p>
            <a:r>
              <a:rPr lang="en-US" altLang="ko-KR" sz="2200" dirty="0">
                <a:solidFill>
                  <a:schemeClr val="bg1"/>
                </a:solidFill>
              </a:rPr>
              <a:t>(2) -</a:t>
            </a:r>
            <a:r>
              <a:rPr lang="ko-KR" altLang="en-US" sz="2200" dirty="0">
                <a:solidFill>
                  <a:schemeClr val="bg1"/>
                </a:solidFill>
              </a:rPr>
              <a:t>아</a:t>
            </a:r>
            <a:r>
              <a:rPr lang="en-US" altLang="ko-KR" sz="2200" dirty="0">
                <a:solidFill>
                  <a:schemeClr val="bg1"/>
                </a:solidFill>
              </a:rPr>
              <a:t>/</a:t>
            </a:r>
            <a:r>
              <a:rPr lang="ko-KR" altLang="en-US" sz="2200" dirty="0">
                <a:solidFill>
                  <a:schemeClr val="bg1"/>
                </a:solidFill>
              </a:rPr>
              <a:t>어 가다   </a:t>
            </a:r>
            <a:endParaRPr lang="en-US" altLang="ko-KR" sz="2200" dirty="0">
              <a:solidFill>
                <a:schemeClr val="bg1"/>
              </a:solidFill>
            </a:endParaRPr>
          </a:p>
          <a:p>
            <a:r>
              <a:rPr lang="en-US" altLang="ko-KR" sz="2200" dirty="0">
                <a:solidFill>
                  <a:schemeClr val="bg1"/>
                </a:solidFill>
              </a:rPr>
              <a:t>   [-a/</a:t>
            </a:r>
            <a:r>
              <a:rPr lang="en-US" altLang="ko-KR" sz="2200" dirty="0" err="1">
                <a:solidFill>
                  <a:schemeClr val="bg1"/>
                </a:solidFill>
              </a:rPr>
              <a:t>eo</a:t>
            </a:r>
            <a:r>
              <a:rPr lang="en-US" altLang="ko-KR" sz="2200" dirty="0">
                <a:solidFill>
                  <a:schemeClr val="bg1"/>
                </a:solidFill>
              </a:rPr>
              <a:t> </a:t>
            </a:r>
            <a:r>
              <a:rPr lang="en-US" altLang="ko-KR" sz="2200" dirty="0" err="1">
                <a:solidFill>
                  <a:schemeClr val="bg1"/>
                </a:solidFill>
              </a:rPr>
              <a:t>gada</a:t>
            </a:r>
            <a:r>
              <a:rPr lang="en-US" altLang="ko-KR" sz="2200" dirty="0">
                <a:solidFill>
                  <a:schemeClr val="bg1"/>
                </a:solidFill>
              </a:rPr>
              <a:t>] </a:t>
            </a:r>
            <a:r>
              <a:rPr lang="en-US" sz="2200" dirty="0">
                <a:solidFill>
                  <a:schemeClr val="bg1"/>
                </a:solidFill>
              </a:rPr>
              <a:t>]</a:t>
            </a:r>
          </a:p>
        </p:txBody>
      </p:sp>
      <p:sp>
        <p:nvSpPr>
          <p:cNvPr id="13" name="TextBox 12">
            <a:extLst>
              <a:ext uri="{FF2B5EF4-FFF2-40B4-BE49-F238E27FC236}">
                <a16:creationId xmlns:a16="http://schemas.microsoft.com/office/drawing/2014/main" id="{C9C03BC7-EE41-46B4-AF0F-F8C5623F3302}"/>
              </a:ext>
            </a:extLst>
          </p:cNvPr>
          <p:cNvSpPr txBox="1"/>
          <p:nvPr/>
        </p:nvSpPr>
        <p:spPr>
          <a:xfrm>
            <a:off x="6354620" y="4232321"/>
            <a:ext cx="2840321" cy="769441"/>
          </a:xfrm>
          <a:prstGeom prst="rect">
            <a:avLst/>
          </a:prstGeom>
          <a:noFill/>
        </p:spPr>
        <p:txBody>
          <a:bodyPr wrap="square">
            <a:spAutoFit/>
          </a:bodyPr>
          <a:lstStyle/>
          <a:p>
            <a:pPr algn="ctr"/>
            <a:r>
              <a:rPr lang="en-US" altLang="ko-KR" sz="2200" dirty="0">
                <a:solidFill>
                  <a:schemeClr val="bg1"/>
                </a:solidFill>
              </a:rPr>
              <a:t>(3) </a:t>
            </a:r>
            <a:r>
              <a:rPr lang="ko-KR" altLang="en-US" sz="2200" dirty="0">
                <a:solidFill>
                  <a:schemeClr val="bg1"/>
                </a:solidFill>
              </a:rPr>
              <a:t>집들이</a:t>
            </a:r>
            <a:endParaRPr lang="en-US" altLang="ko-KR" sz="2200" dirty="0">
              <a:solidFill>
                <a:schemeClr val="bg1"/>
              </a:solidFill>
            </a:endParaRPr>
          </a:p>
          <a:p>
            <a:r>
              <a:rPr lang="en-US" altLang="ko-KR" sz="2200" dirty="0">
                <a:solidFill>
                  <a:schemeClr val="bg1"/>
                </a:solidFill>
              </a:rPr>
              <a:t> (housewarming party)</a:t>
            </a:r>
            <a:endParaRPr lang="en-US" sz="2200" dirty="0">
              <a:solidFill>
                <a:schemeClr val="bg1"/>
              </a:solidFill>
            </a:endParaRPr>
          </a:p>
        </p:txBody>
      </p:sp>
      <p:sp>
        <p:nvSpPr>
          <p:cNvPr id="14" name="TextBox 13">
            <a:extLst>
              <a:ext uri="{FF2B5EF4-FFF2-40B4-BE49-F238E27FC236}">
                <a16:creationId xmlns:a16="http://schemas.microsoft.com/office/drawing/2014/main" id="{8DA259EE-CE0E-424A-9818-EE18E55A0936}"/>
              </a:ext>
            </a:extLst>
          </p:cNvPr>
          <p:cNvSpPr txBox="1"/>
          <p:nvPr/>
        </p:nvSpPr>
        <p:spPr>
          <a:xfrm>
            <a:off x="9461418" y="4232320"/>
            <a:ext cx="2099847" cy="769441"/>
          </a:xfrm>
          <a:prstGeom prst="rect">
            <a:avLst/>
          </a:prstGeom>
          <a:noFill/>
        </p:spPr>
        <p:txBody>
          <a:bodyPr wrap="square">
            <a:spAutoFit/>
          </a:bodyPr>
          <a:lstStyle/>
          <a:p>
            <a:pPr algn="ctr"/>
            <a:r>
              <a:rPr lang="en-US" altLang="ko-KR" sz="2200" dirty="0">
                <a:solidFill>
                  <a:schemeClr val="bg1"/>
                </a:solidFill>
              </a:rPr>
              <a:t>(4) </a:t>
            </a:r>
            <a:r>
              <a:rPr lang="ko-KR" altLang="en-US" sz="2200" dirty="0">
                <a:solidFill>
                  <a:schemeClr val="bg1"/>
                </a:solidFill>
              </a:rPr>
              <a:t>언니</a:t>
            </a:r>
            <a:endParaRPr lang="en-US" altLang="ko-KR" sz="2200" dirty="0">
              <a:solidFill>
                <a:schemeClr val="bg1"/>
              </a:solidFill>
            </a:endParaRPr>
          </a:p>
          <a:p>
            <a:pPr algn="ctr"/>
            <a:r>
              <a:rPr lang="en-US" altLang="ko-KR" sz="2200" dirty="0">
                <a:solidFill>
                  <a:schemeClr val="bg1"/>
                </a:solidFill>
              </a:rPr>
              <a:t> </a:t>
            </a:r>
            <a:r>
              <a:rPr lang="ko-KR" altLang="en-US" sz="2200" dirty="0">
                <a:solidFill>
                  <a:schemeClr val="bg1"/>
                </a:solidFill>
              </a:rPr>
              <a:t> </a:t>
            </a:r>
            <a:r>
              <a:rPr lang="en-US" altLang="ko-KR" sz="2200" dirty="0">
                <a:solidFill>
                  <a:schemeClr val="bg1"/>
                </a:solidFill>
              </a:rPr>
              <a:t>[older sister] </a:t>
            </a:r>
            <a:endParaRPr lang="en-US" sz="2200" dirty="0">
              <a:solidFill>
                <a:schemeClr val="bg1"/>
              </a:solidFill>
            </a:endParaRPr>
          </a:p>
        </p:txBody>
      </p:sp>
    </p:spTree>
    <p:extLst>
      <p:ext uri="{BB962C8B-B14F-4D97-AF65-F5344CB8AC3E}">
        <p14:creationId xmlns:p14="http://schemas.microsoft.com/office/powerpoint/2010/main" val="736301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CONCLUSION</a:t>
            </a:r>
          </a:p>
        </p:txBody>
      </p:sp>
      <p:sp>
        <p:nvSpPr>
          <p:cNvPr id="5" name="Content Placeholder 4"/>
          <p:cNvSpPr>
            <a:spLocks noGrp="1"/>
          </p:cNvSpPr>
          <p:nvPr>
            <p:ph idx="1"/>
          </p:nvPr>
        </p:nvSpPr>
        <p:spPr>
          <a:xfrm>
            <a:off x="579582" y="1376652"/>
            <a:ext cx="10515600" cy="4351338"/>
          </a:xfrm>
        </p:spPr>
        <p:txBody>
          <a:bodyPr>
            <a:normAutofit/>
          </a:bodyPr>
          <a:lstStyle/>
          <a:p>
            <a:pPr marL="0" indent="0" algn="just">
              <a:buNone/>
            </a:pPr>
            <a:r>
              <a:rPr lang="en-US" sz="2200" dirty="0">
                <a:solidFill>
                  <a:schemeClr val="bg1"/>
                </a:solidFill>
              </a:rPr>
              <a:t>	Based on the results of the research on the elements of Korean culture in the book 'Integrated Korean Language Book for Intermediate Level 3 for Indonesian Learners' published by </a:t>
            </a:r>
            <a:r>
              <a:rPr lang="en-US" sz="2200" dirty="0" err="1">
                <a:solidFill>
                  <a:schemeClr val="bg1"/>
                </a:solidFill>
              </a:rPr>
              <a:t>Kookmin</a:t>
            </a:r>
            <a:r>
              <a:rPr lang="en-US" sz="2200" dirty="0">
                <a:solidFill>
                  <a:schemeClr val="bg1"/>
                </a:solidFill>
              </a:rPr>
              <a:t> Book and the Korea Foundation, an analysis was conducted using the semiotic approach and Peircean theory of signs, including icons, indexes, and symbols. Furthermore, an additional analysis was performed using </a:t>
            </a:r>
            <a:r>
              <a:rPr lang="en-US" sz="2200" dirty="0" err="1">
                <a:solidFill>
                  <a:schemeClr val="bg1"/>
                </a:solidFill>
              </a:rPr>
              <a:t>Kontjoroningrat's</a:t>
            </a:r>
            <a:r>
              <a:rPr lang="en-US" sz="2200" dirty="0">
                <a:solidFill>
                  <a:schemeClr val="bg1"/>
                </a:solidFill>
              </a:rPr>
              <a:t> theoretical approach, which identifies seven elements of culture: language system, knowledge system, social system, </a:t>
            </a:r>
            <a:r>
              <a:rPr lang="en-US" sz="2000" dirty="0">
                <a:solidFill>
                  <a:schemeClr val="bg1"/>
                </a:solidFill>
              </a:rPr>
              <a:t>The system of living </a:t>
            </a:r>
            <a:r>
              <a:rPr lang="en-US" sz="2200" dirty="0">
                <a:solidFill>
                  <a:schemeClr val="bg1"/>
                </a:solidFill>
              </a:rPr>
              <a:t>equipment and technology, religious system, livelihood system, and art.</a:t>
            </a:r>
          </a:p>
          <a:p>
            <a:pPr marL="0" indent="0" algn="just">
              <a:buNone/>
            </a:pPr>
            <a:r>
              <a:rPr lang="en-US" sz="2200" dirty="0">
                <a:solidFill>
                  <a:schemeClr val="bg1"/>
                </a:solidFill>
              </a:rPr>
              <a:t>	Based on the results of the analysis, it was found that the elements of culture in index and symbol sign have not been fully represented. However, in the icon sign, almost all cultural elements are included, except for the language system.</a:t>
            </a:r>
          </a:p>
        </p:txBody>
      </p:sp>
    </p:spTree>
    <p:extLst>
      <p:ext uri="{BB962C8B-B14F-4D97-AF65-F5344CB8AC3E}">
        <p14:creationId xmlns:p14="http://schemas.microsoft.com/office/powerpoint/2010/main" val="2965204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1347</TotalTime>
  <Words>1226</Words>
  <Application>Microsoft Office PowerPoint</Application>
  <PresentationFormat>Widescreen</PresentationFormat>
  <Paragraphs>107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Batang</vt:lpstr>
      <vt:lpstr>Arial</vt:lpstr>
      <vt:lpstr>Calibri</vt:lpstr>
      <vt:lpstr>Calibri Light</vt:lpstr>
      <vt:lpstr>Office Theme</vt:lpstr>
      <vt:lpstr>Analysis of Cultural Elements in the Integrated Korean Language Book for Intermediate Level 3 for Indonesian Learners through Index, Icon, and Symbol.</vt:lpstr>
      <vt:lpstr>INTRODUCTION</vt:lpstr>
      <vt:lpstr>LITERATURE REVIEW</vt:lpstr>
      <vt:lpstr>METHOD</vt:lpstr>
      <vt:lpstr>FINDING AND DISCUSSION</vt:lpstr>
      <vt:lpstr>FINDING AND DISCUSSION</vt:lpstr>
      <vt:lpstr>FINDING AND DISCUSSION</vt:lpstr>
      <vt:lpstr>FINDING AND DISCUSSION</vt:lpstr>
      <vt:lpstr>CONCLUSION</vt:lpstr>
      <vt:lpstr>REFERENCES</vt:lpstr>
      <vt:lpstr>THANK YOU!</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ismail - [2010]</dc:creator>
  <cp:lastModifiedBy>Puterimas Arum</cp:lastModifiedBy>
  <cp:revision>14</cp:revision>
  <dcterms:created xsi:type="dcterms:W3CDTF">2023-04-14T06:04:15Z</dcterms:created>
  <dcterms:modified xsi:type="dcterms:W3CDTF">2023-07-27T02:34:34Z</dcterms:modified>
</cp:coreProperties>
</file>