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4" r:id="rId7"/>
    <p:sldId id="267" r:id="rId8"/>
    <p:sldId id="266" r:id="rId9"/>
    <p:sldId id="261"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68" d="100"/>
          <a:sy n="68" d="100"/>
        </p:scale>
        <p:origin x="54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278C43-7C78-4843-9DB0-26079ABFD95C}" type="datetimeFigureOut">
              <a:rPr lang="en-US" smtClean="0"/>
              <a:t>7/27/2023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278C43-7C78-4843-9DB0-26079ABFD95C}" type="datetimeFigureOut">
              <a:rPr lang="en-US" smtClean="0"/>
              <a:t>7/27/2023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278C43-7C78-4843-9DB0-26079ABFD95C}" type="datetimeFigureOut">
              <a:rPr lang="en-US" smtClean="0"/>
              <a:t>7/27/2023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7/27/2023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oi.org/10.17509/bs_jpbsp.v15i1.802" TargetMode="External"/><Relationship Id="rId2" Type="http://schemas.openxmlformats.org/officeDocument/2006/relationships/hyperlink" Target="http://proceedings.upi.edu/index.php/riksabahasa/article/view/847" TargetMode="External"/><Relationship Id="rId1" Type="http://schemas.openxmlformats.org/officeDocument/2006/relationships/slideLayout" Target="../slideLayouts/slideLayout2.xml"/><Relationship Id="rId4" Type="http://schemas.openxmlformats.org/officeDocument/2006/relationships/hyperlink" Target="http://jurnalpuitika.fib.unand.ac.id/index.php/jurnalpuitika/article/view/10/7"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89807" y="895405"/>
            <a:ext cx="11812385" cy="879475"/>
          </a:xfrm>
        </p:spPr>
        <p:txBody>
          <a:bodyPr>
            <a:noAutofit/>
          </a:bodyPr>
          <a:lstStyle/>
          <a:p>
            <a:r>
              <a:rPr lang="en-US" sz="2800" b="1" dirty="0" smtClean="0">
                <a:solidFill>
                  <a:schemeClr val="bg1"/>
                </a:solidFill>
                <a:latin typeface="+mn-lt"/>
                <a:cs typeface="Times New Roman" panose="02020603050405020304" pitchFamily="18" charset="0"/>
              </a:rPr>
              <a:t>A LITTERATURE STUDY OF PHONOLOGYCAL INTERFERENCE IN FRENCH BIPA STUDENTS</a:t>
            </a:r>
            <a:endParaRPr lang="en-US" sz="2800" b="1" dirty="0">
              <a:solidFill>
                <a:schemeClr val="bg1"/>
              </a:solidFill>
              <a:latin typeface="+mn-lt"/>
              <a:cs typeface="Times New Roman" panose="02020603050405020304" pitchFamily="18" charset="0"/>
            </a:endParaRPr>
          </a:p>
        </p:txBody>
      </p:sp>
      <p:sp>
        <p:nvSpPr>
          <p:cNvPr id="6" name="Subtitle 5"/>
          <p:cNvSpPr>
            <a:spLocks noGrp="1"/>
          </p:cNvSpPr>
          <p:nvPr>
            <p:ph type="subTitle" idx="1"/>
          </p:nvPr>
        </p:nvSpPr>
        <p:spPr>
          <a:xfrm>
            <a:off x="551410" y="1966694"/>
            <a:ext cx="11089177" cy="940248"/>
          </a:xfrm>
        </p:spPr>
        <p:txBody>
          <a:bodyPr>
            <a:normAutofit/>
          </a:bodyPr>
          <a:lstStyle/>
          <a:p>
            <a:pPr>
              <a:lnSpc>
                <a:spcPct val="100000"/>
              </a:lnSpc>
            </a:pPr>
            <a:r>
              <a:rPr lang="en-US" sz="1600" b="1" dirty="0" smtClean="0">
                <a:solidFill>
                  <a:schemeClr val="bg1"/>
                </a:solidFill>
              </a:rPr>
              <a:t>Salma </a:t>
            </a:r>
            <a:r>
              <a:rPr lang="en-US" sz="1600" b="1" dirty="0" err="1" smtClean="0">
                <a:solidFill>
                  <a:schemeClr val="bg1"/>
                </a:solidFill>
              </a:rPr>
              <a:t>Hanifah</a:t>
            </a:r>
            <a:r>
              <a:rPr lang="en-US" sz="1600" b="1" dirty="0" smtClean="0">
                <a:solidFill>
                  <a:schemeClr val="bg1"/>
                </a:solidFill>
              </a:rPr>
              <a:t> </a:t>
            </a:r>
            <a:r>
              <a:rPr lang="en-US" sz="1600" b="1" dirty="0" err="1" smtClean="0">
                <a:solidFill>
                  <a:schemeClr val="bg1"/>
                </a:solidFill>
              </a:rPr>
              <a:t>Yusrizal</a:t>
            </a:r>
            <a:r>
              <a:rPr lang="en-ID" sz="2000" b="1" baseline="30000" dirty="0">
                <a:solidFill>
                  <a:prstClr val="white"/>
                </a:solidFill>
                <a:latin typeface="Times New Roman" panose="02020603050405020304" pitchFamily="18" charset="0"/>
                <a:cs typeface="Times New Roman" panose="02020603050405020304" pitchFamily="18" charset="0"/>
              </a:rPr>
              <a:t>1</a:t>
            </a:r>
            <a:r>
              <a:rPr lang="en-ID" sz="2000" b="1" dirty="0" smtClean="0">
                <a:solidFill>
                  <a:prstClr val="white"/>
                </a:solidFill>
                <a:latin typeface="Times New Roman" panose="02020603050405020304" pitchFamily="18" charset="0"/>
                <a:cs typeface="Times New Roman" panose="02020603050405020304" pitchFamily="18" charset="0"/>
              </a:rPr>
              <a:t>*, </a:t>
            </a:r>
            <a:r>
              <a:rPr lang="en-US" sz="1600" b="1" dirty="0" err="1" smtClean="0">
                <a:solidFill>
                  <a:schemeClr val="bg1"/>
                </a:solidFill>
              </a:rPr>
              <a:t>Nuny</a:t>
            </a:r>
            <a:r>
              <a:rPr lang="en-US" sz="1600" b="1" dirty="0" smtClean="0">
                <a:solidFill>
                  <a:schemeClr val="bg1"/>
                </a:solidFill>
              </a:rPr>
              <a:t> </a:t>
            </a:r>
            <a:r>
              <a:rPr lang="en-US" sz="1600" b="1" dirty="0" err="1" smtClean="0">
                <a:solidFill>
                  <a:schemeClr val="bg1"/>
                </a:solidFill>
              </a:rPr>
              <a:t>Sulistiani</a:t>
            </a:r>
            <a:r>
              <a:rPr lang="en-US" sz="1600" b="1" dirty="0" smtClean="0">
                <a:solidFill>
                  <a:schemeClr val="bg1"/>
                </a:solidFill>
              </a:rPr>
              <a:t> Idris</a:t>
            </a:r>
            <a:r>
              <a:rPr lang="en-ID" sz="2000" b="1" baseline="30000" dirty="0" smtClean="0">
                <a:solidFill>
                  <a:prstClr val="white"/>
                </a:solidFill>
                <a:latin typeface="Times New Roman" panose="02020603050405020304" pitchFamily="18" charset="0"/>
                <a:cs typeface="Times New Roman" panose="02020603050405020304" pitchFamily="18" charset="0"/>
              </a:rPr>
              <a:t>2</a:t>
            </a:r>
            <a:r>
              <a:rPr lang="en-ID" sz="2000" b="1" dirty="0" smtClean="0">
                <a:solidFill>
                  <a:prstClr val="white"/>
                </a:solidFill>
                <a:latin typeface="Times New Roman" panose="02020603050405020304" pitchFamily="18" charset="0"/>
                <a:cs typeface="Times New Roman" panose="02020603050405020304" pitchFamily="18" charset="0"/>
              </a:rPr>
              <a:t>, </a:t>
            </a:r>
          </a:p>
          <a:p>
            <a:pPr>
              <a:lnSpc>
                <a:spcPct val="100000"/>
              </a:lnSpc>
            </a:pPr>
            <a:r>
              <a:rPr lang="en-US" sz="1600" b="1" dirty="0" smtClean="0">
                <a:solidFill>
                  <a:schemeClr val="bg1"/>
                </a:solidFill>
              </a:rPr>
              <a:t>Indonesian University of Education</a:t>
            </a:r>
            <a:endParaRPr lang="en-US" sz="1600" b="1" dirty="0">
              <a:solidFill>
                <a:schemeClr val="bg1"/>
              </a:solidFill>
            </a:endParaRPr>
          </a:p>
        </p:txBody>
      </p:sp>
      <p:sp>
        <p:nvSpPr>
          <p:cNvPr id="7" name="Title 4"/>
          <p:cNvSpPr txBox="1">
            <a:spLocks/>
          </p:cNvSpPr>
          <p:nvPr/>
        </p:nvSpPr>
        <p:spPr>
          <a:xfrm>
            <a:off x="1590501" y="1649569"/>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smtClean="0">
                <a:solidFill>
                  <a:schemeClr val="bg1"/>
                </a:solidFill>
                <a:latin typeface="+mn-lt"/>
                <a:cs typeface="Times New Roman" panose="02020603050405020304" pitchFamily="18" charset="0"/>
              </a:rPr>
              <a:t>No. Abstract: ABS-ICOLLITE-23200</a:t>
            </a:r>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REFERENCES</a:t>
            </a:r>
            <a:endParaRPr lang="en-US" b="1" dirty="0">
              <a:solidFill>
                <a:schemeClr val="bg1"/>
              </a:solidFill>
              <a:latin typeface="+mn-lt"/>
            </a:endParaRPr>
          </a:p>
        </p:txBody>
      </p:sp>
      <p:sp>
        <p:nvSpPr>
          <p:cNvPr id="5" name="Content Placeholder 4"/>
          <p:cNvSpPr>
            <a:spLocks noGrp="1"/>
          </p:cNvSpPr>
          <p:nvPr>
            <p:ph idx="1"/>
          </p:nvPr>
        </p:nvSpPr>
        <p:spPr>
          <a:xfrm>
            <a:off x="579582" y="1376652"/>
            <a:ext cx="11005960" cy="4351338"/>
          </a:xfrm>
        </p:spPr>
        <p:txBody>
          <a:bodyPr>
            <a:noAutofit/>
          </a:bodyPr>
          <a:lstStyle/>
          <a:p>
            <a:pPr marL="457200" marR="0" indent="-457200" algn="just">
              <a:lnSpc>
                <a:spcPct val="150000"/>
              </a:lnSpc>
              <a:spcBef>
                <a:spcPts val="0"/>
              </a:spcBef>
              <a:spcAft>
                <a:spcPts val="0"/>
              </a:spcAft>
            </a:pPr>
            <a:r>
              <a:rPr lang="en-US" sz="1300" dirty="0" err="1">
                <a:solidFill>
                  <a:schemeClr val="bg1"/>
                </a:solidFill>
                <a:ea typeface="Calibri" panose="020F0502020204030204" pitchFamily="34" charset="0"/>
                <a:cs typeface="Times New Roman" panose="02020603050405020304" pitchFamily="18" charset="0"/>
              </a:rPr>
              <a:t>Alwi</a:t>
            </a:r>
            <a:r>
              <a:rPr lang="en-US" sz="1300" dirty="0">
                <a:solidFill>
                  <a:schemeClr val="bg1"/>
                </a:solidFill>
                <a:ea typeface="Calibri" panose="020F0502020204030204" pitchFamily="34" charset="0"/>
                <a:cs typeface="Times New Roman" panose="02020603050405020304" pitchFamily="18" charset="0"/>
              </a:rPr>
              <a:t>, H., </a:t>
            </a:r>
            <a:r>
              <a:rPr lang="en-US" sz="1300" dirty="0" err="1">
                <a:solidFill>
                  <a:schemeClr val="bg1"/>
                </a:solidFill>
                <a:ea typeface="Calibri" panose="020F0502020204030204" pitchFamily="34" charset="0"/>
                <a:cs typeface="Times New Roman" panose="02020603050405020304" pitchFamily="18" charset="0"/>
              </a:rPr>
              <a:t>Dardjowidjojo</a:t>
            </a:r>
            <a:r>
              <a:rPr lang="en-US" sz="1300" dirty="0">
                <a:solidFill>
                  <a:schemeClr val="bg1"/>
                </a:solidFill>
                <a:ea typeface="Calibri" panose="020F0502020204030204" pitchFamily="34" charset="0"/>
                <a:cs typeface="Times New Roman" panose="02020603050405020304" pitchFamily="18" charset="0"/>
              </a:rPr>
              <a:t>, S., </a:t>
            </a:r>
            <a:r>
              <a:rPr lang="en-US" sz="1300" dirty="0" err="1">
                <a:solidFill>
                  <a:schemeClr val="bg1"/>
                </a:solidFill>
                <a:ea typeface="Calibri" panose="020F0502020204030204" pitchFamily="34" charset="0"/>
                <a:cs typeface="Times New Roman" panose="02020603050405020304" pitchFamily="18" charset="0"/>
              </a:rPr>
              <a:t>Lapoliwa</a:t>
            </a:r>
            <a:r>
              <a:rPr lang="en-US" sz="1300" dirty="0">
                <a:solidFill>
                  <a:schemeClr val="bg1"/>
                </a:solidFill>
                <a:ea typeface="Calibri" panose="020F0502020204030204" pitchFamily="34" charset="0"/>
                <a:cs typeface="Times New Roman" panose="02020603050405020304" pitchFamily="18" charset="0"/>
              </a:rPr>
              <a:t>, H., &amp; </a:t>
            </a:r>
            <a:r>
              <a:rPr lang="en-US" sz="1300" dirty="0" err="1">
                <a:solidFill>
                  <a:schemeClr val="bg1"/>
                </a:solidFill>
                <a:ea typeface="Calibri" panose="020F0502020204030204" pitchFamily="34" charset="0"/>
                <a:cs typeface="Times New Roman" panose="02020603050405020304" pitchFamily="18" charset="0"/>
              </a:rPr>
              <a:t>Moeliono</a:t>
            </a:r>
            <a:r>
              <a:rPr lang="en-US" sz="1300" dirty="0">
                <a:solidFill>
                  <a:schemeClr val="bg1"/>
                </a:solidFill>
                <a:ea typeface="Calibri" panose="020F0502020204030204" pitchFamily="34" charset="0"/>
                <a:cs typeface="Times New Roman" panose="02020603050405020304" pitchFamily="18" charset="0"/>
              </a:rPr>
              <a:t>, A.N. (2003). </a:t>
            </a:r>
            <a:r>
              <a:rPr lang="en-US" sz="1300" i="1" dirty="0">
                <a:solidFill>
                  <a:schemeClr val="bg1"/>
                </a:solidFill>
                <a:ea typeface="Calibri" panose="020F0502020204030204" pitchFamily="34" charset="0"/>
                <a:cs typeface="Times New Roman" panose="02020603050405020304" pitchFamily="18" charset="0"/>
              </a:rPr>
              <a:t>Tata Bahasa Baku Bahasa Indonesia (</a:t>
            </a:r>
            <a:r>
              <a:rPr lang="en-US" sz="1300" i="1" dirty="0" err="1">
                <a:solidFill>
                  <a:schemeClr val="bg1"/>
                </a:solidFill>
                <a:ea typeface="Calibri" panose="020F0502020204030204" pitchFamily="34" charset="0"/>
                <a:cs typeface="Times New Roman" panose="02020603050405020304" pitchFamily="18" charset="0"/>
              </a:rPr>
              <a:t>Edisi</a:t>
            </a:r>
            <a:r>
              <a:rPr lang="en-US" sz="1300" i="1" dirty="0">
                <a:solidFill>
                  <a:schemeClr val="bg1"/>
                </a:solidFill>
                <a:ea typeface="Calibri" panose="020F0502020204030204" pitchFamily="34" charset="0"/>
                <a:cs typeface="Times New Roman" panose="02020603050405020304" pitchFamily="18" charset="0"/>
              </a:rPr>
              <a:t> III)</a:t>
            </a:r>
            <a:r>
              <a:rPr lang="en-US" sz="1300" dirty="0">
                <a:solidFill>
                  <a:schemeClr val="bg1"/>
                </a:solidFill>
                <a:ea typeface="Calibri" panose="020F0502020204030204" pitchFamily="34" charset="0"/>
                <a:cs typeface="Times New Roman" panose="02020603050405020304" pitchFamily="18" charset="0"/>
              </a:rPr>
              <a:t>. Jakarta: </a:t>
            </a:r>
            <a:r>
              <a:rPr lang="en-US" sz="1300" dirty="0" err="1">
                <a:solidFill>
                  <a:schemeClr val="bg1"/>
                </a:solidFill>
                <a:ea typeface="Calibri" panose="020F0502020204030204" pitchFamily="34" charset="0"/>
                <a:cs typeface="Times New Roman" panose="02020603050405020304" pitchFamily="18" charset="0"/>
              </a:rPr>
              <a:t>Balai</a:t>
            </a:r>
            <a:r>
              <a:rPr lang="en-US" sz="1300" dirty="0">
                <a:solidFill>
                  <a:schemeClr val="bg1"/>
                </a:solidFill>
                <a:ea typeface="Calibri" panose="020F0502020204030204" pitchFamily="34" charset="0"/>
                <a:cs typeface="Times New Roman" panose="02020603050405020304" pitchFamily="18" charset="0"/>
              </a:rPr>
              <a:t> </a:t>
            </a:r>
            <a:r>
              <a:rPr lang="en-US" sz="1300" dirty="0" err="1">
                <a:solidFill>
                  <a:schemeClr val="bg1"/>
                </a:solidFill>
                <a:ea typeface="Calibri" panose="020F0502020204030204" pitchFamily="34" charset="0"/>
                <a:cs typeface="Times New Roman" panose="02020603050405020304" pitchFamily="18" charset="0"/>
              </a:rPr>
              <a:t>Pustaka</a:t>
            </a:r>
            <a:r>
              <a:rPr lang="en-US" sz="1300" dirty="0">
                <a:solidFill>
                  <a:schemeClr val="bg1"/>
                </a:solidFill>
                <a:ea typeface="Calibri" panose="020F0502020204030204" pitchFamily="34" charset="0"/>
                <a:cs typeface="Times New Roman" panose="02020603050405020304" pitchFamily="18" charset="0"/>
              </a:rPr>
              <a:t>.</a:t>
            </a:r>
          </a:p>
          <a:p>
            <a:pPr marL="457200" marR="0" indent="-457200" algn="just">
              <a:lnSpc>
                <a:spcPct val="150000"/>
              </a:lnSpc>
              <a:spcBef>
                <a:spcPts val="0"/>
              </a:spcBef>
              <a:spcAft>
                <a:spcPts val="0"/>
              </a:spcAft>
            </a:pPr>
            <a:r>
              <a:rPr lang="en-US" sz="1300" dirty="0" err="1" smtClean="0">
                <a:solidFill>
                  <a:schemeClr val="bg1"/>
                </a:solidFill>
                <a:ea typeface="Calibri" panose="020F0502020204030204" pitchFamily="34" charset="0"/>
                <a:cs typeface="Times New Roman" panose="02020603050405020304" pitchFamily="18" charset="0"/>
              </a:rPr>
              <a:t>Adityarini</a:t>
            </a:r>
            <a:r>
              <a:rPr lang="en-US" sz="1300" dirty="0">
                <a:solidFill>
                  <a:schemeClr val="bg1"/>
                </a:solidFill>
                <a:ea typeface="Calibri" panose="020F0502020204030204" pitchFamily="34" charset="0"/>
                <a:cs typeface="Times New Roman" panose="02020603050405020304" pitchFamily="18" charset="0"/>
              </a:rPr>
              <a:t>, I.A.P, </a:t>
            </a:r>
            <a:r>
              <a:rPr lang="en-US" sz="1300" dirty="0" err="1">
                <a:solidFill>
                  <a:schemeClr val="bg1"/>
                </a:solidFill>
                <a:ea typeface="Calibri" panose="020F0502020204030204" pitchFamily="34" charset="0"/>
                <a:cs typeface="Times New Roman" panose="02020603050405020304" pitchFamily="18" charset="0"/>
              </a:rPr>
              <a:t>Pastika</a:t>
            </a:r>
            <a:r>
              <a:rPr lang="en-US" sz="1300" dirty="0">
                <a:solidFill>
                  <a:schemeClr val="bg1"/>
                </a:solidFill>
                <a:ea typeface="Calibri" panose="020F0502020204030204" pitchFamily="34" charset="0"/>
                <a:cs typeface="Times New Roman" panose="02020603050405020304" pitchFamily="18" charset="0"/>
              </a:rPr>
              <a:t>, I.W </a:t>
            </a:r>
            <a:r>
              <a:rPr lang="en-US" sz="1300" dirty="0" err="1">
                <a:solidFill>
                  <a:schemeClr val="bg1"/>
                </a:solidFill>
                <a:ea typeface="Calibri" panose="020F0502020204030204" pitchFamily="34" charset="0"/>
                <a:cs typeface="Times New Roman" panose="02020603050405020304" pitchFamily="18" charset="0"/>
              </a:rPr>
              <a:t>dan</a:t>
            </a:r>
            <a:r>
              <a:rPr lang="en-US" sz="1300" dirty="0">
                <a:solidFill>
                  <a:schemeClr val="bg1"/>
                </a:solidFill>
                <a:ea typeface="Calibri" panose="020F0502020204030204" pitchFamily="34" charset="0"/>
                <a:cs typeface="Times New Roman" panose="02020603050405020304" pitchFamily="18" charset="0"/>
              </a:rPr>
              <a:t> </a:t>
            </a:r>
            <a:r>
              <a:rPr lang="en-US" sz="1300" dirty="0" err="1">
                <a:solidFill>
                  <a:schemeClr val="bg1"/>
                </a:solidFill>
                <a:ea typeface="Calibri" panose="020F0502020204030204" pitchFamily="34" charset="0"/>
                <a:cs typeface="Times New Roman" panose="02020603050405020304" pitchFamily="18" charset="0"/>
              </a:rPr>
              <a:t>Sedeng</a:t>
            </a:r>
            <a:r>
              <a:rPr lang="en-US" sz="1300" dirty="0">
                <a:solidFill>
                  <a:schemeClr val="bg1"/>
                </a:solidFill>
                <a:ea typeface="Calibri" panose="020F0502020204030204" pitchFamily="34" charset="0"/>
                <a:cs typeface="Times New Roman" panose="02020603050405020304" pitchFamily="18" charset="0"/>
              </a:rPr>
              <a:t>, I.N. (2020). </a:t>
            </a:r>
            <a:r>
              <a:rPr lang="en-US" sz="1300" dirty="0" err="1">
                <a:solidFill>
                  <a:schemeClr val="bg1"/>
                </a:solidFill>
                <a:ea typeface="Calibri" panose="020F0502020204030204" pitchFamily="34" charset="0"/>
                <a:cs typeface="Times New Roman" panose="02020603050405020304" pitchFamily="18" charset="0"/>
              </a:rPr>
              <a:t>Interferensi</a:t>
            </a:r>
            <a:r>
              <a:rPr lang="en-US" sz="1300" dirty="0">
                <a:solidFill>
                  <a:schemeClr val="bg1"/>
                </a:solidFill>
                <a:ea typeface="Calibri" panose="020F0502020204030204" pitchFamily="34" charset="0"/>
                <a:cs typeface="Times New Roman" panose="02020603050405020304" pitchFamily="18" charset="0"/>
              </a:rPr>
              <a:t> </a:t>
            </a:r>
            <a:r>
              <a:rPr lang="en-US" sz="1300" dirty="0" err="1">
                <a:solidFill>
                  <a:schemeClr val="bg1"/>
                </a:solidFill>
                <a:ea typeface="Calibri" panose="020F0502020204030204" pitchFamily="34" charset="0"/>
                <a:cs typeface="Times New Roman" panose="02020603050405020304" pitchFamily="18" charset="0"/>
              </a:rPr>
              <a:t>Fonologi</a:t>
            </a:r>
            <a:r>
              <a:rPr lang="en-US" sz="1300" dirty="0">
                <a:solidFill>
                  <a:schemeClr val="bg1"/>
                </a:solidFill>
                <a:ea typeface="Calibri" panose="020F0502020204030204" pitchFamily="34" charset="0"/>
                <a:cs typeface="Times New Roman" panose="02020603050405020304" pitchFamily="18" charset="0"/>
              </a:rPr>
              <a:t> </a:t>
            </a:r>
            <a:r>
              <a:rPr lang="en-US" sz="1300" dirty="0" err="1">
                <a:solidFill>
                  <a:schemeClr val="bg1"/>
                </a:solidFill>
                <a:ea typeface="Calibri" panose="020F0502020204030204" pitchFamily="34" charset="0"/>
                <a:cs typeface="Times New Roman" panose="02020603050405020304" pitchFamily="18" charset="0"/>
              </a:rPr>
              <a:t>Pada</a:t>
            </a:r>
            <a:r>
              <a:rPr lang="en-US" sz="1300" dirty="0">
                <a:solidFill>
                  <a:schemeClr val="bg1"/>
                </a:solidFill>
                <a:ea typeface="Calibri" panose="020F0502020204030204" pitchFamily="34" charset="0"/>
                <a:cs typeface="Times New Roman" panose="02020603050405020304" pitchFamily="18" charset="0"/>
              </a:rPr>
              <a:t> </a:t>
            </a:r>
            <a:r>
              <a:rPr lang="en-US" sz="1300" dirty="0" err="1">
                <a:solidFill>
                  <a:schemeClr val="bg1"/>
                </a:solidFill>
                <a:ea typeface="Calibri" panose="020F0502020204030204" pitchFamily="34" charset="0"/>
                <a:cs typeface="Times New Roman" panose="02020603050405020304" pitchFamily="18" charset="0"/>
              </a:rPr>
              <a:t>Pemelajar</a:t>
            </a:r>
            <a:r>
              <a:rPr lang="en-US" sz="1300" dirty="0">
                <a:solidFill>
                  <a:schemeClr val="bg1"/>
                </a:solidFill>
                <a:ea typeface="Calibri" panose="020F0502020204030204" pitchFamily="34" charset="0"/>
                <a:cs typeface="Times New Roman" panose="02020603050405020304" pitchFamily="18" charset="0"/>
              </a:rPr>
              <a:t> BIPA </a:t>
            </a:r>
            <a:r>
              <a:rPr lang="en-US" sz="1300" dirty="0" err="1">
                <a:solidFill>
                  <a:schemeClr val="bg1"/>
                </a:solidFill>
                <a:ea typeface="Calibri" panose="020F0502020204030204" pitchFamily="34" charset="0"/>
                <a:cs typeface="Times New Roman" panose="02020603050405020304" pitchFamily="18" charset="0"/>
              </a:rPr>
              <a:t>Asal</a:t>
            </a:r>
            <a:r>
              <a:rPr lang="en-US" sz="1300" dirty="0">
                <a:solidFill>
                  <a:schemeClr val="bg1"/>
                </a:solidFill>
                <a:ea typeface="Calibri" panose="020F0502020204030204" pitchFamily="34" charset="0"/>
                <a:cs typeface="Times New Roman" panose="02020603050405020304" pitchFamily="18" charset="0"/>
              </a:rPr>
              <a:t> </a:t>
            </a:r>
            <a:r>
              <a:rPr lang="en-US" sz="1300" dirty="0" err="1">
                <a:solidFill>
                  <a:schemeClr val="bg1"/>
                </a:solidFill>
                <a:ea typeface="Calibri" panose="020F0502020204030204" pitchFamily="34" charset="0"/>
                <a:cs typeface="Times New Roman" panose="02020603050405020304" pitchFamily="18" charset="0"/>
              </a:rPr>
              <a:t>Eropa</a:t>
            </a:r>
            <a:r>
              <a:rPr lang="en-US" sz="1300" dirty="0">
                <a:solidFill>
                  <a:schemeClr val="bg1"/>
                </a:solidFill>
                <a:ea typeface="Calibri" panose="020F0502020204030204" pitchFamily="34" charset="0"/>
                <a:cs typeface="Times New Roman" panose="02020603050405020304" pitchFamily="18" charset="0"/>
              </a:rPr>
              <a:t> di Bali. </a:t>
            </a:r>
            <a:r>
              <a:rPr lang="en-US" sz="1300" i="1" dirty="0" err="1">
                <a:solidFill>
                  <a:schemeClr val="bg1"/>
                </a:solidFill>
                <a:ea typeface="Calibri" panose="020F0502020204030204" pitchFamily="34" charset="0"/>
                <a:cs typeface="Times New Roman" panose="02020603050405020304" pitchFamily="18" charset="0"/>
              </a:rPr>
              <a:t>Aksara</a:t>
            </a:r>
            <a:r>
              <a:rPr lang="en-US" sz="1300" i="1" dirty="0">
                <a:solidFill>
                  <a:schemeClr val="bg1"/>
                </a:solidFill>
                <a:ea typeface="Calibri" panose="020F0502020204030204" pitchFamily="34" charset="0"/>
                <a:cs typeface="Times New Roman" panose="02020603050405020304" pitchFamily="18" charset="0"/>
              </a:rPr>
              <a:t>, 32 (1)</a:t>
            </a:r>
            <a:r>
              <a:rPr lang="en-US" sz="1300" dirty="0">
                <a:solidFill>
                  <a:schemeClr val="bg1"/>
                </a:solidFill>
                <a:ea typeface="Calibri" panose="020F0502020204030204" pitchFamily="34" charset="0"/>
                <a:cs typeface="Times New Roman" panose="02020603050405020304" pitchFamily="18" charset="0"/>
              </a:rPr>
              <a:t>, 167-180. DOI: 10.29255/aksara.v32i1.409.167-186 </a:t>
            </a:r>
          </a:p>
          <a:p>
            <a:pPr marL="457200" marR="0" indent="-457200" algn="just">
              <a:lnSpc>
                <a:spcPct val="150000"/>
              </a:lnSpc>
              <a:spcBef>
                <a:spcPts val="0"/>
              </a:spcBef>
              <a:spcAft>
                <a:spcPts val="0"/>
              </a:spcAft>
            </a:pPr>
            <a:r>
              <a:rPr lang="en-US" sz="1300" dirty="0" err="1" smtClean="0">
                <a:solidFill>
                  <a:schemeClr val="bg1"/>
                </a:solidFill>
                <a:ea typeface="Calibri" panose="020F0502020204030204" pitchFamily="34" charset="0"/>
                <a:cs typeface="Times New Roman" panose="02020603050405020304" pitchFamily="18" charset="0"/>
              </a:rPr>
              <a:t>Grangé</a:t>
            </a:r>
            <a:r>
              <a:rPr lang="en-US" sz="1300" dirty="0">
                <a:solidFill>
                  <a:schemeClr val="bg1"/>
                </a:solidFill>
                <a:ea typeface="Calibri" panose="020F0502020204030204" pitchFamily="34" charset="0"/>
                <a:cs typeface="Times New Roman" panose="02020603050405020304" pitchFamily="18" charset="0"/>
              </a:rPr>
              <a:t>, P. (2019). </a:t>
            </a:r>
            <a:r>
              <a:rPr lang="en-US" sz="1300" dirty="0" err="1">
                <a:solidFill>
                  <a:schemeClr val="bg1"/>
                </a:solidFill>
                <a:ea typeface="Calibri" panose="020F0502020204030204" pitchFamily="34" charset="0"/>
                <a:cs typeface="Times New Roman" panose="02020603050405020304" pitchFamily="18" charset="0"/>
              </a:rPr>
              <a:t>Tantangan</a:t>
            </a:r>
            <a:r>
              <a:rPr lang="en-US" sz="1300" dirty="0">
                <a:solidFill>
                  <a:schemeClr val="bg1"/>
                </a:solidFill>
                <a:ea typeface="Calibri" panose="020F0502020204030204" pitchFamily="34" charset="0"/>
                <a:cs typeface="Times New Roman" panose="02020603050405020304" pitchFamily="18" charset="0"/>
              </a:rPr>
              <a:t> </a:t>
            </a:r>
            <a:r>
              <a:rPr lang="en-US" sz="1300" dirty="0" err="1">
                <a:solidFill>
                  <a:schemeClr val="bg1"/>
                </a:solidFill>
                <a:ea typeface="Calibri" panose="020F0502020204030204" pitchFamily="34" charset="0"/>
                <a:cs typeface="Times New Roman" panose="02020603050405020304" pitchFamily="18" charset="0"/>
              </a:rPr>
              <a:t>Pengajaran</a:t>
            </a:r>
            <a:r>
              <a:rPr lang="en-US" sz="1300" dirty="0">
                <a:solidFill>
                  <a:schemeClr val="bg1"/>
                </a:solidFill>
                <a:ea typeface="Calibri" panose="020F0502020204030204" pitchFamily="34" charset="0"/>
                <a:cs typeface="Times New Roman" panose="02020603050405020304" pitchFamily="18" charset="0"/>
              </a:rPr>
              <a:t> Bahasa Indonesia di </a:t>
            </a:r>
            <a:r>
              <a:rPr lang="en-US" sz="1300" dirty="0" err="1">
                <a:solidFill>
                  <a:schemeClr val="bg1"/>
                </a:solidFill>
                <a:ea typeface="Calibri" panose="020F0502020204030204" pitchFamily="34" charset="0"/>
                <a:cs typeface="Times New Roman" panose="02020603050405020304" pitchFamily="18" charset="0"/>
              </a:rPr>
              <a:t>Prancis</a:t>
            </a:r>
            <a:r>
              <a:rPr lang="en-US" sz="1300" dirty="0">
                <a:solidFill>
                  <a:schemeClr val="bg1"/>
                </a:solidFill>
                <a:ea typeface="Calibri" panose="020F0502020204030204" pitchFamily="34" charset="0"/>
                <a:cs typeface="Times New Roman" panose="02020603050405020304" pitchFamily="18" charset="0"/>
              </a:rPr>
              <a:t>. </a:t>
            </a:r>
            <a:r>
              <a:rPr lang="en-US" sz="1300" i="1" dirty="0">
                <a:solidFill>
                  <a:schemeClr val="bg1"/>
                </a:solidFill>
                <a:ea typeface="Calibri" panose="020F0502020204030204" pitchFamily="34" charset="0"/>
                <a:cs typeface="Times New Roman" panose="02020603050405020304" pitchFamily="18" charset="0"/>
              </a:rPr>
              <a:t>Seminar </a:t>
            </a:r>
            <a:r>
              <a:rPr lang="en-US" sz="1300" i="1" dirty="0" err="1">
                <a:solidFill>
                  <a:schemeClr val="bg1"/>
                </a:solidFill>
                <a:ea typeface="Calibri" panose="020F0502020204030204" pitchFamily="34" charset="0"/>
                <a:cs typeface="Times New Roman" panose="02020603050405020304" pitchFamily="18" charset="0"/>
              </a:rPr>
              <a:t>Internasional</a:t>
            </a:r>
            <a:r>
              <a:rPr lang="en-US" sz="1300" i="1" dirty="0">
                <a:solidFill>
                  <a:schemeClr val="bg1"/>
                </a:solidFill>
                <a:ea typeface="Calibri" panose="020F0502020204030204" pitchFamily="34" charset="0"/>
                <a:cs typeface="Times New Roman" panose="02020603050405020304" pitchFamily="18" charset="0"/>
              </a:rPr>
              <a:t> </a:t>
            </a:r>
            <a:r>
              <a:rPr lang="en-US" sz="1300" i="1" dirty="0" err="1">
                <a:solidFill>
                  <a:schemeClr val="bg1"/>
                </a:solidFill>
                <a:ea typeface="Calibri" panose="020F0502020204030204" pitchFamily="34" charset="0"/>
                <a:cs typeface="Times New Roman" panose="02020603050405020304" pitchFamily="18" charset="0"/>
              </a:rPr>
              <a:t>Riksa</a:t>
            </a:r>
            <a:r>
              <a:rPr lang="en-US" sz="1300" i="1" dirty="0">
                <a:solidFill>
                  <a:schemeClr val="bg1"/>
                </a:solidFill>
                <a:ea typeface="Calibri" panose="020F0502020204030204" pitchFamily="34" charset="0"/>
                <a:cs typeface="Times New Roman" panose="02020603050405020304" pitchFamily="18" charset="0"/>
              </a:rPr>
              <a:t> Bahasa</a:t>
            </a:r>
            <a:r>
              <a:rPr lang="en-US" sz="1300" dirty="0">
                <a:solidFill>
                  <a:schemeClr val="bg1"/>
                </a:solidFill>
                <a:ea typeface="Calibri" panose="020F0502020204030204" pitchFamily="34" charset="0"/>
                <a:cs typeface="Times New Roman" panose="02020603050405020304" pitchFamily="18" charset="0"/>
              </a:rPr>
              <a:t>. </a:t>
            </a:r>
            <a:r>
              <a:rPr lang="en-US" sz="1300" u="sng" dirty="0">
                <a:solidFill>
                  <a:schemeClr val="bg1"/>
                </a:solidFill>
                <a:ea typeface="Calibri" panose="020F0502020204030204" pitchFamily="34" charset="0"/>
                <a:cs typeface="Times New Roman" panose="02020603050405020304" pitchFamily="18" charset="0"/>
                <a:hlinkClick r:id="rId2"/>
              </a:rPr>
              <a:t>http://proceedings.upi.edu/index.php/riksabahasa/article/view/847</a:t>
            </a:r>
            <a:r>
              <a:rPr lang="en-US" sz="1300" dirty="0">
                <a:solidFill>
                  <a:schemeClr val="bg1"/>
                </a:solidFill>
                <a:ea typeface="Calibri" panose="020F0502020204030204" pitchFamily="34" charset="0"/>
                <a:cs typeface="Times New Roman" panose="02020603050405020304" pitchFamily="18" charset="0"/>
              </a:rPr>
              <a:t> </a:t>
            </a:r>
          </a:p>
          <a:p>
            <a:pPr marL="457200" marR="0" indent="-457200" algn="just">
              <a:lnSpc>
                <a:spcPct val="150000"/>
              </a:lnSpc>
              <a:spcBef>
                <a:spcPts val="0"/>
              </a:spcBef>
              <a:spcAft>
                <a:spcPts val="0"/>
              </a:spcAft>
            </a:pPr>
            <a:r>
              <a:rPr lang="en-US" sz="1300" dirty="0" smtClean="0">
                <a:solidFill>
                  <a:schemeClr val="bg1"/>
                </a:solidFill>
                <a:ea typeface="Calibri" panose="020F0502020204030204" pitchFamily="34" charset="0"/>
                <a:cs typeface="Times New Roman" panose="02020603050405020304" pitchFamily="18" charset="0"/>
              </a:rPr>
              <a:t>Lestari</a:t>
            </a:r>
            <a:r>
              <a:rPr lang="en-US" sz="1300" dirty="0">
                <a:solidFill>
                  <a:schemeClr val="bg1"/>
                </a:solidFill>
                <a:ea typeface="Calibri" panose="020F0502020204030204" pitchFamily="34" charset="0"/>
                <a:cs typeface="Times New Roman" panose="02020603050405020304" pitchFamily="18" charset="0"/>
              </a:rPr>
              <a:t>, D. (2021). </a:t>
            </a:r>
            <a:r>
              <a:rPr lang="en-US" sz="1300" dirty="0" err="1">
                <a:solidFill>
                  <a:schemeClr val="bg1"/>
                </a:solidFill>
                <a:ea typeface="Calibri" panose="020F0502020204030204" pitchFamily="34" charset="0"/>
                <a:cs typeface="Times New Roman" panose="02020603050405020304" pitchFamily="18" charset="0"/>
              </a:rPr>
              <a:t>Penerapan</a:t>
            </a:r>
            <a:r>
              <a:rPr lang="en-US" sz="1300" dirty="0">
                <a:solidFill>
                  <a:schemeClr val="bg1"/>
                </a:solidFill>
                <a:ea typeface="Calibri" panose="020F0502020204030204" pitchFamily="34" charset="0"/>
                <a:cs typeface="Times New Roman" panose="02020603050405020304" pitchFamily="18" charset="0"/>
              </a:rPr>
              <a:t> </a:t>
            </a:r>
            <a:r>
              <a:rPr lang="en-US" sz="1300" dirty="0" err="1">
                <a:solidFill>
                  <a:schemeClr val="bg1"/>
                </a:solidFill>
                <a:ea typeface="Calibri" panose="020F0502020204030204" pitchFamily="34" charset="0"/>
                <a:cs typeface="Times New Roman" panose="02020603050405020304" pitchFamily="18" charset="0"/>
              </a:rPr>
              <a:t>Fonetik</a:t>
            </a:r>
            <a:r>
              <a:rPr lang="en-US" sz="1300" dirty="0">
                <a:solidFill>
                  <a:schemeClr val="bg1"/>
                </a:solidFill>
                <a:ea typeface="Calibri" panose="020F0502020204030204" pitchFamily="34" charset="0"/>
                <a:cs typeface="Times New Roman" panose="02020603050405020304" pitchFamily="18" charset="0"/>
              </a:rPr>
              <a:t> </a:t>
            </a:r>
            <a:r>
              <a:rPr lang="en-US" sz="1300" dirty="0" err="1">
                <a:solidFill>
                  <a:schemeClr val="bg1"/>
                </a:solidFill>
                <a:ea typeface="Calibri" panose="020F0502020204030204" pitchFamily="34" charset="0"/>
                <a:cs typeface="Times New Roman" panose="02020603050405020304" pitchFamily="18" charset="0"/>
              </a:rPr>
              <a:t>Artikulatoris</a:t>
            </a:r>
            <a:r>
              <a:rPr lang="en-US" sz="1300" dirty="0">
                <a:solidFill>
                  <a:schemeClr val="bg1"/>
                </a:solidFill>
                <a:ea typeface="Calibri" panose="020F0502020204030204" pitchFamily="34" charset="0"/>
                <a:cs typeface="Times New Roman" panose="02020603050405020304" pitchFamily="18" charset="0"/>
              </a:rPr>
              <a:t> </a:t>
            </a:r>
            <a:r>
              <a:rPr lang="en-US" sz="1300" dirty="0" err="1">
                <a:solidFill>
                  <a:schemeClr val="bg1"/>
                </a:solidFill>
                <a:ea typeface="Calibri" panose="020F0502020204030204" pitchFamily="34" charset="0"/>
                <a:cs typeface="Times New Roman" panose="02020603050405020304" pitchFamily="18" charset="0"/>
              </a:rPr>
              <a:t>Dalam</a:t>
            </a:r>
            <a:r>
              <a:rPr lang="en-US" sz="1300" dirty="0">
                <a:solidFill>
                  <a:schemeClr val="bg1"/>
                </a:solidFill>
                <a:ea typeface="Calibri" panose="020F0502020204030204" pitchFamily="34" charset="0"/>
                <a:cs typeface="Times New Roman" panose="02020603050405020304" pitchFamily="18" charset="0"/>
              </a:rPr>
              <a:t> </a:t>
            </a:r>
            <a:r>
              <a:rPr lang="en-US" sz="1300" dirty="0" err="1">
                <a:solidFill>
                  <a:schemeClr val="bg1"/>
                </a:solidFill>
                <a:ea typeface="Calibri" panose="020F0502020204030204" pitchFamily="34" charset="0"/>
                <a:cs typeface="Times New Roman" panose="02020603050405020304" pitchFamily="18" charset="0"/>
              </a:rPr>
              <a:t>Pembelajaran</a:t>
            </a:r>
            <a:r>
              <a:rPr lang="en-US" sz="1300" dirty="0">
                <a:solidFill>
                  <a:schemeClr val="bg1"/>
                </a:solidFill>
                <a:ea typeface="Calibri" panose="020F0502020204030204" pitchFamily="34" charset="0"/>
                <a:cs typeface="Times New Roman" panose="02020603050405020304" pitchFamily="18" charset="0"/>
              </a:rPr>
              <a:t> BIPA Di </a:t>
            </a:r>
            <a:r>
              <a:rPr lang="en-US" sz="1300" dirty="0" err="1">
                <a:solidFill>
                  <a:schemeClr val="bg1"/>
                </a:solidFill>
                <a:ea typeface="Calibri" panose="020F0502020204030204" pitchFamily="34" charset="0"/>
                <a:cs typeface="Times New Roman" panose="02020603050405020304" pitchFamily="18" charset="0"/>
              </a:rPr>
              <a:t>Prancis</a:t>
            </a:r>
            <a:r>
              <a:rPr lang="en-US" sz="1300" dirty="0">
                <a:solidFill>
                  <a:schemeClr val="bg1"/>
                </a:solidFill>
                <a:ea typeface="Calibri" panose="020F0502020204030204" pitchFamily="34" charset="0"/>
                <a:cs typeface="Times New Roman" panose="02020603050405020304" pitchFamily="18" charset="0"/>
              </a:rPr>
              <a:t>. In </a:t>
            </a:r>
            <a:r>
              <a:rPr lang="en-US" sz="1300" i="1" dirty="0" err="1">
                <a:solidFill>
                  <a:schemeClr val="bg1"/>
                </a:solidFill>
                <a:ea typeface="Calibri" panose="020F0502020204030204" pitchFamily="34" charset="0"/>
                <a:cs typeface="Times New Roman" panose="02020603050405020304" pitchFamily="18" charset="0"/>
              </a:rPr>
              <a:t>Prosiding</a:t>
            </a:r>
            <a:r>
              <a:rPr lang="en-US" sz="1300" i="1" dirty="0">
                <a:solidFill>
                  <a:schemeClr val="bg1"/>
                </a:solidFill>
                <a:ea typeface="Calibri" panose="020F0502020204030204" pitchFamily="34" charset="0"/>
                <a:cs typeface="Times New Roman" panose="02020603050405020304" pitchFamily="18" charset="0"/>
              </a:rPr>
              <a:t> Seminar Nasional </a:t>
            </a:r>
            <a:r>
              <a:rPr lang="en-US" sz="1300" i="1" dirty="0" err="1">
                <a:solidFill>
                  <a:schemeClr val="bg1"/>
                </a:solidFill>
                <a:ea typeface="Calibri" panose="020F0502020204030204" pitchFamily="34" charset="0"/>
                <a:cs typeface="Times New Roman" panose="02020603050405020304" pitchFamily="18" charset="0"/>
              </a:rPr>
              <a:t>Linguistik</a:t>
            </a:r>
            <a:r>
              <a:rPr lang="en-US" sz="1300" i="1" dirty="0">
                <a:solidFill>
                  <a:schemeClr val="bg1"/>
                </a:solidFill>
                <a:ea typeface="Calibri" panose="020F0502020204030204" pitchFamily="34" charset="0"/>
                <a:cs typeface="Times New Roman" panose="02020603050405020304" pitchFamily="18" charset="0"/>
              </a:rPr>
              <a:t> </a:t>
            </a:r>
            <a:r>
              <a:rPr lang="en-US" sz="1300" i="1" dirty="0" err="1">
                <a:solidFill>
                  <a:schemeClr val="bg1"/>
                </a:solidFill>
                <a:ea typeface="Calibri" panose="020F0502020204030204" pitchFamily="34" charset="0"/>
                <a:cs typeface="Times New Roman" panose="02020603050405020304" pitchFamily="18" charset="0"/>
              </a:rPr>
              <a:t>dan</a:t>
            </a:r>
            <a:r>
              <a:rPr lang="en-US" sz="1300" i="1" dirty="0">
                <a:solidFill>
                  <a:schemeClr val="bg1"/>
                </a:solidFill>
                <a:ea typeface="Calibri" panose="020F0502020204030204" pitchFamily="34" charset="0"/>
                <a:cs typeface="Times New Roman" panose="02020603050405020304" pitchFamily="18" charset="0"/>
              </a:rPr>
              <a:t> Sastra (SEMNALISA) (Vol. 1, No. 1, pp. 30-36).</a:t>
            </a:r>
            <a:endParaRPr lang="en-US" sz="1300" dirty="0">
              <a:solidFill>
                <a:schemeClr val="bg1"/>
              </a:solidFill>
              <a:ea typeface="Calibri" panose="020F0502020204030204" pitchFamily="34" charset="0"/>
              <a:cs typeface="Times New Roman" panose="02020603050405020304" pitchFamily="18" charset="0"/>
            </a:endParaRPr>
          </a:p>
          <a:p>
            <a:pPr marL="457200" marR="0" indent="-457200" algn="just">
              <a:lnSpc>
                <a:spcPct val="150000"/>
              </a:lnSpc>
              <a:spcBef>
                <a:spcPts val="0"/>
              </a:spcBef>
              <a:spcAft>
                <a:spcPts val="0"/>
              </a:spcAft>
            </a:pPr>
            <a:r>
              <a:rPr lang="id-ID" sz="1300" dirty="0">
                <a:solidFill>
                  <a:schemeClr val="bg1"/>
                </a:solidFill>
                <a:ea typeface="Times New Roman" panose="02020603050405020304" pitchFamily="18" charset="0"/>
                <a:cs typeface="Times New Roman" panose="02020603050405020304" pitchFamily="18" charset="0"/>
              </a:rPr>
              <a:t>Moeliono, A.(2000). </a:t>
            </a:r>
            <a:r>
              <a:rPr lang="id-ID" sz="1300" i="1" dirty="0">
                <a:solidFill>
                  <a:schemeClr val="bg1"/>
                </a:solidFill>
                <a:ea typeface="Times New Roman" panose="02020603050405020304" pitchFamily="18" charset="0"/>
                <a:cs typeface="Times New Roman" panose="02020603050405020304" pitchFamily="18" charset="0"/>
              </a:rPr>
              <a:t>Kajian Serba Linguistik</a:t>
            </a:r>
            <a:r>
              <a:rPr lang="id-ID" sz="1300" dirty="0">
                <a:solidFill>
                  <a:schemeClr val="bg1"/>
                </a:solidFill>
                <a:ea typeface="Times New Roman" panose="02020603050405020304" pitchFamily="18" charset="0"/>
                <a:cs typeface="Times New Roman" panose="02020603050405020304" pitchFamily="18" charset="0"/>
              </a:rPr>
              <a:t>. Jakarta: PT BPK Gunung Mulia.</a:t>
            </a:r>
            <a:endParaRPr lang="en-US" sz="1300" dirty="0">
              <a:solidFill>
                <a:schemeClr val="bg1"/>
              </a:solidFill>
              <a:ea typeface="Calibri" panose="020F0502020204030204" pitchFamily="34" charset="0"/>
              <a:cs typeface="Times New Roman" panose="02020603050405020304" pitchFamily="18" charset="0"/>
            </a:endParaRPr>
          </a:p>
          <a:p>
            <a:pPr marL="457200" marR="0" indent="-457200" algn="just">
              <a:lnSpc>
                <a:spcPct val="150000"/>
              </a:lnSpc>
              <a:spcBef>
                <a:spcPts val="0"/>
              </a:spcBef>
              <a:spcAft>
                <a:spcPts val="0"/>
              </a:spcAft>
            </a:pPr>
            <a:r>
              <a:rPr lang="en-US" sz="1300" dirty="0" err="1" smtClean="0">
                <a:solidFill>
                  <a:schemeClr val="bg1"/>
                </a:solidFill>
                <a:ea typeface="Calibri" panose="020F0502020204030204" pitchFamily="34" charset="0"/>
                <a:cs typeface="Times New Roman" panose="02020603050405020304" pitchFamily="18" charset="0"/>
              </a:rPr>
              <a:t>Ngalim</a:t>
            </a:r>
            <a:r>
              <a:rPr lang="en-US" sz="1300" dirty="0">
                <a:solidFill>
                  <a:schemeClr val="bg1"/>
                </a:solidFill>
                <a:ea typeface="Calibri" panose="020F0502020204030204" pitchFamily="34" charset="0"/>
                <a:cs typeface="Times New Roman" panose="02020603050405020304" pitchFamily="18" charset="0"/>
              </a:rPr>
              <a:t>, A. (2013). </a:t>
            </a:r>
            <a:r>
              <a:rPr lang="en-US" sz="1300" dirty="0" err="1">
                <a:solidFill>
                  <a:schemeClr val="bg1"/>
                </a:solidFill>
                <a:ea typeface="Calibri" panose="020F0502020204030204" pitchFamily="34" charset="0"/>
                <a:cs typeface="Times New Roman" panose="02020603050405020304" pitchFamily="18" charset="0"/>
              </a:rPr>
              <a:t>Sosiolinguistik</a:t>
            </a:r>
            <a:r>
              <a:rPr lang="en-US" sz="1300" dirty="0">
                <a:solidFill>
                  <a:schemeClr val="bg1"/>
                </a:solidFill>
                <a:ea typeface="Calibri" panose="020F0502020204030204" pitchFamily="34" charset="0"/>
                <a:cs typeface="Times New Roman" panose="02020603050405020304" pitchFamily="18" charset="0"/>
              </a:rPr>
              <a:t>: </a:t>
            </a:r>
            <a:r>
              <a:rPr lang="en-US" sz="1300" dirty="0" err="1">
                <a:solidFill>
                  <a:schemeClr val="bg1"/>
                </a:solidFill>
                <a:ea typeface="Calibri" panose="020F0502020204030204" pitchFamily="34" charset="0"/>
                <a:cs typeface="Times New Roman" panose="02020603050405020304" pitchFamily="18" charset="0"/>
              </a:rPr>
              <a:t>Suatu</a:t>
            </a:r>
            <a:r>
              <a:rPr lang="en-US" sz="1300" dirty="0">
                <a:solidFill>
                  <a:schemeClr val="bg1"/>
                </a:solidFill>
                <a:ea typeface="Calibri" panose="020F0502020204030204" pitchFamily="34" charset="0"/>
                <a:cs typeface="Times New Roman" panose="02020603050405020304" pitchFamily="18" charset="0"/>
              </a:rPr>
              <a:t> </a:t>
            </a:r>
            <a:r>
              <a:rPr lang="en-US" sz="1300" dirty="0" err="1">
                <a:solidFill>
                  <a:schemeClr val="bg1"/>
                </a:solidFill>
                <a:ea typeface="Calibri" panose="020F0502020204030204" pitchFamily="34" charset="0"/>
                <a:cs typeface="Times New Roman" panose="02020603050405020304" pitchFamily="18" charset="0"/>
              </a:rPr>
              <a:t>kajian</a:t>
            </a:r>
            <a:r>
              <a:rPr lang="en-US" sz="1300" dirty="0">
                <a:solidFill>
                  <a:schemeClr val="bg1"/>
                </a:solidFill>
                <a:ea typeface="Calibri" panose="020F0502020204030204" pitchFamily="34" charset="0"/>
                <a:cs typeface="Times New Roman" panose="02020603050405020304" pitchFamily="18" charset="0"/>
              </a:rPr>
              <a:t> </a:t>
            </a:r>
            <a:r>
              <a:rPr lang="en-US" sz="1300" dirty="0" err="1">
                <a:solidFill>
                  <a:schemeClr val="bg1"/>
                </a:solidFill>
                <a:ea typeface="Calibri" panose="020F0502020204030204" pitchFamily="34" charset="0"/>
                <a:cs typeface="Times New Roman" panose="02020603050405020304" pitchFamily="18" charset="0"/>
              </a:rPr>
              <a:t>fungsional</a:t>
            </a:r>
            <a:r>
              <a:rPr lang="en-US" sz="1300" dirty="0">
                <a:solidFill>
                  <a:schemeClr val="bg1"/>
                </a:solidFill>
                <a:ea typeface="Calibri" panose="020F0502020204030204" pitchFamily="34" charset="0"/>
                <a:cs typeface="Times New Roman" panose="02020603050405020304" pitchFamily="18" charset="0"/>
              </a:rPr>
              <a:t> </a:t>
            </a:r>
            <a:r>
              <a:rPr lang="en-US" sz="1300" dirty="0" err="1">
                <a:solidFill>
                  <a:schemeClr val="bg1"/>
                </a:solidFill>
                <a:ea typeface="Calibri" panose="020F0502020204030204" pitchFamily="34" charset="0"/>
                <a:cs typeface="Times New Roman" panose="02020603050405020304" pitchFamily="18" charset="0"/>
              </a:rPr>
              <a:t>dan</a:t>
            </a:r>
            <a:r>
              <a:rPr lang="en-US" sz="1300" dirty="0">
                <a:solidFill>
                  <a:schemeClr val="bg1"/>
                </a:solidFill>
                <a:ea typeface="Calibri" panose="020F0502020204030204" pitchFamily="34" charset="0"/>
                <a:cs typeface="Times New Roman" panose="02020603050405020304" pitchFamily="18" charset="0"/>
              </a:rPr>
              <a:t> </a:t>
            </a:r>
            <a:r>
              <a:rPr lang="en-US" sz="1300" dirty="0" err="1">
                <a:solidFill>
                  <a:schemeClr val="bg1"/>
                </a:solidFill>
                <a:ea typeface="Calibri" panose="020F0502020204030204" pitchFamily="34" charset="0"/>
                <a:cs typeface="Times New Roman" panose="02020603050405020304" pitchFamily="18" charset="0"/>
              </a:rPr>
              <a:t>analisis</a:t>
            </a:r>
            <a:r>
              <a:rPr lang="en-US" sz="1300" dirty="0">
                <a:solidFill>
                  <a:schemeClr val="bg1"/>
                </a:solidFill>
                <a:ea typeface="Calibri" panose="020F0502020204030204" pitchFamily="34" charset="0"/>
                <a:cs typeface="Times New Roman" panose="02020603050405020304" pitchFamily="18" charset="0"/>
              </a:rPr>
              <a:t> [Sociolinguistics: A functional study and analysis]. Solo: PBSID FKIP UMS</a:t>
            </a:r>
          </a:p>
          <a:p>
            <a:pPr marL="457200" marR="0" indent="-457200" algn="just">
              <a:lnSpc>
                <a:spcPct val="150000"/>
              </a:lnSpc>
              <a:spcBef>
                <a:spcPts val="0"/>
              </a:spcBef>
              <a:spcAft>
                <a:spcPts val="0"/>
              </a:spcAft>
            </a:pPr>
            <a:r>
              <a:rPr lang="id-ID" sz="1300" dirty="0">
                <a:solidFill>
                  <a:schemeClr val="bg1"/>
                </a:solidFill>
                <a:ea typeface="Times New Roman" panose="02020603050405020304" pitchFamily="18" charset="0"/>
                <a:cs typeface="Times New Roman" panose="02020603050405020304" pitchFamily="18" charset="0"/>
              </a:rPr>
              <a:t>Rakhmat, S., Mutiarsih, Y., Darmawangsa, D. (2015). Pembelajaran Pelafalan Bahasa Prancis Melalui Model Artikulatoris Pengembangan (MAP) Berbasis Multimedia Interaktif. </a:t>
            </a:r>
            <a:r>
              <a:rPr lang="id-ID" sz="1300" i="1" dirty="0">
                <a:solidFill>
                  <a:schemeClr val="bg1"/>
                </a:solidFill>
                <a:ea typeface="Times New Roman" panose="02020603050405020304" pitchFamily="18" charset="0"/>
                <a:cs typeface="Times New Roman" panose="02020603050405020304" pitchFamily="18" charset="0"/>
              </a:rPr>
              <a:t>Jurnal Pendidikan Bahasa dan Sastra, 15 (1).</a:t>
            </a:r>
            <a:r>
              <a:rPr lang="id-ID" sz="1300" dirty="0">
                <a:solidFill>
                  <a:schemeClr val="bg1"/>
                </a:solidFill>
                <a:ea typeface="Times New Roman" panose="02020603050405020304" pitchFamily="18" charset="0"/>
                <a:cs typeface="Times New Roman" panose="02020603050405020304" pitchFamily="18" charset="0"/>
              </a:rPr>
              <a:t> </a:t>
            </a:r>
            <a:r>
              <a:rPr lang="id-ID" sz="1300" u="sng" dirty="0">
                <a:solidFill>
                  <a:schemeClr val="bg1"/>
                </a:solidFill>
                <a:ea typeface="Times New Roman" panose="02020603050405020304" pitchFamily="18" charset="0"/>
                <a:cs typeface="Times New Roman" panose="02020603050405020304" pitchFamily="18" charset="0"/>
                <a:hlinkClick r:id="rId3"/>
              </a:rPr>
              <a:t>https://doi.org/10.17509/bs_jpbsp.v15i1.802</a:t>
            </a:r>
            <a:r>
              <a:rPr lang="id-ID" sz="1300" dirty="0">
                <a:solidFill>
                  <a:schemeClr val="bg1"/>
                </a:solidFill>
                <a:ea typeface="Times New Roman" panose="02020603050405020304" pitchFamily="18" charset="0"/>
                <a:cs typeface="Times New Roman" panose="02020603050405020304" pitchFamily="18" charset="0"/>
              </a:rPr>
              <a:t> </a:t>
            </a:r>
            <a:endParaRPr lang="en-US" sz="1300" dirty="0">
              <a:solidFill>
                <a:schemeClr val="bg1"/>
              </a:solidFill>
              <a:ea typeface="Calibri" panose="020F0502020204030204" pitchFamily="34" charset="0"/>
              <a:cs typeface="Times New Roman" panose="02020603050405020304" pitchFamily="18" charset="0"/>
            </a:endParaRPr>
          </a:p>
          <a:p>
            <a:pPr marL="457200" marR="0" indent="-457200" algn="just">
              <a:lnSpc>
                <a:spcPct val="150000"/>
              </a:lnSpc>
              <a:spcBef>
                <a:spcPts val="0"/>
              </a:spcBef>
              <a:spcAft>
                <a:spcPts val="0"/>
              </a:spcAft>
            </a:pPr>
            <a:r>
              <a:rPr lang="en-US" sz="1300" dirty="0" err="1">
                <a:solidFill>
                  <a:schemeClr val="bg1"/>
                </a:solidFill>
                <a:ea typeface="Calibri" panose="020F0502020204030204" pitchFamily="34" charset="0"/>
                <a:cs typeface="Times New Roman" panose="02020603050405020304" pitchFamily="18" charset="0"/>
              </a:rPr>
              <a:t>Suwito</a:t>
            </a:r>
            <a:r>
              <a:rPr lang="en-US" sz="1300" dirty="0">
                <a:solidFill>
                  <a:schemeClr val="bg1"/>
                </a:solidFill>
                <a:ea typeface="Calibri" panose="020F0502020204030204" pitchFamily="34" charset="0"/>
                <a:cs typeface="Times New Roman" panose="02020603050405020304" pitchFamily="18" charset="0"/>
              </a:rPr>
              <a:t>.(1983). </a:t>
            </a:r>
            <a:r>
              <a:rPr lang="en-US" sz="1300" i="1" dirty="0" err="1">
                <a:solidFill>
                  <a:schemeClr val="bg1"/>
                </a:solidFill>
                <a:ea typeface="Calibri" panose="020F0502020204030204" pitchFamily="34" charset="0"/>
                <a:cs typeface="Times New Roman" panose="02020603050405020304" pitchFamily="18" charset="0"/>
              </a:rPr>
              <a:t>Pengantar</a:t>
            </a:r>
            <a:r>
              <a:rPr lang="en-US" sz="1300" i="1" dirty="0">
                <a:solidFill>
                  <a:schemeClr val="bg1"/>
                </a:solidFill>
                <a:ea typeface="Calibri" panose="020F0502020204030204" pitchFamily="34" charset="0"/>
                <a:cs typeface="Times New Roman" panose="02020603050405020304" pitchFamily="18" charset="0"/>
              </a:rPr>
              <a:t> </a:t>
            </a:r>
            <a:r>
              <a:rPr lang="en-US" sz="1300" i="1" dirty="0" err="1">
                <a:solidFill>
                  <a:schemeClr val="bg1"/>
                </a:solidFill>
                <a:ea typeface="Calibri" panose="020F0502020204030204" pitchFamily="34" charset="0"/>
                <a:cs typeface="Times New Roman" panose="02020603050405020304" pitchFamily="18" charset="0"/>
              </a:rPr>
              <a:t>Awal</a:t>
            </a:r>
            <a:r>
              <a:rPr lang="en-US" sz="1300" i="1" dirty="0">
                <a:solidFill>
                  <a:schemeClr val="bg1"/>
                </a:solidFill>
                <a:ea typeface="Calibri" panose="020F0502020204030204" pitchFamily="34" charset="0"/>
                <a:cs typeface="Times New Roman" panose="02020603050405020304" pitchFamily="18" charset="0"/>
              </a:rPr>
              <a:t> </a:t>
            </a:r>
            <a:r>
              <a:rPr lang="en-US" sz="1300" i="1" dirty="0" err="1">
                <a:solidFill>
                  <a:schemeClr val="bg1"/>
                </a:solidFill>
                <a:ea typeface="Calibri" panose="020F0502020204030204" pitchFamily="34" charset="0"/>
                <a:cs typeface="Times New Roman" panose="02020603050405020304" pitchFamily="18" charset="0"/>
              </a:rPr>
              <a:t>Sosiolinguistik</a:t>
            </a:r>
            <a:r>
              <a:rPr lang="en-US" sz="1300" i="1" dirty="0">
                <a:solidFill>
                  <a:schemeClr val="bg1"/>
                </a:solidFill>
                <a:ea typeface="Calibri" panose="020F0502020204030204" pitchFamily="34" charset="0"/>
                <a:cs typeface="Times New Roman" panose="02020603050405020304" pitchFamily="18" charset="0"/>
              </a:rPr>
              <a:t>: </a:t>
            </a:r>
            <a:r>
              <a:rPr lang="en-US" sz="1300" i="1" dirty="0" err="1">
                <a:solidFill>
                  <a:schemeClr val="bg1"/>
                </a:solidFill>
                <a:ea typeface="Calibri" panose="020F0502020204030204" pitchFamily="34" charset="0"/>
                <a:cs typeface="Times New Roman" panose="02020603050405020304" pitchFamily="18" charset="0"/>
              </a:rPr>
              <a:t>Teori</a:t>
            </a:r>
            <a:r>
              <a:rPr lang="en-US" sz="1300" i="1" dirty="0">
                <a:solidFill>
                  <a:schemeClr val="bg1"/>
                </a:solidFill>
                <a:ea typeface="Calibri" panose="020F0502020204030204" pitchFamily="34" charset="0"/>
                <a:cs typeface="Times New Roman" panose="02020603050405020304" pitchFamily="18" charset="0"/>
              </a:rPr>
              <a:t> </a:t>
            </a:r>
            <a:r>
              <a:rPr lang="en-US" sz="1300" i="1" dirty="0" err="1">
                <a:solidFill>
                  <a:schemeClr val="bg1"/>
                </a:solidFill>
                <a:ea typeface="Calibri" panose="020F0502020204030204" pitchFamily="34" charset="0"/>
                <a:cs typeface="Times New Roman" panose="02020603050405020304" pitchFamily="18" charset="0"/>
              </a:rPr>
              <a:t>dan</a:t>
            </a:r>
            <a:r>
              <a:rPr lang="en-US" sz="1300" i="1" dirty="0">
                <a:solidFill>
                  <a:schemeClr val="bg1"/>
                </a:solidFill>
                <a:ea typeface="Calibri" panose="020F0502020204030204" pitchFamily="34" charset="0"/>
                <a:cs typeface="Times New Roman" panose="02020603050405020304" pitchFamily="18" charset="0"/>
              </a:rPr>
              <a:t> </a:t>
            </a:r>
            <a:r>
              <a:rPr lang="en-US" sz="1300" i="1" dirty="0" err="1">
                <a:solidFill>
                  <a:schemeClr val="bg1"/>
                </a:solidFill>
                <a:ea typeface="Calibri" panose="020F0502020204030204" pitchFamily="34" charset="0"/>
                <a:cs typeface="Times New Roman" panose="02020603050405020304" pitchFamily="18" charset="0"/>
              </a:rPr>
              <a:t>Problema</a:t>
            </a:r>
            <a:r>
              <a:rPr lang="en-US" sz="1300" dirty="0">
                <a:solidFill>
                  <a:schemeClr val="bg1"/>
                </a:solidFill>
                <a:ea typeface="Calibri" panose="020F0502020204030204" pitchFamily="34" charset="0"/>
                <a:cs typeface="Times New Roman" panose="02020603050405020304" pitchFamily="18" charset="0"/>
              </a:rPr>
              <a:t>. Surakarta: </a:t>
            </a:r>
            <a:r>
              <a:rPr lang="en-US" sz="1300" dirty="0" err="1">
                <a:solidFill>
                  <a:schemeClr val="bg1"/>
                </a:solidFill>
                <a:ea typeface="Calibri" panose="020F0502020204030204" pitchFamily="34" charset="0"/>
                <a:cs typeface="Times New Roman" panose="02020603050405020304" pitchFamily="18" charset="0"/>
              </a:rPr>
              <a:t>Fakultas</a:t>
            </a:r>
            <a:r>
              <a:rPr lang="en-US" sz="1300" dirty="0">
                <a:solidFill>
                  <a:schemeClr val="bg1"/>
                </a:solidFill>
                <a:ea typeface="Calibri" panose="020F0502020204030204" pitchFamily="34" charset="0"/>
                <a:cs typeface="Times New Roman" panose="02020603050405020304" pitchFamily="18" charset="0"/>
              </a:rPr>
              <a:t> Sastra, </a:t>
            </a:r>
            <a:r>
              <a:rPr lang="en-US" sz="1300" dirty="0" err="1">
                <a:solidFill>
                  <a:schemeClr val="bg1"/>
                </a:solidFill>
                <a:ea typeface="Calibri" panose="020F0502020204030204" pitchFamily="34" charset="0"/>
                <a:cs typeface="Times New Roman" panose="02020603050405020304" pitchFamily="18" charset="0"/>
              </a:rPr>
              <a:t>Universitas</a:t>
            </a:r>
            <a:r>
              <a:rPr lang="en-US" sz="1300" dirty="0">
                <a:solidFill>
                  <a:schemeClr val="bg1"/>
                </a:solidFill>
                <a:ea typeface="Calibri" panose="020F0502020204030204" pitchFamily="34" charset="0"/>
                <a:cs typeface="Times New Roman" panose="02020603050405020304" pitchFamily="18" charset="0"/>
              </a:rPr>
              <a:t> </a:t>
            </a:r>
            <a:r>
              <a:rPr lang="en-US" sz="1300" dirty="0" err="1">
                <a:solidFill>
                  <a:schemeClr val="bg1"/>
                </a:solidFill>
                <a:ea typeface="Calibri" panose="020F0502020204030204" pitchFamily="34" charset="0"/>
                <a:cs typeface="Times New Roman" panose="02020603050405020304" pitchFamily="18" charset="0"/>
              </a:rPr>
              <a:t>Sebelas</a:t>
            </a:r>
            <a:r>
              <a:rPr lang="en-US" sz="1300" dirty="0">
                <a:solidFill>
                  <a:schemeClr val="bg1"/>
                </a:solidFill>
                <a:ea typeface="Calibri" panose="020F0502020204030204" pitchFamily="34" charset="0"/>
                <a:cs typeface="Times New Roman" panose="02020603050405020304" pitchFamily="18" charset="0"/>
              </a:rPr>
              <a:t> </a:t>
            </a:r>
            <a:r>
              <a:rPr lang="en-US" sz="1300" dirty="0" err="1">
                <a:solidFill>
                  <a:schemeClr val="bg1"/>
                </a:solidFill>
                <a:ea typeface="Calibri" panose="020F0502020204030204" pitchFamily="34" charset="0"/>
                <a:cs typeface="Times New Roman" panose="02020603050405020304" pitchFamily="18" charset="0"/>
              </a:rPr>
              <a:t>Maret</a:t>
            </a:r>
            <a:r>
              <a:rPr lang="en-US" sz="1300" dirty="0" smtClean="0">
                <a:solidFill>
                  <a:schemeClr val="bg1"/>
                </a:solidFill>
                <a:ea typeface="Calibri" panose="020F0502020204030204" pitchFamily="34" charset="0"/>
                <a:cs typeface="Times New Roman" panose="02020603050405020304" pitchFamily="18" charset="0"/>
              </a:rPr>
              <a:t>.</a:t>
            </a:r>
            <a:endParaRPr lang="en-US" sz="1300" dirty="0">
              <a:solidFill>
                <a:schemeClr val="bg1"/>
              </a:solidFill>
              <a:ea typeface="Calibri" panose="020F0502020204030204" pitchFamily="34" charset="0"/>
              <a:cs typeface="Times New Roman" panose="02020603050405020304" pitchFamily="18" charset="0"/>
            </a:endParaRPr>
          </a:p>
          <a:p>
            <a:pPr marL="457200" marR="0" indent="-457200" algn="just">
              <a:lnSpc>
                <a:spcPct val="150000"/>
              </a:lnSpc>
              <a:spcBef>
                <a:spcPts val="0"/>
              </a:spcBef>
              <a:spcAft>
                <a:spcPts val="0"/>
              </a:spcAft>
            </a:pPr>
            <a:r>
              <a:rPr lang="en-US" sz="1300" dirty="0" err="1">
                <a:solidFill>
                  <a:schemeClr val="bg1"/>
                </a:solidFill>
                <a:ea typeface="Calibri" panose="020F0502020204030204" pitchFamily="34" charset="0"/>
                <a:cs typeface="Times New Roman" panose="02020603050405020304" pitchFamily="18" charset="0"/>
              </a:rPr>
              <a:t>Weinreich</a:t>
            </a:r>
            <a:r>
              <a:rPr lang="en-US" sz="1300" dirty="0">
                <a:solidFill>
                  <a:schemeClr val="bg1"/>
                </a:solidFill>
                <a:ea typeface="Calibri" panose="020F0502020204030204" pitchFamily="34" charset="0"/>
                <a:cs typeface="Times New Roman" panose="02020603050405020304" pitchFamily="18" charset="0"/>
              </a:rPr>
              <a:t>, U. (1953). </a:t>
            </a:r>
            <a:r>
              <a:rPr lang="en-US" sz="1300" i="1" dirty="0">
                <a:solidFill>
                  <a:schemeClr val="bg1"/>
                </a:solidFill>
                <a:ea typeface="Calibri" panose="020F0502020204030204" pitchFamily="34" charset="0"/>
                <a:cs typeface="Times New Roman" panose="02020603050405020304" pitchFamily="18" charset="0"/>
              </a:rPr>
              <a:t>Languages in Contact: Findings and Problems</a:t>
            </a:r>
            <a:r>
              <a:rPr lang="en-US" sz="1300" dirty="0">
                <a:solidFill>
                  <a:schemeClr val="bg1"/>
                </a:solidFill>
                <a:ea typeface="Calibri" panose="020F0502020204030204" pitchFamily="34" charset="0"/>
                <a:cs typeface="Times New Roman" panose="02020603050405020304" pitchFamily="18" charset="0"/>
              </a:rPr>
              <a:t>. New York: Linguistic Circle of New York.</a:t>
            </a:r>
          </a:p>
          <a:p>
            <a:pPr marL="457200" marR="0" indent="-457200" algn="just">
              <a:lnSpc>
                <a:spcPct val="150000"/>
              </a:lnSpc>
              <a:spcBef>
                <a:spcPts val="0"/>
              </a:spcBef>
              <a:spcAft>
                <a:spcPts val="0"/>
              </a:spcAft>
            </a:pPr>
            <a:r>
              <a:rPr lang="fr-FR" sz="1300" dirty="0" err="1" smtClean="0">
                <a:solidFill>
                  <a:schemeClr val="bg1"/>
                </a:solidFill>
                <a:ea typeface="Calibri" panose="020F0502020204030204" pitchFamily="34" charset="0"/>
                <a:cs typeface="Times New Roman" panose="02020603050405020304" pitchFamily="18" charset="0"/>
              </a:rPr>
              <a:t>Yuliati</a:t>
            </a:r>
            <a:r>
              <a:rPr lang="fr-FR" sz="1300" dirty="0">
                <a:solidFill>
                  <a:schemeClr val="bg1"/>
                </a:solidFill>
                <a:ea typeface="Calibri" panose="020F0502020204030204" pitchFamily="34" charset="0"/>
                <a:cs typeface="Times New Roman" panose="02020603050405020304" pitchFamily="18" charset="0"/>
              </a:rPr>
              <a:t>, R. (2015). </a:t>
            </a:r>
            <a:r>
              <a:rPr lang="fr-FR" sz="1300" dirty="0" err="1">
                <a:solidFill>
                  <a:schemeClr val="bg1"/>
                </a:solidFill>
                <a:ea typeface="Calibri" panose="020F0502020204030204" pitchFamily="34" charset="0"/>
                <a:cs typeface="Times New Roman" panose="02020603050405020304" pitchFamily="18" charset="0"/>
              </a:rPr>
              <a:t>Fonologi</a:t>
            </a:r>
            <a:r>
              <a:rPr lang="fr-FR" sz="1300" dirty="0">
                <a:solidFill>
                  <a:schemeClr val="bg1"/>
                </a:solidFill>
                <a:ea typeface="Calibri" panose="020F0502020204030204" pitchFamily="34" charset="0"/>
                <a:cs typeface="Times New Roman" panose="02020603050405020304" pitchFamily="18" charset="0"/>
              </a:rPr>
              <a:t> </a:t>
            </a:r>
            <a:r>
              <a:rPr lang="fr-FR" sz="1300" dirty="0" err="1">
                <a:solidFill>
                  <a:schemeClr val="bg1"/>
                </a:solidFill>
                <a:ea typeface="Calibri" panose="020F0502020204030204" pitchFamily="34" charset="0"/>
                <a:cs typeface="Times New Roman" panose="02020603050405020304" pitchFamily="18" charset="0"/>
              </a:rPr>
              <a:t>Bahasa</a:t>
            </a:r>
            <a:r>
              <a:rPr lang="fr-FR" sz="1300" dirty="0">
                <a:solidFill>
                  <a:schemeClr val="bg1"/>
                </a:solidFill>
                <a:ea typeface="Calibri" panose="020F0502020204030204" pitchFamily="34" charset="0"/>
                <a:cs typeface="Times New Roman" panose="02020603050405020304" pitchFamily="18" charset="0"/>
              </a:rPr>
              <a:t> </a:t>
            </a:r>
            <a:r>
              <a:rPr lang="fr-FR" sz="1300" dirty="0" err="1">
                <a:solidFill>
                  <a:schemeClr val="bg1"/>
                </a:solidFill>
                <a:ea typeface="Calibri" panose="020F0502020204030204" pitchFamily="34" charset="0"/>
                <a:cs typeface="Times New Roman" panose="02020603050405020304" pitchFamily="18" charset="0"/>
              </a:rPr>
              <a:t>Prancis</a:t>
            </a:r>
            <a:r>
              <a:rPr lang="fr-FR" sz="1300" i="1" dirty="0">
                <a:solidFill>
                  <a:schemeClr val="bg1"/>
                </a:solidFill>
                <a:ea typeface="Calibri" panose="020F0502020204030204" pitchFamily="34" charset="0"/>
                <a:cs typeface="Times New Roman" panose="02020603050405020304" pitchFamily="18" charset="0"/>
              </a:rPr>
              <a:t>. </a:t>
            </a:r>
            <a:r>
              <a:rPr lang="en-US" sz="1300" i="1" dirty="0" err="1">
                <a:solidFill>
                  <a:schemeClr val="bg1"/>
                </a:solidFill>
                <a:ea typeface="Calibri" panose="020F0502020204030204" pitchFamily="34" charset="0"/>
                <a:cs typeface="Times New Roman" panose="02020603050405020304" pitchFamily="18" charset="0"/>
              </a:rPr>
              <a:t>Jurnal</a:t>
            </a:r>
            <a:r>
              <a:rPr lang="en-US" sz="1300" i="1" dirty="0">
                <a:solidFill>
                  <a:schemeClr val="bg1"/>
                </a:solidFill>
                <a:ea typeface="Calibri" panose="020F0502020204030204" pitchFamily="34" charset="0"/>
                <a:cs typeface="Times New Roman" panose="02020603050405020304" pitchFamily="18" charset="0"/>
              </a:rPr>
              <a:t> </a:t>
            </a:r>
            <a:r>
              <a:rPr lang="en-US" sz="1300" i="1" dirty="0" err="1">
                <a:solidFill>
                  <a:schemeClr val="bg1"/>
                </a:solidFill>
                <a:ea typeface="Calibri" panose="020F0502020204030204" pitchFamily="34" charset="0"/>
                <a:cs typeface="Times New Roman" panose="02020603050405020304" pitchFamily="18" charset="0"/>
              </a:rPr>
              <a:t>Puitika</a:t>
            </a:r>
            <a:r>
              <a:rPr lang="en-US" sz="1300" i="1" dirty="0">
                <a:solidFill>
                  <a:schemeClr val="bg1"/>
                </a:solidFill>
                <a:ea typeface="Calibri" panose="020F0502020204030204" pitchFamily="34" charset="0"/>
                <a:cs typeface="Times New Roman" panose="02020603050405020304" pitchFamily="18" charset="0"/>
              </a:rPr>
              <a:t>, 11 (1)</a:t>
            </a:r>
            <a:r>
              <a:rPr lang="en-US" sz="1300" dirty="0">
                <a:solidFill>
                  <a:schemeClr val="bg1"/>
                </a:solidFill>
                <a:ea typeface="Calibri" panose="020F0502020204030204" pitchFamily="34" charset="0"/>
                <a:cs typeface="Times New Roman" panose="02020603050405020304" pitchFamily="18" charset="0"/>
              </a:rPr>
              <a:t>,  26-35. </a:t>
            </a:r>
            <a:r>
              <a:rPr lang="en-US" sz="1300" u="sng" dirty="0">
                <a:solidFill>
                  <a:schemeClr val="bg1"/>
                </a:solidFill>
                <a:ea typeface="Calibri" panose="020F0502020204030204" pitchFamily="34" charset="0"/>
                <a:cs typeface="Times New Roman" panose="02020603050405020304" pitchFamily="18" charset="0"/>
                <a:hlinkClick r:id="rId4"/>
              </a:rPr>
              <a:t>http://jurnalpuitika.fib.unand.ac.id/index.php/jurnalpuitika/article/view/10/7</a:t>
            </a:r>
            <a:r>
              <a:rPr lang="en-US" sz="1300" dirty="0">
                <a:solidFill>
                  <a:schemeClr val="bg1"/>
                </a:solidFill>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0048281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smtClean="0">
                <a:solidFill>
                  <a:schemeClr val="bg1"/>
                </a:solidFill>
                <a:latin typeface="+mn-lt"/>
                <a:cs typeface="Times New Roman" panose="02020603050405020304" pitchFamily="18" charset="0"/>
              </a:rPr>
              <a:t>THANK YOU!</a:t>
            </a:r>
            <a:endParaRPr lang="en-US" b="1" dirty="0">
              <a:solidFill>
                <a:schemeClr val="bg1"/>
              </a:solidFill>
              <a:latin typeface="+mn-lt"/>
              <a:cs typeface="Times New Roman" panose="02020603050405020304" pitchFamily="18" charset="0"/>
            </a:endParaRPr>
          </a:p>
        </p:txBody>
      </p:sp>
      <p:sp>
        <p:nvSpPr>
          <p:cNvPr id="6" name="Subtitle 5"/>
          <p:cNvSpPr>
            <a:spLocks noGrp="1"/>
          </p:cNvSpPr>
          <p:nvPr>
            <p:ph type="subTitle" idx="1"/>
          </p:nvPr>
        </p:nvSpPr>
        <p:spPr>
          <a:xfrm>
            <a:off x="1524000" y="1690889"/>
            <a:ext cx="9144000" cy="940248"/>
          </a:xfrm>
        </p:spPr>
        <p:txBody>
          <a:bodyPr>
            <a:normAutofit/>
          </a:bodyPr>
          <a:lstStyle/>
          <a:p>
            <a:pPr>
              <a:lnSpc>
                <a:spcPct val="100000"/>
              </a:lnSpc>
            </a:pPr>
            <a:r>
              <a:rPr lang="en-US" sz="2000" b="1" dirty="0" smtClean="0">
                <a:solidFill>
                  <a:schemeClr val="bg1"/>
                </a:solidFill>
              </a:rPr>
              <a:t>Follow us @...</a:t>
            </a:r>
            <a:endParaRPr lang="en-US" sz="2000" b="1" dirty="0">
              <a:solidFill>
                <a:schemeClr val="bg1"/>
              </a:solidFill>
            </a:endParaRP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INTRODUCTION</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a:bodyPr>
          <a:lstStyle/>
          <a:p>
            <a:pPr marL="0" indent="0" algn="just">
              <a:buNone/>
            </a:pPr>
            <a:r>
              <a:rPr lang="en-US" sz="2000" dirty="0" smtClean="0">
                <a:solidFill>
                  <a:schemeClr val="bg1"/>
                </a:solidFill>
              </a:rPr>
              <a:t>One </a:t>
            </a:r>
            <a:r>
              <a:rPr lang="en-US" sz="2000" dirty="0">
                <a:solidFill>
                  <a:schemeClr val="bg1"/>
                </a:solidFill>
              </a:rPr>
              <a:t>of the difficulties faced by BIPA students comes from linguistic aspects such as phonology. This is due to sound interference in the pronunciation of several phonemes in </a:t>
            </a:r>
            <a:r>
              <a:rPr lang="en-US" sz="2000" dirty="0" err="1" smtClean="0">
                <a:solidFill>
                  <a:schemeClr val="bg1"/>
                </a:solidFill>
              </a:rPr>
              <a:t>bahasa</a:t>
            </a:r>
            <a:r>
              <a:rPr lang="en-US" sz="2000" dirty="0" smtClean="0">
                <a:solidFill>
                  <a:schemeClr val="bg1"/>
                </a:solidFill>
              </a:rPr>
              <a:t> Indonesia. </a:t>
            </a:r>
            <a:r>
              <a:rPr lang="en-US" sz="2000" dirty="0">
                <a:solidFill>
                  <a:schemeClr val="bg1"/>
                </a:solidFill>
              </a:rPr>
              <a:t>Including French BIPA students. This is proven in the research results </a:t>
            </a:r>
            <a:r>
              <a:rPr lang="en-US" sz="2000" dirty="0" smtClean="0">
                <a:solidFill>
                  <a:schemeClr val="bg1"/>
                </a:solidFill>
              </a:rPr>
              <a:t>of:</a:t>
            </a:r>
          </a:p>
          <a:p>
            <a:pPr marL="457200" indent="-457200" algn="just">
              <a:buFont typeface="+mj-lt"/>
              <a:buAutoNum type="arabicPeriod"/>
            </a:pPr>
            <a:r>
              <a:rPr lang="en-US" sz="2000" dirty="0" smtClean="0">
                <a:solidFill>
                  <a:schemeClr val="bg1"/>
                </a:solidFill>
              </a:rPr>
              <a:t> </a:t>
            </a:r>
            <a:r>
              <a:rPr lang="en-US" sz="2000" dirty="0" err="1">
                <a:solidFill>
                  <a:schemeClr val="bg1"/>
                </a:solidFill>
              </a:rPr>
              <a:t>Adityarini</a:t>
            </a:r>
            <a:r>
              <a:rPr lang="en-US" sz="2000" dirty="0">
                <a:solidFill>
                  <a:schemeClr val="bg1"/>
                </a:solidFill>
              </a:rPr>
              <a:t> et al (2020) which stated that sound interference was found in the pronunciation of the vowel e with the vowel sound [ə] in BIPA students from Europe in Bali, one of whom came from France. </a:t>
            </a:r>
            <a:endParaRPr lang="en-US" sz="2000" dirty="0" smtClean="0">
              <a:solidFill>
                <a:schemeClr val="bg1"/>
              </a:solidFill>
            </a:endParaRPr>
          </a:p>
          <a:p>
            <a:pPr marL="457200" indent="-457200" algn="just">
              <a:buFont typeface="+mj-lt"/>
              <a:buAutoNum type="arabicPeriod"/>
            </a:pPr>
            <a:r>
              <a:rPr lang="en-US" sz="2000" dirty="0" smtClean="0">
                <a:solidFill>
                  <a:schemeClr val="bg1"/>
                </a:solidFill>
              </a:rPr>
              <a:t>As </a:t>
            </a:r>
            <a:r>
              <a:rPr lang="en-US" sz="2000" dirty="0">
                <a:solidFill>
                  <a:schemeClr val="bg1"/>
                </a:solidFill>
              </a:rPr>
              <a:t>for </a:t>
            </a:r>
            <a:r>
              <a:rPr lang="en-US" sz="2000" dirty="0" err="1">
                <a:solidFill>
                  <a:schemeClr val="bg1"/>
                </a:solidFill>
              </a:rPr>
              <a:t>Grangé</a:t>
            </a:r>
            <a:r>
              <a:rPr lang="en-US" sz="2000" dirty="0">
                <a:solidFill>
                  <a:schemeClr val="bg1"/>
                </a:solidFill>
              </a:rPr>
              <a:t> (2019) who stated that the letter "h" was not pronounced enough and the nasal sound of "ng" was too stressed, so it was pronounced like "</a:t>
            </a:r>
            <a:r>
              <a:rPr lang="en-US" sz="2000" dirty="0" err="1">
                <a:solidFill>
                  <a:schemeClr val="bg1"/>
                </a:solidFill>
              </a:rPr>
              <a:t>ngg</a:t>
            </a:r>
            <a:r>
              <a:rPr lang="en-US" sz="2000" dirty="0">
                <a:solidFill>
                  <a:schemeClr val="bg1"/>
                </a:solidFill>
              </a:rPr>
              <a:t>". </a:t>
            </a:r>
            <a:endParaRPr lang="en-US" sz="2000" dirty="0" smtClean="0">
              <a:solidFill>
                <a:schemeClr val="bg1"/>
              </a:solidFill>
            </a:endParaRPr>
          </a:p>
          <a:p>
            <a:pPr marL="457200" indent="-457200" algn="just">
              <a:buFont typeface="+mj-lt"/>
              <a:buAutoNum type="arabicPeriod"/>
            </a:pPr>
            <a:r>
              <a:rPr lang="en-US" sz="2000" dirty="0" smtClean="0">
                <a:solidFill>
                  <a:schemeClr val="bg1"/>
                </a:solidFill>
              </a:rPr>
              <a:t>In </a:t>
            </a:r>
            <a:r>
              <a:rPr lang="en-US" sz="2000" dirty="0">
                <a:solidFill>
                  <a:schemeClr val="bg1"/>
                </a:solidFill>
              </a:rPr>
              <a:t>addition, Lestari (2021) also found that there are three Indonesian consonant phonemes, namely /ŋ/r/ and /h/ which have the potential to cause pronunciation </a:t>
            </a:r>
            <a:r>
              <a:rPr lang="en-US" sz="2000" dirty="0" smtClean="0">
                <a:solidFill>
                  <a:schemeClr val="bg1"/>
                </a:solidFill>
              </a:rPr>
              <a:t>errors in </a:t>
            </a:r>
            <a:r>
              <a:rPr lang="en-US" sz="2000" dirty="0" err="1" smtClean="0">
                <a:solidFill>
                  <a:schemeClr val="bg1"/>
                </a:solidFill>
              </a:rPr>
              <a:t>bahasa</a:t>
            </a:r>
            <a:r>
              <a:rPr lang="en-US" sz="2000" dirty="0" smtClean="0">
                <a:solidFill>
                  <a:schemeClr val="bg1"/>
                </a:solidFill>
              </a:rPr>
              <a:t> Indonesia </a:t>
            </a:r>
            <a:r>
              <a:rPr lang="en-US" sz="2000" dirty="0">
                <a:solidFill>
                  <a:schemeClr val="bg1"/>
                </a:solidFill>
              </a:rPr>
              <a:t>for French speakers.</a:t>
            </a:r>
            <a:endParaRPr lang="en-US" sz="2000" dirty="0" smtClean="0">
              <a:solidFill>
                <a:schemeClr val="bg1"/>
              </a:solidFill>
            </a:endParaRPr>
          </a:p>
          <a:p>
            <a:pPr marL="457200" indent="-457200" algn="just">
              <a:buFont typeface="+mj-lt"/>
              <a:buAutoNum type="arabicPeriod"/>
            </a:pPr>
            <a:endParaRPr lang="en-US" sz="2000" dirty="0">
              <a:solidFill>
                <a:schemeClr val="bg1"/>
              </a:solidFill>
            </a:endParaRPr>
          </a:p>
        </p:txBody>
      </p:sp>
    </p:spTree>
    <p:extLst>
      <p:ext uri="{BB962C8B-B14F-4D97-AF65-F5344CB8AC3E}">
        <p14:creationId xmlns:p14="http://schemas.microsoft.com/office/powerpoint/2010/main" val="29506921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LITERATURE REVIEW</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a:bodyPr>
          <a:lstStyle/>
          <a:p>
            <a:pPr marL="457200" indent="-457200" algn="just">
              <a:buFont typeface="+mj-lt"/>
              <a:buAutoNum type="arabicPeriod"/>
            </a:pPr>
            <a:r>
              <a:rPr lang="en-US" sz="2000" dirty="0" smtClean="0">
                <a:solidFill>
                  <a:schemeClr val="bg1"/>
                </a:solidFill>
              </a:rPr>
              <a:t>Language </a:t>
            </a:r>
            <a:r>
              <a:rPr lang="en-US" sz="2000" dirty="0">
                <a:solidFill>
                  <a:schemeClr val="bg1"/>
                </a:solidFill>
              </a:rPr>
              <a:t>Interference </a:t>
            </a:r>
            <a:r>
              <a:rPr lang="en-US" sz="2000" dirty="0" smtClean="0">
                <a:solidFill>
                  <a:schemeClr val="bg1"/>
                </a:solidFill>
              </a:rPr>
              <a:t>according </a:t>
            </a:r>
            <a:r>
              <a:rPr lang="en-US" sz="2000" dirty="0">
                <a:solidFill>
                  <a:schemeClr val="bg1"/>
                </a:solidFill>
              </a:rPr>
              <a:t>to </a:t>
            </a:r>
            <a:r>
              <a:rPr lang="en-US" sz="2000" dirty="0" err="1">
                <a:solidFill>
                  <a:schemeClr val="bg1"/>
                </a:solidFill>
              </a:rPr>
              <a:t>Weinrich</a:t>
            </a:r>
            <a:r>
              <a:rPr lang="en-US" sz="2000" dirty="0">
                <a:solidFill>
                  <a:schemeClr val="bg1"/>
                </a:solidFill>
              </a:rPr>
              <a:t> (</a:t>
            </a:r>
            <a:r>
              <a:rPr lang="en-US" sz="2000" dirty="0" err="1">
                <a:solidFill>
                  <a:schemeClr val="bg1"/>
                </a:solidFill>
              </a:rPr>
              <a:t>Ngalim</a:t>
            </a:r>
            <a:r>
              <a:rPr lang="en-US" sz="2000" dirty="0">
                <a:solidFill>
                  <a:schemeClr val="bg1"/>
                </a:solidFill>
              </a:rPr>
              <a:t>, 2013) is the power of the inclusion of elements of another language into a particular language due to contact between them which refers to deviations in using a language by incorporating other language systems. </a:t>
            </a:r>
            <a:r>
              <a:rPr lang="en-US" sz="2000" dirty="0" err="1">
                <a:solidFill>
                  <a:schemeClr val="bg1"/>
                </a:solidFill>
              </a:rPr>
              <a:t>Moeliono</a:t>
            </a:r>
            <a:r>
              <a:rPr lang="en-US" sz="2000" dirty="0">
                <a:solidFill>
                  <a:schemeClr val="bg1"/>
                </a:solidFill>
              </a:rPr>
              <a:t> (2000 p.230) explains that if the elements of language that enter another language are disruptive, then such an event is called interference</a:t>
            </a:r>
            <a:r>
              <a:rPr lang="en-US" sz="2000" dirty="0" smtClean="0">
                <a:solidFill>
                  <a:schemeClr val="bg1"/>
                </a:solidFill>
              </a:rPr>
              <a:t>.</a:t>
            </a:r>
          </a:p>
          <a:p>
            <a:pPr marL="457200" indent="-457200" algn="just">
              <a:buFont typeface="+mj-lt"/>
              <a:buAutoNum type="arabicPeriod"/>
            </a:pPr>
            <a:r>
              <a:rPr lang="en-US" sz="2000" dirty="0" err="1" smtClean="0">
                <a:solidFill>
                  <a:schemeClr val="bg1"/>
                </a:solidFill>
              </a:rPr>
              <a:t>Suwito</a:t>
            </a:r>
            <a:r>
              <a:rPr lang="en-US" sz="2000" dirty="0" smtClean="0">
                <a:solidFill>
                  <a:schemeClr val="bg1"/>
                </a:solidFill>
              </a:rPr>
              <a:t> </a:t>
            </a:r>
            <a:r>
              <a:rPr lang="en-US" sz="2000" dirty="0">
                <a:solidFill>
                  <a:schemeClr val="bg1"/>
                </a:solidFill>
              </a:rPr>
              <a:t>(1983, p.55</a:t>
            </a:r>
            <a:r>
              <a:rPr lang="en-US" sz="2000" dirty="0" smtClean="0">
                <a:solidFill>
                  <a:schemeClr val="bg1"/>
                </a:solidFill>
              </a:rPr>
              <a:t>) stated that </a:t>
            </a:r>
            <a:r>
              <a:rPr lang="en-US" sz="2000" dirty="0">
                <a:solidFill>
                  <a:schemeClr val="bg1"/>
                </a:solidFill>
              </a:rPr>
              <a:t>interference can occur in all linguistic components and one of them is phonological interference. Uriel </a:t>
            </a:r>
            <a:r>
              <a:rPr lang="en-US" sz="2000" dirty="0" err="1">
                <a:solidFill>
                  <a:schemeClr val="bg1"/>
                </a:solidFill>
              </a:rPr>
              <a:t>Weinreich</a:t>
            </a:r>
            <a:r>
              <a:rPr lang="en-US" sz="2000" dirty="0">
                <a:solidFill>
                  <a:schemeClr val="bg1"/>
                </a:solidFill>
              </a:rPr>
              <a:t> (1968:2) argues, "Great or small, the differences and similarities between the other gauges in contact must be fully stated for each domain - phonic, grammatical, and lexical - as a </a:t>
            </a:r>
            <a:r>
              <a:rPr lang="en-US" sz="2000" dirty="0" err="1" smtClean="0">
                <a:solidFill>
                  <a:schemeClr val="bg1"/>
                </a:solidFill>
              </a:rPr>
              <a:t>prequisite</a:t>
            </a:r>
            <a:r>
              <a:rPr lang="en-US" sz="2000" dirty="0" smtClean="0">
                <a:solidFill>
                  <a:schemeClr val="bg1"/>
                </a:solidFill>
              </a:rPr>
              <a:t> </a:t>
            </a:r>
            <a:r>
              <a:rPr lang="en-US" sz="2000" dirty="0">
                <a:solidFill>
                  <a:schemeClr val="bg1"/>
                </a:solidFill>
              </a:rPr>
              <a:t>for interference </a:t>
            </a:r>
            <a:r>
              <a:rPr lang="en-US" sz="2000" dirty="0" smtClean="0">
                <a:solidFill>
                  <a:schemeClr val="bg1"/>
                </a:solidFill>
              </a:rPr>
              <a:t>analysist".</a:t>
            </a:r>
          </a:p>
          <a:p>
            <a:pPr marL="457200" indent="-457200" algn="just">
              <a:buFont typeface="+mj-lt"/>
              <a:buAutoNum type="arabicPeriod"/>
            </a:pPr>
            <a:r>
              <a:rPr lang="en-US" sz="2000" dirty="0" err="1" smtClean="0">
                <a:solidFill>
                  <a:schemeClr val="bg1"/>
                </a:solidFill>
              </a:rPr>
              <a:t>Suwito</a:t>
            </a:r>
            <a:r>
              <a:rPr lang="en-US" sz="2000" dirty="0" smtClean="0">
                <a:solidFill>
                  <a:schemeClr val="bg1"/>
                </a:solidFill>
              </a:rPr>
              <a:t> </a:t>
            </a:r>
            <a:r>
              <a:rPr lang="en-US" sz="2000" dirty="0">
                <a:solidFill>
                  <a:schemeClr val="bg1"/>
                </a:solidFill>
              </a:rPr>
              <a:t>(1983, pp. 54-55) categorizes three elements that play a role in the interference process, namely (1) the source language or donor language, (2) the absorbing or receiving language, and (3) the absorption or importation element.</a:t>
            </a:r>
          </a:p>
        </p:txBody>
      </p:sp>
    </p:spTree>
    <p:extLst>
      <p:ext uri="{BB962C8B-B14F-4D97-AF65-F5344CB8AC3E}">
        <p14:creationId xmlns:p14="http://schemas.microsoft.com/office/powerpoint/2010/main" val="2324887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METHOD</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a:bodyPr>
          <a:lstStyle/>
          <a:p>
            <a:pPr marL="0" indent="0">
              <a:buNone/>
            </a:pPr>
            <a:endParaRPr lang="en-US" sz="2000" dirty="0" smtClean="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712611870"/>
              </p:ext>
            </p:extLst>
          </p:nvPr>
        </p:nvGraphicFramePr>
        <p:xfrm>
          <a:off x="683967" y="1502091"/>
          <a:ext cx="10203992" cy="3880614"/>
        </p:xfrm>
        <a:graphic>
          <a:graphicData uri="http://schemas.openxmlformats.org/drawingml/2006/table">
            <a:tbl>
              <a:tblPr firstRow="1" bandRow="1">
                <a:tableStyleId>{F5AB1C69-6EDB-4FF4-983F-18BD219EF322}</a:tableStyleId>
              </a:tblPr>
              <a:tblGrid>
                <a:gridCol w="2550998">
                  <a:extLst>
                    <a:ext uri="{9D8B030D-6E8A-4147-A177-3AD203B41FA5}">
                      <a16:colId xmlns:a16="http://schemas.microsoft.com/office/drawing/2014/main" val="1283748302"/>
                    </a:ext>
                  </a:extLst>
                </a:gridCol>
                <a:gridCol w="2550998">
                  <a:extLst>
                    <a:ext uri="{9D8B030D-6E8A-4147-A177-3AD203B41FA5}">
                      <a16:colId xmlns:a16="http://schemas.microsoft.com/office/drawing/2014/main" val="2750365127"/>
                    </a:ext>
                  </a:extLst>
                </a:gridCol>
                <a:gridCol w="2550998">
                  <a:extLst>
                    <a:ext uri="{9D8B030D-6E8A-4147-A177-3AD203B41FA5}">
                      <a16:colId xmlns:a16="http://schemas.microsoft.com/office/drawing/2014/main" val="3515803427"/>
                    </a:ext>
                  </a:extLst>
                </a:gridCol>
                <a:gridCol w="2550998">
                  <a:extLst>
                    <a:ext uri="{9D8B030D-6E8A-4147-A177-3AD203B41FA5}">
                      <a16:colId xmlns:a16="http://schemas.microsoft.com/office/drawing/2014/main" val="2289968985"/>
                    </a:ext>
                  </a:extLst>
                </a:gridCol>
              </a:tblGrid>
              <a:tr h="769432">
                <a:tc>
                  <a:txBody>
                    <a:bodyPr/>
                    <a:lstStyle/>
                    <a:p>
                      <a:pPr algn="ctr"/>
                      <a:r>
                        <a:rPr lang="en-US" sz="2000" dirty="0" err="1" smtClean="0">
                          <a:solidFill>
                            <a:schemeClr val="tx1"/>
                          </a:solidFill>
                        </a:rPr>
                        <a:t>Reseach</a:t>
                      </a:r>
                      <a:r>
                        <a:rPr lang="en-US" sz="2000" dirty="0" smtClean="0">
                          <a:solidFill>
                            <a:schemeClr val="tx1"/>
                          </a:solidFill>
                        </a:rPr>
                        <a:t> Design</a:t>
                      </a:r>
                      <a:endParaRPr lang="en-US" sz="2000" dirty="0">
                        <a:solidFill>
                          <a:schemeClr val="tx1"/>
                        </a:solidFill>
                      </a:endParaRPr>
                    </a:p>
                  </a:txBody>
                  <a:tcPr/>
                </a:tc>
                <a:tc>
                  <a:txBody>
                    <a:bodyPr/>
                    <a:lstStyle/>
                    <a:p>
                      <a:pPr algn="ctr"/>
                      <a:r>
                        <a:rPr lang="en-US" sz="2000" dirty="0" smtClean="0">
                          <a:solidFill>
                            <a:schemeClr val="tx1"/>
                          </a:solidFill>
                        </a:rPr>
                        <a:t>Data Source</a:t>
                      </a:r>
                      <a:endParaRPr lang="en-US" sz="2000" dirty="0">
                        <a:solidFill>
                          <a:schemeClr val="tx1"/>
                        </a:solidFill>
                      </a:endParaRPr>
                    </a:p>
                  </a:txBody>
                  <a:tcPr/>
                </a:tc>
                <a:tc>
                  <a:txBody>
                    <a:bodyPr/>
                    <a:lstStyle/>
                    <a:p>
                      <a:pPr algn="ctr"/>
                      <a:r>
                        <a:rPr lang="en-US" sz="2000" dirty="0" smtClean="0">
                          <a:solidFill>
                            <a:schemeClr val="tx1"/>
                          </a:solidFill>
                        </a:rPr>
                        <a:t>Data collection Technique</a:t>
                      </a:r>
                      <a:endParaRPr lang="en-US" sz="2000" dirty="0">
                        <a:solidFill>
                          <a:schemeClr val="tx1"/>
                        </a:solidFill>
                      </a:endParaRPr>
                    </a:p>
                  </a:txBody>
                  <a:tcPr/>
                </a:tc>
                <a:tc>
                  <a:txBody>
                    <a:bodyPr/>
                    <a:lstStyle/>
                    <a:p>
                      <a:pPr algn="ctr"/>
                      <a:r>
                        <a:rPr lang="en-US" sz="2000" dirty="0" smtClean="0">
                          <a:solidFill>
                            <a:schemeClr val="tx1"/>
                          </a:solidFill>
                        </a:rPr>
                        <a:t>Data Analysist</a:t>
                      </a:r>
                      <a:r>
                        <a:rPr lang="en-US" sz="2000" baseline="0" dirty="0" smtClean="0">
                          <a:solidFill>
                            <a:schemeClr val="tx1"/>
                          </a:solidFill>
                        </a:rPr>
                        <a:t> Technique</a:t>
                      </a:r>
                      <a:endParaRPr lang="en-US" sz="2000" dirty="0">
                        <a:solidFill>
                          <a:schemeClr val="tx1"/>
                        </a:solidFill>
                      </a:endParaRPr>
                    </a:p>
                  </a:txBody>
                  <a:tcPr/>
                </a:tc>
                <a:extLst>
                  <a:ext uri="{0D108BD9-81ED-4DB2-BD59-A6C34878D82A}">
                    <a16:rowId xmlns:a16="http://schemas.microsoft.com/office/drawing/2014/main" val="305300395"/>
                  </a:ext>
                </a:extLst>
              </a:tr>
              <a:tr h="31111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d-ID" sz="2000" dirty="0" smtClean="0"/>
                        <a:t>Qualitative descriptive method</a:t>
                      </a:r>
                      <a:endParaRPr lang="en-US" sz="2000" dirty="0" smtClean="0"/>
                    </a:p>
                    <a:p>
                      <a:endParaRPr lang="en-US" sz="2000" dirty="0"/>
                    </a:p>
                  </a:txBody>
                  <a:tcPr/>
                </a:tc>
                <a:tc>
                  <a:txBody>
                    <a:bodyPr/>
                    <a:lstStyle/>
                    <a:p>
                      <a:r>
                        <a:rPr lang="en-US" sz="2000" b="1" kern="1200" smtClean="0">
                          <a:solidFill>
                            <a:schemeClr val="dk1"/>
                          </a:solidFill>
                          <a:effectLst/>
                          <a:latin typeface="+mn-lt"/>
                          <a:ea typeface="+mn-ea"/>
                          <a:cs typeface="+mn-cs"/>
                        </a:rPr>
                        <a:t>Primary</a:t>
                      </a:r>
                      <a:r>
                        <a:rPr lang="id-ID" sz="2000" b="1" kern="1200" baseline="0" smtClean="0">
                          <a:solidFill>
                            <a:schemeClr val="dk1"/>
                          </a:solidFill>
                          <a:effectLst/>
                          <a:latin typeface="+mn-lt"/>
                          <a:ea typeface="+mn-ea"/>
                          <a:cs typeface="+mn-cs"/>
                        </a:rPr>
                        <a:t> </a:t>
                      </a:r>
                      <a:r>
                        <a:rPr lang="id-ID" sz="2000" b="1" kern="1200" baseline="0" dirty="0" smtClean="0">
                          <a:solidFill>
                            <a:schemeClr val="dk1"/>
                          </a:solidFill>
                          <a:effectLst/>
                          <a:latin typeface="+mn-lt"/>
                          <a:ea typeface="+mn-ea"/>
                          <a:cs typeface="+mn-cs"/>
                        </a:rPr>
                        <a:t>data : </a:t>
                      </a:r>
                      <a:r>
                        <a:rPr lang="en-US" sz="2000" b="0" kern="1200" baseline="0" dirty="0" smtClean="0">
                          <a:solidFill>
                            <a:schemeClr val="dk1"/>
                          </a:solidFill>
                          <a:effectLst/>
                          <a:latin typeface="+mn-lt"/>
                          <a:ea typeface="+mn-ea"/>
                          <a:cs typeface="+mn-cs"/>
                        </a:rPr>
                        <a:t>L</a:t>
                      </a:r>
                      <a:r>
                        <a:rPr lang="id-ID" sz="2000" b="0" kern="1200" baseline="0" dirty="0" smtClean="0">
                          <a:solidFill>
                            <a:schemeClr val="dk1"/>
                          </a:solidFill>
                          <a:effectLst/>
                          <a:latin typeface="+mn-lt"/>
                          <a:ea typeface="+mn-ea"/>
                          <a:cs typeface="+mn-cs"/>
                        </a:rPr>
                        <a:t>iteratures related with the</a:t>
                      </a:r>
                      <a:r>
                        <a:rPr lang="en-US" sz="2000" b="0" kern="1200" baseline="0" dirty="0" smtClean="0">
                          <a:solidFill>
                            <a:schemeClr val="dk1"/>
                          </a:solidFill>
                          <a:effectLst/>
                          <a:latin typeface="+mn-lt"/>
                          <a:ea typeface="+mn-ea"/>
                          <a:cs typeface="+mn-cs"/>
                        </a:rPr>
                        <a:t> phonological system in French and </a:t>
                      </a:r>
                      <a:r>
                        <a:rPr lang="en-US" sz="2000" b="0" kern="1200" baseline="0" dirty="0" err="1" smtClean="0">
                          <a:solidFill>
                            <a:schemeClr val="dk1"/>
                          </a:solidFill>
                          <a:effectLst/>
                          <a:latin typeface="+mn-lt"/>
                          <a:ea typeface="+mn-ea"/>
                          <a:cs typeface="+mn-cs"/>
                        </a:rPr>
                        <a:t>bahasa</a:t>
                      </a:r>
                      <a:r>
                        <a:rPr lang="en-US" sz="2000" b="0" kern="1200" baseline="0" dirty="0" smtClean="0">
                          <a:solidFill>
                            <a:schemeClr val="dk1"/>
                          </a:solidFill>
                          <a:effectLst/>
                          <a:latin typeface="+mn-lt"/>
                          <a:ea typeface="+mn-ea"/>
                          <a:cs typeface="+mn-cs"/>
                        </a:rPr>
                        <a:t> Indonesia or the</a:t>
                      </a:r>
                      <a:r>
                        <a:rPr lang="id-ID" sz="2000" b="0" kern="1200" baseline="0" dirty="0" smtClean="0">
                          <a:solidFill>
                            <a:schemeClr val="dk1"/>
                          </a:solidFill>
                          <a:effectLst/>
                          <a:latin typeface="+mn-lt"/>
                          <a:ea typeface="+mn-ea"/>
                          <a:cs typeface="+mn-cs"/>
                        </a:rPr>
                        <a:t> research study such as journals, articles</a:t>
                      </a:r>
                      <a:endParaRPr lang="en-US" sz="2000" b="1" dirty="0" smtClean="0"/>
                    </a:p>
                    <a:p>
                      <a:endParaRPr 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d-ID" sz="2000" dirty="0" smtClean="0"/>
                        <a:t>Documentation techniques</a:t>
                      </a:r>
                      <a:endParaRPr lang="en-US" sz="2000" dirty="0" smtClean="0"/>
                    </a:p>
                    <a:p>
                      <a:endParaRPr lang="en-US" sz="2000" dirty="0"/>
                    </a:p>
                  </a:txBody>
                  <a:tcPr/>
                </a:tc>
                <a:tc>
                  <a:txBody>
                    <a:bodyPr/>
                    <a:lstStyle/>
                    <a:p>
                      <a:r>
                        <a:rPr lang="en-US" sz="2000" dirty="0" err="1" smtClean="0"/>
                        <a:t>Litterature</a:t>
                      </a:r>
                      <a:r>
                        <a:rPr lang="en-US" sz="2000" dirty="0" smtClean="0"/>
                        <a:t> Study (</a:t>
                      </a:r>
                      <a:r>
                        <a:rPr lang="en-US" sz="2000" dirty="0" err="1" smtClean="0"/>
                        <a:t>Sugiyono</a:t>
                      </a:r>
                      <a:r>
                        <a:rPr lang="en-US" sz="2000" baseline="0" dirty="0" smtClean="0"/>
                        <a:t> 2018)</a:t>
                      </a:r>
                      <a:endParaRPr lang="en-US" sz="2000" dirty="0"/>
                    </a:p>
                  </a:txBody>
                  <a:tcPr/>
                </a:tc>
                <a:extLst>
                  <a:ext uri="{0D108BD9-81ED-4DB2-BD59-A6C34878D82A}">
                    <a16:rowId xmlns:a16="http://schemas.microsoft.com/office/drawing/2014/main" val="2338043000"/>
                  </a:ext>
                </a:extLst>
              </a:tr>
            </a:tbl>
          </a:graphicData>
        </a:graphic>
      </p:graphicFrame>
    </p:spTree>
    <p:extLst>
      <p:ext uri="{BB962C8B-B14F-4D97-AF65-F5344CB8AC3E}">
        <p14:creationId xmlns:p14="http://schemas.microsoft.com/office/powerpoint/2010/main" val="9159895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FINDING AND DISCUSSION</a:t>
            </a:r>
            <a:endParaRPr lang="en-US" b="1" dirty="0">
              <a:solidFill>
                <a:schemeClr val="bg1"/>
              </a:solidFill>
              <a:latin typeface="+mn-lt"/>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793353586"/>
              </p:ext>
            </p:extLst>
          </p:nvPr>
        </p:nvGraphicFramePr>
        <p:xfrm>
          <a:off x="2572612" y="3108974"/>
          <a:ext cx="2772386" cy="2538641"/>
        </p:xfrm>
        <a:graphic>
          <a:graphicData uri="http://schemas.openxmlformats.org/drawingml/2006/table">
            <a:tbl>
              <a:tblPr firstRow="1" firstCol="1" lastRow="1" lastCol="1" bandRow="1" bandCol="1">
                <a:tableStyleId>{D7AC3CCA-C797-4891-BE02-D94E43425B78}</a:tableStyleId>
              </a:tblPr>
              <a:tblGrid>
                <a:gridCol w="1338392">
                  <a:extLst>
                    <a:ext uri="{9D8B030D-6E8A-4147-A177-3AD203B41FA5}">
                      <a16:colId xmlns:a16="http://schemas.microsoft.com/office/drawing/2014/main" val="3262090312"/>
                    </a:ext>
                  </a:extLst>
                </a:gridCol>
                <a:gridCol w="1433994">
                  <a:extLst>
                    <a:ext uri="{9D8B030D-6E8A-4147-A177-3AD203B41FA5}">
                      <a16:colId xmlns:a16="http://schemas.microsoft.com/office/drawing/2014/main" val="3144397316"/>
                    </a:ext>
                  </a:extLst>
                </a:gridCol>
              </a:tblGrid>
              <a:tr h="582121">
                <a:tc>
                  <a:txBody>
                    <a:bodyPr/>
                    <a:lstStyle/>
                    <a:p>
                      <a:pPr marL="0" marR="0" algn="ctr">
                        <a:lnSpc>
                          <a:spcPct val="107000"/>
                        </a:lnSpc>
                        <a:spcBef>
                          <a:spcPts val="50"/>
                        </a:spcBef>
                        <a:spcAft>
                          <a:spcPts val="0"/>
                        </a:spcAft>
                      </a:pPr>
                      <a:r>
                        <a:rPr lang="id-ID" sz="1600" dirty="0">
                          <a:effectLst/>
                        </a:rPr>
                        <a:t> </a:t>
                      </a:r>
                      <a:endParaRPr lang="en-US" sz="1600" dirty="0">
                        <a:effectLst/>
                      </a:endParaRPr>
                    </a:p>
                    <a:p>
                      <a:pPr marL="69850" marR="0" algn="ctr">
                        <a:lnSpc>
                          <a:spcPct val="107000"/>
                        </a:lnSpc>
                        <a:spcBef>
                          <a:spcPts val="5"/>
                        </a:spcBef>
                        <a:spcAft>
                          <a:spcPts val="0"/>
                        </a:spcAft>
                      </a:pPr>
                      <a:r>
                        <a:rPr lang="en-US" sz="1600" dirty="0" smtClean="0">
                          <a:solidFill>
                            <a:schemeClr val="dk1"/>
                          </a:solidFill>
                          <a:effectLst/>
                          <a:latin typeface="+mn-lt"/>
                          <a:ea typeface="+mn-ea"/>
                          <a:cs typeface="+mn-cs"/>
                        </a:rPr>
                        <a:t>Tongue</a:t>
                      </a:r>
                      <a:r>
                        <a:rPr lang="en-US" sz="1600" baseline="0" dirty="0" smtClean="0">
                          <a:solidFill>
                            <a:schemeClr val="dk1"/>
                          </a:solidFill>
                          <a:effectLst/>
                          <a:latin typeface="+mn-lt"/>
                          <a:ea typeface="+mn-ea"/>
                          <a:cs typeface="+mn-cs"/>
                        </a:rPr>
                        <a:t> Position</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96000"/>
                        </a:lnSpc>
                        <a:spcBef>
                          <a:spcPts val="235"/>
                        </a:spcBef>
                        <a:spcAft>
                          <a:spcPts val="0"/>
                        </a:spcAft>
                      </a:pPr>
                      <a:r>
                        <a:rPr lang="en-US" sz="1600" dirty="0" smtClean="0">
                          <a:effectLst/>
                        </a:rPr>
                        <a:t>The front is not round / flat</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82312043"/>
                  </a:ext>
                </a:extLst>
              </a:tr>
              <a:tr h="325644">
                <a:tc>
                  <a:txBody>
                    <a:bodyPr/>
                    <a:lstStyle/>
                    <a:p>
                      <a:pPr marL="69850" marR="0" algn="ctr">
                        <a:lnSpc>
                          <a:spcPct val="107000"/>
                        </a:lnSpc>
                        <a:spcBef>
                          <a:spcPts val="5"/>
                        </a:spcBef>
                        <a:spcAft>
                          <a:spcPts val="0"/>
                        </a:spcAft>
                      </a:pPr>
                      <a:r>
                        <a:rPr lang="en-US" sz="1600" dirty="0" smtClean="0">
                          <a:effectLst/>
                        </a:rPr>
                        <a:t>High</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242570" marR="236220" algn="ctr">
                        <a:lnSpc>
                          <a:spcPct val="107000"/>
                        </a:lnSpc>
                        <a:spcBef>
                          <a:spcPts val="185"/>
                        </a:spcBef>
                        <a:spcAft>
                          <a:spcPts val="0"/>
                        </a:spcAft>
                      </a:pPr>
                      <a:r>
                        <a:rPr lang="id-ID" sz="1600" dirty="0">
                          <a:effectLst/>
                        </a:rPr>
                        <a:t>[i]</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03995152"/>
                  </a:ext>
                </a:extLst>
              </a:tr>
              <a:tr h="934944">
                <a:tc>
                  <a:txBody>
                    <a:bodyPr/>
                    <a:lstStyle/>
                    <a:p>
                      <a:pPr marL="0" marR="0" algn="ctr">
                        <a:lnSpc>
                          <a:spcPct val="107000"/>
                        </a:lnSpc>
                        <a:spcBef>
                          <a:spcPts val="55"/>
                        </a:spcBef>
                        <a:spcAft>
                          <a:spcPts val="0"/>
                        </a:spcAft>
                      </a:pPr>
                      <a:r>
                        <a:rPr lang="id-ID" sz="1600" dirty="0">
                          <a:effectLst/>
                        </a:rPr>
                        <a:t> </a:t>
                      </a:r>
                      <a:endParaRPr lang="en-US" sz="1600" dirty="0">
                        <a:effectLst/>
                      </a:endParaRPr>
                    </a:p>
                    <a:p>
                      <a:pPr marL="43180" marR="60325" algn="ctr">
                        <a:lnSpc>
                          <a:spcPct val="107000"/>
                        </a:lnSpc>
                        <a:spcBef>
                          <a:spcPts val="0"/>
                        </a:spcBef>
                        <a:spcAft>
                          <a:spcPts val="0"/>
                        </a:spcAft>
                      </a:pPr>
                      <a:r>
                        <a:rPr lang="en-US" sz="1600" dirty="0" smtClean="0">
                          <a:effectLst/>
                        </a:rPr>
                        <a:t>In the Middle</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242570" marR="236220" algn="ctr">
                        <a:lnSpc>
                          <a:spcPct val="107000"/>
                        </a:lnSpc>
                        <a:spcBef>
                          <a:spcPts val="0"/>
                        </a:spcBef>
                        <a:spcAft>
                          <a:spcPts val="1000"/>
                        </a:spcAft>
                      </a:pPr>
                      <a:r>
                        <a:rPr lang="id-ID" sz="1600" dirty="0">
                          <a:effectLst/>
                        </a:rPr>
                        <a:t>[e]</a:t>
                      </a:r>
                      <a:endParaRPr lang="en-US" sz="1600" dirty="0">
                        <a:effectLst/>
                      </a:endParaRPr>
                    </a:p>
                    <a:p>
                      <a:pPr marL="242570" marR="236220" algn="ctr">
                        <a:lnSpc>
                          <a:spcPct val="107000"/>
                        </a:lnSpc>
                        <a:spcBef>
                          <a:spcPts val="0"/>
                        </a:spcBef>
                        <a:spcAft>
                          <a:spcPts val="1000"/>
                        </a:spcAft>
                      </a:pPr>
                      <a:r>
                        <a:rPr lang="id-ID" sz="1600" dirty="0">
                          <a:effectLst/>
                        </a:rPr>
                        <a:t>[ɛ]</a:t>
                      </a:r>
                      <a:endParaRPr lang="en-US" sz="1600" dirty="0">
                        <a:effectLst/>
                      </a:endParaRPr>
                    </a:p>
                    <a:p>
                      <a:pPr marL="242570" marR="236220" algn="ctr">
                        <a:lnSpc>
                          <a:spcPct val="107000"/>
                        </a:lnSpc>
                        <a:spcBef>
                          <a:spcPts val="0"/>
                        </a:spcBef>
                        <a:spcAft>
                          <a:spcPts val="1000"/>
                        </a:spcAft>
                      </a:pPr>
                      <a:r>
                        <a:rPr lang="en-US" sz="1600" dirty="0">
                          <a:effectLst/>
                        </a:rPr>
                        <a:t>[ɛ̃]</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997531412"/>
                  </a:ext>
                </a:extLst>
              </a:tr>
              <a:tr h="393467">
                <a:tc>
                  <a:txBody>
                    <a:bodyPr/>
                    <a:lstStyle/>
                    <a:p>
                      <a:pPr marL="57150" marR="59055" algn="ctr">
                        <a:lnSpc>
                          <a:spcPct val="107000"/>
                        </a:lnSpc>
                        <a:spcBef>
                          <a:spcPts val="185"/>
                        </a:spcBef>
                        <a:spcAft>
                          <a:spcPts val="0"/>
                        </a:spcAft>
                      </a:pPr>
                      <a:r>
                        <a:rPr lang="en-US" sz="1600" dirty="0" smtClean="0">
                          <a:effectLst/>
                        </a:rPr>
                        <a:t>Low</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61595" algn="ctr">
                        <a:lnSpc>
                          <a:spcPct val="107000"/>
                        </a:lnSpc>
                        <a:spcBef>
                          <a:spcPts val="185"/>
                        </a:spcBef>
                        <a:spcAft>
                          <a:spcPts val="0"/>
                        </a:spcAft>
                      </a:pPr>
                      <a:r>
                        <a:rPr lang="id-ID" sz="1600" dirty="0">
                          <a:effectLst/>
                        </a:rPr>
                        <a:t>[a]</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262347670"/>
                  </a:ext>
                </a:extLst>
              </a:tr>
            </a:tbl>
          </a:graphicData>
        </a:graphic>
      </p:graphicFrame>
      <p:sp>
        <p:nvSpPr>
          <p:cNvPr id="7" name="TextBox 6"/>
          <p:cNvSpPr txBox="1"/>
          <p:nvPr/>
        </p:nvSpPr>
        <p:spPr>
          <a:xfrm flipH="1">
            <a:off x="3243877" y="5877674"/>
            <a:ext cx="4422586" cy="369332"/>
          </a:xfrm>
          <a:prstGeom prst="rect">
            <a:avLst/>
          </a:prstGeom>
          <a:noFill/>
        </p:spPr>
        <p:txBody>
          <a:bodyPr wrap="square" rtlCol="0">
            <a:spAutoFit/>
          </a:bodyPr>
          <a:lstStyle/>
          <a:p>
            <a:r>
              <a:rPr lang="id-ID" dirty="0">
                <a:solidFill>
                  <a:schemeClr val="bg1"/>
                </a:solidFill>
              </a:rPr>
              <a:t>(Yuliati, 2015)</a:t>
            </a:r>
            <a:endParaRPr lang="en-US" dirty="0">
              <a:solidFill>
                <a:schemeClr val="bg1"/>
              </a:solidFill>
            </a:endParaRPr>
          </a:p>
        </p:txBody>
      </p:sp>
      <p:sp>
        <p:nvSpPr>
          <p:cNvPr id="8" name="TextBox 7"/>
          <p:cNvSpPr txBox="1"/>
          <p:nvPr/>
        </p:nvSpPr>
        <p:spPr>
          <a:xfrm>
            <a:off x="2627128" y="2358961"/>
            <a:ext cx="2828042" cy="646331"/>
          </a:xfrm>
          <a:prstGeom prst="rect">
            <a:avLst/>
          </a:prstGeom>
          <a:noFill/>
        </p:spPr>
        <p:txBody>
          <a:bodyPr wrap="square" rtlCol="0">
            <a:spAutoFit/>
          </a:bodyPr>
          <a:lstStyle/>
          <a:p>
            <a:pPr algn="ctr"/>
            <a:r>
              <a:rPr lang="en-US" dirty="0">
                <a:solidFill>
                  <a:schemeClr val="bg1"/>
                </a:solidFill>
              </a:rPr>
              <a:t>Characteristics of French </a:t>
            </a:r>
            <a:endParaRPr lang="en-US" dirty="0" smtClean="0">
              <a:solidFill>
                <a:schemeClr val="bg1"/>
              </a:solidFill>
            </a:endParaRPr>
          </a:p>
          <a:p>
            <a:pPr algn="ctr"/>
            <a:r>
              <a:rPr lang="en-US" dirty="0" smtClean="0">
                <a:solidFill>
                  <a:schemeClr val="bg1"/>
                </a:solidFill>
              </a:rPr>
              <a:t>vowel </a:t>
            </a:r>
            <a:r>
              <a:rPr lang="en-US" dirty="0">
                <a:solidFill>
                  <a:schemeClr val="bg1"/>
                </a:solidFill>
              </a:rPr>
              <a:t>phonemes</a:t>
            </a:r>
          </a:p>
        </p:txBody>
      </p:sp>
      <p:sp>
        <p:nvSpPr>
          <p:cNvPr id="9" name="TextBox 8"/>
          <p:cNvSpPr txBox="1"/>
          <p:nvPr/>
        </p:nvSpPr>
        <p:spPr>
          <a:xfrm>
            <a:off x="6372518" y="2358961"/>
            <a:ext cx="3657601" cy="646331"/>
          </a:xfrm>
          <a:prstGeom prst="rect">
            <a:avLst/>
          </a:prstGeom>
          <a:noFill/>
        </p:spPr>
        <p:txBody>
          <a:bodyPr wrap="square" rtlCol="0">
            <a:spAutoFit/>
          </a:bodyPr>
          <a:lstStyle/>
          <a:p>
            <a:pPr algn="ctr"/>
            <a:r>
              <a:rPr lang="en-US" dirty="0">
                <a:solidFill>
                  <a:schemeClr val="bg1"/>
                </a:solidFill>
              </a:rPr>
              <a:t>Characteristics of </a:t>
            </a:r>
            <a:r>
              <a:rPr lang="en-US" dirty="0" err="1" smtClean="0">
                <a:solidFill>
                  <a:schemeClr val="bg1"/>
                </a:solidFill>
              </a:rPr>
              <a:t>bahasa</a:t>
            </a:r>
            <a:r>
              <a:rPr lang="en-US" dirty="0" smtClean="0">
                <a:solidFill>
                  <a:schemeClr val="bg1"/>
                </a:solidFill>
              </a:rPr>
              <a:t> Indonesia </a:t>
            </a:r>
          </a:p>
          <a:p>
            <a:pPr algn="ctr"/>
            <a:r>
              <a:rPr lang="en-US" dirty="0" smtClean="0">
                <a:solidFill>
                  <a:schemeClr val="bg1"/>
                </a:solidFill>
              </a:rPr>
              <a:t>vowel </a:t>
            </a:r>
            <a:r>
              <a:rPr lang="en-US" dirty="0">
                <a:solidFill>
                  <a:schemeClr val="bg1"/>
                </a:solidFill>
              </a:rPr>
              <a:t>phonemes</a:t>
            </a:r>
          </a:p>
        </p:txBody>
      </p:sp>
      <p:graphicFrame>
        <p:nvGraphicFramePr>
          <p:cNvPr id="10" name="Table 9"/>
          <p:cNvGraphicFramePr>
            <a:graphicFrameLocks noGrp="1"/>
          </p:cNvGraphicFramePr>
          <p:nvPr>
            <p:extLst>
              <p:ext uri="{D42A27DB-BD31-4B8C-83A1-F6EECF244321}">
                <p14:modId xmlns:p14="http://schemas.microsoft.com/office/powerpoint/2010/main" val="3138560427"/>
              </p:ext>
            </p:extLst>
          </p:nvPr>
        </p:nvGraphicFramePr>
        <p:xfrm>
          <a:off x="6216976" y="3104367"/>
          <a:ext cx="3968686" cy="2563061"/>
        </p:xfrm>
        <a:graphic>
          <a:graphicData uri="http://schemas.openxmlformats.org/drawingml/2006/table">
            <a:tbl>
              <a:tblPr firstRow="1" firstCol="1" lastRow="1" lastCol="1" bandRow="1" bandCol="1">
                <a:tableStyleId>{D7AC3CCA-C797-4891-BE02-D94E43425B78}</a:tableStyleId>
              </a:tblPr>
              <a:tblGrid>
                <a:gridCol w="1322895">
                  <a:extLst>
                    <a:ext uri="{9D8B030D-6E8A-4147-A177-3AD203B41FA5}">
                      <a16:colId xmlns:a16="http://schemas.microsoft.com/office/drawing/2014/main" val="3115300657"/>
                    </a:ext>
                  </a:extLst>
                </a:gridCol>
                <a:gridCol w="1417388">
                  <a:extLst>
                    <a:ext uri="{9D8B030D-6E8A-4147-A177-3AD203B41FA5}">
                      <a16:colId xmlns:a16="http://schemas.microsoft.com/office/drawing/2014/main" val="3037215345"/>
                    </a:ext>
                  </a:extLst>
                </a:gridCol>
                <a:gridCol w="1228403">
                  <a:extLst>
                    <a:ext uri="{9D8B030D-6E8A-4147-A177-3AD203B41FA5}">
                      <a16:colId xmlns:a16="http://schemas.microsoft.com/office/drawing/2014/main" val="1678469188"/>
                    </a:ext>
                  </a:extLst>
                </a:gridCol>
              </a:tblGrid>
              <a:tr h="935242">
                <a:tc>
                  <a:txBody>
                    <a:bodyPr/>
                    <a:lstStyle/>
                    <a:p>
                      <a:pPr marL="0" marR="0" algn="ctr">
                        <a:lnSpc>
                          <a:spcPct val="107000"/>
                        </a:lnSpc>
                        <a:spcBef>
                          <a:spcPts val="50"/>
                        </a:spcBef>
                        <a:spcAft>
                          <a:spcPts val="0"/>
                        </a:spcAft>
                      </a:pPr>
                      <a:r>
                        <a:rPr lang="en-US" sz="1600" dirty="0" smtClean="0">
                          <a:effectLst/>
                        </a:rPr>
                        <a:t>Tongue</a:t>
                      </a:r>
                      <a:r>
                        <a:rPr lang="en-US" sz="1600" baseline="0" dirty="0" smtClean="0">
                          <a:effectLst/>
                        </a:rPr>
                        <a:t> </a:t>
                      </a:r>
                      <a:r>
                        <a:rPr lang="en-US" sz="1600" baseline="0" dirty="0" err="1" smtClean="0">
                          <a:effectLst/>
                        </a:rPr>
                        <a:t>Posistion</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indent="12700" algn="ctr">
                        <a:lnSpc>
                          <a:spcPct val="96000"/>
                        </a:lnSpc>
                        <a:spcBef>
                          <a:spcPts val="235"/>
                        </a:spcBef>
                        <a:spcAft>
                          <a:spcPts val="0"/>
                        </a:spcAft>
                      </a:pPr>
                      <a:r>
                        <a:rPr lang="en-US" sz="1600" dirty="0" smtClean="0">
                          <a:effectLst/>
                        </a:rPr>
                        <a:t>The  front is </a:t>
                      </a:r>
                      <a:r>
                        <a:rPr lang="en-US" sz="1600" dirty="0" err="1" smtClean="0">
                          <a:effectLst/>
                        </a:rPr>
                        <a:t>nout</a:t>
                      </a:r>
                      <a:r>
                        <a:rPr lang="en-US" sz="1600" dirty="0" smtClean="0">
                          <a:effectLst/>
                        </a:rPr>
                        <a:t> round / flat</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210"/>
                        </a:spcBef>
                        <a:spcAft>
                          <a:spcPts val="0"/>
                        </a:spcAft>
                      </a:pPr>
                      <a:r>
                        <a:rPr lang="id-ID" sz="1600" dirty="0" smtClean="0">
                          <a:effectLst/>
                        </a:rPr>
                        <a:t>Middle</a:t>
                      </a:r>
                    </a:p>
                    <a:p>
                      <a:pPr marL="0" marR="0" algn="ctr">
                        <a:lnSpc>
                          <a:spcPct val="107000"/>
                        </a:lnSpc>
                        <a:spcBef>
                          <a:spcPts val="210"/>
                        </a:spcBef>
                        <a:spcAft>
                          <a:spcPts val="0"/>
                        </a:spcAft>
                      </a:pPr>
                      <a:r>
                        <a:rPr lang="id-ID" sz="1600" dirty="0" smtClean="0">
                          <a:effectLst/>
                        </a:rPr>
                        <a:t>not rou</a:t>
                      </a:r>
                      <a:r>
                        <a:rPr lang="en-US" sz="1600" dirty="0" err="1" smtClean="0">
                          <a:effectLst/>
                        </a:rPr>
                        <a:t>nd</a:t>
                      </a:r>
                      <a:r>
                        <a:rPr lang="en-US" sz="1600" dirty="0" smtClean="0">
                          <a:effectLst/>
                        </a:rPr>
                        <a:t>/</a:t>
                      </a:r>
                      <a:r>
                        <a:rPr lang="en-US" sz="1600" baseline="0" dirty="0" smtClean="0">
                          <a:effectLst/>
                        </a:rPr>
                        <a:t> flat</a:t>
                      </a:r>
                      <a:endParaRPr lang="en-US" sz="1600" dirty="0">
                        <a:solidFill>
                          <a:schemeClr val="tx1"/>
                        </a:solidFill>
                        <a:effectLst/>
                      </a:endParaRPr>
                    </a:p>
                  </a:txBody>
                  <a:tcPr marL="0" marR="0" marT="0" marB="0"/>
                </a:tc>
                <a:extLst>
                  <a:ext uri="{0D108BD9-81ED-4DB2-BD59-A6C34878D82A}">
                    <a16:rowId xmlns:a16="http://schemas.microsoft.com/office/drawing/2014/main" val="4021310256"/>
                  </a:ext>
                </a:extLst>
              </a:tr>
              <a:tr h="295527">
                <a:tc>
                  <a:txBody>
                    <a:bodyPr/>
                    <a:lstStyle/>
                    <a:p>
                      <a:pPr marL="69850" marR="0" algn="ctr">
                        <a:lnSpc>
                          <a:spcPct val="107000"/>
                        </a:lnSpc>
                        <a:spcBef>
                          <a:spcPts val="5"/>
                        </a:spcBef>
                        <a:spcAft>
                          <a:spcPts val="0"/>
                        </a:spcAft>
                      </a:pPr>
                      <a:r>
                        <a:rPr lang="en-US" sz="1600" dirty="0" smtClean="0">
                          <a:effectLst/>
                        </a:rPr>
                        <a:t>High</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242570" marR="236220" algn="ctr">
                        <a:lnSpc>
                          <a:spcPct val="107000"/>
                        </a:lnSpc>
                        <a:spcBef>
                          <a:spcPts val="185"/>
                        </a:spcBef>
                        <a:spcAft>
                          <a:spcPts val="0"/>
                        </a:spcAft>
                      </a:pPr>
                      <a:r>
                        <a:rPr lang="id-ID" sz="1600">
                          <a:effectLst/>
                        </a:rPr>
                        <a:t>[i]</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id-ID" sz="1600" dirty="0">
                          <a:effectLst/>
                        </a:rPr>
                        <a:t> </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289048780"/>
                  </a:ext>
                </a:extLst>
              </a:tr>
              <a:tr h="1017626">
                <a:tc>
                  <a:txBody>
                    <a:bodyPr/>
                    <a:lstStyle/>
                    <a:p>
                      <a:pPr marL="0" marR="0" algn="ctr">
                        <a:lnSpc>
                          <a:spcPct val="107000"/>
                        </a:lnSpc>
                        <a:spcBef>
                          <a:spcPts val="55"/>
                        </a:spcBef>
                        <a:spcAft>
                          <a:spcPts val="0"/>
                        </a:spcAft>
                      </a:pPr>
                      <a:r>
                        <a:rPr lang="id-ID" sz="1600" dirty="0">
                          <a:effectLst/>
                        </a:rPr>
                        <a:t> </a:t>
                      </a:r>
                      <a:endParaRPr lang="en-US" sz="1600" dirty="0">
                        <a:effectLst/>
                      </a:endParaRPr>
                    </a:p>
                    <a:p>
                      <a:pPr marL="43180" marR="60325" algn="ctr">
                        <a:lnSpc>
                          <a:spcPct val="107000"/>
                        </a:lnSpc>
                        <a:spcBef>
                          <a:spcPts val="0"/>
                        </a:spcBef>
                        <a:spcAft>
                          <a:spcPts val="0"/>
                        </a:spcAft>
                      </a:pPr>
                      <a:r>
                        <a:rPr lang="en-US" sz="1600" dirty="0" smtClean="0">
                          <a:effectLst/>
                        </a:rPr>
                        <a:t>In the Middle</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242570" marR="236220" algn="ctr">
                        <a:lnSpc>
                          <a:spcPct val="107000"/>
                        </a:lnSpc>
                        <a:spcBef>
                          <a:spcPts val="0"/>
                        </a:spcBef>
                        <a:spcAft>
                          <a:spcPts val="1000"/>
                        </a:spcAft>
                      </a:pPr>
                      <a:r>
                        <a:rPr lang="id-ID" sz="1600" dirty="0">
                          <a:effectLst/>
                        </a:rPr>
                        <a:t>[e]</a:t>
                      </a:r>
                      <a:endParaRPr lang="en-US" sz="1600" dirty="0">
                        <a:effectLst/>
                      </a:endParaRPr>
                    </a:p>
                    <a:p>
                      <a:pPr marL="242570" marR="236220" algn="ctr">
                        <a:lnSpc>
                          <a:spcPct val="107000"/>
                        </a:lnSpc>
                        <a:spcBef>
                          <a:spcPts val="0"/>
                        </a:spcBef>
                        <a:spcAft>
                          <a:spcPts val="1000"/>
                        </a:spcAft>
                      </a:pPr>
                      <a:r>
                        <a:rPr lang="id-ID" sz="1600" dirty="0">
                          <a:effectLst/>
                        </a:rPr>
                        <a:t>[ɛ]</a:t>
                      </a:r>
                      <a:endParaRPr lang="en-US" sz="1600" dirty="0">
                        <a:effectLst/>
                      </a:endParaRPr>
                    </a:p>
                    <a:p>
                      <a:pPr marL="242570" marR="236220" algn="ctr">
                        <a:lnSpc>
                          <a:spcPct val="107000"/>
                        </a:lnSpc>
                        <a:spcBef>
                          <a:spcPts val="0"/>
                        </a:spcBef>
                        <a:spcAft>
                          <a:spcPts val="1000"/>
                        </a:spcAft>
                      </a:pPr>
                      <a:r>
                        <a:rPr lang="id-ID" sz="1600" dirty="0">
                          <a:effectLst/>
                        </a:rPr>
                        <a:t> </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id-ID" sz="1600" dirty="0">
                          <a:effectLst/>
                        </a:rPr>
                        <a:t>[ə]</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5733776"/>
                  </a:ext>
                </a:extLst>
              </a:tr>
              <a:tr h="295527">
                <a:tc>
                  <a:txBody>
                    <a:bodyPr/>
                    <a:lstStyle/>
                    <a:p>
                      <a:pPr marL="57150" marR="59055" algn="ctr">
                        <a:lnSpc>
                          <a:spcPct val="107000"/>
                        </a:lnSpc>
                        <a:spcBef>
                          <a:spcPts val="185"/>
                        </a:spcBef>
                        <a:spcAft>
                          <a:spcPts val="0"/>
                        </a:spcAft>
                      </a:pPr>
                      <a:r>
                        <a:rPr lang="en-US" sz="1600" dirty="0" smtClean="0">
                          <a:effectLst/>
                        </a:rPr>
                        <a:t>Low</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61595" algn="ctr">
                        <a:lnSpc>
                          <a:spcPct val="107000"/>
                        </a:lnSpc>
                        <a:spcBef>
                          <a:spcPts val="185"/>
                        </a:spcBef>
                        <a:spcAft>
                          <a:spcPts val="0"/>
                        </a:spcAft>
                      </a:pPr>
                      <a:r>
                        <a:rPr lang="id-ID" sz="1600" dirty="0">
                          <a:effectLst/>
                        </a:rPr>
                        <a:t> </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id-ID" sz="1600" dirty="0">
                          <a:effectLst/>
                        </a:rPr>
                        <a:t>[a]</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107008857"/>
                  </a:ext>
                </a:extLst>
              </a:tr>
            </a:tbl>
          </a:graphicData>
        </a:graphic>
      </p:graphicFrame>
      <p:sp>
        <p:nvSpPr>
          <p:cNvPr id="11" name="TextBox 10"/>
          <p:cNvSpPr txBox="1"/>
          <p:nvPr/>
        </p:nvSpPr>
        <p:spPr>
          <a:xfrm flipH="1">
            <a:off x="7343480" y="5897487"/>
            <a:ext cx="4422586" cy="369332"/>
          </a:xfrm>
          <a:prstGeom prst="rect">
            <a:avLst/>
          </a:prstGeom>
          <a:noFill/>
        </p:spPr>
        <p:txBody>
          <a:bodyPr wrap="square" rtlCol="0">
            <a:spAutoFit/>
          </a:bodyPr>
          <a:lstStyle/>
          <a:p>
            <a:r>
              <a:rPr lang="id-ID" dirty="0">
                <a:solidFill>
                  <a:schemeClr val="bg1"/>
                </a:solidFill>
              </a:rPr>
              <a:t>(Alwi et al, 2014)</a:t>
            </a:r>
            <a:endParaRPr lang="en-US" dirty="0">
              <a:solidFill>
                <a:schemeClr val="bg1"/>
              </a:solidFill>
            </a:endParaRPr>
          </a:p>
        </p:txBody>
      </p:sp>
      <p:sp>
        <p:nvSpPr>
          <p:cNvPr id="12" name="TextBox 11"/>
          <p:cNvSpPr txBox="1"/>
          <p:nvPr/>
        </p:nvSpPr>
        <p:spPr>
          <a:xfrm>
            <a:off x="1443477" y="1435631"/>
            <a:ext cx="9546998" cy="923330"/>
          </a:xfrm>
          <a:prstGeom prst="rect">
            <a:avLst/>
          </a:prstGeom>
          <a:noFill/>
        </p:spPr>
        <p:txBody>
          <a:bodyPr wrap="square" rtlCol="0">
            <a:spAutoFit/>
          </a:bodyPr>
          <a:lstStyle/>
          <a:p>
            <a:pPr algn="just"/>
            <a:r>
              <a:rPr lang="en-US" dirty="0">
                <a:solidFill>
                  <a:schemeClr val="bg1"/>
                </a:solidFill>
              </a:rPr>
              <a:t>Based on the results of data analysis, the discussion regarding Indonesian pronunciation errors in French BIPA students and their phonetic corrections is focused on four phonemes, namely the phonemes e/, ŋ/, /h/, and /r</a:t>
            </a:r>
            <a:r>
              <a:rPr lang="en-US" dirty="0" smtClean="0">
                <a:solidFill>
                  <a:schemeClr val="bg1"/>
                </a:solidFill>
              </a:rPr>
              <a:t>/.</a:t>
            </a:r>
            <a:endParaRPr lang="en-US" dirty="0">
              <a:solidFill>
                <a:schemeClr val="bg1"/>
              </a:solidFill>
            </a:endParaRPr>
          </a:p>
        </p:txBody>
      </p:sp>
    </p:spTree>
    <p:extLst>
      <p:ext uri="{BB962C8B-B14F-4D97-AF65-F5344CB8AC3E}">
        <p14:creationId xmlns:p14="http://schemas.microsoft.com/office/powerpoint/2010/main" val="5999526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FINDING AND DISCUSSION</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fontScale="85000" lnSpcReduction="20000"/>
          </a:bodyPr>
          <a:lstStyle/>
          <a:p>
            <a:pPr marL="0" indent="0" algn="just">
              <a:buNone/>
            </a:pPr>
            <a:r>
              <a:rPr lang="en-US" sz="2000" dirty="0">
                <a:solidFill>
                  <a:schemeClr val="bg1"/>
                </a:solidFill>
              </a:rPr>
              <a:t>In the Indonesian phonological system, 'ng' or nasal sound /ŋ/ is a group of velar nasal consonant sounds which means that air from the throat is inhibited and then air flows through the nose, and velar indicates the place of articulation where the tip of the tongue attaches to the soft palate just behind tooth. Meanwhile, in the French phonological system the nasal /ŋ/ sound does not belong to the nasal consonant sound but is a vowel phoneme produced by pressing the tip of the tongue against the upper teeth and exhaling air through the nose. These vowel phonemes include:</a:t>
            </a:r>
          </a:p>
          <a:p>
            <a:pPr marL="0" indent="0">
              <a:buNone/>
            </a:pPr>
            <a:r>
              <a:rPr lang="en-US" sz="2000" dirty="0">
                <a:solidFill>
                  <a:schemeClr val="bg1"/>
                </a:solidFill>
              </a:rPr>
              <a:t>• [ɛ̃] as in the word vin [</a:t>
            </a:r>
            <a:r>
              <a:rPr lang="en-US" sz="2000" dirty="0" err="1">
                <a:solidFill>
                  <a:schemeClr val="bg1"/>
                </a:solidFill>
              </a:rPr>
              <a:t>vɛ</a:t>
            </a:r>
            <a:r>
              <a:rPr lang="en-US" sz="2000" dirty="0">
                <a:solidFill>
                  <a:schemeClr val="bg1"/>
                </a:solidFill>
              </a:rPr>
              <a:t>̃] means wine or grapes</a:t>
            </a:r>
          </a:p>
          <a:p>
            <a:pPr marL="0" indent="0">
              <a:buNone/>
            </a:pPr>
            <a:r>
              <a:rPr lang="en-US" sz="2000" dirty="0">
                <a:solidFill>
                  <a:schemeClr val="bg1"/>
                </a:solidFill>
              </a:rPr>
              <a:t>• [</a:t>
            </a:r>
            <a:r>
              <a:rPr lang="en-US" sz="2000" dirty="0" err="1">
                <a:solidFill>
                  <a:schemeClr val="bg1"/>
                </a:solidFill>
              </a:rPr>
              <a:t>oẽ</a:t>
            </a:r>
            <a:r>
              <a:rPr lang="en-US" sz="2000" dirty="0">
                <a:solidFill>
                  <a:schemeClr val="bg1"/>
                </a:solidFill>
              </a:rPr>
              <a:t>] as in the word </a:t>
            </a:r>
            <a:r>
              <a:rPr lang="en-US" sz="2000" dirty="0" err="1">
                <a:solidFill>
                  <a:schemeClr val="bg1"/>
                </a:solidFill>
              </a:rPr>
              <a:t>parfum</a:t>
            </a:r>
            <a:r>
              <a:rPr lang="en-US" sz="2000" dirty="0">
                <a:solidFill>
                  <a:schemeClr val="bg1"/>
                </a:solidFill>
              </a:rPr>
              <a:t> [</a:t>
            </a:r>
            <a:r>
              <a:rPr lang="en-US" sz="2000" dirty="0" err="1">
                <a:solidFill>
                  <a:schemeClr val="bg1"/>
                </a:solidFill>
              </a:rPr>
              <a:t>parfoẽ</a:t>
            </a:r>
            <a:r>
              <a:rPr lang="en-US" sz="2000" dirty="0">
                <a:solidFill>
                  <a:schemeClr val="bg1"/>
                </a:solidFill>
              </a:rPr>
              <a:t>] means perfume</a:t>
            </a:r>
          </a:p>
          <a:p>
            <a:pPr marL="0" indent="0">
              <a:buNone/>
            </a:pPr>
            <a:r>
              <a:rPr lang="en-US" sz="2000" dirty="0">
                <a:solidFill>
                  <a:schemeClr val="bg1"/>
                </a:solidFill>
              </a:rPr>
              <a:t>• [õ] as in ton [</a:t>
            </a:r>
            <a:r>
              <a:rPr lang="en-US" sz="2000" dirty="0" err="1">
                <a:solidFill>
                  <a:schemeClr val="bg1"/>
                </a:solidFill>
              </a:rPr>
              <a:t>tõ</a:t>
            </a:r>
            <a:r>
              <a:rPr lang="en-US" sz="2000" dirty="0">
                <a:solidFill>
                  <a:schemeClr val="bg1"/>
                </a:solidFill>
              </a:rPr>
              <a:t>] means yours</a:t>
            </a:r>
          </a:p>
          <a:p>
            <a:pPr marL="0" indent="0">
              <a:buNone/>
            </a:pPr>
            <a:r>
              <a:rPr lang="en-US" sz="2000" dirty="0">
                <a:solidFill>
                  <a:schemeClr val="bg1"/>
                </a:solidFill>
              </a:rPr>
              <a:t>• [ã] as in the word un [ã] means one</a:t>
            </a:r>
          </a:p>
          <a:p>
            <a:pPr marL="0" indent="0">
              <a:buNone/>
            </a:pPr>
            <a:r>
              <a:rPr lang="en-US" sz="2000" dirty="0">
                <a:solidFill>
                  <a:schemeClr val="bg1"/>
                </a:solidFill>
              </a:rPr>
              <a:t>  (</a:t>
            </a:r>
            <a:r>
              <a:rPr lang="en-US" sz="2000" dirty="0" err="1" smtClean="0">
                <a:solidFill>
                  <a:schemeClr val="bg1"/>
                </a:solidFill>
              </a:rPr>
              <a:t>Rakhmat</a:t>
            </a:r>
            <a:r>
              <a:rPr lang="en-US" sz="2000" dirty="0" smtClean="0">
                <a:solidFill>
                  <a:schemeClr val="bg1"/>
                </a:solidFill>
              </a:rPr>
              <a:t> </a:t>
            </a:r>
            <a:r>
              <a:rPr lang="en-US" sz="2000" dirty="0">
                <a:solidFill>
                  <a:schemeClr val="bg1"/>
                </a:solidFill>
              </a:rPr>
              <a:t>et al, 2015)</a:t>
            </a:r>
          </a:p>
          <a:p>
            <a:pPr marL="0" indent="0" algn="just">
              <a:buNone/>
            </a:pPr>
            <a:r>
              <a:rPr lang="en-US" sz="2000" dirty="0">
                <a:solidFill>
                  <a:schemeClr val="bg1"/>
                </a:solidFill>
              </a:rPr>
              <a:t>If seen from the explanation above, the uniqueness of nasal sounds in the French phonological system can trigger interference in the pronunciation of Indonesian words that have a velar nasal /ŋ/ phoneme sound at the initial </a:t>
            </a:r>
            <a:r>
              <a:rPr lang="en-US" sz="2000" dirty="0" err="1">
                <a:solidFill>
                  <a:schemeClr val="bg1"/>
                </a:solidFill>
              </a:rPr>
              <a:t>initial</a:t>
            </a:r>
            <a:r>
              <a:rPr lang="en-US" sz="2000" dirty="0">
                <a:solidFill>
                  <a:schemeClr val="bg1"/>
                </a:solidFill>
              </a:rPr>
              <a:t> position of the syllable, such as </a:t>
            </a:r>
            <a:r>
              <a:rPr lang="en-US" sz="2000" dirty="0" err="1" smtClean="0">
                <a:solidFill>
                  <a:schemeClr val="bg1"/>
                </a:solidFill>
              </a:rPr>
              <a:t>ngaca</a:t>
            </a:r>
            <a:r>
              <a:rPr lang="en-US" sz="2000" dirty="0" smtClean="0">
                <a:solidFill>
                  <a:schemeClr val="bg1"/>
                </a:solidFill>
              </a:rPr>
              <a:t> </a:t>
            </a:r>
            <a:r>
              <a:rPr lang="en-US" sz="2000" dirty="0">
                <a:solidFill>
                  <a:schemeClr val="bg1"/>
                </a:solidFill>
              </a:rPr>
              <a:t>[</a:t>
            </a:r>
            <a:r>
              <a:rPr lang="en-US" sz="2000" dirty="0" err="1">
                <a:solidFill>
                  <a:schemeClr val="bg1"/>
                </a:solidFill>
              </a:rPr>
              <a:t>ŋaca</a:t>
            </a:r>
            <a:r>
              <a:rPr lang="en-US" sz="2000" dirty="0">
                <a:solidFill>
                  <a:schemeClr val="bg1"/>
                </a:solidFill>
              </a:rPr>
              <a:t>] and '</a:t>
            </a:r>
            <a:r>
              <a:rPr lang="en-US" sz="2000" dirty="0" err="1">
                <a:solidFill>
                  <a:schemeClr val="bg1"/>
                </a:solidFill>
              </a:rPr>
              <a:t>ngopi</a:t>
            </a:r>
            <a:r>
              <a:rPr lang="en-US" sz="2000" dirty="0">
                <a:solidFill>
                  <a:schemeClr val="bg1"/>
                </a:solidFill>
              </a:rPr>
              <a:t>' [</a:t>
            </a:r>
            <a:r>
              <a:rPr lang="en-US" sz="2000" dirty="0" err="1">
                <a:solidFill>
                  <a:schemeClr val="bg1"/>
                </a:solidFill>
              </a:rPr>
              <a:t>ŋɔpi</a:t>
            </a:r>
            <a:r>
              <a:rPr lang="en-US" sz="2000" dirty="0">
                <a:solidFill>
                  <a:schemeClr val="bg1"/>
                </a:solidFill>
              </a:rPr>
              <a:t>] is also in a position in the middle of syllables such as </a:t>
            </a:r>
            <a:r>
              <a:rPr lang="en-US" sz="2000" dirty="0" err="1" smtClean="0">
                <a:solidFill>
                  <a:schemeClr val="bg1"/>
                </a:solidFill>
              </a:rPr>
              <a:t>bunga</a:t>
            </a:r>
            <a:r>
              <a:rPr lang="en-US" sz="2000" dirty="0" smtClean="0">
                <a:solidFill>
                  <a:schemeClr val="bg1"/>
                </a:solidFill>
              </a:rPr>
              <a:t> [</a:t>
            </a:r>
            <a:r>
              <a:rPr lang="en-US" sz="2000" dirty="0" err="1" smtClean="0">
                <a:solidFill>
                  <a:schemeClr val="bg1"/>
                </a:solidFill>
              </a:rPr>
              <a:t>buŋa</a:t>
            </a:r>
            <a:r>
              <a:rPr lang="en-US" sz="2000" dirty="0">
                <a:solidFill>
                  <a:schemeClr val="bg1"/>
                </a:solidFill>
              </a:rPr>
              <a:t>], </a:t>
            </a:r>
            <a:r>
              <a:rPr lang="en-US" sz="2000" dirty="0" err="1">
                <a:solidFill>
                  <a:schemeClr val="bg1"/>
                </a:solidFill>
              </a:rPr>
              <a:t>mengantri</a:t>
            </a:r>
            <a:r>
              <a:rPr lang="en-US" sz="2000" dirty="0">
                <a:solidFill>
                  <a:schemeClr val="bg1"/>
                </a:solidFill>
              </a:rPr>
              <a:t> [</a:t>
            </a:r>
            <a:r>
              <a:rPr lang="en-US" sz="2000" dirty="0" err="1">
                <a:solidFill>
                  <a:schemeClr val="bg1"/>
                </a:solidFill>
              </a:rPr>
              <a:t>mǝŋantri</a:t>
            </a:r>
            <a:r>
              <a:rPr lang="en-US" sz="2000" dirty="0">
                <a:solidFill>
                  <a:schemeClr val="bg1"/>
                </a:solidFill>
              </a:rPr>
              <a:t>], </a:t>
            </a:r>
            <a:r>
              <a:rPr lang="en-US" sz="2000" dirty="0" err="1" smtClean="0">
                <a:solidFill>
                  <a:schemeClr val="bg1"/>
                </a:solidFill>
              </a:rPr>
              <a:t>cangkul</a:t>
            </a:r>
            <a:r>
              <a:rPr lang="en-US" sz="2000" dirty="0" smtClean="0">
                <a:solidFill>
                  <a:schemeClr val="bg1"/>
                </a:solidFill>
              </a:rPr>
              <a:t> </a:t>
            </a:r>
            <a:r>
              <a:rPr lang="en-US" sz="2000" dirty="0" smtClean="0">
                <a:solidFill>
                  <a:schemeClr val="bg1"/>
                </a:solidFill>
              </a:rPr>
              <a:t>[</a:t>
            </a:r>
            <a:r>
              <a:rPr lang="en-US" sz="2000" dirty="0" err="1" smtClean="0">
                <a:solidFill>
                  <a:schemeClr val="bg1"/>
                </a:solidFill>
              </a:rPr>
              <a:t>caŋkul</a:t>
            </a:r>
            <a:r>
              <a:rPr lang="en-US" sz="2000" dirty="0">
                <a:solidFill>
                  <a:schemeClr val="bg1"/>
                </a:solidFill>
              </a:rPr>
              <a:t>]. French speakers who become BIPA students tend to pronounce the phoneme </a:t>
            </a:r>
            <a:r>
              <a:rPr lang="en-US" sz="2000" dirty="0" smtClean="0">
                <a:solidFill>
                  <a:schemeClr val="bg1"/>
                </a:solidFill>
              </a:rPr>
              <a:t>/ŋ</a:t>
            </a:r>
            <a:r>
              <a:rPr lang="en-US" sz="2000" dirty="0">
                <a:solidFill>
                  <a:schemeClr val="bg1"/>
                </a:solidFill>
              </a:rPr>
              <a:t>/ at the beginning and in the middle of the syllable to /</a:t>
            </a:r>
            <a:r>
              <a:rPr lang="en-US" sz="2000" dirty="0" err="1">
                <a:solidFill>
                  <a:schemeClr val="bg1"/>
                </a:solidFill>
              </a:rPr>
              <a:t>ŋg</a:t>
            </a:r>
            <a:r>
              <a:rPr lang="en-US" sz="2000" dirty="0">
                <a:solidFill>
                  <a:schemeClr val="bg1"/>
                </a:solidFill>
              </a:rPr>
              <a:t>/ because they think that 'ng' are two phonemes with different sounds</a:t>
            </a:r>
          </a:p>
        </p:txBody>
      </p:sp>
    </p:spTree>
    <p:extLst>
      <p:ext uri="{BB962C8B-B14F-4D97-AF65-F5344CB8AC3E}">
        <p14:creationId xmlns:p14="http://schemas.microsoft.com/office/powerpoint/2010/main" val="39864453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FINDING AND DISCUSSION</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a:bodyPr>
          <a:lstStyle/>
          <a:p>
            <a:pPr marL="0" indent="0" algn="just">
              <a:buNone/>
            </a:pPr>
            <a:r>
              <a:rPr lang="en-US" sz="2000" dirty="0" smtClean="0">
                <a:solidFill>
                  <a:schemeClr val="bg1"/>
                </a:solidFill>
              </a:rPr>
              <a:t>	</a:t>
            </a:r>
          </a:p>
          <a:p>
            <a:pPr marL="0" indent="0" algn="just">
              <a:buNone/>
            </a:pPr>
            <a:r>
              <a:rPr lang="en-US" sz="2000" dirty="0">
                <a:solidFill>
                  <a:schemeClr val="bg1"/>
                </a:solidFill>
              </a:rPr>
              <a:t>	</a:t>
            </a:r>
            <a:r>
              <a:rPr lang="en-US" sz="2000" dirty="0" smtClean="0">
                <a:solidFill>
                  <a:schemeClr val="bg1"/>
                </a:solidFill>
              </a:rPr>
              <a:t>The </a:t>
            </a:r>
            <a:r>
              <a:rPr lang="en-US" sz="2000" dirty="0">
                <a:solidFill>
                  <a:schemeClr val="bg1"/>
                </a:solidFill>
              </a:rPr>
              <a:t>phoneme /h/ in the French phonological system is often left unpronounced, such as the word chat for cat is pronounced [</a:t>
            </a:r>
            <a:r>
              <a:rPr lang="en-US" sz="2000" dirty="0" err="1">
                <a:solidFill>
                  <a:schemeClr val="bg1"/>
                </a:solidFill>
              </a:rPr>
              <a:t>ʃa</a:t>
            </a:r>
            <a:r>
              <a:rPr lang="en-US" sz="2000" dirty="0">
                <a:solidFill>
                  <a:schemeClr val="bg1"/>
                </a:solidFill>
              </a:rPr>
              <a:t>], the word hotel is pronounced [?</a:t>
            </a:r>
            <a:r>
              <a:rPr lang="en-US" sz="2000" dirty="0" err="1">
                <a:solidFill>
                  <a:schemeClr val="bg1"/>
                </a:solidFill>
              </a:rPr>
              <a:t>otel</a:t>
            </a:r>
            <a:r>
              <a:rPr lang="en-US" sz="2000" dirty="0">
                <a:solidFill>
                  <a:schemeClr val="bg1"/>
                </a:solidFill>
              </a:rPr>
              <a:t>], or the word </a:t>
            </a:r>
            <a:r>
              <a:rPr lang="en-US" sz="2000" dirty="0" err="1">
                <a:solidFill>
                  <a:schemeClr val="bg1"/>
                </a:solidFill>
              </a:rPr>
              <a:t>hier</a:t>
            </a:r>
            <a:r>
              <a:rPr lang="en-US" sz="2000" dirty="0">
                <a:solidFill>
                  <a:schemeClr val="bg1"/>
                </a:solidFill>
              </a:rPr>
              <a:t> meaning yesterday is pronounced [</a:t>
            </a:r>
            <a:r>
              <a:rPr lang="en-US" sz="2000" dirty="0" err="1">
                <a:solidFill>
                  <a:schemeClr val="bg1"/>
                </a:solidFill>
              </a:rPr>
              <a:t>jε:R</a:t>
            </a:r>
            <a:r>
              <a:rPr lang="en-US" sz="2000" dirty="0">
                <a:solidFill>
                  <a:schemeClr val="bg1"/>
                </a:solidFill>
              </a:rPr>
              <a:t>]. </a:t>
            </a:r>
            <a:r>
              <a:rPr lang="en-US" sz="2000" dirty="0" smtClean="0">
                <a:solidFill>
                  <a:schemeClr val="bg1"/>
                </a:solidFill>
              </a:rPr>
              <a:t>Whereas </a:t>
            </a:r>
            <a:r>
              <a:rPr lang="en-US" sz="2000" dirty="0">
                <a:solidFill>
                  <a:schemeClr val="bg1"/>
                </a:solidFill>
              </a:rPr>
              <a:t>in the Indonesian phonological system, the phoneme /h/ belongs to the category of fricative glottal consonants, which are produced by narrowing the vocal cords and forcing air out through the throat so that a whistling sound is heard. (</a:t>
            </a:r>
            <a:r>
              <a:rPr lang="en-US" sz="2000" dirty="0" err="1">
                <a:solidFill>
                  <a:schemeClr val="bg1"/>
                </a:solidFill>
              </a:rPr>
              <a:t>Alwi</a:t>
            </a:r>
            <a:r>
              <a:rPr lang="en-US" sz="2000" dirty="0">
                <a:solidFill>
                  <a:schemeClr val="bg1"/>
                </a:solidFill>
              </a:rPr>
              <a:t> et al, 2014)</a:t>
            </a:r>
          </a:p>
          <a:p>
            <a:pPr marL="0" indent="0" algn="just">
              <a:buNone/>
            </a:pPr>
            <a:r>
              <a:rPr lang="en-US" sz="2000" dirty="0" smtClean="0">
                <a:solidFill>
                  <a:schemeClr val="bg1"/>
                </a:solidFill>
              </a:rPr>
              <a:t>	This </a:t>
            </a:r>
            <a:r>
              <a:rPr lang="en-US" sz="2000" dirty="0">
                <a:solidFill>
                  <a:schemeClr val="bg1"/>
                </a:solidFill>
              </a:rPr>
              <a:t>causes an interference with the pronunciation of the phoneme /h/ in the Indonesian vocabulary of French speakers. For example, in Indonesian, the word </a:t>
            </a:r>
            <a:r>
              <a:rPr lang="en-US" sz="2000" dirty="0" err="1">
                <a:solidFill>
                  <a:schemeClr val="bg1"/>
                </a:solidFill>
              </a:rPr>
              <a:t>hari</a:t>
            </a:r>
            <a:r>
              <a:rPr lang="en-US" sz="2000" dirty="0">
                <a:solidFill>
                  <a:schemeClr val="bg1"/>
                </a:solidFill>
              </a:rPr>
              <a:t> is </a:t>
            </a:r>
            <a:r>
              <a:rPr lang="en-US" sz="2000" dirty="0" smtClean="0">
                <a:solidFill>
                  <a:schemeClr val="bg1"/>
                </a:solidFill>
              </a:rPr>
              <a:t>often </a:t>
            </a:r>
            <a:r>
              <a:rPr lang="en-US" sz="2000" dirty="0">
                <a:solidFill>
                  <a:schemeClr val="bg1"/>
                </a:solidFill>
              </a:rPr>
              <a:t>pronounce </a:t>
            </a:r>
            <a:r>
              <a:rPr lang="en-US" sz="2000" dirty="0" smtClean="0">
                <a:solidFill>
                  <a:schemeClr val="bg1"/>
                </a:solidFill>
              </a:rPr>
              <a:t>[?</a:t>
            </a:r>
            <a:r>
              <a:rPr lang="en-US" sz="2000" dirty="0" err="1">
                <a:solidFill>
                  <a:schemeClr val="bg1"/>
                </a:solidFill>
              </a:rPr>
              <a:t>aʁi</a:t>
            </a:r>
            <a:r>
              <a:rPr lang="en-US" sz="2000" dirty="0" smtClean="0">
                <a:solidFill>
                  <a:schemeClr val="bg1"/>
                </a:solidFill>
              </a:rPr>
              <a:t>] by the French BIPA students, </a:t>
            </a:r>
            <a:r>
              <a:rPr lang="en-US" sz="2000" dirty="0" err="1" smtClean="0">
                <a:solidFill>
                  <a:schemeClr val="bg1"/>
                </a:solidFill>
              </a:rPr>
              <a:t>hadapi</a:t>
            </a:r>
            <a:r>
              <a:rPr lang="en-US" sz="2000" dirty="0" smtClean="0">
                <a:solidFill>
                  <a:schemeClr val="bg1"/>
                </a:solidFill>
              </a:rPr>
              <a:t> </a:t>
            </a:r>
            <a:r>
              <a:rPr lang="en-US" sz="2000" dirty="0">
                <a:solidFill>
                  <a:schemeClr val="bg1"/>
                </a:solidFill>
              </a:rPr>
              <a:t>is pronounced </a:t>
            </a:r>
            <a:r>
              <a:rPr lang="en-US" sz="2000" dirty="0" smtClean="0">
                <a:solidFill>
                  <a:schemeClr val="bg1"/>
                </a:solidFill>
              </a:rPr>
              <a:t>[?</a:t>
            </a:r>
            <a:r>
              <a:rPr lang="en-US" sz="2000" dirty="0" err="1" smtClean="0">
                <a:solidFill>
                  <a:schemeClr val="bg1"/>
                </a:solidFill>
              </a:rPr>
              <a:t>adapi</a:t>
            </a:r>
            <a:r>
              <a:rPr lang="en-US" sz="2000" dirty="0">
                <a:solidFill>
                  <a:schemeClr val="bg1"/>
                </a:solidFill>
              </a:rPr>
              <a:t>], or the word </a:t>
            </a:r>
            <a:r>
              <a:rPr lang="en-US" sz="2000" dirty="0" err="1" smtClean="0">
                <a:solidFill>
                  <a:schemeClr val="bg1"/>
                </a:solidFill>
              </a:rPr>
              <a:t>parah</a:t>
            </a:r>
            <a:r>
              <a:rPr lang="en-US" sz="2000" dirty="0" smtClean="0">
                <a:solidFill>
                  <a:schemeClr val="bg1"/>
                </a:solidFill>
              </a:rPr>
              <a:t> </a:t>
            </a:r>
            <a:r>
              <a:rPr lang="en-US" sz="2000" dirty="0">
                <a:solidFill>
                  <a:schemeClr val="bg1"/>
                </a:solidFill>
              </a:rPr>
              <a:t>is pronounced </a:t>
            </a:r>
            <a:r>
              <a:rPr lang="en-US" sz="2000" dirty="0" smtClean="0">
                <a:solidFill>
                  <a:schemeClr val="bg1"/>
                </a:solidFill>
              </a:rPr>
              <a:t>[</a:t>
            </a:r>
            <a:r>
              <a:rPr lang="en-US" sz="2000" dirty="0" err="1">
                <a:solidFill>
                  <a:schemeClr val="bg1"/>
                </a:solidFill>
              </a:rPr>
              <a:t>paʁa</a:t>
            </a:r>
            <a:r>
              <a:rPr lang="en-US" sz="2000" dirty="0">
                <a:solidFill>
                  <a:schemeClr val="bg1"/>
                </a:solidFill>
              </a:rPr>
              <a:t>]. This shows that this interference will cause changes in meaning which will make the speech partners of French BIPA students not understand the meaning of the vocabulary they want to convey.</a:t>
            </a:r>
          </a:p>
        </p:txBody>
      </p:sp>
    </p:spTree>
    <p:extLst>
      <p:ext uri="{BB962C8B-B14F-4D97-AF65-F5344CB8AC3E}">
        <p14:creationId xmlns:p14="http://schemas.microsoft.com/office/powerpoint/2010/main" val="39414255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FINDING AND DISCUSSION</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a:bodyPr>
          <a:lstStyle/>
          <a:p>
            <a:pPr marL="0" indent="0" algn="just">
              <a:buNone/>
            </a:pPr>
            <a:r>
              <a:rPr lang="en-US" sz="2000" dirty="0">
                <a:solidFill>
                  <a:schemeClr val="bg1"/>
                </a:solidFill>
              </a:rPr>
              <a:t>	</a:t>
            </a:r>
            <a:endParaRPr lang="en-US" sz="2000" dirty="0" smtClean="0">
              <a:solidFill>
                <a:schemeClr val="bg1"/>
              </a:solidFill>
            </a:endParaRPr>
          </a:p>
          <a:p>
            <a:pPr marL="0" indent="0" algn="just">
              <a:buNone/>
            </a:pPr>
            <a:r>
              <a:rPr lang="en-US" sz="2000" dirty="0">
                <a:solidFill>
                  <a:schemeClr val="bg1"/>
                </a:solidFill>
              </a:rPr>
              <a:t>	</a:t>
            </a:r>
            <a:r>
              <a:rPr lang="en-US" sz="2000" dirty="0" smtClean="0">
                <a:solidFill>
                  <a:schemeClr val="bg1"/>
                </a:solidFill>
              </a:rPr>
              <a:t>In </a:t>
            </a:r>
            <a:r>
              <a:rPr lang="en-US" sz="2000" dirty="0" err="1" smtClean="0">
                <a:solidFill>
                  <a:schemeClr val="bg1"/>
                </a:solidFill>
              </a:rPr>
              <a:t>bahasa</a:t>
            </a:r>
            <a:r>
              <a:rPr lang="en-US" sz="2000" dirty="0" smtClean="0">
                <a:solidFill>
                  <a:schemeClr val="bg1"/>
                </a:solidFill>
              </a:rPr>
              <a:t> Indonesia phonological </a:t>
            </a:r>
            <a:r>
              <a:rPr lang="en-US" sz="2000" dirty="0">
                <a:solidFill>
                  <a:schemeClr val="bg1"/>
                </a:solidFill>
              </a:rPr>
              <a:t>system 'r' is a vibrating alveolar consonant, where articulation occurs behind the upper teeth and air flows through the tip of the tongue which vibrates (</a:t>
            </a:r>
            <a:r>
              <a:rPr lang="en-US" sz="2000" dirty="0" err="1">
                <a:solidFill>
                  <a:schemeClr val="bg1"/>
                </a:solidFill>
              </a:rPr>
              <a:t>rhotic</a:t>
            </a:r>
            <a:r>
              <a:rPr lang="en-US" sz="2000" dirty="0">
                <a:solidFill>
                  <a:schemeClr val="bg1"/>
                </a:solidFill>
              </a:rPr>
              <a:t>). This rule applies to the phoneme 'r' which occurs at the beginning, in the middle or at the end of the syllable. Examples include </a:t>
            </a:r>
            <a:r>
              <a:rPr lang="en-US" sz="2000" dirty="0" err="1" smtClean="0">
                <a:solidFill>
                  <a:schemeClr val="bg1"/>
                </a:solidFill>
              </a:rPr>
              <a:t>rambut</a:t>
            </a:r>
            <a:r>
              <a:rPr lang="en-US" sz="2000" dirty="0" smtClean="0">
                <a:solidFill>
                  <a:schemeClr val="bg1"/>
                </a:solidFill>
              </a:rPr>
              <a:t> [</a:t>
            </a:r>
            <a:r>
              <a:rPr lang="en-US" sz="2000" dirty="0" err="1" smtClean="0">
                <a:solidFill>
                  <a:schemeClr val="bg1"/>
                </a:solidFill>
              </a:rPr>
              <a:t>rambut</a:t>
            </a:r>
            <a:r>
              <a:rPr lang="en-US" sz="2000" dirty="0" smtClean="0">
                <a:solidFill>
                  <a:schemeClr val="bg1"/>
                </a:solidFill>
              </a:rPr>
              <a:t>] </a:t>
            </a:r>
            <a:r>
              <a:rPr lang="en-US" sz="2000" dirty="0">
                <a:solidFill>
                  <a:schemeClr val="bg1"/>
                </a:solidFill>
              </a:rPr>
              <a:t>, </a:t>
            </a:r>
            <a:r>
              <a:rPr lang="en-US" sz="2000" dirty="0" err="1" smtClean="0">
                <a:solidFill>
                  <a:schemeClr val="bg1"/>
                </a:solidFill>
              </a:rPr>
              <a:t>kerta</a:t>
            </a:r>
            <a:r>
              <a:rPr lang="en-US" sz="2000" dirty="0" smtClean="0">
                <a:solidFill>
                  <a:schemeClr val="bg1"/>
                </a:solidFill>
              </a:rPr>
              <a:t> [</a:t>
            </a:r>
            <a:r>
              <a:rPr lang="en-US" sz="2000" dirty="0" err="1" smtClean="0">
                <a:solidFill>
                  <a:schemeClr val="bg1"/>
                </a:solidFill>
              </a:rPr>
              <a:t>kərtas</a:t>
            </a:r>
            <a:r>
              <a:rPr lang="en-US" sz="2000" dirty="0">
                <a:solidFill>
                  <a:schemeClr val="bg1"/>
                </a:solidFill>
              </a:rPr>
              <a:t>] and </a:t>
            </a:r>
            <a:r>
              <a:rPr lang="en-US" sz="2000" dirty="0" smtClean="0">
                <a:solidFill>
                  <a:schemeClr val="bg1"/>
                </a:solidFill>
              </a:rPr>
              <a:t>, </a:t>
            </a:r>
            <a:r>
              <a:rPr lang="en-US" sz="2000" dirty="0" err="1" smtClean="0">
                <a:solidFill>
                  <a:schemeClr val="bg1"/>
                </a:solidFill>
              </a:rPr>
              <a:t>ular</a:t>
            </a:r>
            <a:r>
              <a:rPr lang="en-US" sz="2000" dirty="0" smtClean="0">
                <a:solidFill>
                  <a:schemeClr val="bg1"/>
                </a:solidFill>
              </a:rPr>
              <a:t> [</a:t>
            </a:r>
            <a:r>
              <a:rPr lang="en-US" sz="2000" dirty="0" err="1" smtClean="0">
                <a:solidFill>
                  <a:schemeClr val="bg1"/>
                </a:solidFill>
              </a:rPr>
              <a:t>ular</a:t>
            </a:r>
            <a:r>
              <a:rPr lang="en-US" sz="2000" dirty="0" smtClean="0">
                <a:solidFill>
                  <a:schemeClr val="bg1"/>
                </a:solidFill>
              </a:rPr>
              <a:t>]. </a:t>
            </a:r>
            <a:r>
              <a:rPr lang="en-US" sz="2000" dirty="0">
                <a:solidFill>
                  <a:schemeClr val="bg1"/>
                </a:solidFill>
              </a:rPr>
              <a:t>Whereas in the French phonological system 'r'[ʁ] is a uvular consonant phoneme produced by the constriction between the uvula and the back of the tongue being vibrated. For example, </a:t>
            </a:r>
            <a:r>
              <a:rPr lang="en-US" sz="2000" dirty="0" smtClean="0">
                <a:solidFill>
                  <a:schemeClr val="bg1"/>
                </a:solidFill>
              </a:rPr>
              <a:t>the </a:t>
            </a:r>
            <a:r>
              <a:rPr lang="en-US" sz="2000" dirty="0">
                <a:solidFill>
                  <a:schemeClr val="bg1"/>
                </a:solidFill>
              </a:rPr>
              <a:t>word </a:t>
            </a:r>
            <a:r>
              <a:rPr lang="en-US" sz="2000" i="1" dirty="0" err="1">
                <a:solidFill>
                  <a:schemeClr val="bg1"/>
                </a:solidFill>
              </a:rPr>
              <a:t>garçon</a:t>
            </a:r>
            <a:r>
              <a:rPr lang="en-US" sz="2000" dirty="0">
                <a:solidFill>
                  <a:schemeClr val="bg1"/>
                </a:solidFill>
              </a:rPr>
              <a:t> means boy is pronounced [</a:t>
            </a:r>
            <a:r>
              <a:rPr lang="en-US" sz="2000" dirty="0" err="1">
                <a:solidFill>
                  <a:schemeClr val="bg1"/>
                </a:solidFill>
              </a:rPr>
              <a:t>gaʁsõ</a:t>
            </a:r>
            <a:r>
              <a:rPr lang="en-US" sz="2000" dirty="0" smtClean="0">
                <a:solidFill>
                  <a:schemeClr val="bg1"/>
                </a:solidFill>
              </a:rPr>
              <a:t>],, </a:t>
            </a:r>
            <a:r>
              <a:rPr lang="en-US" sz="2000" dirty="0">
                <a:solidFill>
                  <a:schemeClr val="bg1"/>
                </a:solidFill>
              </a:rPr>
              <a:t>the word </a:t>
            </a:r>
            <a:r>
              <a:rPr lang="en-US" sz="2000" i="1" dirty="0" err="1">
                <a:solidFill>
                  <a:schemeClr val="bg1"/>
                </a:solidFill>
              </a:rPr>
              <a:t>rêve</a:t>
            </a:r>
            <a:r>
              <a:rPr lang="en-US" sz="2000" dirty="0">
                <a:solidFill>
                  <a:schemeClr val="bg1"/>
                </a:solidFill>
              </a:rPr>
              <a:t> means dream is pronounced [</a:t>
            </a:r>
            <a:r>
              <a:rPr lang="en-US" sz="2000" dirty="0" err="1">
                <a:solidFill>
                  <a:schemeClr val="bg1"/>
                </a:solidFill>
              </a:rPr>
              <a:t>ʁεv</a:t>
            </a:r>
            <a:r>
              <a:rPr lang="en-US" sz="2000" dirty="0">
                <a:solidFill>
                  <a:schemeClr val="bg1"/>
                </a:solidFill>
              </a:rPr>
              <a:t>] and the word </a:t>
            </a:r>
            <a:r>
              <a:rPr lang="en-US" sz="2000" dirty="0" smtClean="0">
                <a:solidFill>
                  <a:schemeClr val="bg1"/>
                </a:solidFill>
              </a:rPr>
              <a:t>bonjour </a:t>
            </a:r>
            <a:r>
              <a:rPr lang="en-US" sz="2000" dirty="0">
                <a:solidFill>
                  <a:schemeClr val="bg1"/>
                </a:solidFill>
              </a:rPr>
              <a:t>means </a:t>
            </a:r>
            <a:r>
              <a:rPr lang="en-US" sz="2000" dirty="0" smtClean="0">
                <a:solidFill>
                  <a:schemeClr val="bg1"/>
                </a:solidFill>
              </a:rPr>
              <a:t>hello is </a:t>
            </a:r>
            <a:r>
              <a:rPr lang="en-US" sz="2000" dirty="0">
                <a:solidFill>
                  <a:schemeClr val="bg1"/>
                </a:solidFill>
              </a:rPr>
              <a:t>pronounced [</a:t>
            </a:r>
            <a:r>
              <a:rPr lang="en-US" sz="2000" dirty="0" err="1" smtClean="0">
                <a:solidFill>
                  <a:schemeClr val="bg1"/>
                </a:solidFill>
              </a:rPr>
              <a:t>bɔ̃ʒuʀ</a:t>
            </a:r>
            <a:r>
              <a:rPr lang="en-US" sz="2000" dirty="0">
                <a:solidFill>
                  <a:schemeClr val="bg1"/>
                </a:solidFill>
              </a:rPr>
              <a:t>].</a:t>
            </a:r>
          </a:p>
          <a:p>
            <a:pPr marL="0" indent="0" algn="just">
              <a:buNone/>
            </a:pPr>
            <a:r>
              <a:rPr lang="en-US" sz="2000" dirty="0" smtClean="0">
                <a:solidFill>
                  <a:schemeClr val="bg1"/>
                </a:solidFill>
              </a:rPr>
              <a:t>	Therefore</a:t>
            </a:r>
            <a:r>
              <a:rPr lang="en-US" sz="2000" dirty="0">
                <a:solidFill>
                  <a:schemeClr val="bg1"/>
                </a:solidFill>
              </a:rPr>
              <a:t>, the interference that occurs in the consonant phoneme 'r' occurs because of the different places of articulation in the phonological systems of Indonesian and French, so what French BIPA students often pronounce is [ʁ]. For example, the word </a:t>
            </a:r>
            <a:r>
              <a:rPr lang="en-US" sz="2000" dirty="0" err="1">
                <a:solidFill>
                  <a:schemeClr val="bg1"/>
                </a:solidFill>
              </a:rPr>
              <a:t>rambut</a:t>
            </a:r>
            <a:r>
              <a:rPr lang="en-US" sz="2000" dirty="0">
                <a:solidFill>
                  <a:schemeClr val="bg1"/>
                </a:solidFill>
              </a:rPr>
              <a:t> in Indonesian is </a:t>
            </a:r>
            <a:r>
              <a:rPr lang="en-US" sz="2000" dirty="0" smtClean="0">
                <a:solidFill>
                  <a:schemeClr val="bg1"/>
                </a:solidFill>
              </a:rPr>
              <a:t>often pronounced [</a:t>
            </a:r>
            <a:r>
              <a:rPr lang="en-US" sz="2000" dirty="0" err="1">
                <a:solidFill>
                  <a:schemeClr val="bg1"/>
                </a:solidFill>
              </a:rPr>
              <a:t>ʁambut</a:t>
            </a:r>
            <a:r>
              <a:rPr lang="en-US" sz="2000" dirty="0">
                <a:solidFill>
                  <a:schemeClr val="bg1"/>
                </a:solidFill>
              </a:rPr>
              <a:t>], </a:t>
            </a:r>
            <a:r>
              <a:rPr lang="en-US" sz="2000" dirty="0" err="1" smtClean="0">
                <a:solidFill>
                  <a:schemeClr val="bg1"/>
                </a:solidFill>
              </a:rPr>
              <a:t>kerta</a:t>
            </a:r>
            <a:r>
              <a:rPr lang="en-US" sz="2000" dirty="0" smtClean="0">
                <a:solidFill>
                  <a:schemeClr val="bg1"/>
                </a:solidFill>
              </a:rPr>
              <a:t> </a:t>
            </a:r>
            <a:r>
              <a:rPr lang="en-US" sz="2000" dirty="0">
                <a:solidFill>
                  <a:schemeClr val="bg1"/>
                </a:solidFill>
              </a:rPr>
              <a:t>is pronounced [</a:t>
            </a:r>
            <a:r>
              <a:rPr lang="en-US" sz="2000" dirty="0" err="1">
                <a:solidFill>
                  <a:schemeClr val="bg1"/>
                </a:solidFill>
              </a:rPr>
              <a:t>kəʁtas</a:t>
            </a:r>
            <a:r>
              <a:rPr lang="en-US" sz="2000" dirty="0">
                <a:solidFill>
                  <a:schemeClr val="bg1"/>
                </a:solidFill>
              </a:rPr>
              <a:t>], and snake is pronounced [</a:t>
            </a:r>
            <a:r>
              <a:rPr lang="en-US" sz="2000" dirty="0" err="1">
                <a:solidFill>
                  <a:schemeClr val="bg1"/>
                </a:solidFill>
              </a:rPr>
              <a:t>ulaʁ</a:t>
            </a:r>
            <a:r>
              <a:rPr lang="en-US" sz="2000" dirty="0">
                <a:solidFill>
                  <a:schemeClr val="bg1"/>
                </a:solidFill>
              </a:rPr>
              <a:t>]</a:t>
            </a:r>
          </a:p>
        </p:txBody>
      </p:sp>
    </p:spTree>
    <p:extLst>
      <p:ext uri="{BB962C8B-B14F-4D97-AF65-F5344CB8AC3E}">
        <p14:creationId xmlns:p14="http://schemas.microsoft.com/office/powerpoint/2010/main" val="33091061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CONCLUSION</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a:bodyPr>
          <a:lstStyle/>
          <a:p>
            <a:pPr marL="0" indent="0" algn="just">
              <a:buNone/>
            </a:pPr>
            <a:r>
              <a:rPr lang="en-US" sz="2000" dirty="0" smtClean="0">
                <a:solidFill>
                  <a:schemeClr val="bg1"/>
                </a:solidFill>
              </a:rPr>
              <a:t>	</a:t>
            </a:r>
          </a:p>
          <a:p>
            <a:pPr marL="0" indent="0" algn="just">
              <a:buNone/>
            </a:pPr>
            <a:r>
              <a:rPr lang="en-US" sz="2000" dirty="0">
                <a:solidFill>
                  <a:schemeClr val="bg1"/>
                </a:solidFill>
              </a:rPr>
              <a:t>	</a:t>
            </a:r>
            <a:r>
              <a:rPr lang="en-US" sz="2000" dirty="0" smtClean="0">
                <a:solidFill>
                  <a:schemeClr val="bg1"/>
                </a:solidFill>
              </a:rPr>
              <a:t>As </a:t>
            </a:r>
            <a:r>
              <a:rPr lang="en-US" sz="2000" dirty="0">
                <a:solidFill>
                  <a:schemeClr val="bg1"/>
                </a:solidFill>
              </a:rPr>
              <a:t>found in the field, BIPA students are faced with difficulties in pronouncing phoneme sounds properly and correctly. This is caused by various factors, one of which is the influence of the learner's mother tongue when someone learns a second language or a foreign language, in linguistics known as interference.</a:t>
            </a:r>
          </a:p>
          <a:p>
            <a:pPr marL="0" indent="0" algn="just">
              <a:buNone/>
            </a:pPr>
            <a:r>
              <a:rPr lang="en-US" sz="2000" dirty="0" smtClean="0">
                <a:solidFill>
                  <a:schemeClr val="bg1"/>
                </a:solidFill>
              </a:rPr>
              <a:t>	One </a:t>
            </a:r>
            <a:r>
              <a:rPr lang="en-US" sz="2000" dirty="0">
                <a:solidFill>
                  <a:schemeClr val="bg1"/>
                </a:solidFill>
              </a:rPr>
              <a:t>of the BIPA students who often experiences interference, especially phonological interference, is French BIPA students. Indonesian phonemes that are often interfered with by French BIPA students are the phonemes </a:t>
            </a:r>
            <a:r>
              <a:rPr lang="en-US" sz="2000" dirty="0" smtClean="0">
                <a:solidFill>
                  <a:schemeClr val="bg1"/>
                </a:solidFill>
              </a:rPr>
              <a:t>/e</a:t>
            </a:r>
            <a:r>
              <a:rPr lang="en-US" sz="2000" dirty="0">
                <a:solidFill>
                  <a:schemeClr val="bg1"/>
                </a:solidFill>
              </a:rPr>
              <a:t>/, </a:t>
            </a:r>
            <a:r>
              <a:rPr lang="en-US" sz="2000" dirty="0" smtClean="0">
                <a:solidFill>
                  <a:schemeClr val="bg1"/>
                </a:solidFill>
              </a:rPr>
              <a:t>/ŋ</a:t>
            </a:r>
            <a:r>
              <a:rPr lang="en-US" sz="2000" dirty="0">
                <a:solidFill>
                  <a:schemeClr val="bg1"/>
                </a:solidFill>
              </a:rPr>
              <a:t>/, /h/, and /r/. This is because the way of pronunciation or place of articulation of these phonemes in Indonesian and in the learner's mother tongue, namely French, is different.</a:t>
            </a:r>
          </a:p>
        </p:txBody>
      </p:sp>
    </p:spTree>
    <p:extLst>
      <p:ext uri="{BB962C8B-B14F-4D97-AF65-F5344CB8AC3E}">
        <p14:creationId xmlns:p14="http://schemas.microsoft.com/office/powerpoint/2010/main" val="29652042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1366</TotalTime>
  <Words>1704</Words>
  <Application>Microsoft Office PowerPoint</Application>
  <PresentationFormat>Widescreen</PresentationFormat>
  <Paragraphs>91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A LITTERATURE STUDY OF PHONOLOGYCAL INTERFERENCE IN FRENCH BIPA STUDENTS</vt:lpstr>
      <vt:lpstr>INTRODUCTION</vt:lpstr>
      <vt:lpstr>LITERATURE REVIEW</vt:lpstr>
      <vt:lpstr>METHOD</vt:lpstr>
      <vt:lpstr>FINDING AND DISCUSSION</vt:lpstr>
      <vt:lpstr>FINDING AND DISCUSSION</vt:lpstr>
      <vt:lpstr>FINDING AND DISCUSSION</vt:lpstr>
      <vt:lpstr>FINDING AND DISCUSSION</vt:lpstr>
      <vt:lpstr>CONCLUSION</vt:lpstr>
      <vt:lpstr>REFERENCES</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MSI PC</cp:lastModifiedBy>
  <cp:revision>24</cp:revision>
  <dcterms:created xsi:type="dcterms:W3CDTF">2023-04-14T06:04:15Z</dcterms:created>
  <dcterms:modified xsi:type="dcterms:W3CDTF">2023-07-27T15:28:27Z</dcterms:modified>
</cp:coreProperties>
</file>