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88" d="100"/>
          <a:sy n="88" d="100"/>
        </p:scale>
        <p:origin x="255" y="5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278C43-7C78-4843-9DB0-26079ABFD95C}" type="datetimeFigureOut">
              <a:rPr lang="en-US" smtClean="0"/>
              <a:t>7/27/2023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278C43-7C78-4843-9DB0-26079ABFD95C}" type="datetimeFigureOut">
              <a:rPr lang="en-US" smtClean="0"/>
              <a:t>7/27/2023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278C43-7C78-4843-9DB0-26079ABFD95C}" type="datetimeFigureOut">
              <a:rPr lang="en-US" smtClean="0"/>
              <a:t>7/27/2023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7/27/2023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7/27/2023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89807" y="895405"/>
            <a:ext cx="11812385" cy="879475"/>
          </a:xfrm>
        </p:spPr>
        <p:txBody>
          <a:bodyPr>
            <a:noAutofit/>
          </a:bodyPr>
          <a:lstStyle/>
          <a:p>
            <a:r>
              <a:rPr lang="en-US" sz="2800" b="1" dirty="0">
                <a:solidFill>
                  <a:schemeClr val="bg1"/>
                </a:solidFill>
                <a:latin typeface="+mn-lt"/>
                <a:cs typeface="Times New Roman" panose="02020603050405020304" pitchFamily="18" charset="0"/>
              </a:rPr>
              <a:t>The Application of the Flipped Classroom Model in Learning German Writing Skill</a:t>
            </a:r>
          </a:p>
        </p:txBody>
      </p:sp>
      <p:sp>
        <p:nvSpPr>
          <p:cNvPr id="6" name="Subtitle 5"/>
          <p:cNvSpPr>
            <a:spLocks noGrp="1"/>
          </p:cNvSpPr>
          <p:nvPr>
            <p:ph type="subTitle" idx="1"/>
          </p:nvPr>
        </p:nvSpPr>
        <p:spPr>
          <a:xfrm>
            <a:off x="551410" y="1966694"/>
            <a:ext cx="11089177" cy="940248"/>
          </a:xfrm>
        </p:spPr>
        <p:txBody>
          <a:bodyPr>
            <a:normAutofit/>
          </a:bodyPr>
          <a:lstStyle/>
          <a:p>
            <a:pPr>
              <a:lnSpc>
                <a:spcPct val="100000"/>
              </a:lnSpc>
            </a:pPr>
            <a:r>
              <a:rPr lang="en-US" sz="1600" b="1" dirty="0">
                <a:solidFill>
                  <a:schemeClr val="bg1"/>
                </a:solidFill>
              </a:rPr>
              <a:t>Sarda Wahyuni, </a:t>
            </a:r>
            <a:r>
              <a:rPr lang="id-ID" sz="1600" b="1" dirty="0">
                <a:solidFill>
                  <a:schemeClr val="bg1"/>
                </a:solidFill>
              </a:rPr>
              <a:t>Irma Permatawati, M.Pd</a:t>
            </a:r>
            <a:r>
              <a:rPr lang="en-US" sz="1600" b="1" dirty="0">
                <a:solidFill>
                  <a:schemeClr val="bg1"/>
                </a:solidFill>
              </a:rPr>
              <a:t>.,</a:t>
            </a:r>
            <a:r>
              <a:rPr lang="id-ID" sz="1600" b="1" dirty="0">
                <a:solidFill>
                  <a:schemeClr val="bg1"/>
                </a:solidFill>
              </a:rPr>
              <a:t> Pepen Permana, M.Pd</a:t>
            </a:r>
            <a:r>
              <a:rPr lang="en-US" sz="1600" b="1" dirty="0">
                <a:solidFill>
                  <a:schemeClr val="bg1"/>
                </a:solidFill>
              </a:rPr>
              <a:t>.</a:t>
            </a:r>
          </a:p>
          <a:p>
            <a:pPr>
              <a:lnSpc>
                <a:spcPct val="100000"/>
              </a:lnSpc>
            </a:pPr>
            <a:r>
              <a:rPr lang="en-US" sz="1600" b="1" dirty="0">
                <a:solidFill>
                  <a:schemeClr val="bg1"/>
                </a:solidFill>
              </a:rPr>
              <a:t>Universitas </a:t>
            </a:r>
            <a:r>
              <a:rPr lang="en-US" sz="1600" b="1">
                <a:solidFill>
                  <a:schemeClr val="bg1"/>
                </a:solidFill>
              </a:rPr>
              <a:t>Pendidikan Indonesia </a:t>
            </a:r>
            <a:endParaRPr lang="en-US" sz="1600" b="1" dirty="0">
              <a:solidFill>
                <a:schemeClr val="bg1"/>
              </a:solidFill>
            </a:endParaRPr>
          </a:p>
        </p:txBody>
      </p:sp>
      <p:sp>
        <p:nvSpPr>
          <p:cNvPr id="7" name="Title 4"/>
          <p:cNvSpPr txBox="1">
            <a:spLocks/>
          </p:cNvSpPr>
          <p:nvPr/>
        </p:nvSpPr>
        <p:spPr>
          <a:xfrm>
            <a:off x="1590501" y="1649569"/>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a:solidFill>
                  <a:schemeClr val="bg1"/>
                </a:solidFill>
                <a:latin typeface="+mn-lt"/>
                <a:cs typeface="Times New Roman" panose="02020603050405020304" pitchFamily="18" charset="0"/>
              </a:rPr>
              <a:t>No. Abstract: ABS-ICOLLITE-23090</a:t>
            </a:r>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INTRODUCTION</a:t>
            </a:r>
          </a:p>
        </p:txBody>
      </p:sp>
      <p:sp>
        <p:nvSpPr>
          <p:cNvPr id="5" name="Content Placeholder 4"/>
          <p:cNvSpPr>
            <a:spLocks noGrp="1"/>
          </p:cNvSpPr>
          <p:nvPr>
            <p:ph idx="1"/>
          </p:nvPr>
        </p:nvSpPr>
        <p:spPr>
          <a:xfrm>
            <a:off x="579582" y="1376652"/>
            <a:ext cx="10515600" cy="4351338"/>
          </a:xfrm>
        </p:spPr>
        <p:txBody>
          <a:bodyPr>
            <a:normAutofit/>
          </a:bodyPr>
          <a:lstStyle/>
          <a:p>
            <a:pPr marL="0" indent="0" algn="just">
              <a:buNone/>
            </a:pPr>
            <a:r>
              <a:rPr lang="en-US" sz="2000" dirty="0">
                <a:solidFill>
                  <a:schemeClr val="bg1"/>
                </a:solidFill>
                <a:latin typeface="Arial" panose="020B0604020202020204" pitchFamily="34" charset="0"/>
                <a:cs typeface="Arial" panose="020B0604020202020204" pitchFamily="34" charset="0"/>
              </a:rPr>
              <a:t>Writing is a productive language skill that plays a significant role in daily life. In German learning, writing remains one of the biggest challenges for students, assumed to be due to the lack of practice time for writing in the German language in the classroom. An appropriate learning model is needed to address this issue. One of the models assumed to be applicable as a solution is the Flipped Classroom Model. This model prepares students for self-directed learning activities before the face-to-face meetings in the classroom. </a:t>
            </a:r>
          </a:p>
        </p:txBody>
      </p:sp>
    </p:spTree>
    <p:extLst>
      <p:ext uri="{BB962C8B-B14F-4D97-AF65-F5344CB8AC3E}">
        <p14:creationId xmlns:p14="http://schemas.microsoft.com/office/powerpoint/2010/main" val="295069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LITERATURE REVIEW</a:t>
            </a:r>
          </a:p>
        </p:txBody>
      </p:sp>
      <p:sp>
        <p:nvSpPr>
          <p:cNvPr id="5" name="Content Placeholder 4"/>
          <p:cNvSpPr>
            <a:spLocks noGrp="1"/>
          </p:cNvSpPr>
          <p:nvPr>
            <p:ph idx="1"/>
          </p:nvPr>
        </p:nvSpPr>
        <p:spPr>
          <a:xfrm>
            <a:off x="579582" y="1376652"/>
            <a:ext cx="10515600" cy="4351338"/>
          </a:xfrm>
        </p:spPr>
        <p:txBody>
          <a:bodyPr>
            <a:normAutofit/>
          </a:bodyPr>
          <a:lstStyle/>
          <a:p>
            <a:pPr marL="0" indent="0" algn="just">
              <a:buNone/>
            </a:pPr>
            <a:r>
              <a:rPr lang="en-US" sz="2000" dirty="0">
                <a:solidFill>
                  <a:schemeClr val="bg1"/>
                </a:solidFill>
              </a:rPr>
              <a:t>"Flipped Classroom" comes from the word 'flip' which can be interpreted as 'inverted'. The meaning of inverted refers to the reverse learning cycle of the conventional learning model. Flipped Classroom is a new learning model used in schools in Indonesia. Flipped Classroom itself began to gain popularity in 2012 by Jonathan Bergmann and Aaron </a:t>
            </a:r>
            <a:r>
              <a:rPr lang="en-US" sz="2000" dirty="0" err="1">
                <a:solidFill>
                  <a:schemeClr val="bg1"/>
                </a:solidFill>
              </a:rPr>
              <a:t>Sams</a:t>
            </a:r>
            <a:r>
              <a:rPr lang="en-US" sz="2000" dirty="0">
                <a:solidFill>
                  <a:schemeClr val="bg1"/>
                </a:solidFill>
              </a:rPr>
              <a:t> through their book titled "Flip your Classroom." The understanding of Flipped Classroom is explained by Bergmann and </a:t>
            </a:r>
            <a:r>
              <a:rPr lang="en-US" sz="2000" dirty="0" err="1">
                <a:solidFill>
                  <a:schemeClr val="bg1"/>
                </a:solidFill>
              </a:rPr>
              <a:t>Sams</a:t>
            </a:r>
            <a:r>
              <a:rPr lang="en-US" sz="2000" dirty="0">
                <a:solidFill>
                  <a:schemeClr val="bg1"/>
                </a:solidFill>
              </a:rPr>
              <a:t> (2012, p. 15) as follows:</a:t>
            </a:r>
          </a:p>
          <a:p>
            <a:pPr marL="0" indent="0" algn="just">
              <a:buNone/>
            </a:pPr>
            <a:r>
              <a:rPr lang="en-US" sz="2000" i="1" dirty="0">
                <a:solidFill>
                  <a:schemeClr val="bg1"/>
                </a:solidFill>
              </a:rPr>
              <a:t>“Flipped Classroom is pedagogical model that reverses the traditional teaching method. Traditionally, students study the lecture together in the classroom and do assignments outside of classroom. With Flipped Classroom, students learn with instructional videos or other resources outside of classroom at their own pace and do assignments and interactive activities in the classroom.”</a:t>
            </a:r>
          </a:p>
        </p:txBody>
      </p:sp>
    </p:spTree>
    <p:extLst>
      <p:ext uri="{BB962C8B-B14F-4D97-AF65-F5344CB8AC3E}">
        <p14:creationId xmlns:p14="http://schemas.microsoft.com/office/powerpoint/2010/main" val="232488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METHOD</a:t>
            </a:r>
          </a:p>
        </p:txBody>
      </p:sp>
      <p:sp>
        <p:nvSpPr>
          <p:cNvPr id="5" name="Content Placeholder 4"/>
          <p:cNvSpPr>
            <a:spLocks noGrp="1"/>
          </p:cNvSpPr>
          <p:nvPr>
            <p:ph idx="1"/>
          </p:nvPr>
        </p:nvSpPr>
        <p:spPr>
          <a:xfrm>
            <a:off x="579582" y="1376652"/>
            <a:ext cx="10515600" cy="4351338"/>
          </a:xfrm>
        </p:spPr>
        <p:txBody>
          <a:bodyPr>
            <a:normAutofit/>
          </a:bodyPr>
          <a:lstStyle/>
          <a:p>
            <a:pPr marL="0" indent="0" algn="just">
              <a:buNone/>
            </a:pPr>
            <a:r>
              <a:rPr lang="en-US" sz="2000" dirty="0">
                <a:solidFill>
                  <a:schemeClr val="bg1"/>
                </a:solidFill>
                <a:latin typeface="Arial" panose="020B0604020202020204" pitchFamily="34" charset="0"/>
                <a:cs typeface="Arial" panose="020B0604020202020204" pitchFamily="34" charset="0"/>
              </a:rPr>
              <a:t>This research is a quantitative study using a quasi-experimental method. The population in this study consists of students from Grade X of SMA Negeri 4 </a:t>
            </a:r>
            <a:r>
              <a:rPr lang="en-US" sz="2000" dirty="0" err="1">
                <a:solidFill>
                  <a:schemeClr val="bg1"/>
                </a:solidFill>
                <a:latin typeface="Arial" panose="020B0604020202020204" pitchFamily="34" charset="0"/>
                <a:cs typeface="Arial" panose="020B0604020202020204" pitchFamily="34" charset="0"/>
              </a:rPr>
              <a:t>Cimahi</a:t>
            </a:r>
            <a:r>
              <a:rPr lang="en-US" sz="2000" dirty="0">
                <a:solidFill>
                  <a:schemeClr val="bg1"/>
                </a:solidFill>
                <a:latin typeface="Arial" panose="020B0604020202020204" pitchFamily="34" charset="0"/>
                <a:cs typeface="Arial" panose="020B0604020202020204" pitchFamily="34" charset="0"/>
              </a:rPr>
              <a:t> in the academic year 2022/2023, while the sample includes 20 students from Class X IPA 1 as the experimental group and 20 students from Class X IPA 4 as the control group. </a:t>
            </a:r>
          </a:p>
          <a:p>
            <a:pPr marL="0" indent="0" algn="just">
              <a:buNone/>
            </a:pPr>
            <a:r>
              <a:rPr lang="en-US" sz="2000" dirty="0">
                <a:solidFill>
                  <a:schemeClr val="bg1"/>
                </a:solidFill>
                <a:latin typeface="Arial" panose="020B0604020202020204" pitchFamily="34" charset="0"/>
                <a:cs typeface="Arial" panose="020B0604020202020204" pitchFamily="34" charset="0"/>
              </a:rPr>
              <a:t>This research was conducted based on permission from the respective school. The research instruments used were as follows: (1) Lesson Implementation Plan (</a:t>
            </a:r>
            <a:r>
              <a:rPr lang="en-US" sz="2000" dirty="0" err="1">
                <a:solidFill>
                  <a:schemeClr val="bg1"/>
                </a:solidFill>
                <a:latin typeface="Arial" panose="020B0604020202020204" pitchFamily="34" charset="0"/>
                <a:cs typeface="Arial" panose="020B0604020202020204" pitchFamily="34" charset="0"/>
              </a:rPr>
              <a:t>Rencana</a:t>
            </a:r>
            <a:r>
              <a:rPr lang="en-US" sz="2000" dirty="0">
                <a:solidFill>
                  <a:schemeClr val="bg1"/>
                </a:solidFill>
                <a:latin typeface="Arial" panose="020B0604020202020204" pitchFamily="34" charset="0"/>
                <a:cs typeface="Arial" panose="020B0604020202020204" pitchFamily="34" charset="0"/>
              </a:rPr>
              <a:t> </a:t>
            </a:r>
            <a:r>
              <a:rPr lang="en-US" sz="2000" dirty="0" err="1">
                <a:solidFill>
                  <a:schemeClr val="bg1"/>
                </a:solidFill>
                <a:latin typeface="Arial" panose="020B0604020202020204" pitchFamily="34" charset="0"/>
                <a:cs typeface="Arial" panose="020B0604020202020204" pitchFamily="34" charset="0"/>
              </a:rPr>
              <a:t>Pelaksanaan</a:t>
            </a:r>
            <a:r>
              <a:rPr lang="en-US" sz="2000" dirty="0">
                <a:solidFill>
                  <a:schemeClr val="bg1"/>
                </a:solidFill>
                <a:latin typeface="Arial" panose="020B0604020202020204" pitchFamily="34" charset="0"/>
                <a:cs typeface="Arial" panose="020B0604020202020204" pitchFamily="34" charset="0"/>
              </a:rPr>
              <a:t> </a:t>
            </a:r>
            <a:r>
              <a:rPr lang="en-US" sz="2000" dirty="0" err="1">
                <a:solidFill>
                  <a:schemeClr val="bg1"/>
                </a:solidFill>
                <a:latin typeface="Arial" panose="020B0604020202020204" pitchFamily="34" charset="0"/>
                <a:cs typeface="Arial" panose="020B0604020202020204" pitchFamily="34" charset="0"/>
              </a:rPr>
              <a:t>Pembelajaran</a:t>
            </a:r>
            <a:r>
              <a:rPr lang="en-US" sz="2000" dirty="0">
                <a:solidFill>
                  <a:schemeClr val="bg1"/>
                </a:solidFill>
                <a:latin typeface="Arial" panose="020B0604020202020204" pitchFamily="34" charset="0"/>
                <a:cs typeface="Arial" panose="020B0604020202020204" pitchFamily="34" charset="0"/>
              </a:rPr>
              <a:t> - RPP); (2) Evaluation instruments or written tests; (3) Research questionnaires; (4) Student Activity Sheets (Lembar </a:t>
            </a:r>
            <a:r>
              <a:rPr lang="en-US" sz="2000" dirty="0" err="1">
                <a:solidFill>
                  <a:schemeClr val="bg1"/>
                </a:solidFill>
                <a:latin typeface="Arial" panose="020B0604020202020204" pitchFamily="34" charset="0"/>
                <a:cs typeface="Arial" panose="020B0604020202020204" pitchFamily="34" charset="0"/>
              </a:rPr>
              <a:t>Kegiatan</a:t>
            </a:r>
            <a:r>
              <a:rPr lang="en-US" sz="2000" dirty="0">
                <a:solidFill>
                  <a:schemeClr val="bg1"/>
                </a:solidFill>
                <a:latin typeface="Arial" panose="020B0604020202020204" pitchFamily="34" charset="0"/>
                <a:cs typeface="Arial" panose="020B0604020202020204" pitchFamily="34" charset="0"/>
              </a:rPr>
              <a:t> </a:t>
            </a:r>
            <a:r>
              <a:rPr lang="en-US" sz="2000" dirty="0" err="1">
                <a:solidFill>
                  <a:schemeClr val="bg1"/>
                </a:solidFill>
                <a:latin typeface="Arial" panose="020B0604020202020204" pitchFamily="34" charset="0"/>
                <a:cs typeface="Arial" panose="020B0604020202020204" pitchFamily="34" charset="0"/>
              </a:rPr>
              <a:t>Peserta</a:t>
            </a:r>
            <a:r>
              <a:rPr lang="en-US" sz="2000" dirty="0">
                <a:solidFill>
                  <a:schemeClr val="bg1"/>
                </a:solidFill>
                <a:latin typeface="Arial" panose="020B0604020202020204" pitchFamily="34" charset="0"/>
                <a:cs typeface="Arial" panose="020B0604020202020204" pitchFamily="34" charset="0"/>
              </a:rPr>
              <a:t> </a:t>
            </a:r>
            <a:r>
              <a:rPr lang="en-US" sz="2000" dirty="0" err="1">
                <a:solidFill>
                  <a:schemeClr val="bg1"/>
                </a:solidFill>
                <a:latin typeface="Arial" panose="020B0604020202020204" pitchFamily="34" charset="0"/>
                <a:cs typeface="Arial" panose="020B0604020202020204" pitchFamily="34" charset="0"/>
              </a:rPr>
              <a:t>Didik</a:t>
            </a:r>
            <a:r>
              <a:rPr lang="en-US" sz="2000" dirty="0">
                <a:solidFill>
                  <a:schemeClr val="bg1"/>
                </a:solidFill>
                <a:latin typeface="Arial" panose="020B0604020202020204" pitchFamily="34" charset="0"/>
                <a:cs typeface="Arial" panose="020B0604020202020204" pitchFamily="34" charset="0"/>
              </a:rPr>
              <a:t> - LKPD).</a:t>
            </a:r>
          </a:p>
          <a:p>
            <a:pPr marL="0" indent="0" algn="just">
              <a:buNone/>
            </a:pPr>
            <a:r>
              <a:rPr lang="en-US" sz="2000" dirty="0">
                <a:solidFill>
                  <a:schemeClr val="bg1"/>
                </a:solidFill>
                <a:latin typeface="Arial" panose="020B0604020202020204" pitchFamily="34" charset="0"/>
                <a:cs typeface="Arial" panose="020B0604020202020204" pitchFamily="34" charset="0"/>
              </a:rPr>
              <a:t>The data analysis conducted includes tests for normality, homogeneity, paired sample t-test, and independent sample t-test.</a:t>
            </a:r>
          </a:p>
          <a:p>
            <a:pPr marL="0" indent="0" algn="just">
              <a:buNone/>
            </a:pPr>
            <a:endParaRPr lang="en-US"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5989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5" name="Content Placeholder 4"/>
          <p:cNvSpPr>
            <a:spLocks noGrp="1"/>
          </p:cNvSpPr>
          <p:nvPr>
            <p:ph idx="1"/>
          </p:nvPr>
        </p:nvSpPr>
        <p:spPr>
          <a:xfrm>
            <a:off x="579582" y="1376652"/>
            <a:ext cx="10515600" cy="4351338"/>
          </a:xfrm>
        </p:spPr>
        <p:txBody>
          <a:bodyPr>
            <a:normAutofit/>
          </a:bodyPr>
          <a:lstStyle/>
          <a:p>
            <a:pPr marL="0" indent="0" algn="just">
              <a:buNone/>
            </a:pPr>
            <a:r>
              <a:rPr lang="en-US" sz="2000" dirty="0">
                <a:solidFill>
                  <a:schemeClr val="bg1"/>
                </a:solidFill>
                <a:latin typeface="Arial" panose="020B0604020202020204" pitchFamily="34" charset="0"/>
                <a:cs typeface="Arial" panose="020B0604020202020204" pitchFamily="34" charset="0"/>
              </a:rPr>
              <a:t>The results of the research show that: </a:t>
            </a:r>
          </a:p>
          <a:p>
            <a:pPr marL="457200" indent="-457200" algn="just">
              <a:buAutoNum type="arabicParenR"/>
            </a:pPr>
            <a:r>
              <a:rPr lang="en-US" sz="2000" dirty="0">
                <a:solidFill>
                  <a:schemeClr val="bg1"/>
                </a:solidFill>
                <a:latin typeface="Arial" panose="020B0604020202020204" pitchFamily="34" charset="0"/>
                <a:cs typeface="Arial" panose="020B0604020202020204" pitchFamily="34" charset="0"/>
              </a:rPr>
              <a:t>Students’ German writing skills before the implementation of the Flipped Classroom model in the experiment class and the control class are in the “poor” category; </a:t>
            </a:r>
          </a:p>
          <a:p>
            <a:pPr marL="457200" indent="-457200" algn="just">
              <a:buAutoNum type="arabicParenR"/>
            </a:pPr>
            <a:r>
              <a:rPr lang="en-US" sz="2000" dirty="0">
                <a:solidFill>
                  <a:schemeClr val="bg1"/>
                </a:solidFill>
                <a:latin typeface="Arial" panose="020B0604020202020204" pitchFamily="34" charset="0"/>
                <a:cs typeface="Arial" panose="020B0604020202020204" pitchFamily="34" charset="0"/>
              </a:rPr>
              <a:t>Students’ German writing skills after the implementation of the Flipped Classroom model in the experiment class are in the “good” category, while in the control class still in the “poor” category; </a:t>
            </a:r>
          </a:p>
          <a:p>
            <a:pPr marL="457200" indent="-457200" algn="just">
              <a:buAutoNum type="arabicParenR"/>
            </a:pPr>
            <a:r>
              <a:rPr lang="en-US" sz="2000" dirty="0">
                <a:solidFill>
                  <a:schemeClr val="bg1"/>
                </a:solidFill>
                <a:latin typeface="Arial" panose="020B0604020202020204" pitchFamily="34" charset="0"/>
                <a:cs typeface="Arial" panose="020B0604020202020204" pitchFamily="34" charset="0"/>
              </a:rPr>
              <a:t>There is a significant difference in students’ ability in German writing skills in the experiment class before and after the implementation of Flipped Classroom model; </a:t>
            </a:r>
          </a:p>
          <a:p>
            <a:pPr marL="457200" indent="-457200" algn="just">
              <a:buAutoNum type="arabicParenR"/>
            </a:pPr>
            <a:r>
              <a:rPr lang="en-US" sz="2000" dirty="0">
                <a:solidFill>
                  <a:schemeClr val="bg1"/>
                </a:solidFill>
                <a:latin typeface="Arial" panose="020B0604020202020204" pitchFamily="34" charset="0"/>
                <a:cs typeface="Arial" panose="020B0604020202020204" pitchFamily="34" charset="0"/>
              </a:rPr>
              <a:t>The implementation of Flipped Classroom model is effective in learning German writing skills, as evidenced by the results of the independent t-test calculation with a significance level (2-tailed) of less than 0.05 (0.000 &lt; 0.05); </a:t>
            </a:r>
          </a:p>
          <a:p>
            <a:pPr marL="457200" indent="-457200" algn="just">
              <a:buAutoNum type="arabicParenR"/>
            </a:pPr>
            <a:r>
              <a:rPr lang="en-US" sz="2000" dirty="0">
                <a:solidFill>
                  <a:schemeClr val="bg1"/>
                </a:solidFill>
                <a:latin typeface="Arial" panose="020B0604020202020204" pitchFamily="34" charset="0"/>
                <a:cs typeface="Arial" panose="020B0604020202020204" pitchFamily="34" charset="0"/>
              </a:rPr>
              <a:t>Students demonstrate a positive response to the implementation of the Flipped Classroom model in learning German writing skills. </a:t>
            </a:r>
          </a:p>
        </p:txBody>
      </p:sp>
    </p:spTree>
    <p:extLst>
      <p:ext uri="{BB962C8B-B14F-4D97-AF65-F5344CB8AC3E}">
        <p14:creationId xmlns:p14="http://schemas.microsoft.com/office/powerpoint/2010/main" val="599952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CONCLUSION</a:t>
            </a:r>
          </a:p>
        </p:txBody>
      </p:sp>
      <p:sp>
        <p:nvSpPr>
          <p:cNvPr id="5" name="Content Placeholder 4"/>
          <p:cNvSpPr>
            <a:spLocks noGrp="1"/>
          </p:cNvSpPr>
          <p:nvPr>
            <p:ph idx="1"/>
          </p:nvPr>
        </p:nvSpPr>
        <p:spPr>
          <a:xfrm>
            <a:off x="579582" y="1376652"/>
            <a:ext cx="10515600" cy="4351338"/>
          </a:xfrm>
        </p:spPr>
        <p:txBody>
          <a:bodyPr>
            <a:normAutofit fontScale="92500" lnSpcReduction="20000"/>
          </a:bodyPr>
          <a:lstStyle/>
          <a:p>
            <a:pPr marL="457200" indent="-457200" algn="just">
              <a:buAutoNum type="arabicParenR"/>
            </a:pPr>
            <a:r>
              <a:rPr lang="en-US" sz="2000" dirty="0">
                <a:solidFill>
                  <a:schemeClr val="bg1"/>
                </a:solidFill>
                <a:latin typeface="Arial" panose="020B0604020202020204" pitchFamily="34" charset="0"/>
                <a:cs typeface="Arial" panose="020B0604020202020204" pitchFamily="34" charset="0"/>
              </a:rPr>
              <a:t>Students’ German writing skills before the implementation of the Flipped Classroom model in the experiment class and the control class are in the “poor” category; </a:t>
            </a:r>
          </a:p>
          <a:p>
            <a:pPr marL="457200" indent="-457200" algn="just">
              <a:buAutoNum type="arabicParenR"/>
            </a:pPr>
            <a:r>
              <a:rPr lang="en-US" sz="2000" dirty="0">
                <a:solidFill>
                  <a:schemeClr val="bg1"/>
                </a:solidFill>
                <a:latin typeface="Arial" panose="020B0604020202020204" pitchFamily="34" charset="0"/>
                <a:cs typeface="Arial" panose="020B0604020202020204" pitchFamily="34" charset="0"/>
              </a:rPr>
              <a:t>Students’ German writing skills after the implementation of the Flipped Classroom model in the experiment class are in the “good” category, while in the control class still in the “poor” category; </a:t>
            </a:r>
          </a:p>
          <a:p>
            <a:pPr marL="457200" indent="-457200" algn="just">
              <a:buAutoNum type="arabicParenR"/>
            </a:pPr>
            <a:r>
              <a:rPr lang="en-US" sz="2000" dirty="0">
                <a:solidFill>
                  <a:schemeClr val="bg1"/>
                </a:solidFill>
                <a:latin typeface="Arial" panose="020B0604020202020204" pitchFamily="34" charset="0"/>
                <a:cs typeface="Arial" panose="020B0604020202020204" pitchFamily="34" charset="0"/>
              </a:rPr>
              <a:t>There is a significant difference in students’ ability in German writing skills in the experiment class before and after the implementation of Flipped Classroom model; </a:t>
            </a:r>
          </a:p>
          <a:p>
            <a:pPr marL="457200" indent="-457200" algn="just">
              <a:buAutoNum type="arabicParenR"/>
            </a:pPr>
            <a:r>
              <a:rPr lang="en-US" sz="2000" dirty="0">
                <a:solidFill>
                  <a:schemeClr val="bg1"/>
                </a:solidFill>
                <a:latin typeface="Arial" panose="020B0604020202020204" pitchFamily="34" charset="0"/>
                <a:cs typeface="Arial" panose="020B0604020202020204" pitchFamily="34" charset="0"/>
              </a:rPr>
              <a:t>The implementation of Flipped Classroom model is effective in learning German writing skills, as evidenced by the results of the independent t-test calculation with a significance level (2-tailed) of less than 0.05 (0.000 &lt; 0.05); and </a:t>
            </a:r>
          </a:p>
          <a:p>
            <a:pPr marL="457200" indent="-457200" algn="just">
              <a:buAutoNum type="arabicParenR"/>
            </a:pPr>
            <a:r>
              <a:rPr lang="en-US" sz="2000" dirty="0">
                <a:solidFill>
                  <a:schemeClr val="bg1"/>
                </a:solidFill>
                <a:latin typeface="Arial" panose="020B0604020202020204" pitchFamily="34" charset="0"/>
                <a:cs typeface="Arial" panose="020B0604020202020204" pitchFamily="34" charset="0"/>
              </a:rPr>
              <a:t>Students demonstrate a positive response to the implementation of the Flipped Classroom model in learning German writing skills. Based on the research results, the Flipped Classroom model can be considered as one of the alternative learning models in teaching German writing skills.</a:t>
            </a:r>
          </a:p>
          <a:p>
            <a:pPr marL="0" indent="0" algn="just">
              <a:buNone/>
            </a:pPr>
            <a:r>
              <a:rPr lang="en-US" sz="2000" dirty="0">
                <a:solidFill>
                  <a:schemeClr val="bg1"/>
                </a:solidFill>
                <a:latin typeface="Arial" panose="020B0604020202020204" pitchFamily="34" charset="0"/>
                <a:cs typeface="Arial" panose="020B0604020202020204" pitchFamily="34" charset="0"/>
              </a:rPr>
              <a:t>Based on the research results, the Flipped Classroom model can be considered as one of the alternative learning models in teaching German writing skills.</a:t>
            </a:r>
          </a:p>
        </p:txBody>
      </p:sp>
    </p:spTree>
    <p:extLst>
      <p:ext uri="{BB962C8B-B14F-4D97-AF65-F5344CB8AC3E}">
        <p14:creationId xmlns:p14="http://schemas.microsoft.com/office/powerpoint/2010/main" val="2965204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REFERENCES</a:t>
            </a:r>
          </a:p>
        </p:txBody>
      </p:sp>
      <p:sp>
        <p:nvSpPr>
          <p:cNvPr id="5" name="Content Placeholder 4"/>
          <p:cNvSpPr>
            <a:spLocks noGrp="1"/>
          </p:cNvSpPr>
          <p:nvPr>
            <p:ph idx="1"/>
          </p:nvPr>
        </p:nvSpPr>
        <p:spPr>
          <a:xfrm>
            <a:off x="579582" y="1376652"/>
            <a:ext cx="10515600" cy="4351338"/>
          </a:xfrm>
        </p:spPr>
        <p:txBody>
          <a:bodyPr>
            <a:normAutofit/>
          </a:bodyPr>
          <a:lstStyle/>
          <a:p>
            <a:pPr marL="0" indent="0">
              <a:buNone/>
            </a:pPr>
            <a:r>
              <a:rPr lang="en-US" sz="2000" dirty="0">
                <a:solidFill>
                  <a:schemeClr val="bg1"/>
                </a:solidFill>
              </a:rPr>
              <a:t>Bergmann, J., &amp; </a:t>
            </a:r>
            <a:r>
              <a:rPr lang="en-US" sz="2000" dirty="0" err="1">
                <a:solidFill>
                  <a:schemeClr val="bg1"/>
                </a:solidFill>
              </a:rPr>
              <a:t>Sams</a:t>
            </a:r>
            <a:r>
              <a:rPr lang="en-US" sz="2000" dirty="0">
                <a:solidFill>
                  <a:schemeClr val="bg1"/>
                </a:solidFill>
              </a:rPr>
              <a:t>, A. (2012). Flip your Classroom: Reach Every Student in Every Class Every Day. </a:t>
            </a:r>
          </a:p>
        </p:txBody>
      </p:sp>
    </p:spTree>
    <p:extLst>
      <p:ext uri="{BB962C8B-B14F-4D97-AF65-F5344CB8AC3E}">
        <p14:creationId xmlns:p14="http://schemas.microsoft.com/office/powerpoint/2010/main" val="3004828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a:solidFill>
                  <a:schemeClr val="bg1"/>
                </a:solidFill>
                <a:latin typeface="+mn-lt"/>
                <a:cs typeface="Times New Roman" panose="02020603050405020304" pitchFamily="18" charset="0"/>
              </a:rPr>
              <a:t>THANK YOU!</a:t>
            </a:r>
          </a:p>
        </p:txBody>
      </p:sp>
      <p:sp>
        <p:nvSpPr>
          <p:cNvPr id="6" name="Subtitle 5"/>
          <p:cNvSpPr>
            <a:spLocks noGrp="1"/>
          </p:cNvSpPr>
          <p:nvPr>
            <p:ph type="subTitle" idx="1"/>
          </p:nvPr>
        </p:nvSpPr>
        <p:spPr>
          <a:xfrm>
            <a:off x="1524000" y="1690889"/>
            <a:ext cx="9144000" cy="940248"/>
          </a:xfrm>
        </p:spPr>
        <p:txBody>
          <a:bodyPr>
            <a:normAutofit/>
          </a:bodyPr>
          <a:lstStyle/>
          <a:p>
            <a:pPr>
              <a:lnSpc>
                <a:spcPct val="100000"/>
              </a:lnSpc>
            </a:pPr>
            <a:r>
              <a:rPr lang="en-US" sz="2000" b="1" dirty="0">
                <a:solidFill>
                  <a:schemeClr val="bg1"/>
                </a:solidFill>
              </a:rPr>
              <a:t>Follow us @...</a:t>
            </a: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757516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830</Words>
  <Application>Microsoft Office PowerPoint</Application>
  <PresentationFormat>Widescreen</PresentationFormat>
  <Paragraphs>31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The Application of the Flipped Classroom Model in Learning German Writing Skill</vt:lpstr>
      <vt:lpstr>INTRODUCTION</vt:lpstr>
      <vt:lpstr>LITERATURE REVIEW</vt:lpstr>
      <vt:lpstr>METHOD</vt:lpstr>
      <vt:lpstr>FINDING AND DISCUSSION</vt:lpstr>
      <vt:lpstr>CONCLUSION</vt:lpstr>
      <vt:lpstr>REFERENCES</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Sarda Wahyuni</cp:lastModifiedBy>
  <cp:revision>6</cp:revision>
  <dcterms:created xsi:type="dcterms:W3CDTF">2023-04-14T06:04:15Z</dcterms:created>
  <dcterms:modified xsi:type="dcterms:W3CDTF">2023-07-26T17:43:03Z</dcterms:modified>
</cp:coreProperties>
</file>