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7" r:id="rId8"/>
    <p:sldId id="268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pPr algn="ctr">
              <a:spcBef>
                <a:spcPts val="3600"/>
              </a:spcBef>
            </a:pPr>
            <a:r>
              <a:rPr lang="en-IN" sz="2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Preserva</a:t>
            </a:r>
            <a:r>
              <a:rPr lang="id-ID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IN" sz="2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d-ID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of Folklore as Tracing for Indigenous Territories in IKN</a:t>
            </a:r>
            <a:endParaRPr lang="en-ID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Syaiful</a:t>
            </a:r>
            <a:r>
              <a:rPr lang="en-US" sz="1600" b="1" dirty="0">
                <a:solidFill>
                  <a:schemeClr val="bg1"/>
                </a:solidFill>
              </a:rPr>
              <a:t> Arifin, </a:t>
            </a:r>
            <a:r>
              <a:rPr lang="en-US" sz="1600" b="1" dirty="0" err="1">
                <a:solidFill>
                  <a:schemeClr val="bg1"/>
                </a:solidFill>
              </a:rPr>
              <a:t>Suryami</a:t>
            </a:r>
            <a:r>
              <a:rPr lang="en-US" sz="1600" b="1" dirty="0">
                <a:solidFill>
                  <a:schemeClr val="bg1"/>
                </a:solidFill>
              </a:rPr>
              <a:t>, </a:t>
            </a:r>
            <a:r>
              <a:rPr lang="en-US" sz="1600" b="1" dirty="0" err="1">
                <a:solidFill>
                  <a:schemeClr val="bg1"/>
                </a:solidFill>
              </a:rPr>
              <a:t>Anto</a:t>
            </a:r>
            <a:r>
              <a:rPr lang="en-US" sz="1600" b="1" dirty="0">
                <a:solidFill>
                  <a:schemeClr val="bg1"/>
                </a:solidFill>
              </a:rPr>
              <a:t>, Erlis Nur Mujiningsih, </a:t>
            </a:r>
            <a:r>
              <a:rPr lang="en-US" sz="1600" b="1" dirty="0" err="1">
                <a:solidFill>
                  <a:schemeClr val="bg1"/>
                </a:solidFill>
              </a:rPr>
              <a:t>Erli</a:t>
            </a:r>
            <a:r>
              <a:rPr lang="en-US" sz="1600" b="1" dirty="0">
                <a:solidFill>
                  <a:schemeClr val="bg1"/>
                </a:solidFill>
              </a:rPr>
              <a:t> Yeti, </a:t>
            </a:r>
            <a:r>
              <a:rPr lang="en-US" sz="1600" b="1" dirty="0" err="1">
                <a:solidFill>
                  <a:schemeClr val="bg1"/>
                </a:solidFill>
              </a:rPr>
              <a:t>Dea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Letriana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</a:t>
            </a:r>
            <a:r>
              <a:rPr lang="en-US" sz="1600" b="1" dirty="0" err="1">
                <a:solidFill>
                  <a:schemeClr val="bg1"/>
                </a:solidFill>
              </a:rPr>
              <a:t>Mulawarman</a:t>
            </a:r>
            <a:r>
              <a:rPr lang="en-US" sz="1600" b="1" dirty="0">
                <a:solidFill>
                  <a:schemeClr val="bg1"/>
                </a:solidFill>
              </a:rPr>
              <a:t> dan Badan </a:t>
            </a:r>
            <a:r>
              <a:rPr lang="en-US" sz="1600" b="1" dirty="0" err="1">
                <a:solidFill>
                  <a:schemeClr val="bg1"/>
                </a:solidFill>
              </a:rPr>
              <a:t>Riset</a:t>
            </a:r>
            <a:r>
              <a:rPr lang="en-US" sz="1600" b="1" dirty="0">
                <a:solidFill>
                  <a:schemeClr val="bg1"/>
                </a:solidFill>
              </a:rPr>
              <a:t> dan </a:t>
            </a:r>
            <a:r>
              <a:rPr lang="en-US" sz="1600" b="1" dirty="0" err="1">
                <a:solidFill>
                  <a:schemeClr val="bg1"/>
                </a:solidFill>
              </a:rPr>
              <a:t>Inovasi</a:t>
            </a:r>
            <a:r>
              <a:rPr lang="en-US" sz="1600" b="1" dirty="0">
                <a:solidFill>
                  <a:schemeClr val="bg1"/>
                </a:solidFill>
              </a:rPr>
              <a:t> Nasional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ABS-ICOLLITE-23046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Clarry Sada, </a:t>
            </a:r>
            <a:r>
              <a:rPr lang="en-US" sz="2000" dirty="0" err="1">
                <a:solidFill>
                  <a:schemeClr val="bg1"/>
                </a:solidFill>
              </a:rPr>
              <a:t>Yabit</a:t>
            </a:r>
            <a:r>
              <a:rPr lang="en-US" sz="2000" dirty="0">
                <a:solidFill>
                  <a:schemeClr val="bg1"/>
                </a:solidFill>
              </a:rPr>
              <a:t> Alas, Muhammad </a:t>
            </a:r>
            <a:r>
              <a:rPr lang="en-US" sz="2000" dirty="0" err="1">
                <a:solidFill>
                  <a:schemeClr val="bg1"/>
                </a:solidFill>
              </a:rPr>
              <a:t>Anshari</a:t>
            </a:r>
            <a:r>
              <a:rPr lang="en-US" sz="2000" dirty="0">
                <a:solidFill>
                  <a:schemeClr val="bg1"/>
                </a:solidFill>
              </a:rPr>
              <a:t>. 2019. </a:t>
            </a:r>
            <a:r>
              <a:rPr lang="en-US" sz="2000" dirty="0" err="1">
                <a:solidFill>
                  <a:schemeClr val="bg1"/>
                </a:solidFill>
              </a:rPr>
              <a:t>Indegenous</a:t>
            </a:r>
            <a:r>
              <a:rPr lang="en-US" sz="2000" dirty="0">
                <a:solidFill>
                  <a:schemeClr val="bg1"/>
                </a:solidFill>
              </a:rPr>
              <a:t> People of Borneo (Dayak): Development, Social Cultural Perspective and its Challenges. Cogent Arts and Humanities, 6.1.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H.M. Yahya. 2018. </a:t>
            </a:r>
            <a:r>
              <a:rPr lang="en-US" sz="2000" dirty="0" err="1">
                <a:solidFill>
                  <a:schemeClr val="bg1"/>
                </a:solidFill>
              </a:rPr>
              <a:t>Pemindahan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Ibukota</a:t>
            </a:r>
            <a:r>
              <a:rPr lang="en-US" sz="2000" dirty="0">
                <a:solidFill>
                  <a:schemeClr val="bg1"/>
                </a:solidFill>
              </a:rPr>
              <a:t> Negara </a:t>
            </a:r>
            <a:r>
              <a:rPr lang="en-US" sz="2000" dirty="0" err="1">
                <a:solidFill>
                  <a:schemeClr val="bg1"/>
                </a:solidFill>
              </a:rPr>
              <a:t>Maju</a:t>
            </a:r>
            <a:r>
              <a:rPr lang="en-US" sz="2000" dirty="0">
                <a:solidFill>
                  <a:schemeClr val="bg1"/>
                </a:solidFill>
              </a:rPr>
              <a:t> dan Sejahtera.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Jurnal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Studi</a:t>
            </a:r>
            <a:r>
              <a:rPr lang="en-US" sz="2000" dirty="0">
                <a:solidFill>
                  <a:schemeClr val="bg1"/>
                </a:solidFill>
              </a:rPr>
              <a:t> Agama dan Masyarakat Volume 14 </a:t>
            </a:r>
            <a:r>
              <a:rPr lang="en-US" sz="2000" dirty="0" err="1">
                <a:solidFill>
                  <a:schemeClr val="bg1"/>
                </a:solidFill>
              </a:rPr>
              <a:t>Nomor</a:t>
            </a:r>
            <a:r>
              <a:rPr lang="en-US" sz="2000" dirty="0">
                <a:solidFill>
                  <a:schemeClr val="bg1"/>
                </a:solidFill>
              </a:rPr>
              <a:t> 01, </a:t>
            </a:r>
            <a:r>
              <a:rPr lang="en-US" sz="2000" dirty="0" err="1">
                <a:solidFill>
                  <a:schemeClr val="bg1"/>
                </a:solidFill>
              </a:rPr>
              <a:t>Juni</a:t>
            </a:r>
            <a:r>
              <a:rPr lang="en-US" sz="2000" dirty="0">
                <a:solidFill>
                  <a:schemeClr val="bg1"/>
                </a:solidFill>
              </a:rPr>
              <a:t> 2018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Erli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Yetti</a:t>
            </a:r>
            <a:r>
              <a:rPr lang="en-US" sz="2000" dirty="0">
                <a:solidFill>
                  <a:schemeClr val="bg1"/>
                </a:solidFill>
              </a:rPr>
              <a:t> dan Erlis Nur Mujiningsih. 2021. </a:t>
            </a:r>
            <a:r>
              <a:rPr lang="en-US" sz="2000" dirty="0" err="1">
                <a:solidFill>
                  <a:schemeClr val="bg1"/>
                </a:solidFill>
              </a:rPr>
              <a:t>Melacak</a:t>
            </a:r>
            <a:r>
              <a:rPr lang="en-US" sz="2000" dirty="0">
                <a:solidFill>
                  <a:schemeClr val="bg1"/>
                </a:solidFill>
              </a:rPr>
              <a:t> Jakarta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1950-an </a:t>
            </a:r>
            <a:r>
              <a:rPr lang="en-US" sz="2000" dirty="0" err="1">
                <a:solidFill>
                  <a:schemeClr val="bg1"/>
                </a:solidFill>
              </a:rPr>
              <a:t>sampai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1970-an.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Jurnal</a:t>
            </a:r>
            <a:r>
              <a:rPr lang="en-US" sz="2000" dirty="0">
                <a:solidFill>
                  <a:schemeClr val="bg1"/>
                </a:solidFill>
              </a:rPr>
              <a:t> LOA Volume 16, </a:t>
            </a:r>
            <a:r>
              <a:rPr lang="en-US" sz="2000" dirty="0" err="1">
                <a:solidFill>
                  <a:schemeClr val="bg1"/>
                </a:solidFill>
              </a:rPr>
              <a:t>Nomor</a:t>
            </a:r>
            <a:r>
              <a:rPr lang="en-US" sz="2000" dirty="0">
                <a:solidFill>
                  <a:schemeClr val="bg1"/>
                </a:solidFill>
              </a:rPr>
              <a:t> 1, </a:t>
            </a:r>
            <a:r>
              <a:rPr lang="en-US" sz="2000" dirty="0" err="1">
                <a:solidFill>
                  <a:schemeClr val="bg1"/>
                </a:solidFill>
              </a:rPr>
              <a:t>Juni</a:t>
            </a:r>
            <a:r>
              <a:rPr lang="en-US" sz="2000" dirty="0">
                <a:solidFill>
                  <a:schemeClr val="bg1"/>
                </a:solidFill>
              </a:rPr>
              <a:t> 2021.</a:t>
            </a: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sub-district is an area that has become the zero point for the development of the IKN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District is part of the North </a:t>
            </a:r>
            <a:r>
              <a:rPr lang="en-US" sz="2000" dirty="0" err="1">
                <a:solidFill>
                  <a:schemeClr val="bg1"/>
                </a:solidFill>
              </a:rPr>
              <a:t>Penajem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Regency, East Kalimantan Province.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There are 4 villages in the 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sub-district which are the main area of the IKN, namely Bukit Raya Village (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1), </a:t>
            </a:r>
            <a:r>
              <a:rPr lang="en-US" sz="2000" dirty="0" err="1">
                <a:solidFill>
                  <a:schemeClr val="bg1"/>
                </a:solidFill>
              </a:rPr>
              <a:t>Sukaraja</a:t>
            </a:r>
            <a:r>
              <a:rPr lang="en-US" sz="2000" dirty="0">
                <a:solidFill>
                  <a:schemeClr val="bg1"/>
                </a:solidFill>
              </a:rPr>
              <a:t> Village (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2), </a:t>
            </a:r>
            <a:r>
              <a:rPr lang="en-US" sz="2000" dirty="0" err="1">
                <a:solidFill>
                  <a:schemeClr val="bg1"/>
                </a:solidFill>
              </a:rPr>
              <a:t>Tengin</a:t>
            </a:r>
            <a:r>
              <a:rPr lang="en-US" sz="2000" dirty="0">
                <a:solidFill>
                  <a:schemeClr val="bg1"/>
                </a:solidFill>
              </a:rPr>
              <a:t> Baru Village (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3), </a:t>
            </a:r>
            <a:r>
              <a:rPr lang="en-US" sz="2000" dirty="0" err="1">
                <a:solidFill>
                  <a:schemeClr val="bg1"/>
                </a:solidFill>
              </a:rPr>
              <a:t>Bumi</a:t>
            </a:r>
            <a:r>
              <a:rPr lang="en-US" sz="2000" dirty="0">
                <a:solidFill>
                  <a:schemeClr val="bg1"/>
                </a:solidFill>
              </a:rPr>
              <a:t> Harapan Village (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4)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development of IKN can be a "gift" and can be a "threat"</a:t>
            </a:r>
          </a:p>
          <a:p>
            <a:r>
              <a:rPr lang="en-US" sz="2000" dirty="0">
                <a:solidFill>
                  <a:schemeClr val="bg1"/>
                </a:solidFill>
              </a:rPr>
              <a:t>One of the things that are threatened is folklore</a:t>
            </a:r>
          </a:p>
          <a:p>
            <a:r>
              <a:rPr lang="en-US" sz="2000" dirty="0">
                <a:solidFill>
                  <a:schemeClr val="bg1"/>
                </a:solidFill>
              </a:rPr>
              <a:t>Folklore is a record of the changes that have occurred in society, in which there are also various values and norms of community life.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This research will carry out the preservation of folklore in relation to tracking the condition of the area that will be used as the new national capital.</a:t>
            </a: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Human and place/space cannot be separated.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 the Province of East Kalimantan there are four indigenous tribes, namely the Dayak,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 err="1">
                <a:solidFill>
                  <a:schemeClr val="bg1"/>
                </a:solidFill>
              </a:rPr>
              <a:t>Berau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>
                <a:solidFill>
                  <a:schemeClr val="bg1"/>
                </a:solidFill>
              </a:rPr>
              <a:t>45% of the island of Borneo is tropical humid forest.</a:t>
            </a:r>
          </a:p>
          <a:p>
            <a:r>
              <a:rPr lang="en-US" sz="2000" dirty="0">
                <a:solidFill>
                  <a:schemeClr val="bg1"/>
                </a:solidFill>
              </a:rPr>
              <a:t>Around the humid tropical forest is inhabited by most of the Dayak people.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When industry and development entered Kalimantan, the indigenous people, especially the Dayak tribe, were not ready for the impact.</a:t>
            </a:r>
          </a:p>
          <a:p>
            <a:r>
              <a:rPr lang="en-US" sz="2000" dirty="0">
                <a:solidFill>
                  <a:schemeClr val="bg1"/>
                </a:solidFill>
              </a:rPr>
              <a:t>On the other hand, the relocation of the capital does not only occur in Indonesia. Several countries have also moved their capitals, for example Brasilia, South Korea, and Malaysia.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relocation of the capital was carried out for various reasons. Some have succeeded but some have failed.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relocation of the capital city has an impact on people's lives in the IKN area and its surroundings.</a:t>
            </a: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The method used is a qualitative method with an ethnographic approach.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The theory used for the analysis of folklore is cartographic theory, especially cartographic communication which is applied in making maps.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Topographic maps provide an overview of a place and the elements that exist on earth.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Even though someone doesn't know an area yet, with cartographic communication it is hoped that the person can read and understand the map of that area.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The description of a place in cartographic communication is not only in the form of physical conditions, but also social conditions.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This is where folklore can be used to trace regional changes related to the people.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The analysis will be carried out more on the story settings and the condition of the area as well as the movement of the characters from one place to another.</a:t>
            </a: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7681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There are 3 stories that mark the emergence of the current 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region, namely (1) The Story of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, (2) The Story of Aji Tatin, and (3) The Story of the Origins of Balikpapan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The area mentioned in the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story is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which is an area around Balikpapan and </a:t>
            </a:r>
            <a:r>
              <a:rPr lang="en-US" sz="2000" dirty="0" err="1">
                <a:solidFill>
                  <a:schemeClr val="bg1"/>
                </a:solidFill>
              </a:rPr>
              <a:t>Penajem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Utara.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This area is full of </a:t>
            </a:r>
            <a:r>
              <a:rPr lang="en-US" sz="2000" dirty="0" err="1">
                <a:solidFill>
                  <a:schemeClr val="bg1"/>
                </a:solidFill>
              </a:rPr>
              <a:t>agatis</a:t>
            </a:r>
            <a:r>
              <a:rPr lang="en-US" sz="2000" dirty="0">
                <a:solidFill>
                  <a:schemeClr val="bg1"/>
                </a:solidFill>
              </a:rPr>
              <a:t> trees which the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people call </a:t>
            </a:r>
            <a:r>
              <a:rPr lang="en-US" sz="2000" dirty="0" err="1">
                <a:solidFill>
                  <a:schemeClr val="bg1"/>
                </a:solidFill>
              </a:rPr>
              <a:t>Karangmbulu</a:t>
            </a:r>
            <a:r>
              <a:rPr lang="en-US" sz="2000" dirty="0">
                <a:solidFill>
                  <a:schemeClr val="bg1"/>
                </a:solidFill>
              </a:rPr>
              <a:t> trees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This area is inhabited by the Dayak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or Dayak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Two of the characters in this story came from the Telok </a:t>
            </a:r>
            <a:r>
              <a:rPr lang="en-US" sz="2000" dirty="0" err="1">
                <a:solidFill>
                  <a:schemeClr val="bg1"/>
                </a:solidFill>
              </a:rPr>
              <a:t>Kintang</a:t>
            </a:r>
            <a:r>
              <a:rPr lang="en-US" sz="2000" dirty="0">
                <a:solidFill>
                  <a:schemeClr val="bg1"/>
                </a:solidFill>
              </a:rPr>
              <a:t> village of 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, namely Datuk </a:t>
            </a:r>
            <a:r>
              <a:rPr lang="en-US" sz="2000" dirty="0" err="1">
                <a:solidFill>
                  <a:schemeClr val="bg1"/>
                </a:solidFill>
              </a:rPr>
              <a:t>Lojot</a:t>
            </a:r>
            <a:r>
              <a:rPr lang="en-US" sz="2000" dirty="0">
                <a:solidFill>
                  <a:schemeClr val="bg1"/>
                </a:solidFill>
              </a:rPr>
              <a:t> and Saru. Because Saru </a:t>
            </a:r>
            <a:r>
              <a:rPr lang="en-US" sz="2000" dirty="0" err="1">
                <a:solidFill>
                  <a:schemeClr val="bg1"/>
                </a:solidFill>
              </a:rPr>
              <a:t>cuted</a:t>
            </a:r>
            <a:r>
              <a:rPr lang="en-US" sz="2000" dirty="0">
                <a:solidFill>
                  <a:schemeClr val="bg1"/>
                </a:solidFill>
              </a:rPr>
              <a:t> down tree roots on his way to farming, the residents of Telok </a:t>
            </a:r>
            <a:r>
              <a:rPr lang="en-US" sz="2000" dirty="0" err="1">
                <a:solidFill>
                  <a:schemeClr val="bg1"/>
                </a:solidFill>
              </a:rPr>
              <a:t>Kintang</a:t>
            </a:r>
            <a:r>
              <a:rPr lang="en-US" sz="2000" dirty="0">
                <a:solidFill>
                  <a:schemeClr val="bg1"/>
                </a:solidFill>
              </a:rPr>
              <a:t> Village were hit by a disease outbreak. After the Balian ceremony was held, the residents had to move to another area. The targeted areas were </a:t>
            </a:r>
            <a:r>
              <a:rPr lang="en-US" sz="2000" dirty="0" err="1">
                <a:solidFill>
                  <a:schemeClr val="bg1"/>
                </a:solidFill>
              </a:rPr>
              <a:t>Besak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 err="1">
                <a:solidFill>
                  <a:schemeClr val="bg1"/>
                </a:solidFill>
              </a:rPr>
              <a:t>Bongan</a:t>
            </a:r>
            <a:r>
              <a:rPr lang="en-US" sz="2000" dirty="0">
                <a:solidFill>
                  <a:schemeClr val="bg1"/>
                </a:solidFill>
              </a:rPr>
              <a:t> in the West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 area, as well as Tanah </a:t>
            </a:r>
            <a:r>
              <a:rPr lang="en-US" sz="2000" dirty="0" err="1">
                <a:solidFill>
                  <a:schemeClr val="bg1"/>
                </a:solidFill>
              </a:rPr>
              <a:t>Grogot</a:t>
            </a:r>
            <a:r>
              <a:rPr lang="en-US" sz="2000" dirty="0">
                <a:solidFill>
                  <a:schemeClr val="bg1"/>
                </a:solidFill>
              </a:rPr>
              <a:t> and Batu </a:t>
            </a:r>
            <a:r>
              <a:rPr lang="en-US" sz="2000" dirty="0" err="1">
                <a:solidFill>
                  <a:schemeClr val="bg1"/>
                </a:solidFill>
              </a:rPr>
              <a:t>Kajang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 From this story it can be seen that there was a population movement from Telok Kintan to West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, Tanah </a:t>
            </a:r>
            <a:r>
              <a:rPr lang="en-US" sz="2000" dirty="0" err="1">
                <a:solidFill>
                  <a:schemeClr val="bg1"/>
                </a:solidFill>
              </a:rPr>
              <a:t>Grogot</a:t>
            </a:r>
            <a:r>
              <a:rPr lang="en-US" sz="2000" dirty="0">
                <a:solidFill>
                  <a:schemeClr val="bg1"/>
                </a:solidFill>
              </a:rPr>
              <a:t>, and Batu </a:t>
            </a:r>
            <a:r>
              <a:rPr lang="en-US" sz="2000" dirty="0" err="1">
                <a:solidFill>
                  <a:schemeClr val="bg1"/>
                </a:solidFill>
              </a:rPr>
              <a:t>Kajang</a:t>
            </a:r>
            <a:r>
              <a:rPr lang="en-US" sz="2000" dirty="0">
                <a:solidFill>
                  <a:schemeClr val="bg1"/>
                </a:solidFill>
              </a:rPr>
              <a:t> that caused by a disease outbreak. From this it can also be seen that there has been a distribution of the Dayak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people to several of these areas.</a:t>
            </a: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6A6E-C954-A49F-35FA-FABC41DEC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82" y="1627632"/>
            <a:ext cx="10774218" cy="45493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If in the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story the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area is only mentioned as the area around Balikpapan and </a:t>
            </a:r>
            <a:r>
              <a:rPr lang="en-US" sz="2000" dirty="0" err="1">
                <a:solidFill>
                  <a:schemeClr val="bg1"/>
                </a:solidFill>
              </a:rPr>
              <a:t>Penajem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Utara, in Aji Tatin's story the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area is mentioned more specifically, namely the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borders, between the </a:t>
            </a:r>
            <a:r>
              <a:rPr lang="en-US" sz="2000" dirty="0" err="1">
                <a:solidFill>
                  <a:schemeClr val="bg1"/>
                </a:solidFill>
              </a:rPr>
              <a:t>Tunan</a:t>
            </a:r>
            <a:r>
              <a:rPr lang="en-US" sz="2000" dirty="0">
                <a:solidFill>
                  <a:schemeClr val="bg1"/>
                </a:solidFill>
              </a:rPr>
              <a:t> River and </a:t>
            </a:r>
            <a:r>
              <a:rPr lang="en-US" sz="2000" dirty="0" err="1">
                <a:solidFill>
                  <a:schemeClr val="bg1"/>
                </a:solidFill>
              </a:rPr>
              <a:t>Samboja</a:t>
            </a:r>
            <a:r>
              <a:rPr lang="en-US" sz="2000" dirty="0">
                <a:solidFill>
                  <a:schemeClr val="bg1"/>
                </a:solidFill>
              </a:rPr>
              <a:t>/Tanah Merah/</a:t>
            </a:r>
            <a:r>
              <a:rPr lang="en-US" sz="2000" dirty="0" err="1">
                <a:solidFill>
                  <a:schemeClr val="bg1"/>
                </a:solidFill>
              </a:rPr>
              <a:t>Samboja</a:t>
            </a:r>
            <a:r>
              <a:rPr lang="en-US" sz="2000" dirty="0">
                <a:solidFill>
                  <a:schemeClr val="bg1"/>
                </a:solidFill>
              </a:rPr>
              <a:t> Border with Balikpapan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>
                <a:solidFill>
                  <a:schemeClr val="bg1"/>
                </a:solidFill>
              </a:rPr>
              <a:t>Aji </a:t>
            </a:r>
            <a:r>
              <a:rPr lang="en-US" sz="2000" dirty="0">
                <a:solidFill>
                  <a:schemeClr val="bg1"/>
                </a:solidFill>
              </a:rPr>
              <a:t>Tatin was the daughter of King Sultan Aji </a:t>
            </a:r>
            <a:r>
              <a:rPr lang="en-US" sz="2000" dirty="0" err="1">
                <a:solidFill>
                  <a:schemeClr val="bg1"/>
                </a:solidFill>
              </a:rPr>
              <a:t>Geger</a:t>
            </a:r>
            <a:r>
              <a:rPr lang="en-US" sz="2000" dirty="0">
                <a:solidFill>
                  <a:schemeClr val="bg1"/>
                </a:solidFill>
              </a:rPr>
              <a:t>, Sultan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, who married a noble from the Kingdom of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. From his marriage, King Sultan Aji </a:t>
            </a:r>
            <a:r>
              <a:rPr lang="en-US" sz="2000" dirty="0" err="1">
                <a:solidFill>
                  <a:schemeClr val="bg1"/>
                </a:solidFill>
              </a:rPr>
              <a:t>Geger</a:t>
            </a:r>
            <a:r>
              <a:rPr lang="en-US" sz="2000" dirty="0">
                <a:solidFill>
                  <a:schemeClr val="bg1"/>
                </a:solidFill>
              </a:rPr>
              <a:t> was given a gift in the form of a border area between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. The grant of territory and marriage was carried out to reduce hostility between the Kingdom of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 and the Sultanate of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From there it can be seen that the formation of a region can be determined by the existence of political policies and strategies to reduce hostilities. Territorial boundaries become important to mark a power.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In this folklore it is also stated that there was a transfer of the new old </a:t>
            </a:r>
            <a:r>
              <a:rPr lang="en-US" sz="2000" dirty="0" err="1">
                <a:solidFill>
                  <a:schemeClr val="bg1"/>
                </a:solidFill>
              </a:rPr>
              <a:t>Kutai</a:t>
            </a:r>
            <a:r>
              <a:rPr lang="en-US" sz="2000" dirty="0">
                <a:solidFill>
                  <a:schemeClr val="bg1"/>
                </a:solidFill>
              </a:rPr>
              <a:t> palace to </a:t>
            </a:r>
            <a:r>
              <a:rPr lang="en-US" sz="2000" dirty="0" err="1">
                <a:solidFill>
                  <a:schemeClr val="bg1"/>
                </a:solidFill>
              </a:rPr>
              <a:t>Pemarangan</a:t>
            </a:r>
            <a:r>
              <a:rPr lang="en-US" sz="2000" dirty="0">
                <a:solidFill>
                  <a:schemeClr val="bg1"/>
                </a:solidFill>
              </a:rPr>
              <a:t>. This also proves that the transfer of the capital of a country has existed since the past and it is recorded in folklore.</a:t>
            </a:r>
            <a:endParaRPr lang="en-ID" sz="2000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B44E68-520E-B153-E1FC-43ED62245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Aji Tatin</a:t>
            </a:r>
          </a:p>
        </p:txBody>
      </p:sp>
    </p:spTree>
    <p:extLst>
      <p:ext uri="{BB962C8B-B14F-4D97-AF65-F5344CB8AC3E}">
        <p14:creationId xmlns:p14="http://schemas.microsoft.com/office/powerpoint/2010/main" val="251928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E98F1-35C7-17C6-DC29-340834E6E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This story emphasizes that Tanah </a:t>
            </a:r>
            <a:r>
              <a:rPr lang="en-US" dirty="0" err="1">
                <a:solidFill>
                  <a:schemeClr val="bg1"/>
                </a:solidFill>
              </a:rPr>
              <a:t>Balik</a:t>
            </a:r>
            <a:r>
              <a:rPr lang="en-US" dirty="0">
                <a:solidFill>
                  <a:schemeClr val="bg1"/>
                </a:solidFill>
              </a:rPr>
              <a:t> is Balikpapan. The region is led by a </a:t>
            </a:r>
            <a:r>
              <a:rPr lang="en-US" dirty="0" err="1">
                <a:solidFill>
                  <a:schemeClr val="bg1"/>
                </a:solidFill>
              </a:rPr>
              <a:t>Punggawa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Serangkak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Tulang</a:t>
            </a:r>
            <a:r>
              <a:rPr lang="en-US" dirty="0">
                <a:solidFill>
                  <a:schemeClr val="bg1"/>
                </a:solidFill>
              </a:rPr>
              <a:t> Tunggal.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The Sultan of </a:t>
            </a:r>
            <a:r>
              <a:rPr lang="en-US" dirty="0" err="1">
                <a:solidFill>
                  <a:schemeClr val="bg1"/>
                </a:solidFill>
              </a:rPr>
              <a:t>Kutai</a:t>
            </a:r>
            <a:r>
              <a:rPr lang="en-US" dirty="0">
                <a:solidFill>
                  <a:schemeClr val="bg1"/>
                </a:solidFill>
              </a:rPr>
              <a:t> wanted to take control of Tanah </a:t>
            </a:r>
            <a:r>
              <a:rPr lang="en-US" dirty="0" err="1">
                <a:solidFill>
                  <a:schemeClr val="bg1"/>
                </a:solidFill>
              </a:rPr>
              <a:t>Balik</a:t>
            </a:r>
            <a:r>
              <a:rPr lang="en-US" dirty="0">
                <a:solidFill>
                  <a:schemeClr val="bg1"/>
                </a:solidFill>
              </a:rPr>
              <a:t> and ordered the </a:t>
            </a:r>
            <a:r>
              <a:rPr lang="en-US" dirty="0" err="1">
                <a:solidFill>
                  <a:schemeClr val="bg1"/>
                </a:solidFill>
              </a:rPr>
              <a:t>Punggawa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Serangkak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Tulang</a:t>
            </a:r>
            <a:r>
              <a:rPr lang="en-US" dirty="0">
                <a:solidFill>
                  <a:schemeClr val="bg1"/>
                </a:solidFill>
              </a:rPr>
              <a:t> Tunggal to send tribute. The </a:t>
            </a:r>
            <a:r>
              <a:rPr lang="en-US" dirty="0" err="1">
                <a:solidFill>
                  <a:schemeClr val="bg1"/>
                </a:solidFill>
              </a:rPr>
              <a:t>Punggawa</a:t>
            </a:r>
            <a:r>
              <a:rPr lang="en-US" dirty="0">
                <a:solidFill>
                  <a:schemeClr val="bg1"/>
                </a:solidFill>
              </a:rPr>
              <a:t> sent seven pieces of </a:t>
            </a:r>
            <a:r>
              <a:rPr lang="en-US" dirty="0" err="1">
                <a:solidFill>
                  <a:schemeClr val="bg1"/>
                </a:solidFill>
              </a:rPr>
              <a:t>rewan</a:t>
            </a:r>
            <a:r>
              <a:rPr lang="en-US" dirty="0">
                <a:solidFill>
                  <a:schemeClr val="bg1"/>
                </a:solidFill>
              </a:rPr>
              <a:t> boards (</a:t>
            </a:r>
            <a:r>
              <a:rPr lang="en-US" dirty="0" err="1">
                <a:solidFill>
                  <a:schemeClr val="bg1"/>
                </a:solidFill>
              </a:rPr>
              <a:t>agatis</a:t>
            </a:r>
            <a:r>
              <a:rPr lang="en-US" dirty="0">
                <a:solidFill>
                  <a:schemeClr val="bg1"/>
                </a:solidFill>
              </a:rPr>
              <a:t> wood planks).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Punggawa</a:t>
            </a:r>
            <a:r>
              <a:rPr lang="en-US" dirty="0">
                <a:solidFill>
                  <a:schemeClr val="bg1"/>
                </a:solidFill>
              </a:rPr>
              <a:t> will surrender to the Sultan of </a:t>
            </a:r>
            <a:r>
              <a:rPr lang="en-US" dirty="0" err="1">
                <a:solidFill>
                  <a:schemeClr val="bg1"/>
                </a:solidFill>
              </a:rPr>
              <a:t>Kutai</a:t>
            </a:r>
            <a:r>
              <a:rPr lang="en-US" dirty="0">
                <a:solidFill>
                  <a:schemeClr val="bg1"/>
                </a:solidFill>
              </a:rPr>
              <a:t> if the board that is sent remains in the </a:t>
            </a:r>
            <a:r>
              <a:rPr lang="en-US" dirty="0" err="1">
                <a:solidFill>
                  <a:schemeClr val="bg1"/>
                </a:solidFill>
              </a:rPr>
              <a:t>Kutai</a:t>
            </a:r>
            <a:r>
              <a:rPr lang="en-US" dirty="0">
                <a:solidFill>
                  <a:schemeClr val="bg1"/>
                </a:solidFill>
              </a:rPr>
              <a:t> Sultanate for 40 days and 40 nights. However, after only 7 days the board returned to the courtier's house. This meant that the Tanah </a:t>
            </a:r>
            <a:r>
              <a:rPr lang="en-US" dirty="0" err="1">
                <a:solidFill>
                  <a:schemeClr val="bg1"/>
                </a:solidFill>
              </a:rPr>
              <a:t>Balik</a:t>
            </a:r>
            <a:r>
              <a:rPr lang="en-US" dirty="0">
                <a:solidFill>
                  <a:schemeClr val="bg1"/>
                </a:solidFill>
              </a:rPr>
              <a:t> region would not surrender to the Sultanate of </a:t>
            </a:r>
            <a:r>
              <a:rPr lang="en-US" dirty="0" err="1">
                <a:solidFill>
                  <a:schemeClr val="bg1"/>
                </a:solidFill>
              </a:rPr>
              <a:t>Kutai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C1FEC8-127C-CC70-F38A-E5DB7E19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+mn-lt"/>
              </a:rPr>
              <a:t>Asal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Usul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Balikpapan</a:t>
            </a:r>
          </a:p>
        </p:txBody>
      </p:sp>
    </p:spTree>
    <p:extLst>
      <p:ext uri="{BB962C8B-B14F-4D97-AF65-F5344CB8AC3E}">
        <p14:creationId xmlns:p14="http://schemas.microsoft.com/office/powerpoint/2010/main" val="307232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6A155-348E-471F-4B9B-87CC9C641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From the three stories, it can be seen that what is known as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is an independent territory and is not subject to any kingdom.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 This area is a border area that is used to reduce war/hostility.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 The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tribe is a resident of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 One of the areas in 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based on the three stories is an abandoned empty land by its inhabitants due to a disease outbreak.</a:t>
            </a:r>
            <a:endParaRPr lang="en-ID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err="1">
                <a:solidFill>
                  <a:schemeClr val="bg1"/>
                </a:solidFill>
              </a:rPr>
              <a:t>Sepaku</a:t>
            </a:r>
            <a:r>
              <a:rPr lang="en-US" sz="2000" dirty="0">
                <a:solidFill>
                  <a:schemeClr val="bg1"/>
                </a:solidFill>
              </a:rPr>
              <a:t> area is part of the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area (see story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From the two stories "Aji Tatin" and "The Origin of Balikpapan" it can be said that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is an independent territory and is not subjected to any government.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From the two stories it can also be seen that the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area includes Balikpapan, between the </a:t>
            </a:r>
            <a:r>
              <a:rPr lang="en-US" sz="2000" dirty="0" err="1">
                <a:solidFill>
                  <a:schemeClr val="bg1"/>
                </a:solidFill>
              </a:rPr>
              <a:t>Tunan</a:t>
            </a:r>
            <a:r>
              <a:rPr lang="en-US" sz="2000" dirty="0">
                <a:solidFill>
                  <a:schemeClr val="bg1"/>
                </a:solidFill>
              </a:rPr>
              <a:t> River, and Tanah Merah (</a:t>
            </a:r>
            <a:r>
              <a:rPr lang="en-US" sz="2000" dirty="0" err="1">
                <a:solidFill>
                  <a:schemeClr val="bg1"/>
                </a:solidFill>
              </a:rPr>
              <a:t>Samboja</a:t>
            </a:r>
            <a:r>
              <a:rPr lang="en-US" sz="2000" dirty="0">
                <a:solidFill>
                  <a:schemeClr val="bg1"/>
                </a:solidFill>
              </a:rPr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Through the </a:t>
            </a:r>
            <a:r>
              <a:rPr lang="en-US" sz="2000" dirty="0" err="1">
                <a:solidFill>
                  <a:schemeClr val="bg1"/>
                </a:solidFill>
              </a:rPr>
              <a:t>Paser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story, the distribution of the population can be traced.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A folktale can provide an overview of the socio-political conditions of an area, namely the Tanah </a:t>
            </a:r>
            <a:r>
              <a:rPr lang="en-US" sz="2000" dirty="0" err="1">
                <a:solidFill>
                  <a:schemeClr val="bg1"/>
                </a:solidFill>
              </a:rPr>
              <a:t>Balik</a:t>
            </a:r>
            <a:r>
              <a:rPr lang="en-US" sz="2000" dirty="0">
                <a:solidFill>
                  <a:schemeClr val="bg1"/>
                </a:solidFill>
              </a:rPr>
              <a:t> region which is a </a:t>
            </a:r>
            <a:r>
              <a:rPr lang="en-US" sz="2000" i="1" dirty="0" err="1">
                <a:solidFill>
                  <a:schemeClr val="bg1"/>
                </a:solidFill>
              </a:rPr>
              <a:t>perdikan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1367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Theme</vt:lpstr>
      <vt:lpstr>Preservation of Folklore as Tracing for Indigenous Territories in IKN</vt:lpstr>
      <vt:lpstr>INTRODUCTION</vt:lpstr>
      <vt:lpstr>LITERATURE REVIEW</vt:lpstr>
      <vt:lpstr>METHOD</vt:lpstr>
      <vt:lpstr>FINDING AND DISCUSSION</vt:lpstr>
      <vt:lpstr>Aji Tatin</vt:lpstr>
      <vt:lpstr>Asal Usul Balikpapan</vt:lpstr>
      <vt:lpstr>PowerPoint Presentation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Anto Rantojati</cp:lastModifiedBy>
  <cp:revision>16</cp:revision>
  <dcterms:created xsi:type="dcterms:W3CDTF">2023-04-14T06:04:15Z</dcterms:created>
  <dcterms:modified xsi:type="dcterms:W3CDTF">2023-07-26T04:58:20Z</dcterms:modified>
</cp:coreProperties>
</file>