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4" r:id="rId7"/>
    <p:sldId id="267" r:id="rId8"/>
    <p:sldId id="268"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69" d="100"/>
          <a:sy n="69" d="100"/>
        </p:scale>
        <p:origin x="7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9CB4DC-ECC5-46DF-A873-43247C48580B}"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A2AC6B11-D1C9-4D9E-908C-0565B238E923}">
      <dgm:prSet phldrT="[Text]"/>
      <dgm:spPr/>
      <dgm:t>
        <a:bodyPr/>
        <a:lstStyle/>
        <a:p>
          <a:r>
            <a:rPr lang="en-US"/>
            <a:t>1</a:t>
          </a:r>
        </a:p>
      </dgm:t>
    </dgm:pt>
    <dgm:pt modelId="{E1D23FFC-4291-408D-B700-3BC661F8791B}" type="parTrans" cxnId="{0387B4B1-97DB-4E91-B2A9-832AA11241E9}">
      <dgm:prSet/>
      <dgm:spPr/>
      <dgm:t>
        <a:bodyPr/>
        <a:lstStyle/>
        <a:p>
          <a:endParaRPr lang="en-US"/>
        </a:p>
      </dgm:t>
    </dgm:pt>
    <dgm:pt modelId="{68401AEC-4772-426D-B6C4-24CAE710B83B}" type="sibTrans" cxnId="{0387B4B1-97DB-4E91-B2A9-832AA11241E9}">
      <dgm:prSet/>
      <dgm:spPr/>
      <dgm:t>
        <a:bodyPr/>
        <a:lstStyle/>
        <a:p>
          <a:endParaRPr lang="en-US"/>
        </a:p>
      </dgm:t>
    </dgm:pt>
    <dgm:pt modelId="{D0C28193-FF4C-42DE-8C96-882C7AEA0AF5}">
      <dgm:prSet phldrT="[Text]" custT="1"/>
      <dgm:spPr/>
      <dgm:t>
        <a:bodyPr/>
        <a:lstStyle/>
        <a:p>
          <a:r>
            <a:rPr lang="en-US" sz="1600" dirty="0"/>
            <a:t>Data Collection</a:t>
          </a:r>
        </a:p>
      </dgm:t>
    </dgm:pt>
    <dgm:pt modelId="{B9B3022B-CC80-4A80-99FB-727826C13B7B}" type="parTrans" cxnId="{2CB74C81-6909-4D85-B85A-7E6B6C26EDA1}">
      <dgm:prSet/>
      <dgm:spPr/>
      <dgm:t>
        <a:bodyPr/>
        <a:lstStyle/>
        <a:p>
          <a:endParaRPr lang="en-US"/>
        </a:p>
      </dgm:t>
    </dgm:pt>
    <dgm:pt modelId="{6B877B9B-255F-42D8-BBC9-84C198922751}" type="sibTrans" cxnId="{2CB74C81-6909-4D85-B85A-7E6B6C26EDA1}">
      <dgm:prSet/>
      <dgm:spPr/>
      <dgm:t>
        <a:bodyPr/>
        <a:lstStyle/>
        <a:p>
          <a:endParaRPr lang="en-US"/>
        </a:p>
      </dgm:t>
    </dgm:pt>
    <dgm:pt modelId="{16373914-BC4C-4C8F-BA6B-42D1A44FACF7}">
      <dgm:prSet phldrT="[Text]"/>
      <dgm:spPr/>
      <dgm:t>
        <a:bodyPr/>
        <a:lstStyle/>
        <a:p>
          <a:r>
            <a:rPr lang="en-US"/>
            <a:t>3</a:t>
          </a:r>
        </a:p>
      </dgm:t>
    </dgm:pt>
    <dgm:pt modelId="{2D72C1DE-54AC-43C4-A4E3-DBBFDBCE2DB3}" type="parTrans" cxnId="{4CB82B79-65F7-40D5-8F25-27278DB821A1}">
      <dgm:prSet/>
      <dgm:spPr/>
      <dgm:t>
        <a:bodyPr/>
        <a:lstStyle/>
        <a:p>
          <a:endParaRPr lang="en-US"/>
        </a:p>
      </dgm:t>
    </dgm:pt>
    <dgm:pt modelId="{FC7B518E-4718-4A39-8AFF-8D03777C386C}" type="sibTrans" cxnId="{4CB82B79-65F7-40D5-8F25-27278DB821A1}">
      <dgm:prSet/>
      <dgm:spPr/>
      <dgm:t>
        <a:bodyPr/>
        <a:lstStyle/>
        <a:p>
          <a:endParaRPr lang="en-US"/>
        </a:p>
      </dgm:t>
    </dgm:pt>
    <dgm:pt modelId="{F689C867-8C47-4520-BF56-0694C8E16E0C}">
      <dgm:prSet phldrT="[Text]" custT="1"/>
      <dgm:spPr/>
      <dgm:t>
        <a:bodyPr/>
        <a:lstStyle/>
        <a:p>
          <a:r>
            <a:rPr lang="en-US" sz="2000" dirty="0"/>
            <a:t>Data Display</a:t>
          </a:r>
        </a:p>
      </dgm:t>
    </dgm:pt>
    <dgm:pt modelId="{7C079431-9146-4E86-A21C-01A8D29112DF}" type="parTrans" cxnId="{00D4C3C9-91BF-4C59-8397-04582FFB775A}">
      <dgm:prSet/>
      <dgm:spPr/>
      <dgm:t>
        <a:bodyPr/>
        <a:lstStyle/>
        <a:p>
          <a:endParaRPr lang="en-US"/>
        </a:p>
      </dgm:t>
    </dgm:pt>
    <dgm:pt modelId="{1D5D5E7B-70EF-46E0-9378-DB105F18294E}" type="sibTrans" cxnId="{00D4C3C9-91BF-4C59-8397-04582FFB775A}">
      <dgm:prSet/>
      <dgm:spPr/>
      <dgm:t>
        <a:bodyPr/>
        <a:lstStyle/>
        <a:p>
          <a:endParaRPr lang="en-US"/>
        </a:p>
      </dgm:t>
    </dgm:pt>
    <dgm:pt modelId="{AD82FF84-5CB2-4817-8F5F-6F0CBF3A4F78}">
      <dgm:prSet phldrT="[Text]"/>
      <dgm:spPr/>
      <dgm:t>
        <a:bodyPr/>
        <a:lstStyle/>
        <a:p>
          <a:r>
            <a:rPr lang="en-US"/>
            <a:t>4</a:t>
          </a:r>
        </a:p>
      </dgm:t>
    </dgm:pt>
    <dgm:pt modelId="{22D5BB34-2D81-4396-A0EA-B675DC1D76AE}" type="parTrans" cxnId="{DF7112F4-76C0-421E-9A3C-85A10E0DC392}">
      <dgm:prSet/>
      <dgm:spPr/>
      <dgm:t>
        <a:bodyPr/>
        <a:lstStyle/>
        <a:p>
          <a:endParaRPr lang="en-US"/>
        </a:p>
      </dgm:t>
    </dgm:pt>
    <dgm:pt modelId="{A44E91ED-FF3B-4C7B-94F9-8BE1EC1C4ACC}" type="sibTrans" cxnId="{DF7112F4-76C0-421E-9A3C-85A10E0DC392}">
      <dgm:prSet/>
      <dgm:spPr/>
      <dgm:t>
        <a:bodyPr/>
        <a:lstStyle/>
        <a:p>
          <a:endParaRPr lang="en-US"/>
        </a:p>
      </dgm:t>
    </dgm:pt>
    <dgm:pt modelId="{E15FC9D2-E2AF-43E2-907E-3A9E23E50741}">
      <dgm:prSet phldrT="[Text]"/>
      <dgm:spPr/>
      <dgm:t>
        <a:bodyPr/>
        <a:lstStyle/>
        <a:p>
          <a:r>
            <a:rPr lang="en-US" dirty="0"/>
            <a:t>Conclusion: Drawing/ </a:t>
          </a:r>
          <a:r>
            <a:rPr lang="en-US" dirty="0" err="1"/>
            <a:t>Verivication</a:t>
          </a:r>
          <a:endParaRPr lang="en-US" dirty="0"/>
        </a:p>
      </dgm:t>
    </dgm:pt>
    <dgm:pt modelId="{EE36C033-B998-4B38-8ADF-D04FFF14CCBF}" type="parTrans" cxnId="{C1449470-7715-442B-840D-327D80EB44E4}">
      <dgm:prSet/>
      <dgm:spPr/>
      <dgm:t>
        <a:bodyPr/>
        <a:lstStyle/>
        <a:p>
          <a:endParaRPr lang="en-US"/>
        </a:p>
      </dgm:t>
    </dgm:pt>
    <dgm:pt modelId="{51F39434-65AC-4E7C-94C0-488D906E0FD4}" type="sibTrans" cxnId="{C1449470-7715-442B-840D-327D80EB44E4}">
      <dgm:prSet/>
      <dgm:spPr/>
      <dgm:t>
        <a:bodyPr/>
        <a:lstStyle/>
        <a:p>
          <a:endParaRPr lang="en-US"/>
        </a:p>
      </dgm:t>
    </dgm:pt>
    <dgm:pt modelId="{1E35C49E-1130-4F6F-A1D4-1AA7D027D7DE}">
      <dgm:prSet phldrT="[Text]" custT="1"/>
      <dgm:spPr/>
      <dgm:t>
        <a:bodyPr/>
        <a:lstStyle/>
        <a:p>
          <a:r>
            <a:rPr lang="en-US" sz="3200" dirty="0"/>
            <a:t>2</a:t>
          </a:r>
        </a:p>
      </dgm:t>
    </dgm:pt>
    <dgm:pt modelId="{83CDC41D-0A84-47A0-93F8-8C12E5DB5D3A}" type="parTrans" cxnId="{FF17654F-0714-406C-B923-4D0C90CA5F68}">
      <dgm:prSet/>
      <dgm:spPr/>
      <dgm:t>
        <a:bodyPr/>
        <a:lstStyle/>
        <a:p>
          <a:endParaRPr lang="en-US"/>
        </a:p>
      </dgm:t>
    </dgm:pt>
    <dgm:pt modelId="{5B23B3B0-3B39-4E29-96DD-F6A17FF9BBA8}" type="sibTrans" cxnId="{FF17654F-0714-406C-B923-4D0C90CA5F68}">
      <dgm:prSet/>
      <dgm:spPr/>
      <dgm:t>
        <a:bodyPr/>
        <a:lstStyle/>
        <a:p>
          <a:endParaRPr lang="en-US"/>
        </a:p>
      </dgm:t>
    </dgm:pt>
    <dgm:pt modelId="{521B3B16-FF2B-427C-B176-D77342462540}">
      <dgm:prSet phldrT="[Text]" custT="1"/>
      <dgm:spPr/>
      <dgm:t>
        <a:bodyPr/>
        <a:lstStyle/>
        <a:p>
          <a:r>
            <a:rPr lang="en-US" sz="2000" dirty="0"/>
            <a:t>Data Reduction</a:t>
          </a:r>
        </a:p>
      </dgm:t>
    </dgm:pt>
    <dgm:pt modelId="{1BD7CC01-35B1-4EB9-AA2C-5CF4C4446DCF}" type="parTrans" cxnId="{487EADFD-ACC2-4186-9486-D1E268E48D64}">
      <dgm:prSet/>
      <dgm:spPr/>
      <dgm:t>
        <a:bodyPr/>
        <a:lstStyle/>
        <a:p>
          <a:endParaRPr lang="en-US"/>
        </a:p>
      </dgm:t>
    </dgm:pt>
    <dgm:pt modelId="{8B3F46C2-9062-41F5-A5EF-E590970826D8}" type="sibTrans" cxnId="{487EADFD-ACC2-4186-9486-D1E268E48D64}">
      <dgm:prSet/>
      <dgm:spPr/>
      <dgm:t>
        <a:bodyPr/>
        <a:lstStyle/>
        <a:p>
          <a:endParaRPr lang="en-US"/>
        </a:p>
      </dgm:t>
    </dgm:pt>
    <dgm:pt modelId="{198FC964-B06C-45B1-A407-E2FA13C75FEE}" type="pres">
      <dgm:prSet presAssocID="{1D9CB4DC-ECC5-46DF-A873-43247C48580B}" presName="theList" presStyleCnt="0">
        <dgm:presLayoutVars>
          <dgm:dir/>
          <dgm:animLvl val="lvl"/>
          <dgm:resizeHandles val="exact"/>
        </dgm:presLayoutVars>
      </dgm:prSet>
      <dgm:spPr/>
    </dgm:pt>
    <dgm:pt modelId="{EC57E5B3-21C6-403E-B073-5E96D5179FC5}" type="pres">
      <dgm:prSet presAssocID="{A2AC6B11-D1C9-4D9E-908C-0565B238E923}" presName="compNode" presStyleCnt="0"/>
      <dgm:spPr/>
    </dgm:pt>
    <dgm:pt modelId="{EAB03ACF-0087-4A04-A87D-DD47E947263F}" type="pres">
      <dgm:prSet presAssocID="{A2AC6B11-D1C9-4D9E-908C-0565B238E923}" presName="noGeometry" presStyleCnt="0"/>
      <dgm:spPr/>
    </dgm:pt>
    <dgm:pt modelId="{EA345C29-6F4C-47E5-A84F-F0D1E5700A44}" type="pres">
      <dgm:prSet presAssocID="{A2AC6B11-D1C9-4D9E-908C-0565B238E923}" presName="childTextVisible" presStyleLbl="bgAccFollowNode1" presStyleIdx="0" presStyleCnt="4" custScaleX="99532">
        <dgm:presLayoutVars>
          <dgm:bulletEnabled val="1"/>
        </dgm:presLayoutVars>
      </dgm:prSet>
      <dgm:spPr/>
    </dgm:pt>
    <dgm:pt modelId="{C795EC62-B060-411F-86EA-C0D6950FF66A}" type="pres">
      <dgm:prSet presAssocID="{A2AC6B11-D1C9-4D9E-908C-0565B238E923}" presName="childTextHidden" presStyleLbl="bgAccFollowNode1" presStyleIdx="0" presStyleCnt="4"/>
      <dgm:spPr/>
    </dgm:pt>
    <dgm:pt modelId="{D82588AF-5AB3-4E27-A4FE-92805B625104}" type="pres">
      <dgm:prSet presAssocID="{A2AC6B11-D1C9-4D9E-908C-0565B238E923}" presName="parentText" presStyleLbl="node1" presStyleIdx="0" presStyleCnt="4" custScaleX="46175" custScaleY="46175" custLinFactNeighborX="21450" custLinFactNeighborY="-36108">
        <dgm:presLayoutVars>
          <dgm:chMax val="1"/>
          <dgm:bulletEnabled val="1"/>
        </dgm:presLayoutVars>
      </dgm:prSet>
      <dgm:spPr/>
    </dgm:pt>
    <dgm:pt modelId="{B8C20771-11E6-4C82-8FA6-CE640AC76CCE}" type="pres">
      <dgm:prSet presAssocID="{A2AC6B11-D1C9-4D9E-908C-0565B238E923}" presName="aSpace" presStyleCnt="0"/>
      <dgm:spPr/>
    </dgm:pt>
    <dgm:pt modelId="{DD9C1515-628C-4293-B05B-78FD7E94A40E}" type="pres">
      <dgm:prSet presAssocID="{1E35C49E-1130-4F6F-A1D4-1AA7D027D7DE}" presName="compNode" presStyleCnt="0"/>
      <dgm:spPr/>
    </dgm:pt>
    <dgm:pt modelId="{67EE2E90-32A5-43B2-BB97-80F4C76AB462}" type="pres">
      <dgm:prSet presAssocID="{1E35C49E-1130-4F6F-A1D4-1AA7D027D7DE}" presName="noGeometry" presStyleCnt="0"/>
      <dgm:spPr/>
    </dgm:pt>
    <dgm:pt modelId="{F6916389-36C5-47C3-BB82-FB3C4379AF4F}" type="pres">
      <dgm:prSet presAssocID="{1E35C49E-1130-4F6F-A1D4-1AA7D027D7DE}" presName="childTextVisible" presStyleLbl="bgAccFollowNode1" presStyleIdx="1" presStyleCnt="4" custScaleX="139835" custLinFactNeighborX="-1486" custLinFactNeighborY="6206">
        <dgm:presLayoutVars>
          <dgm:bulletEnabled val="1"/>
        </dgm:presLayoutVars>
      </dgm:prSet>
      <dgm:spPr/>
    </dgm:pt>
    <dgm:pt modelId="{81E4CE85-5392-49C1-A56B-1DD0672A3446}" type="pres">
      <dgm:prSet presAssocID="{1E35C49E-1130-4F6F-A1D4-1AA7D027D7DE}" presName="childTextHidden" presStyleLbl="bgAccFollowNode1" presStyleIdx="1" presStyleCnt="4"/>
      <dgm:spPr/>
    </dgm:pt>
    <dgm:pt modelId="{D34A44B0-7671-4976-AD8A-4D45ABA9B458}" type="pres">
      <dgm:prSet presAssocID="{1E35C49E-1130-4F6F-A1D4-1AA7D027D7DE}" presName="parentText" presStyleLbl="node1" presStyleIdx="1" presStyleCnt="4" custScaleX="46175" custScaleY="46175" custLinFactNeighborX="-7519" custLinFactNeighborY="-32016">
        <dgm:presLayoutVars>
          <dgm:chMax val="1"/>
          <dgm:bulletEnabled val="1"/>
        </dgm:presLayoutVars>
      </dgm:prSet>
      <dgm:spPr/>
    </dgm:pt>
    <dgm:pt modelId="{B2DA22EC-F929-45AE-8396-21A69841B6FF}" type="pres">
      <dgm:prSet presAssocID="{1E35C49E-1130-4F6F-A1D4-1AA7D027D7DE}" presName="aSpace" presStyleCnt="0"/>
      <dgm:spPr/>
    </dgm:pt>
    <dgm:pt modelId="{F21E771A-8A9A-4957-9DDB-28B755178685}" type="pres">
      <dgm:prSet presAssocID="{16373914-BC4C-4C8F-BA6B-42D1A44FACF7}" presName="compNode" presStyleCnt="0"/>
      <dgm:spPr/>
    </dgm:pt>
    <dgm:pt modelId="{3F609C74-EC00-497C-8854-40CF2CCA5901}" type="pres">
      <dgm:prSet presAssocID="{16373914-BC4C-4C8F-BA6B-42D1A44FACF7}" presName="noGeometry" presStyleCnt="0"/>
      <dgm:spPr/>
    </dgm:pt>
    <dgm:pt modelId="{406F6E94-3733-4B26-932E-3D0F34CE42D5}" type="pres">
      <dgm:prSet presAssocID="{16373914-BC4C-4C8F-BA6B-42D1A44FACF7}" presName="childTextVisible" presStyleLbl="bgAccFollowNode1" presStyleIdx="2" presStyleCnt="4">
        <dgm:presLayoutVars>
          <dgm:bulletEnabled val="1"/>
        </dgm:presLayoutVars>
      </dgm:prSet>
      <dgm:spPr/>
    </dgm:pt>
    <dgm:pt modelId="{15FE216E-0010-4602-8730-F14044C34E74}" type="pres">
      <dgm:prSet presAssocID="{16373914-BC4C-4C8F-BA6B-42D1A44FACF7}" presName="childTextHidden" presStyleLbl="bgAccFollowNode1" presStyleIdx="2" presStyleCnt="4"/>
      <dgm:spPr/>
    </dgm:pt>
    <dgm:pt modelId="{86D78C41-D396-4B78-A6C9-86638768FE66}" type="pres">
      <dgm:prSet presAssocID="{16373914-BC4C-4C8F-BA6B-42D1A44FACF7}" presName="parentText" presStyleLbl="node1" presStyleIdx="2" presStyleCnt="4" custScaleX="49544" custScaleY="35667" custLinFactNeighborX="29827" custLinFactNeighborY="-45274">
        <dgm:presLayoutVars>
          <dgm:chMax val="1"/>
          <dgm:bulletEnabled val="1"/>
        </dgm:presLayoutVars>
      </dgm:prSet>
      <dgm:spPr/>
    </dgm:pt>
    <dgm:pt modelId="{DACA442F-F4EE-4979-921E-6B2F622214B9}" type="pres">
      <dgm:prSet presAssocID="{16373914-BC4C-4C8F-BA6B-42D1A44FACF7}" presName="aSpace" presStyleCnt="0"/>
      <dgm:spPr/>
    </dgm:pt>
    <dgm:pt modelId="{EFDE2BDA-4BA8-424B-B073-DEA24C00D403}" type="pres">
      <dgm:prSet presAssocID="{AD82FF84-5CB2-4817-8F5F-6F0CBF3A4F78}" presName="compNode" presStyleCnt="0"/>
      <dgm:spPr/>
    </dgm:pt>
    <dgm:pt modelId="{CC3924BA-70F0-4BBA-8CDB-6FDC8E19AB58}" type="pres">
      <dgm:prSet presAssocID="{AD82FF84-5CB2-4817-8F5F-6F0CBF3A4F78}" presName="noGeometry" presStyleCnt="0"/>
      <dgm:spPr/>
    </dgm:pt>
    <dgm:pt modelId="{84936A20-2828-4D6B-82D7-40495F24A713}" type="pres">
      <dgm:prSet presAssocID="{AD82FF84-5CB2-4817-8F5F-6F0CBF3A4F78}" presName="childTextVisible" presStyleLbl="bgAccFollowNode1" presStyleIdx="3" presStyleCnt="4">
        <dgm:presLayoutVars>
          <dgm:bulletEnabled val="1"/>
        </dgm:presLayoutVars>
      </dgm:prSet>
      <dgm:spPr/>
    </dgm:pt>
    <dgm:pt modelId="{8540BA48-4EE9-461F-9DDF-17AFED555ECA}" type="pres">
      <dgm:prSet presAssocID="{AD82FF84-5CB2-4817-8F5F-6F0CBF3A4F78}" presName="childTextHidden" presStyleLbl="bgAccFollowNode1" presStyleIdx="3" presStyleCnt="4"/>
      <dgm:spPr/>
    </dgm:pt>
    <dgm:pt modelId="{D2F91C61-72E6-4289-B40F-AC5E0589AD40}" type="pres">
      <dgm:prSet presAssocID="{AD82FF84-5CB2-4817-8F5F-6F0CBF3A4F78}" presName="parentText" presStyleLbl="node1" presStyleIdx="3" presStyleCnt="4" custScaleX="60960" custScaleY="60960" custLinFactNeighborX="29176" custLinFactNeighborY="-30342">
        <dgm:presLayoutVars>
          <dgm:chMax val="1"/>
          <dgm:bulletEnabled val="1"/>
        </dgm:presLayoutVars>
      </dgm:prSet>
      <dgm:spPr/>
    </dgm:pt>
  </dgm:ptLst>
  <dgm:cxnLst>
    <dgm:cxn modelId="{9916470D-966B-4D57-BEDA-62CA5BDCFC41}" type="presOf" srcId="{AD82FF84-5CB2-4817-8F5F-6F0CBF3A4F78}" destId="{D2F91C61-72E6-4289-B40F-AC5E0589AD40}" srcOrd="0" destOrd="0" presId="urn:microsoft.com/office/officeart/2005/8/layout/hProcess6"/>
    <dgm:cxn modelId="{28EE1F10-518D-4019-9FBB-830D890AA7F8}" type="presOf" srcId="{E15FC9D2-E2AF-43E2-907E-3A9E23E50741}" destId="{84936A20-2828-4D6B-82D7-40495F24A713}" srcOrd="0" destOrd="0" presId="urn:microsoft.com/office/officeart/2005/8/layout/hProcess6"/>
    <dgm:cxn modelId="{49CDE42E-8C71-49FF-95A8-CDC615B034B4}" type="presOf" srcId="{1E35C49E-1130-4F6F-A1D4-1AA7D027D7DE}" destId="{D34A44B0-7671-4976-AD8A-4D45ABA9B458}" srcOrd="0" destOrd="0" presId="urn:microsoft.com/office/officeart/2005/8/layout/hProcess6"/>
    <dgm:cxn modelId="{F6D78840-EFF2-424E-8CC9-52E1EB725EA7}" type="presOf" srcId="{F689C867-8C47-4520-BF56-0694C8E16E0C}" destId="{406F6E94-3733-4B26-932E-3D0F34CE42D5}" srcOrd="0" destOrd="0" presId="urn:microsoft.com/office/officeart/2005/8/layout/hProcess6"/>
    <dgm:cxn modelId="{FF17654F-0714-406C-B923-4D0C90CA5F68}" srcId="{1D9CB4DC-ECC5-46DF-A873-43247C48580B}" destId="{1E35C49E-1130-4F6F-A1D4-1AA7D027D7DE}" srcOrd="1" destOrd="0" parTransId="{83CDC41D-0A84-47A0-93F8-8C12E5DB5D3A}" sibTransId="{5B23B3B0-3B39-4E29-96DD-F6A17FF9BBA8}"/>
    <dgm:cxn modelId="{C1449470-7715-442B-840D-327D80EB44E4}" srcId="{AD82FF84-5CB2-4817-8F5F-6F0CBF3A4F78}" destId="{E15FC9D2-E2AF-43E2-907E-3A9E23E50741}" srcOrd="0" destOrd="0" parTransId="{EE36C033-B998-4B38-8ADF-D04FFF14CCBF}" sibTransId="{51F39434-65AC-4E7C-94C0-488D906E0FD4}"/>
    <dgm:cxn modelId="{4CB82B79-65F7-40D5-8F25-27278DB821A1}" srcId="{1D9CB4DC-ECC5-46DF-A873-43247C48580B}" destId="{16373914-BC4C-4C8F-BA6B-42D1A44FACF7}" srcOrd="2" destOrd="0" parTransId="{2D72C1DE-54AC-43C4-A4E3-DBBFDBCE2DB3}" sibTransId="{FC7B518E-4718-4A39-8AFF-8D03777C386C}"/>
    <dgm:cxn modelId="{9124FB7E-6E06-4557-BF4B-EC5B0A0A2A67}" type="presOf" srcId="{E15FC9D2-E2AF-43E2-907E-3A9E23E50741}" destId="{8540BA48-4EE9-461F-9DDF-17AFED555ECA}" srcOrd="1" destOrd="0" presId="urn:microsoft.com/office/officeart/2005/8/layout/hProcess6"/>
    <dgm:cxn modelId="{2CB74C81-6909-4D85-B85A-7E6B6C26EDA1}" srcId="{A2AC6B11-D1C9-4D9E-908C-0565B238E923}" destId="{D0C28193-FF4C-42DE-8C96-882C7AEA0AF5}" srcOrd="0" destOrd="0" parTransId="{B9B3022B-CC80-4A80-99FB-727826C13B7B}" sibTransId="{6B877B9B-255F-42D8-BBC9-84C198922751}"/>
    <dgm:cxn modelId="{C0A24E8B-9C66-4CA5-8BB8-4F1C058DBA26}" type="presOf" srcId="{D0C28193-FF4C-42DE-8C96-882C7AEA0AF5}" destId="{EA345C29-6F4C-47E5-A84F-F0D1E5700A44}" srcOrd="0" destOrd="0" presId="urn:microsoft.com/office/officeart/2005/8/layout/hProcess6"/>
    <dgm:cxn modelId="{DA2D2B90-9FE2-4780-8E75-A4FEFBBA49C8}" type="presOf" srcId="{16373914-BC4C-4C8F-BA6B-42D1A44FACF7}" destId="{86D78C41-D396-4B78-A6C9-86638768FE66}" srcOrd="0" destOrd="0" presId="urn:microsoft.com/office/officeart/2005/8/layout/hProcess6"/>
    <dgm:cxn modelId="{39682692-A7ED-41BF-B674-6854BAD38022}" type="presOf" srcId="{D0C28193-FF4C-42DE-8C96-882C7AEA0AF5}" destId="{C795EC62-B060-411F-86EA-C0D6950FF66A}" srcOrd="1" destOrd="0" presId="urn:microsoft.com/office/officeart/2005/8/layout/hProcess6"/>
    <dgm:cxn modelId="{EC191E98-B342-4DF6-AF9F-133CB035D770}" type="presOf" srcId="{F689C867-8C47-4520-BF56-0694C8E16E0C}" destId="{15FE216E-0010-4602-8730-F14044C34E74}" srcOrd="1" destOrd="0" presId="urn:microsoft.com/office/officeart/2005/8/layout/hProcess6"/>
    <dgm:cxn modelId="{0387B4B1-97DB-4E91-B2A9-832AA11241E9}" srcId="{1D9CB4DC-ECC5-46DF-A873-43247C48580B}" destId="{A2AC6B11-D1C9-4D9E-908C-0565B238E923}" srcOrd="0" destOrd="0" parTransId="{E1D23FFC-4291-408D-B700-3BC661F8791B}" sibTransId="{68401AEC-4772-426D-B6C4-24CAE710B83B}"/>
    <dgm:cxn modelId="{3DB301B6-A6E9-45A3-9D0A-F81282330480}" type="presOf" srcId="{1D9CB4DC-ECC5-46DF-A873-43247C48580B}" destId="{198FC964-B06C-45B1-A407-E2FA13C75FEE}" srcOrd="0" destOrd="0" presId="urn:microsoft.com/office/officeart/2005/8/layout/hProcess6"/>
    <dgm:cxn modelId="{00D4C3C9-91BF-4C59-8397-04582FFB775A}" srcId="{16373914-BC4C-4C8F-BA6B-42D1A44FACF7}" destId="{F689C867-8C47-4520-BF56-0694C8E16E0C}" srcOrd="0" destOrd="0" parTransId="{7C079431-9146-4E86-A21C-01A8D29112DF}" sibTransId="{1D5D5E7B-70EF-46E0-9378-DB105F18294E}"/>
    <dgm:cxn modelId="{DE7B62CB-663D-4CA2-B17F-C14555A8D3F1}" type="presOf" srcId="{A2AC6B11-D1C9-4D9E-908C-0565B238E923}" destId="{D82588AF-5AB3-4E27-A4FE-92805B625104}" srcOrd="0" destOrd="0" presId="urn:microsoft.com/office/officeart/2005/8/layout/hProcess6"/>
    <dgm:cxn modelId="{B79AE4EB-69D6-428D-82F5-ECCB005103ED}" type="presOf" srcId="{521B3B16-FF2B-427C-B176-D77342462540}" destId="{81E4CE85-5392-49C1-A56B-1DD0672A3446}" srcOrd="1" destOrd="0" presId="urn:microsoft.com/office/officeart/2005/8/layout/hProcess6"/>
    <dgm:cxn modelId="{327FC8F3-93A5-4F92-8506-A1212A947A81}" type="presOf" srcId="{521B3B16-FF2B-427C-B176-D77342462540}" destId="{F6916389-36C5-47C3-BB82-FB3C4379AF4F}" srcOrd="0" destOrd="0" presId="urn:microsoft.com/office/officeart/2005/8/layout/hProcess6"/>
    <dgm:cxn modelId="{DF7112F4-76C0-421E-9A3C-85A10E0DC392}" srcId="{1D9CB4DC-ECC5-46DF-A873-43247C48580B}" destId="{AD82FF84-5CB2-4817-8F5F-6F0CBF3A4F78}" srcOrd="3" destOrd="0" parTransId="{22D5BB34-2D81-4396-A0EA-B675DC1D76AE}" sibTransId="{A44E91ED-FF3B-4C7B-94F9-8BE1EC1C4ACC}"/>
    <dgm:cxn modelId="{487EADFD-ACC2-4186-9486-D1E268E48D64}" srcId="{1E35C49E-1130-4F6F-A1D4-1AA7D027D7DE}" destId="{521B3B16-FF2B-427C-B176-D77342462540}" srcOrd="0" destOrd="0" parTransId="{1BD7CC01-35B1-4EB9-AA2C-5CF4C4446DCF}" sibTransId="{8B3F46C2-9062-41F5-A5EF-E590970826D8}"/>
    <dgm:cxn modelId="{BB36D23A-1C9C-4C29-B35B-CC7D89FC2E50}" type="presParOf" srcId="{198FC964-B06C-45B1-A407-E2FA13C75FEE}" destId="{EC57E5B3-21C6-403E-B073-5E96D5179FC5}" srcOrd="0" destOrd="0" presId="urn:microsoft.com/office/officeart/2005/8/layout/hProcess6"/>
    <dgm:cxn modelId="{557E29FD-BEED-4104-9E62-36843C7E583E}" type="presParOf" srcId="{EC57E5B3-21C6-403E-B073-5E96D5179FC5}" destId="{EAB03ACF-0087-4A04-A87D-DD47E947263F}" srcOrd="0" destOrd="0" presId="urn:microsoft.com/office/officeart/2005/8/layout/hProcess6"/>
    <dgm:cxn modelId="{D0F8B545-F7AC-47C1-83A5-AFB0B8013D20}" type="presParOf" srcId="{EC57E5B3-21C6-403E-B073-5E96D5179FC5}" destId="{EA345C29-6F4C-47E5-A84F-F0D1E5700A44}" srcOrd="1" destOrd="0" presId="urn:microsoft.com/office/officeart/2005/8/layout/hProcess6"/>
    <dgm:cxn modelId="{1C5923B1-34AC-401B-8666-26344ADAB75E}" type="presParOf" srcId="{EC57E5B3-21C6-403E-B073-5E96D5179FC5}" destId="{C795EC62-B060-411F-86EA-C0D6950FF66A}" srcOrd="2" destOrd="0" presId="urn:microsoft.com/office/officeart/2005/8/layout/hProcess6"/>
    <dgm:cxn modelId="{D5EEE4AF-DC30-4BDE-B036-6F1F26DC7DD1}" type="presParOf" srcId="{EC57E5B3-21C6-403E-B073-5E96D5179FC5}" destId="{D82588AF-5AB3-4E27-A4FE-92805B625104}" srcOrd="3" destOrd="0" presId="urn:microsoft.com/office/officeart/2005/8/layout/hProcess6"/>
    <dgm:cxn modelId="{1F396D1F-23E9-4340-8EDE-0800189B2605}" type="presParOf" srcId="{198FC964-B06C-45B1-A407-E2FA13C75FEE}" destId="{B8C20771-11E6-4C82-8FA6-CE640AC76CCE}" srcOrd="1" destOrd="0" presId="urn:microsoft.com/office/officeart/2005/8/layout/hProcess6"/>
    <dgm:cxn modelId="{2DE628CD-1039-41E3-8A6D-07B68EFDD1DC}" type="presParOf" srcId="{198FC964-B06C-45B1-A407-E2FA13C75FEE}" destId="{DD9C1515-628C-4293-B05B-78FD7E94A40E}" srcOrd="2" destOrd="0" presId="urn:microsoft.com/office/officeart/2005/8/layout/hProcess6"/>
    <dgm:cxn modelId="{AD339E89-E524-4E1E-9DDE-E8BCCD448CE5}" type="presParOf" srcId="{DD9C1515-628C-4293-B05B-78FD7E94A40E}" destId="{67EE2E90-32A5-43B2-BB97-80F4C76AB462}" srcOrd="0" destOrd="0" presId="urn:microsoft.com/office/officeart/2005/8/layout/hProcess6"/>
    <dgm:cxn modelId="{B2E738A8-27A3-4F4F-8E6B-47E86A5EE47B}" type="presParOf" srcId="{DD9C1515-628C-4293-B05B-78FD7E94A40E}" destId="{F6916389-36C5-47C3-BB82-FB3C4379AF4F}" srcOrd="1" destOrd="0" presId="urn:microsoft.com/office/officeart/2005/8/layout/hProcess6"/>
    <dgm:cxn modelId="{C1F05EC7-C76A-4B00-9FBF-D9C159F115CA}" type="presParOf" srcId="{DD9C1515-628C-4293-B05B-78FD7E94A40E}" destId="{81E4CE85-5392-49C1-A56B-1DD0672A3446}" srcOrd="2" destOrd="0" presId="urn:microsoft.com/office/officeart/2005/8/layout/hProcess6"/>
    <dgm:cxn modelId="{4A3B7B0A-34A0-4D86-B721-9666700B766E}" type="presParOf" srcId="{DD9C1515-628C-4293-B05B-78FD7E94A40E}" destId="{D34A44B0-7671-4976-AD8A-4D45ABA9B458}" srcOrd="3" destOrd="0" presId="urn:microsoft.com/office/officeart/2005/8/layout/hProcess6"/>
    <dgm:cxn modelId="{94A61338-272C-4EC9-A049-66179DB320D2}" type="presParOf" srcId="{198FC964-B06C-45B1-A407-E2FA13C75FEE}" destId="{B2DA22EC-F929-45AE-8396-21A69841B6FF}" srcOrd="3" destOrd="0" presId="urn:microsoft.com/office/officeart/2005/8/layout/hProcess6"/>
    <dgm:cxn modelId="{0FDC5AD5-78F0-4F89-A9C6-D63D8A4216F6}" type="presParOf" srcId="{198FC964-B06C-45B1-A407-E2FA13C75FEE}" destId="{F21E771A-8A9A-4957-9DDB-28B755178685}" srcOrd="4" destOrd="0" presId="urn:microsoft.com/office/officeart/2005/8/layout/hProcess6"/>
    <dgm:cxn modelId="{169772B1-09C2-47CA-8C4A-281AE2AE7CA4}" type="presParOf" srcId="{F21E771A-8A9A-4957-9DDB-28B755178685}" destId="{3F609C74-EC00-497C-8854-40CF2CCA5901}" srcOrd="0" destOrd="0" presId="urn:microsoft.com/office/officeart/2005/8/layout/hProcess6"/>
    <dgm:cxn modelId="{97211EFB-7735-44AC-9D0F-BECE40BB1E04}" type="presParOf" srcId="{F21E771A-8A9A-4957-9DDB-28B755178685}" destId="{406F6E94-3733-4B26-932E-3D0F34CE42D5}" srcOrd="1" destOrd="0" presId="urn:microsoft.com/office/officeart/2005/8/layout/hProcess6"/>
    <dgm:cxn modelId="{E0330239-E192-4852-9DCF-E1A72FBD977F}" type="presParOf" srcId="{F21E771A-8A9A-4957-9DDB-28B755178685}" destId="{15FE216E-0010-4602-8730-F14044C34E74}" srcOrd="2" destOrd="0" presId="urn:microsoft.com/office/officeart/2005/8/layout/hProcess6"/>
    <dgm:cxn modelId="{DE45124F-285B-4BBD-A64A-A3BDD87880CB}" type="presParOf" srcId="{F21E771A-8A9A-4957-9DDB-28B755178685}" destId="{86D78C41-D396-4B78-A6C9-86638768FE66}" srcOrd="3" destOrd="0" presId="urn:microsoft.com/office/officeart/2005/8/layout/hProcess6"/>
    <dgm:cxn modelId="{AC6636B0-2E1A-4D65-B3A1-BF5695BD6290}" type="presParOf" srcId="{198FC964-B06C-45B1-A407-E2FA13C75FEE}" destId="{DACA442F-F4EE-4979-921E-6B2F622214B9}" srcOrd="5" destOrd="0" presId="urn:microsoft.com/office/officeart/2005/8/layout/hProcess6"/>
    <dgm:cxn modelId="{F7016B23-AD35-4D18-8793-9699360AA1DA}" type="presParOf" srcId="{198FC964-B06C-45B1-A407-E2FA13C75FEE}" destId="{EFDE2BDA-4BA8-424B-B073-DEA24C00D403}" srcOrd="6" destOrd="0" presId="urn:microsoft.com/office/officeart/2005/8/layout/hProcess6"/>
    <dgm:cxn modelId="{4D9E7E0D-0317-4579-8B4C-118BEAE5B396}" type="presParOf" srcId="{EFDE2BDA-4BA8-424B-B073-DEA24C00D403}" destId="{CC3924BA-70F0-4BBA-8CDB-6FDC8E19AB58}" srcOrd="0" destOrd="0" presId="urn:microsoft.com/office/officeart/2005/8/layout/hProcess6"/>
    <dgm:cxn modelId="{7505C462-262E-4632-84DA-FF0BB94083DB}" type="presParOf" srcId="{EFDE2BDA-4BA8-424B-B073-DEA24C00D403}" destId="{84936A20-2828-4D6B-82D7-40495F24A713}" srcOrd="1" destOrd="0" presId="urn:microsoft.com/office/officeart/2005/8/layout/hProcess6"/>
    <dgm:cxn modelId="{CD1598AE-BC7B-461A-8083-A7DFFDD3E964}" type="presParOf" srcId="{EFDE2BDA-4BA8-424B-B073-DEA24C00D403}" destId="{8540BA48-4EE9-461F-9DDF-17AFED555ECA}" srcOrd="2" destOrd="0" presId="urn:microsoft.com/office/officeart/2005/8/layout/hProcess6"/>
    <dgm:cxn modelId="{01ACBA6E-9006-4FA9-9CCD-E19A4EC43820}" type="presParOf" srcId="{EFDE2BDA-4BA8-424B-B073-DEA24C00D403}" destId="{D2F91C61-72E6-4289-B40F-AC5E0589AD40}"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345C29-6F4C-47E5-A84F-F0D1E5700A44}">
      <dsp:nvSpPr>
        <dsp:cNvPr id="0" name=""/>
        <dsp:cNvSpPr/>
      </dsp:nvSpPr>
      <dsp:spPr>
        <a:xfrm>
          <a:off x="472739" y="976411"/>
          <a:ext cx="1854372" cy="1628576"/>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0" lvl="0" indent="0" algn="ctr" defTabSz="711200">
            <a:lnSpc>
              <a:spcPct val="90000"/>
            </a:lnSpc>
            <a:spcBef>
              <a:spcPct val="0"/>
            </a:spcBef>
            <a:spcAft>
              <a:spcPct val="35000"/>
            </a:spcAft>
            <a:buNone/>
          </a:pPr>
          <a:r>
            <a:rPr lang="en-US" sz="1600" kern="1200" dirty="0"/>
            <a:t>Data Collection</a:t>
          </a:r>
        </a:p>
      </dsp:txBody>
      <dsp:txXfrm>
        <a:off x="936332" y="1220697"/>
        <a:ext cx="904006" cy="1140004"/>
      </dsp:txXfrm>
    </dsp:sp>
    <dsp:sp modelId="{D82588AF-5AB3-4E27-A4FE-92805B625104}">
      <dsp:nvSpPr>
        <dsp:cNvPr id="0" name=""/>
        <dsp:cNvSpPr/>
      </dsp:nvSpPr>
      <dsp:spPr>
        <a:xfrm>
          <a:off x="453125" y="1239266"/>
          <a:ext cx="430141" cy="43014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1</a:t>
          </a:r>
        </a:p>
      </dsp:txBody>
      <dsp:txXfrm>
        <a:off x="516118" y="1302259"/>
        <a:ext cx="304155" cy="304155"/>
      </dsp:txXfrm>
    </dsp:sp>
    <dsp:sp modelId="{F6916389-36C5-47C3-BB82-FB3C4379AF4F}">
      <dsp:nvSpPr>
        <dsp:cNvPr id="0" name=""/>
        <dsp:cNvSpPr/>
      </dsp:nvSpPr>
      <dsp:spPr>
        <a:xfrm>
          <a:off x="2514920" y="1077480"/>
          <a:ext cx="2605253" cy="1628576"/>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0800" tIns="12700" rIns="254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Data Reduction</a:t>
          </a:r>
        </a:p>
      </dsp:txBody>
      <dsp:txXfrm>
        <a:off x="3166234" y="1321766"/>
        <a:ext cx="1383938" cy="1140004"/>
      </dsp:txXfrm>
    </dsp:sp>
    <dsp:sp modelId="{D34A44B0-7671-4976-AD8A-4D45ABA9B458}">
      <dsp:nvSpPr>
        <dsp:cNvPr id="0" name=""/>
        <dsp:cNvSpPr/>
      </dsp:nvSpPr>
      <dsp:spPr>
        <a:xfrm>
          <a:off x="2628573" y="1277385"/>
          <a:ext cx="430141" cy="43014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2</a:t>
          </a:r>
        </a:p>
      </dsp:txBody>
      <dsp:txXfrm>
        <a:off x="2691566" y="1340378"/>
        <a:ext cx="304155" cy="304155"/>
      </dsp:txXfrm>
    </dsp:sp>
    <dsp:sp modelId="{406F6E94-3733-4B26-932E-3D0F34CE42D5}">
      <dsp:nvSpPr>
        <dsp:cNvPr id="0" name=""/>
        <dsp:cNvSpPr/>
      </dsp:nvSpPr>
      <dsp:spPr>
        <a:xfrm>
          <a:off x="5730076" y="976411"/>
          <a:ext cx="1863091" cy="1628576"/>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0800" tIns="12700" rIns="254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Data Display</a:t>
          </a:r>
        </a:p>
      </dsp:txBody>
      <dsp:txXfrm>
        <a:off x="6195848" y="1220697"/>
        <a:ext cx="908257" cy="1140004"/>
      </dsp:txXfrm>
    </dsp:sp>
    <dsp:sp modelId="{86D78C41-D396-4B78-A6C9-86638768FE66}">
      <dsp:nvSpPr>
        <dsp:cNvPr id="0" name=""/>
        <dsp:cNvSpPr/>
      </dsp:nvSpPr>
      <dsp:spPr>
        <a:xfrm>
          <a:off x="5777165" y="1202824"/>
          <a:ext cx="461524" cy="33225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3</a:t>
          </a:r>
        </a:p>
      </dsp:txBody>
      <dsp:txXfrm>
        <a:off x="5844754" y="1251481"/>
        <a:ext cx="326346" cy="234940"/>
      </dsp:txXfrm>
    </dsp:sp>
    <dsp:sp modelId="{84936A20-2828-4D6B-82D7-40495F24A713}">
      <dsp:nvSpPr>
        <dsp:cNvPr id="0" name=""/>
        <dsp:cNvSpPr/>
      </dsp:nvSpPr>
      <dsp:spPr>
        <a:xfrm>
          <a:off x="8175383" y="976411"/>
          <a:ext cx="1863091" cy="1628576"/>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8890" rIns="17780" bIns="8890" numCol="1" spcCol="1270" anchor="ctr" anchorCtr="0">
          <a:noAutofit/>
        </a:bodyPr>
        <a:lstStyle/>
        <a:p>
          <a:pPr marL="0" lvl="0" indent="0" algn="ctr" defTabSz="622300">
            <a:lnSpc>
              <a:spcPct val="90000"/>
            </a:lnSpc>
            <a:spcBef>
              <a:spcPct val="0"/>
            </a:spcBef>
            <a:spcAft>
              <a:spcPct val="35000"/>
            </a:spcAft>
            <a:buNone/>
          </a:pPr>
          <a:r>
            <a:rPr lang="en-US" sz="1400" kern="1200" dirty="0"/>
            <a:t>Conclusion: Drawing/ </a:t>
          </a:r>
          <a:r>
            <a:rPr lang="en-US" sz="1400" kern="1200" dirty="0" err="1"/>
            <a:t>Verivication</a:t>
          </a:r>
          <a:endParaRPr lang="en-US" sz="1400" kern="1200" dirty="0"/>
        </a:p>
      </dsp:txBody>
      <dsp:txXfrm>
        <a:off x="8641156" y="1220697"/>
        <a:ext cx="908257" cy="1140004"/>
      </dsp:txXfrm>
    </dsp:sp>
    <dsp:sp modelId="{D2F91C61-72E6-4289-B40F-AC5E0589AD40}">
      <dsp:nvSpPr>
        <dsp:cNvPr id="0" name=""/>
        <dsp:cNvSpPr/>
      </dsp:nvSpPr>
      <dsp:spPr>
        <a:xfrm>
          <a:off x="8163236" y="1224114"/>
          <a:ext cx="567870" cy="56787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4</a:t>
          </a:r>
        </a:p>
      </dsp:txBody>
      <dsp:txXfrm>
        <a:off x="8246399" y="1307277"/>
        <a:ext cx="401544" cy="40154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r>
              <a:rPr lang="en-US" sz="2800" b="1" dirty="0">
                <a:solidFill>
                  <a:schemeClr val="bg1"/>
                </a:solidFill>
                <a:latin typeface="Times New Roman" panose="02020603050405020304" pitchFamily="18" charset="0"/>
                <a:cs typeface="Times New Roman" panose="02020603050405020304" pitchFamily="18" charset="0"/>
              </a:rPr>
              <a:t>TWO SECOND LANGUAGES AT ONCE: ARABIC AND ENGLSIH ACQUISITION METHOD AT GONTOR, INDONESIA</a:t>
            </a:r>
          </a:p>
        </p:txBody>
      </p:sp>
      <p:sp>
        <p:nvSpPr>
          <p:cNvPr id="6" name="Subtitle 5"/>
          <p:cNvSpPr>
            <a:spLocks noGrp="1"/>
          </p:cNvSpPr>
          <p:nvPr>
            <p:ph type="subTitle" idx="1"/>
          </p:nvPr>
        </p:nvSpPr>
        <p:spPr>
          <a:xfrm>
            <a:off x="551410" y="1966694"/>
            <a:ext cx="11089177" cy="940248"/>
          </a:xfrm>
        </p:spPr>
        <p:txBody>
          <a:bodyPr>
            <a:normAutofit/>
          </a:bodyPr>
          <a:lstStyle/>
          <a:p>
            <a:pPr>
              <a:lnSpc>
                <a:spcPct val="100000"/>
              </a:lnSpc>
            </a:pPr>
            <a:r>
              <a:rPr lang="en-US" sz="1600" b="1" dirty="0">
                <a:solidFill>
                  <a:schemeClr val="bg1"/>
                </a:solidFill>
                <a:latin typeface="Times New Roman" panose="02020603050405020304" pitchFamily="18" charset="0"/>
                <a:cs typeface="Times New Roman" panose="02020603050405020304" pitchFamily="18" charset="0"/>
              </a:rPr>
              <a:t>Dedy </a:t>
            </a:r>
            <a:r>
              <a:rPr lang="en-US" sz="1600" b="1" dirty="0" err="1">
                <a:solidFill>
                  <a:schemeClr val="bg1"/>
                </a:solidFill>
                <a:latin typeface="Times New Roman" panose="02020603050405020304" pitchFamily="18" charset="0"/>
                <a:cs typeface="Times New Roman" panose="02020603050405020304" pitchFamily="18" charset="0"/>
              </a:rPr>
              <a:t>Mulyanto</a:t>
            </a:r>
            <a:r>
              <a:rPr lang="en-US" sz="1600" b="1" dirty="0">
                <a:solidFill>
                  <a:schemeClr val="bg1"/>
                </a:solidFill>
                <a:latin typeface="Times New Roman" panose="02020603050405020304" pitchFamily="18" charset="0"/>
                <a:cs typeface="Times New Roman" panose="02020603050405020304" pitchFamily="18" charset="0"/>
              </a:rPr>
              <a:t>, Muhammad </a:t>
            </a:r>
            <a:r>
              <a:rPr lang="en-US" sz="1600" b="1" dirty="0" err="1">
                <a:solidFill>
                  <a:schemeClr val="bg1"/>
                </a:solidFill>
                <a:latin typeface="Times New Roman" panose="02020603050405020304" pitchFamily="18" charset="0"/>
                <a:cs typeface="Times New Roman" panose="02020603050405020304" pitchFamily="18" charset="0"/>
              </a:rPr>
              <a:t>zaki</a:t>
            </a:r>
            <a:r>
              <a:rPr lang="en-US" sz="1600" b="1" dirty="0">
                <a:solidFill>
                  <a:schemeClr val="bg1"/>
                </a:solidFill>
                <a:latin typeface="Times New Roman" panose="02020603050405020304" pitchFamily="18" charset="0"/>
                <a:cs typeface="Times New Roman" panose="02020603050405020304" pitchFamily="18" charset="0"/>
              </a:rPr>
              <a:t> &amp; Ahmad </a:t>
            </a:r>
            <a:r>
              <a:rPr lang="en-US" sz="1600" b="1" dirty="0" err="1">
                <a:solidFill>
                  <a:schemeClr val="bg1"/>
                </a:solidFill>
                <a:latin typeface="Times New Roman" panose="02020603050405020304" pitchFamily="18" charset="0"/>
                <a:cs typeface="Times New Roman" panose="02020603050405020304" pitchFamily="18" charset="0"/>
              </a:rPr>
              <a:t>Gagah</a:t>
            </a:r>
            <a:r>
              <a:rPr lang="en-US" sz="1600" b="1" dirty="0">
                <a:solidFill>
                  <a:schemeClr val="bg1"/>
                </a:solidFill>
                <a:latin typeface="Times New Roman" panose="02020603050405020304" pitchFamily="18" charset="0"/>
                <a:cs typeface="Times New Roman" panose="02020603050405020304" pitchFamily="18" charset="0"/>
              </a:rPr>
              <a:t> </a:t>
            </a:r>
            <a:r>
              <a:rPr lang="en-US" sz="1600" b="1" dirty="0" err="1">
                <a:solidFill>
                  <a:schemeClr val="bg1"/>
                </a:solidFill>
                <a:latin typeface="Times New Roman" panose="02020603050405020304" pitchFamily="18" charset="0"/>
                <a:cs typeface="Times New Roman" panose="02020603050405020304" pitchFamily="18" charset="0"/>
              </a:rPr>
              <a:t>Gattuso</a:t>
            </a:r>
            <a:endParaRPr lang="en-US" sz="1600" b="1" dirty="0">
              <a:solidFill>
                <a:schemeClr val="bg1"/>
              </a:solidFill>
              <a:latin typeface="Times New Roman" panose="02020603050405020304" pitchFamily="18" charset="0"/>
              <a:cs typeface="Times New Roman" panose="02020603050405020304" pitchFamily="18" charset="0"/>
            </a:endParaRPr>
          </a:p>
          <a:p>
            <a:pPr>
              <a:lnSpc>
                <a:spcPct val="100000"/>
              </a:lnSpc>
            </a:pPr>
            <a:r>
              <a:rPr lang="en-US" sz="1600" b="1" dirty="0">
                <a:solidFill>
                  <a:schemeClr val="bg1"/>
                </a:solidFill>
                <a:latin typeface="Times New Roman" panose="02020603050405020304" pitchFamily="18" charset="0"/>
                <a:cs typeface="Times New Roman" panose="02020603050405020304" pitchFamily="18" charset="0"/>
              </a:rPr>
              <a:t>University of Darussalam </a:t>
            </a:r>
            <a:r>
              <a:rPr lang="en-US" sz="1600" b="1" dirty="0" err="1">
                <a:solidFill>
                  <a:schemeClr val="bg1"/>
                </a:solidFill>
                <a:latin typeface="Times New Roman" panose="02020603050405020304" pitchFamily="18" charset="0"/>
                <a:cs typeface="Times New Roman" panose="02020603050405020304" pitchFamily="18" charset="0"/>
              </a:rPr>
              <a:t>Gontor</a:t>
            </a:r>
            <a:endParaRPr lang="en-US" sz="1600" b="1" dirty="0">
              <a:solidFill>
                <a:schemeClr val="bg1"/>
              </a:solidFill>
              <a:latin typeface="Times New Roman" panose="02020603050405020304" pitchFamily="18" charset="0"/>
              <a:cs typeface="Times New Roman" panose="02020603050405020304" pitchFamily="18" charset="0"/>
            </a:endParaRP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Times New Roman" panose="02020603050405020304" pitchFamily="18" charset="0"/>
                <a:cs typeface="Times New Roman" panose="02020603050405020304" pitchFamily="18" charset="0"/>
              </a:rPr>
              <a:t>No. Abstract: ABS-ICOLLITE-23179</a:t>
            </a:r>
            <a:endParaRPr lang="en-US" sz="1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pPr algn="ctr"/>
            <a:r>
              <a:rPr lang="en-US" b="1" dirty="0">
                <a:solidFill>
                  <a:schemeClr val="bg1"/>
                </a:solidFill>
                <a:latin typeface="Times New Roman" panose="02020603050405020304" pitchFamily="18" charset="0"/>
                <a:cs typeface="Times New Roman" panose="02020603050405020304" pitchFamily="18" charset="0"/>
              </a:rPr>
              <a:t>DISCOVER MORE</a:t>
            </a:r>
          </a:p>
        </p:txBody>
      </p:sp>
      <p:grpSp>
        <p:nvGrpSpPr>
          <p:cNvPr id="6" name="Group 5">
            <a:extLst>
              <a:ext uri="{FF2B5EF4-FFF2-40B4-BE49-F238E27FC236}">
                <a16:creationId xmlns:a16="http://schemas.microsoft.com/office/drawing/2014/main" id="{1D82A006-0958-4D71-2E29-79496CC1A8E0}"/>
              </a:ext>
            </a:extLst>
          </p:cNvPr>
          <p:cNvGrpSpPr/>
          <p:nvPr/>
        </p:nvGrpSpPr>
        <p:grpSpPr>
          <a:xfrm>
            <a:off x="644667" y="1849879"/>
            <a:ext cx="5969003" cy="4714088"/>
            <a:chOff x="716277" y="1891443"/>
            <a:chExt cx="5969003" cy="4714088"/>
          </a:xfrm>
        </p:grpSpPr>
        <p:pic>
          <p:nvPicPr>
            <p:cNvPr id="7" name="Picture 6" descr="Icon&#10;&#10;Description automatically generated">
              <a:extLst>
                <a:ext uri="{FF2B5EF4-FFF2-40B4-BE49-F238E27FC236}">
                  <a16:creationId xmlns:a16="http://schemas.microsoft.com/office/drawing/2014/main" id="{E4908322-16C1-9A54-66E9-A3F95D63E6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1703" y="4495569"/>
              <a:ext cx="590400" cy="590400"/>
            </a:xfrm>
            <a:prstGeom prst="rect">
              <a:avLst/>
            </a:prstGeom>
          </p:spPr>
        </p:pic>
        <p:pic>
          <p:nvPicPr>
            <p:cNvPr id="8" name="Picture 7">
              <a:extLst>
                <a:ext uri="{FF2B5EF4-FFF2-40B4-BE49-F238E27FC236}">
                  <a16:creationId xmlns:a16="http://schemas.microsoft.com/office/drawing/2014/main" id="{FC4E4310-53BC-EEDD-74B0-AC93540B634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2380" y="3754696"/>
              <a:ext cx="590400" cy="415799"/>
            </a:xfrm>
            <a:prstGeom prst="rect">
              <a:avLst/>
            </a:prstGeom>
          </p:spPr>
        </p:pic>
        <p:pic>
          <p:nvPicPr>
            <p:cNvPr id="9" name="Picture 8">
              <a:extLst>
                <a:ext uri="{FF2B5EF4-FFF2-40B4-BE49-F238E27FC236}">
                  <a16:creationId xmlns:a16="http://schemas.microsoft.com/office/drawing/2014/main" id="{F9944D52-1CAF-6CC5-AA92-B9F9AAC11A9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3058" y="2872003"/>
              <a:ext cx="589045" cy="589218"/>
            </a:xfrm>
            <a:prstGeom prst="rect">
              <a:avLst/>
            </a:prstGeom>
          </p:spPr>
        </p:pic>
        <p:sp>
          <p:nvSpPr>
            <p:cNvPr id="10" name="Subtitle 2">
              <a:extLst>
                <a:ext uri="{FF2B5EF4-FFF2-40B4-BE49-F238E27FC236}">
                  <a16:creationId xmlns:a16="http://schemas.microsoft.com/office/drawing/2014/main" id="{56663DAB-9477-DC9B-9C5D-2B16B139170A}"/>
                </a:ext>
              </a:extLst>
            </p:cNvPr>
            <p:cNvSpPr txBox="1">
              <a:spLocks/>
            </p:cNvSpPr>
            <p:nvPr/>
          </p:nvSpPr>
          <p:spPr>
            <a:xfrm>
              <a:off x="1854199" y="4472386"/>
              <a:ext cx="4831081" cy="70243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pPr>
              <a:r>
                <a:rPr lang="en-US" sz="2000" dirty="0" err="1">
                  <a:solidFill>
                    <a:schemeClr val="bg1"/>
                  </a:solidFill>
                  <a:latin typeface="Plus Jakarta Sans" pitchFamily="2" charset="0"/>
                  <a:cs typeface="Plus Jakarta Sans" pitchFamily="2" charset="0"/>
                </a:rPr>
                <a:t>pondok.modern.gontor</a:t>
              </a:r>
              <a:endParaRPr lang="en-ID" sz="2000" dirty="0">
                <a:solidFill>
                  <a:schemeClr val="bg1"/>
                </a:solidFill>
                <a:latin typeface="Plus Jakarta Sans" pitchFamily="2" charset="0"/>
                <a:cs typeface="Plus Jakarta Sans" pitchFamily="2" charset="0"/>
              </a:endParaRPr>
            </a:p>
          </p:txBody>
        </p:sp>
        <p:sp>
          <p:nvSpPr>
            <p:cNvPr id="11" name="Subtitle 2">
              <a:extLst>
                <a:ext uri="{FF2B5EF4-FFF2-40B4-BE49-F238E27FC236}">
                  <a16:creationId xmlns:a16="http://schemas.microsoft.com/office/drawing/2014/main" id="{FE0C5B96-BB7A-699B-2662-237DACCCC5BC}"/>
                </a:ext>
              </a:extLst>
            </p:cNvPr>
            <p:cNvSpPr txBox="1">
              <a:spLocks/>
            </p:cNvSpPr>
            <p:nvPr/>
          </p:nvSpPr>
          <p:spPr>
            <a:xfrm>
              <a:off x="1854198" y="2854803"/>
              <a:ext cx="4831081" cy="70243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pPr>
              <a:r>
                <a:rPr lang="en-US" sz="2000" dirty="0">
                  <a:solidFill>
                    <a:schemeClr val="bg1"/>
                  </a:solidFill>
                  <a:latin typeface="Plus Jakarta Sans" pitchFamily="2" charset="0"/>
                  <a:cs typeface="Plus Jakarta Sans" pitchFamily="2" charset="0"/>
                </a:rPr>
                <a:t>gontor.ac.id</a:t>
              </a:r>
              <a:endParaRPr lang="en-ID" sz="2000" dirty="0">
                <a:solidFill>
                  <a:schemeClr val="bg1"/>
                </a:solidFill>
                <a:latin typeface="Plus Jakarta Sans" pitchFamily="2" charset="0"/>
                <a:cs typeface="Plus Jakarta Sans" pitchFamily="2" charset="0"/>
              </a:endParaRPr>
            </a:p>
          </p:txBody>
        </p:sp>
        <p:sp>
          <p:nvSpPr>
            <p:cNvPr id="12" name="Subtitle 2">
              <a:extLst>
                <a:ext uri="{FF2B5EF4-FFF2-40B4-BE49-F238E27FC236}">
                  <a16:creationId xmlns:a16="http://schemas.microsoft.com/office/drawing/2014/main" id="{4C59796B-06D7-8AD6-F0DF-A3A11C653DF9}"/>
                </a:ext>
              </a:extLst>
            </p:cNvPr>
            <p:cNvSpPr txBox="1">
              <a:spLocks/>
            </p:cNvSpPr>
            <p:nvPr/>
          </p:nvSpPr>
          <p:spPr>
            <a:xfrm>
              <a:off x="1854199" y="1891443"/>
              <a:ext cx="4831081" cy="120552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10000"/>
                </a:lnSpc>
                <a:spcBef>
                  <a:spcPts val="0"/>
                </a:spcBef>
              </a:pPr>
              <a:r>
                <a:rPr lang="en-US" sz="2000" dirty="0">
                  <a:solidFill>
                    <a:schemeClr val="bg1"/>
                  </a:solidFill>
                  <a:latin typeface="Plus Jakarta Sans" pitchFamily="2" charset="0"/>
                  <a:cs typeface="Plus Jakarta Sans" pitchFamily="2" charset="0"/>
                </a:rPr>
                <a:t>bit.ly/wardun21</a:t>
              </a:r>
            </a:p>
            <a:p>
              <a:pPr algn="l">
                <a:lnSpc>
                  <a:spcPct val="110000"/>
                </a:lnSpc>
                <a:spcBef>
                  <a:spcPts val="0"/>
                </a:spcBef>
              </a:pPr>
              <a:r>
                <a:rPr lang="en-US" sz="2000" dirty="0">
                  <a:solidFill>
                    <a:schemeClr val="bg1"/>
                  </a:solidFill>
                  <a:latin typeface="Plus Jakarta Sans" pitchFamily="2" charset="0"/>
                  <a:cs typeface="Plus Jakarta Sans" pitchFamily="2" charset="0"/>
                </a:rPr>
                <a:t>bit.ly/wardun22</a:t>
              </a:r>
              <a:endParaRPr lang="en-ID" sz="2000" dirty="0">
                <a:solidFill>
                  <a:schemeClr val="bg1"/>
                </a:solidFill>
                <a:latin typeface="Plus Jakarta Sans" pitchFamily="2" charset="0"/>
                <a:cs typeface="Plus Jakarta Sans" pitchFamily="2" charset="0"/>
              </a:endParaRPr>
            </a:p>
          </p:txBody>
        </p:sp>
        <p:sp>
          <p:nvSpPr>
            <p:cNvPr id="13" name="Subtitle 2">
              <a:extLst>
                <a:ext uri="{FF2B5EF4-FFF2-40B4-BE49-F238E27FC236}">
                  <a16:creationId xmlns:a16="http://schemas.microsoft.com/office/drawing/2014/main" id="{C9E5DC83-6336-4248-5BA3-B39FD3744A88}"/>
                </a:ext>
              </a:extLst>
            </p:cNvPr>
            <p:cNvSpPr txBox="1">
              <a:spLocks/>
            </p:cNvSpPr>
            <p:nvPr/>
          </p:nvSpPr>
          <p:spPr>
            <a:xfrm>
              <a:off x="716277" y="1986052"/>
              <a:ext cx="960123" cy="6116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10000"/>
                </a:lnSpc>
                <a:spcBef>
                  <a:spcPts val="0"/>
                </a:spcBef>
              </a:pPr>
              <a:r>
                <a:rPr lang="en-US" sz="1300" b="1" dirty="0">
                  <a:solidFill>
                    <a:schemeClr val="bg1"/>
                  </a:solidFill>
                  <a:latin typeface="Plus Jakarta Sans" pitchFamily="2" charset="0"/>
                  <a:cs typeface="Plus Jakarta Sans" pitchFamily="2" charset="0"/>
                </a:rPr>
                <a:t>ANNUAL</a:t>
              </a:r>
            </a:p>
            <a:p>
              <a:pPr>
                <a:lnSpc>
                  <a:spcPct val="110000"/>
                </a:lnSpc>
                <a:spcBef>
                  <a:spcPts val="0"/>
                </a:spcBef>
              </a:pPr>
              <a:r>
                <a:rPr lang="en-US" sz="1300" b="1" dirty="0">
                  <a:solidFill>
                    <a:schemeClr val="bg1"/>
                  </a:solidFill>
                  <a:latin typeface="Plus Jakarta Sans" pitchFamily="2" charset="0"/>
                  <a:cs typeface="Plus Jakarta Sans" pitchFamily="2" charset="0"/>
                </a:rPr>
                <a:t>JOURNAL</a:t>
              </a:r>
              <a:endParaRPr lang="en-ID" sz="1300" b="1" dirty="0">
                <a:solidFill>
                  <a:schemeClr val="bg1"/>
                </a:solidFill>
                <a:latin typeface="Plus Jakarta Sans" pitchFamily="2" charset="0"/>
                <a:cs typeface="Plus Jakarta Sans" pitchFamily="2" charset="0"/>
              </a:endParaRPr>
            </a:p>
          </p:txBody>
        </p:sp>
        <p:sp>
          <p:nvSpPr>
            <p:cNvPr id="14" name="Subtitle 2">
              <a:extLst>
                <a:ext uri="{FF2B5EF4-FFF2-40B4-BE49-F238E27FC236}">
                  <a16:creationId xmlns:a16="http://schemas.microsoft.com/office/drawing/2014/main" id="{E10FE995-B9AE-D5CF-EF8F-B212F45E16BF}"/>
                </a:ext>
              </a:extLst>
            </p:cNvPr>
            <p:cNvSpPr txBox="1">
              <a:spLocks/>
            </p:cNvSpPr>
            <p:nvPr/>
          </p:nvSpPr>
          <p:spPr>
            <a:xfrm>
              <a:off x="1854199" y="5400006"/>
              <a:ext cx="4831081" cy="120552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10000"/>
                </a:lnSpc>
                <a:spcBef>
                  <a:spcPts val="0"/>
                </a:spcBef>
              </a:pPr>
              <a:r>
                <a:rPr lang="en-US" sz="2000" dirty="0">
                  <a:solidFill>
                    <a:schemeClr val="bg1"/>
                  </a:solidFill>
                  <a:latin typeface="Plus Jakarta Sans" pitchFamily="2" charset="0"/>
                  <a:cs typeface="Plus Jakarta Sans" pitchFamily="2" charset="0"/>
                </a:rPr>
                <a:t>bit.ly/inthiq1</a:t>
              </a:r>
            </a:p>
            <a:p>
              <a:pPr algn="l">
                <a:lnSpc>
                  <a:spcPct val="110000"/>
                </a:lnSpc>
                <a:spcBef>
                  <a:spcPts val="0"/>
                </a:spcBef>
              </a:pPr>
              <a:r>
                <a:rPr lang="en-US" sz="2000" dirty="0">
                  <a:solidFill>
                    <a:schemeClr val="bg1"/>
                  </a:solidFill>
                  <a:latin typeface="Plus Jakarta Sans" pitchFamily="2" charset="0"/>
                  <a:cs typeface="Plus Jakarta Sans" pitchFamily="2" charset="0"/>
                </a:rPr>
                <a:t>bit.ly/inthiq2</a:t>
              </a:r>
              <a:endParaRPr lang="en-ID" sz="2000" dirty="0">
                <a:solidFill>
                  <a:schemeClr val="bg1"/>
                </a:solidFill>
                <a:latin typeface="Plus Jakarta Sans" pitchFamily="2" charset="0"/>
                <a:cs typeface="Plus Jakarta Sans" pitchFamily="2" charset="0"/>
              </a:endParaRPr>
            </a:p>
          </p:txBody>
        </p:sp>
        <p:sp>
          <p:nvSpPr>
            <p:cNvPr id="15" name="Subtitle 2">
              <a:extLst>
                <a:ext uri="{FF2B5EF4-FFF2-40B4-BE49-F238E27FC236}">
                  <a16:creationId xmlns:a16="http://schemas.microsoft.com/office/drawing/2014/main" id="{C252767E-C723-344C-CAF8-45E170D4AB2E}"/>
                </a:ext>
              </a:extLst>
            </p:cNvPr>
            <p:cNvSpPr txBox="1">
              <a:spLocks/>
            </p:cNvSpPr>
            <p:nvPr/>
          </p:nvSpPr>
          <p:spPr>
            <a:xfrm>
              <a:off x="716277" y="5464135"/>
              <a:ext cx="960123" cy="6116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10000"/>
                </a:lnSpc>
                <a:spcBef>
                  <a:spcPts val="0"/>
                </a:spcBef>
              </a:pPr>
              <a:r>
                <a:rPr lang="en-US" sz="1300" b="1" dirty="0">
                  <a:solidFill>
                    <a:schemeClr val="bg1"/>
                  </a:solidFill>
                  <a:latin typeface="Plus Jakarta Sans" pitchFamily="2" charset="0"/>
                  <a:cs typeface="Plus Jakarta Sans" pitchFamily="2" charset="0"/>
                </a:rPr>
                <a:t>SHORT MOVIE</a:t>
              </a:r>
              <a:endParaRPr lang="en-ID" sz="1300" b="1" dirty="0">
                <a:solidFill>
                  <a:schemeClr val="bg1"/>
                </a:solidFill>
                <a:latin typeface="Plus Jakarta Sans" pitchFamily="2" charset="0"/>
                <a:cs typeface="Plus Jakarta Sans" pitchFamily="2" charset="0"/>
              </a:endParaRPr>
            </a:p>
          </p:txBody>
        </p:sp>
        <p:sp>
          <p:nvSpPr>
            <p:cNvPr id="16" name="Subtitle 2">
              <a:extLst>
                <a:ext uri="{FF2B5EF4-FFF2-40B4-BE49-F238E27FC236}">
                  <a16:creationId xmlns:a16="http://schemas.microsoft.com/office/drawing/2014/main" id="{B9080E94-2086-226B-A0B9-4DE3AE22EAC4}"/>
                </a:ext>
              </a:extLst>
            </p:cNvPr>
            <p:cNvSpPr txBox="1">
              <a:spLocks/>
            </p:cNvSpPr>
            <p:nvPr/>
          </p:nvSpPr>
          <p:spPr>
            <a:xfrm>
              <a:off x="1854198" y="3645805"/>
              <a:ext cx="4831081" cy="70243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pPr>
              <a:r>
                <a:rPr lang="en-US" sz="2000" dirty="0" err="1">
                  <a:solidFill>
                    <a:schemeClr val="bg1"/>
                  </a:solidFill>
                  <a:latin typeface="Plus Jakarta Sans" pitchFamily="2" charset="0"/>
                  <a:cs typeface="Plus Jakarta Sans" pitchFamily="2" charset="0"/>
                </a:rPr>
                <a:t>gontortv</a:t>
              </a:r>
              <a:endParaRPr lang="en-ID" sz="2000" dirty="0">
                <a:solidFill>
                  <a:schemeClr val="bg1"/>
                </a:solidFill>
                <a:latin typeface="Plus Jakarta Sans" pitchFamily="2" charset="0"/>
                <a:cs typeface="Plus Jakarta Sans" pitchFamily="2" charset="0"/>
              </a:endParaRPr>
            </a:p>
          </p:txBody>
        </p:sp>
      </p:grpSp>
    </p:spTree>
    <p:extLst>
      <p:ext uri="{BB962C8B-B14F-4D97-AF65-F5344CB8AC3E}">
        <p14:creationId xmlns:p14="http://schemas.microsoft.com/office/powerpoint/2010/main" val="3004828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6" name="Subtitle 5"/>
          <p:cNvSpPr>
            <a:spLocks noGrp="1"/>
          </p:cNvSpPr>
          <p:nvPr>
            <p:ph type="subTitle" idx="1"/>
          </p:nvPr>
        </p:nvSpPr>
        <p:spPr>
          <a:xfrm>
            <a:off x="1524000" y="1690889"/>
            <a:ext cx="9144000" cy="2476162"/>
          </a:xfrm>
        </p:spPr>
        <p:txBody>
          <a:bodyPr>
            <a:normAutofit lnSpcReduction="10000"/>
          </a:bodyPr>
          <a:lstStyle/>
          <a:p>
            <a:pPr>
              <a:lnSpc>
                <a:spcPct val="100000"/>
              </a:lnSpc>
            </a:pPr>
            <a:r>
              <a:rPr lang="en-US" sz="2000" b="1" dirty="0">
                <a:solidFill>
                  <a:schemeClr val="bg1"/>
                </a:solidFill>
                <a:latin typeface="Times New Roman" panose="02020603050405020304" pitchFamily="18" charset="0"/>
                <a:cs typeface="Times New Roman" panose="02020603050405020304" pitchFamily="18" charset="0"/>
              </a:rPr>
              <a:t>Follow us: </a:t>
            </a:r>
          </a:p>
          <a:p>
            <a:pPr>
              <a:lnSpc>
                <a:spcPct val="100000"/>
              </a:lnSpc>
            </a:pPr>
            <a:r>
              <a:rPr lang="en-US" sz="2000" b="1" dirty="0">
                <a:solidFill>
                  <a:schemeClr val="bg1"/>
                </a:solidFill>
                <a:latin typeface="Times New Roman" panose="02020603050405020304" pitchFamily="18" charset="0"/>
                <a:cs typeface="Times New Roman" panose="02020603050405020304" pitchFamily="18" charset="0"/>
              </a:rPr>
              <a:t>@unida.gontor</a:t>
            </a:r>
          </a:p>
          <a:p>
            <a:pPr>
              <a:lnSpc>
                <a:spcPct val="100000"/>
              </a:lnSpc>
            </a:pPr>
            <a:r>
              <a:rPr lang="en-US" sz="2000" b="1" dirty="0">
                <a:solidFill>
                  <a:schemeClr val="bg1"/>
                </a:solidFill>
                <a:latin typeface="Times New Roman" panose="02020603050405020304" pitchFamily="18" charset="0"/>
                <a:cs typeface="Times New Roman" panose="02020603050405020304" pitchFamily="18" charset="0"/>
              </a:rPr>
              <a:t>@pba_unidagontor</a:t>
            </a:r>
          </a:p>
          <a:p>
            <a:pPr>
              <a:lnSpc>
                <a:spcPct val="100000"/>
              </a:lnSpc>
            </a:pPr>
            <a:r>
              <a:rPr lang="en-US" sz="2000" b="1">
                <a:solidFill>
                  <a:schemeClr val="bg1"/>
                </a:solidFill>
                <a:latin typeface="Times New Roman" panose="02020603050405020304" pitchFamily="18" charset="0"/>
                <a:cs typeface="Times New Roman" panose="02020603050405020304" pitchFamily="18" charset="0"/>
              </a:rPr>
              <a:t>@dedy_ibnuumar</a:t>
            </a:r>
            <a:endParaRPr lang="en-US" sz="2000" b="1" dirty="0">
              <a:solidFill>
                <a:schemeClr val="bg1"/>
              </a:solidFill>
              <a:latin typeface="Times New Roman" panose="02020603050405020304" pitchFamily="18" charset="0"/>
              <a:cs typeface="Times New Roman" panose="02020603050405020304" pitchFamily="18" charset="0"/>
            </a:endParaRPr>
          </a:p>
          <a:p>
            <a:pPr>
              <a:lnSpc>
                <a:spcPct val="100000"/>
              </a:lnSpc>
            </a:pPr>
            <a:r>
              <a:rPr lang="en-US" sz="2000" b="1" dirty="0">
                <a:solidFill>
                  <a:schemeClr val="bg1"/>
                </a:solidFill>
                <a:latin typeface="Times New Roman" panose="02020603050405020304" pitchFamily="18" charset="0"/>
                <a:cs typeface="Times New Roman" panose="02020603050405020304" pitchFamily="18" charset="0"/>
              </a:rPr>
              <a:t>@ga.gattuso</a:t>
            </a:r>
          </a:p>
          <a:p>
            <a:pPr>
              <a:lnSpc>
                <a:spcPct val="100000"/>
              </a:lnSpc>
            </a:pPr>
            <a:r>
              <a:rPr lang="en-US" sz="2000" b="1" dirty="0">
                <a:solidFill>
                  <a:schemeClr val="bg1"/>
                </a:solidFill>
                <a:latin typeface="Times New Roman" panose="02020603050405020304" pitchFamily="18" charset="0"/>
                <a:cs typeface="Times New Roman" panose="02020603050405020304" pitchFamily="18" charset="0"/>
              </a:rPr>
              <a:t>@el_zack.02</a:t>
            </a:r>
          </a:p>
          <a:p>
            <a:pPr>
              <a:lnSpc>
                <a:spcPct val="100000"/>
              </a:lnSpc>
            </a:pPr>
            <a:endParaRPr lang="en-US" sz="2000" b="1" dirty="0">
              <a:solidFill>
                <a:schemeClr val="bg1"/>
              </a:solidFill>
              <a:latin typeface="Times New Roman" panose="02020603050405020304" pitchFamily="18" charset="0"/>
              <a:cs typeface="Times New Roman" panose="02020603050405020304" pitchFamily="18" charset="0"/>
            </a:endParaRP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pPr algn="ctr"/>
            <a:r>
              <a:rPr lang="en-US" b="1" dirty="0">
                <a:solidFill>
                  <a:schemeClr val="bg1"/>
                </a:solidFill>
                <a:latin typeface="Times New Roman" panose="02020603050405020304" pitchFamily="18" charset="0"/>
                <a:cs typeface="Times New Roman" panose="02020603050405020304" pitchFamily="18" charset="0"/>
              </a:rPr>
              <a:t>INTRODUCTION TO GONTOR</a:t>
            </a:r>
          </a:p>
        </p:txBody>
      </p:sp>
      <p:sp>
        <p:nvSpPr>
          <p:cNvPr id="5" name="Content Placeholder 4"/>
          <p:cNvSpPr>
            <a:spLocks noGrp="1"/>
          </p:cNvSpPr>
          <p:nvPr>
            <p:ph idx="1"/>
          </p:nvPr>
        </p:nvSpPr>
        <p:spPr>
          <a:xfrm>
            <a:off x="579582" y="1376652"/>
            <a:ext cx="10515600" cy="4351338"/>
          </a:xfrm>
        </p:spPr>
        <p:txBody>
          <a:bodyPr>
            <a:normAutofit/>
          </a:bodyPr>
          <a:lstStyle/>
          <a:p>
            <a:pPr marL="468000" indent="-457200" algn="l">
              <a:lnSpc>
                <a:spcPct val="120000"/>
              </a:lnSpc>
              <a:spcBef>
                <a:spcPts val="1500"/>
              </a:spcBef>
              <a:buFont typeface="Arial" panose="020B0604020202020204" pitchFamily="34" charset="0"/>
              <a:buChar char="•"/>
            </a:pPr>
            <a:r>
              <a:rPr lang="en-US" sz="2000" dirty="0">
                <a:solidFill>
                  <a:schemeClr val="bg1"/>
                </a:solidFill>
                <a:latin typeface="Times New Roman" panose="02020603050405020304" pitchFamily="18" charset="0"/>
                <a:cs typeface="Times New Roman" panose="02020603050405020304" pitchFamily="18" charset="0"/>
              </a:rPr>
              <a:t>The biggest boarding school in Indonesia </a:t>
            </a:r>
          </a:p>
          <a:p>
            <a:pPr marL="10800" indent="0" algn="l">
              <a:lnSpc>
                <a:spcPct val="120000"/>
              </a:lnSpc>
              <a:spcBef>
                <a:spcPts val="1500"/>
              </a:spcBef>
              <a:buNone/>
            </a:pPr>
            <a:r>
              <a:rPr lang="en-US" sz="2000" dirty="0">
                <a:solidFill>
                  <a:schemeClr val="bg1"/>
                </a:solidFill>
                <a:latin typeface="Times New Roman" panose="02020603050405020304" pitchFamily="18" charset="0"/>
                <a:cs typeface="Times New Roman" panose="02020603050405020304" pitchFamily="18" charset="0"/>
              </a:rPr>
              <a:t>        – 33,308 active students (2023)</a:t>
            </a:r>
          </a:p>
          <a:p>
            <a:pPr marL="468000" indent="-457200" algn="l">
              <a:lnSpc>
                <a:spcPct val="120000"/>
              </a:lnSpc>
              <a:spcBef>
                <a:spcPts val="1500"/>
              </a:spcBef>
              <a:buFont typeface="Arial" panose="020B0604020202020204" pitchFamily="34" charset="0"/>
              <a:buChar char="•"/>
            </a:pPr>
            <a:r>
              <a:rPr lang="en-US" sz="2000" dirty="0">
                <a:solidFill>
                  <a:schemeClr val="bg1"/>
                </a:solidFill>
                <a:latin typeface="Times New Roman" panose="02020603050405020304" pitchFamily="18" charset="0"/>
                <a:cs typeface="Times New Roman" panose="02020603050405020304" pitchFamily="18" charset="0"/>
              </a:rPr>
              <a:t>20 campuses around Indonesia</a:t>
            </a:r>
          </a:p>
          <a:p>
            <a:pPr marL="468000" indent="-457200" algn="l">
              <a:lnSpc>
                <a:spcPct val="120000"/>
              </a:lnSpc>
              <a:spcBef>
                <a:spcPts val="1500"/>
              </a:spcBef>
              <a:buFont typeface="Arial" panose="020B0604020202020204" pitchFamily="34" charset="0"/>
              <a:buChar char="•"/>
            </a:pPr>
            <a:r>
              <a:rPr lang="en-US" sz="2000" dirty="0">
                <a:solidFill>
                  <a:schemeClr val="bg1"/>
                </a:solidFill>
                <a:latin typeface="Times New Roman" panose="02020603050405020304" pitchFamily="18" charset="0"/>
                <a:cs typeface="Times New Roman" panose="02020603050405020304" pitchFamily="18" charset="0"/>
              </a:rPr>
              <a:t>Establishment – Ahmad </a:t>
            </a:r>
            <a:r>
              <a:rPr lang="en-US" sz="2000" dirty="0" err="1">
                <a:solidFill>
                  <a:schemeClr val="bg1"/>
                </a:solidFill>
                <a:latin typeface="Times New Roman" panose="02020603050405020304" pitchFamily="18" charset="0"/>
                <a:cs typeface="Times New Roman" panose="02020603050405020304" pitchFamily="18" charset="0"/>
              </a:rPr>
              <a:t>Sahal</a:t>
            </a:r>
            <a:r>
              <a:rPr lang="en-US" sz="2000" dirty="0">
                <a:solidFill>
                  <a:schemeClr val="bg1"/>
                </a:solidFill>
                <a:latin typeface="Times New Roman" panose="02020603050405020304" pitchFamily="18" charset="0"/>
                <a:cs typeface="Times New Roman" panose="02020603050405020304" pitchFamily="18" charset="0"/>
              </a:rPr>
              <a:t>, Imam </a:t>
            </a:r>
            <a:r>
              <a:rPr lang="en-US" sz="2000" dirty="0" err="1">
                <a:solidFill>
                  <a:schemeClr val="bg1"/>
                </a:solidFill>
                <a:latin typeface="Times New Roman" panose="02020603050405020304" pitchFamily="18" charset="0"/>
                <a:cs typeface="Times New Roman" panose="02020603050405020304" pitchFamily="18" charset="0"/>
              </a:rPr>
              <a:t>Zarkasyi</a:t>
            </a:r>
            <a:r>
              <a:rPr lang="en-US" sz="2000" dirty="0">
                <a:solidFill>
                  <a:schemeClr val="bg1"/>
                </a:solidFill>
                <a:latin typeface="Times New Roman" panose="02020603050405020304" pitchFamily="18" charset="0"/>
                <a:cs typeface="Times New Roman" panose="02020603050405020304" pitchFamily="18" charset="0"/>
              </a:rPr>
              <a:t>, Zainuddin </a:t>
            </a:r>
            <a:r>
              <a:rPr lang="en-US" sz="2000" dirty="0" err="1">
                <a:solidFill>
                  <a:schemeClr val="bg1"/>
                </a:solidFill>
                <a:latin typeface="Times New Roman" panose="02020603050405020304" pitchFamily="18" charset="0"/>
                <a:cs typeface="Times New Roman" panose="02020603050405020304" pitchFamily="18" charset="0"/>
              </a:rPr>
              <a:t>Fannanie</a:t>
            </a:r>
            <a:r>
              <a:rPr lang="en-US" sz="2000" dirty="0">
                <a:solidFill>
                  <a:schemeClr val="bg1"/>
                </a:solidFill>
                <a:latin typeface="Times New Roman" panose="02020603050405020304" pitchFamily="18" charset="0"/>
                <a:cs typeface="Times New Roman" panose="02020603050405020304" pitchFamily="18" charset="0"/>
              </a:rPr>
              <a:t> – TRIMURTI – 1926</a:t>
            </a:r>
          </a:p>
          <a:p>
            <a:pPr marL="468000" indent="-457200" algn="l">
              <a:lnSpc>
                <a:spcPct val="120000"/>
              </a:lnSpc>
              <a:spcBef>
                <a:spcPts val="1500"/>
              </a:spcBef>
              <a:buFont typeface="Arial" panose="020B0604020202020204" pitchFamily="34" charset="0"/>
              <a:buChar char="•"/>
            </a:pPr>
            <a:r>
              <a:rPr lang="en-US" sz="2000" dirty="0">
                <a:solidFill>
                  <a:schemeClr val="bg1"/>
                </a:solidFill>
                <a:latin typeface="Times New Roman" panose="02020603050405020304" pitchFamily="18" charset="0"/>
                <a:cs typeface="Times New Roman" panose="02020603050405020304" pitchFamily="18" charset="0"/>
              </a:rPr>
              <a:t>Widely-known in Indonesia for  its students’ capability to speak both Arabic and English</a:t>
            </a:r>
          </a:p>
          <a:p>
            <a:pPr marL="468000" indent="-457200" algn="l">
              <a:lnSpc>
                <a:spcPct val="120000"/>
              </a:lnSpc>
              <a:spcBef>
                <a:spcPts val="1500"/>
              </a:spcBef>
              <a:buFont typeface="Arial" panose="020B0604020202020204" pitchFamily="34" charset="0"/>
              <a:buChar char="•"/>
            </a:pPr>
            <a:r>
              <a:rPr lang="en-US" sz="2000" dirty="0">
                <a:solidFill>
                  <a:schemeClr val="bg1"/>
                </a:solidFill>
                <a:latin typeface="Times New Roman" panose="02020603050405020304" pitchFamily="18" charset="0"/>
                <a:cs typeface="Times New Roman" panose="02020603050405020304" pitchFamily="18" charset="0"/>
              </a:rPr>
              <a:t>Has its own curriculum - </a:t>
            </a:r>
            <a:r>
              <a:rPr lang="en-US" sz="2000" dirty="0" err="1">
                <a:solidFill>
                  <a:schemeClr val="bg1"/>
                </a:solidFill>
                <a:latin typeface="Times New Roman" panose="02020603050405020304" pitchFamily="18" charset="0"/>
                <a:cs typeface="Times New Roman" panose="02020603050405020304" pitchFamily="18" charset="0"/>
              </a:rPr>
              <a:t>Kulliyatu</a:t>
            </a:r>
            <a:r>
              <a:rPr lang="en-US" sz="2000" dirty="0">
                <a:solidFill>
                  <a:schemeClr val="bg1"/>
                </a:solidFill>
                <a:latin typeface="Times New Roman" panose="02020603050405020304" pitchFamily="18" charset="0"/>
                <a:cs typeface="Times New Roman" panose="02020603050405020304" pitchFamily="18" charset="0"/>
              </a:rPr>
              <a:t>-l-</a:t>
            </a:r>
            <a:r>
              <a:rPr lang="en-US" sz="2000" dirty="0" err="1">
                <a:solidFill>
                  <a:schemeClr val="bg1"/>
                </a:solidFill>
                <a:latin typeface="Times New Roman" panose="02020603050405020304" pitchFamily="18" charset="0"/>
                <a:cs typeface="Times New Roman" panose="02020603050405020304" pitchFamily="18" charset="0"/>
              </a:rPr>
              <a:t>Mu’allimin</a:t>
            </a:r>
            <a:r>
              <a:rPr lang="en-US" sz="2000" dirty="0">
                <a:solidFill>
                  <a:schemeClr val="bg1"/>
                </a:solidFill>
                <a:latin typeface="Times New Roman" panose="02020603050405020304" pitchFamily="18" charset="0"/>
                <a:cs typeface="Times New Roman" panose="02020603050405020304" pitchFamily="18" charset="0"/>
              </a:rPr>
              <a:t> Al-Islamiyah (KMI)</a:t>
            </a:r>
          </a:p>
          <a:p>
            <a:pPr marL="468000" indent="-457200" algn="l">
              <a:lnSpc>
                <a:spcPct val="120000"/>
              </a:lnSpc>
              <a:spcBef>
                <a:spcPts val="1500"/>
              </a:spcBef>
              <a:buFont typeface="Arial" panose="020B0604020202020204" pitchFamily="34" charset="0"/>
              <a:buChar char="•"/>
            </a:pPr>
            <a:r>
              <a:rPr lang="en-US" sz="2000" dirty="0">
                <a:solidFill>
                  <a:schemeClr val="bg1"/>
                </a:solidFill>
                <a:latin typeface="Times New Roman" panose="02020603050405020304" pitchFamily="18" charset="0"/>
                <a:cs typeface="Times New Roman" panose="02020603050405020304" pitchFamily="18" charset="0"/>
              </a:rPr>
              <a:t>Has a University – Universitas Darussalam </a:t>
            </a:r>
            <a:r>
              <a:rPr lang="en-US" sz="2000" dirty="0" err="1">
                <a:solidFill>
                  <a:schemeClr val="bg1"/>
                </a:solidFill>
                <a:latin typeface="Times New Roman" panose="02020603050405020304" pitchFamily="18" charset="0"/>
                <a:cs typeface="Times New Roman" panose="02020603050405020304" pitchFamily="18" charset="0"/>
              </a:rPr>
              <a:t>Gontor</a:t>
            </a:r>
            <a:endParaRPr lang="en-ID" sz="20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pPr algn="ctr"/>
            <a:r>
              <a:rPr lang="en-US" b="1" dirty="0">
                <a:solidFill>
                  <a:schemeClr val="bg1"/>
                </a:solidFill>
                <a:latin typeface="Times New Roman" panose="02020603050405020304" pitchFamily="18" charset="0"/>
                <a:cs typeface="Times New Roman" panose="02020603050405020304" pitchFamily="18" charset="0"/>
              </a:rPr>
              <a:t>LITERATURE REVIEW</a:t>
            </a:r>
          </a:p>
        </p:txBody>
      </p:sp>
      <p:sp>
        <p:nvSpPr>
          <p:cNvPr id="5" name="Content Placeholder 4"/>
          <p:cNvSpPr>
            <a:spLocks noGrp="1"/>
          </p:cNvSpPr>
          <p:nvPr>
            <p:ph idx="1"/>
          </p:nvPr>
        </p:nvSpPr>
        <p:spPr>
          <a:xfrm>
            <a:off x="579582" y="1376652"/>
            <a:ext cx="10515600" cy="4351338"/>
          </a:xfrm>
        </p:spPr>
        <p:txBody>
          <a:bodyPr>
            <a:normAutofit/>
          </a:bodyPr>
          <a:lstStyle/>
          <a:p>
            <a:pPr marL="0" indent="0" algn="ctr">
              <a:buNone/>
            </a:pPr>
            <a:r>
              <a:rPr lang="en-US" sz="2000" dirty="0">
                <a:solidFill>
                  <a:schemeClr val="bg1"/>
                </a:solidFill>
                <a:latin typeface="Times New Roman" panose="02020603050405020304" pitchFamily="18" charset="0"/>
                <a:cs typeface="Times New Roman" panose="02020603050405020304" pitchFamily="18" charset="0"/>
              </a:rPr>
              <a:t>The acquisition of multiple second languages simultaneously has gained attention in the field of language education, as it presents unique challenges and opportunities for learners. This literature review focuses on the methods and approaches used for teaching two second languages, specifically Arabic and English, simultaneously at </a:t>
            </a:r>
            <a:r>
              <a:rPr lang="en-US" sz="2000" dirty="0" err="1">
                <a:solidFill>
                  <a:schemeClr val="bg1"/>
                </a:solidFill>
                <a:latin typeface="Times New Roman" panose="02020603050405020304" pitchFamily="18" charset="0"/>
                <a:cs typeface="Times New Roman" panose="02020603050405020304" pitchFamily="18" charset="0"/>
              </a:rPr>
              <a:t>Gontor</a:t>
            </a:r>
            <a:r>
              <a:rPr lang="en-US" sz="2000" dirty="0">
                <a:solidFill>
                  <a:schemeClr val="bg1"/>
                </a:solidFill>
                <a:latin typeface="Times New Roman" panose="02020603050405020304" pitchFamily="18" charset="0"/>
                <a:cs typeface="Times New Roman" panose="02020603050405020304" pitchFamily="18" charset="0"/>
              </a:rPr>
              <a:t>, Indonesia. </a:t>
            </a:r>
          </a:p>
          <a:p>
            <a:pPr marL="457200" indent="-457200">
              <a:buAutoNum type="arabicPeriod"/>
            </a:pPr>
            <a:r>
              <a:rPr lang="en-US" dirty="0">
                <a:solidFill>
                  <a:schemeClr val="bg1"/>
                </a:solidFill>
                <a:latin typeface="Times New Roman" panose="02020603050405020304" pitchFamily="18" charset="0"/>
                <a:cs typeface="Times New Roman" panose="02020603050405020304" pitchFamily="18" charset="0"/>
              </a:rPr>
              <a:t>Language learning context in </a:t>
            </a:r>
            <a:r>
              <a:rPr lang="en-US" dirty="0" err="1">
                <a:solidFill>
                  <a:schemeClr val="bg1"/>
                </a:solidFill>
                <a:latin typeface="Times New Roman" panose="02020603050405020304" pitchFamily="18" charset="0"/>
                <a:cs typeface="Times New Roman" panose="02020603050405020304" pitchFamily="18" charset="0"/>
              </a:rPr>
              <a:t>Gontor</a:t>
            </a:r>
            <a:r>
              <a:rPr lang="en-US" dirty="0">
                <a:solidFill>
                  <a:schemeClr val="bg1"/>
                </a:solidFill>
                <a:latin typeface="Times New Roman" panose="02020603050405020304" pitchFamily="18" charset="0"/>
                <a:cs typeface="Times New Roman" panose="02020603050405020304" pitchFamily="18" charset="0"/>
              </a:rPr>
              <a:t>, Indonesia.</a:t>
            </a:r>
          </a:p>
          <a:p>
            <a:pPr marL="457200" indent="-457200">
              <a:buAutoNum type="arabicPeriod"/>
            </a:pPr>
            <a:r>
              <a:rPr lang="en-US" dirty="0">
                <a:solidFill>
                  <a:schemeClr val="bg1"/>
                </a:solidFill>
                <a:latin typeface="Times New Roman" panose="02020603050405020304" pitchFamily="18" charset="0"/>
                <a:cs typeface="Times New Roman" panose="02020603050405020304" pitchFamily="18" charset="0"/>
              </a:rPr>
              <a:t>Bilingual education and it’s challenges.</a:t>
            </a:r>
          </a:p>
          <a:p>
            <a:pPr marL="457200" indent="-457200">
              <a:buAutoNum type="arabicPeriod"/>
            </a:pPr>
            <a:r>
              <a:rPr lang="en-US" dirty="0">
                <a:solidFill>
                  <a:schemeClr val="bg1"/>
                </a:solidFill>
                <a:latin typeface="Times New Roman" panose="02020603050405020304" pitchFamily="18" charset="0"/>
                <a:cs typeface="Times New Roman" panose="02020603050405020304" pitchFamily="18" charset="0"/>
              </a:rPr>
              <a:t>Integrated language instruction.</a:t>
            </a:r>
          </a:p>
          <a:p>
            <a:pPr marL="457200" indent="-457200">
              <a:buAutoNum type="arabicPeriod"/>
            </a:pPr>
            <a:r>
              <a:rPr lang="en-US" dirty="0">
                <a:solidFill>
                  <a:schemeClr val="bg1"/>
                </a:solidFill>
                <a:latin typeface="Times New Roman" panose="02020603050405020304" pitchFamily="18" charset="0"/>
                <a:cs typeface="Times New Roman" panose="02020603050405020304" pitchFamily="18" charset="0"/>
              </a:rPr>
              <a:t>Language learning strategies.</a:t>
            </a:r>
          </a:p>
          <a:p>
            <a:pPr marL="457200" indent="-457200">
              <a:buAutoNum type="arabicPeriod"/>
            </a:pPr>
            <a:r>
              <a:rPr lang="en-US" dirty="0">
                <a:solidFill>
                  <a:schemeClr val="bg1"/>
                </a:solidFill>
                <a:latin typeface="Times New Roman" panose="02020603050405020304" pitchFamily="18" charset="0"/>
                <a:cs typeface="Times New Roman" panose="02020603050405020304" pitchFamily="18" charset="0"/>
              </a:rPr>
              <a:t>Motivation and attitude.</a:t>
            </a:r>
          </a:p>
          <a:p>
            <a:pPr marL="457200" indent="-457200">
              <a:buAutoNum type="arabicPeriod"/>
            </a:pPr>
            <a:r>
              <a:rPr lang="en-US" dirty="0">
                <a:solidFill>
                  <a:schemeClr val="bg1"/>
                </a:solidFill>
                <a:latin typeface="Times New Roman" panose="02020603050405020304" pitchFamily="18" charset="0"/>
                <a:cs typeface="Times New Roman" panose="02020603050405020304" pitchFamily="18" charset="0"/>
              </a:rPr>
              <a:t>Curriculum and pedagogical approaches.</a:t>
            </a:r>
          </a:p>
        </p:txBody>
      </p:sp>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974436"/>
          </a:xfrm>
        </p:spPr>
        <p:txBody>
          <a:bodyPr>
            <a:normAutofit fontScale="90000"/>
          </a:bodyPr>
          <a:lstStyle/>
          <a:p>
            <a:pPr algn="ctr"/>
            <a:r>
              <a:rPr lang="en-US" b="1" dirty="0">
                <a:solidFill>
                  <a:schemeClr val="bg1"/>
                </a:solidFill>
                <a:latin typeface="+mn-lt"/>
              </a:rPr>
              <a:t>QUALITATIVE METHOD</a:t>
            </a:r>
            <a:br>
              <a:rPr lang="en-US" b="1" dirty="0">
                <a:solidFill>
                  <a:schemeClr val="bg1"/>
                </a:solidFill>
                <a:latin typeface="+mn-lt"/>
              </a:rPr>
            </a:br>
            <a:r>
              <a:rPr lang="en-US" b="1" dirty="0">
                <a:solidFill>
                  <a:schemeClr val="bg1"/>
                </a:solidFill>
                <a:latin typeface="+mn-lt"/>
              </a:rPr>
              <a:t>Miles and Huberman (1994)</a:t>
            </a:r>
          </a:p>
        </p:txBody>
      </p:sp>
      <p:graphicFrame>
        <p:nvGraphicFramePr>
          <p:cNvPr id="7" name="Diagram 6"/>
          <p:cNvGraphicFramePr/>
          <p:nvPr>
            <p:extLst>
              <p:ext uri="{D42A27DB-BD31-4B8C-83A1-F6EECF244321}">
                <p14:modId xmlns:p14="http://schemas.microsoft.com/office/powerpoint/2010/main" val="3797964502"/>
              </p:ext>
            </p:extLst>
          </p:nvPr>
        </p:nvGraphicFramePr>
        <p:xfrm>
          <a:off x="875832" y="1430911"/>
          <a:ext cx="10041082" cy="3581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Circular Arrow 10"/>
          <p:cNvSpPr/>
          <p:nvPr/>
        </p:nvSpPr>
        <p:spPr>
          <a:xfrm flipV="1">
            <a:off x="1749932" y="1998807"/>
            <a:ext cx="2767012" cy="2614035"/>
          </a:xfrm>
          <a:prstGeom prst="circularArrow">
            <a:avLst>
              <a:gd name="adj1" fmla="val 2271"/>
              <a:gd name="adj2" fmla="val 273786"/>
              <a:gd name="adj3" fmla="val 19550703"/>
              <a:gd name="adj4" fmla="val 12575511"/>
              <a:gd name="adj5" fmla="val 265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ID"/>
          </a:p>
        </p:txBody>
      </p:sp>
      <p:sp>
        <p:nvSpPr>
          <p:cNvPr id="12" name="Circular Arrow 11"/>
          <p:cNvSpPr/>
          <p:nvPr/>
        </p:nvSpPr>
        <p:spPr>
          <a:xfrm rot="21218136" flipV="1">
            <a:off x="1112009" y="270163"/>
            <a:ext cx="7216268" cy="4662343"/>
          </a:xfrm>
          <a:prstGeom prst="circularArrow">
            <a:avLst>
              <a:gd name="adj1" fmla="val 2271"/>
              <a:gd name="adj2" fmla="val 273786"/>
              <a:gd name="adj3" fmla="val 19550703"/>
              <a:gd name="adj4" fmla="val 11703561"/>
              <a:gd name="adj5" fmla="val 265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ID"/>
          </a:p>
        </p:txBody>
      </p:sp>
      <p:cxnSp>
        <p:nvCxnSpPr>
          <p:cNvPr id="15" name="Straight Arrow Connector 14"/>
          <p:cNvCxnSpPr/>
          <p:nvPr/>
        </p:nvCxnSpPr>
        <p:spPr>
          <a:xfrm flipV="1">
            <a:off x="5362522" y="3136067"/>
            <a:ext cx="949719" cy="171089"/>
          </a:xfrm>
          <a:prstGeom prst="straightConnector1">
            <a:avLst/>
          </a:prstGeom>
          <a:ln>
            <a:solidFill>
              <a:schemeClr val="bg1"/>
            </a:solidFill>
            <a:headEnd type="arrow" w="med" len="med"/>
            <a:tailEnd type="arrow" w="med" len="med"/>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flipV="1">
            <a:off x="8203046" y="3234780"/>
            <a:ext cx="758390" cy="123176"/>
          </a:xfrm>
          <a:prstGeom prst="straightConnector1">
            <a:avLst/>
          </a:prstGeom>
          <a:ln>
            <a:solidFill>
              <a:schemeClr val="bg1"/>
            </a:solidFill>
            <a:headEnd type="arrow" w="med" len="med"/>
            <a:tailEnd type="arrow" w="med" len="med"/>
          </a:ln>
        </p:spPr>
        <p:style>
          <a:lnRef idx="3">
            <a:schemeClr val="dk1"/>
          </a:lnRef>
          <a:fillRef idx="0">
            <a:schemeClr val="dk1"/>
          </a:fillRef>
          <a:effectRef idx="2">
            <a:schemeClr val="dk1"/>
          </a:effectRef>
          <a:fontRef idx="minor">
            <a:schemeClr val="tx1"/>
          </a:fontRef>
        </p:style>
      </p:cxnSp>
      <p:sp>
        <p:nvSpPr>
          <p:cNvPr id="21" name="Curved Left Arrow 20"/>
          <p:cNvSpPr/>
          <p:nvPr/>
        </p:nvSpPr>
        <p:spPr>
          <a:xfrm rot="16200000" flipV="1">
            <a:off x="2818756" y="1491188"/>
            <a:ext cx="458226" cy="1473462"/>
          </a:xfrm>
          <a:prstGeom prst="curvedLeftArrow">
            <a:avLst>
              <a:gd name="adj1" fmla="val 9691"/>
              <a:gd name="adj2" fmla="val 39612"/>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pPr algn="ctr"/>
            <a:r>
              <a:rPr lang="en-US" b="1" dirty="0">
                <a:solidFill>
                  <a:schemeClr val="bg1"/>
                </a:solidFill>
                <a:latin typeface="Times New Roman" panose="02020603050405020304" pitchFamily="18" charset="0"/>
                <a:cs typeface="Times New Roman" panose="02020603050405020304" pitchFamily="18" charset="0"/>
              </a:rPr>
              <a:t>FINDING AND DISCUSSION</a:t>
            </a:r>
          </a:p>
        </p:txBody>
      </p:sp>
      <p:sp>
        <p:nvSpPr>
          <p:cNvPr id="7" name="TextBox 6">
            <a:extLst>
              <a:ext uri="{FF2B5EF4-FFF2-40B4-BE49-F238E27FC236}">
                <a16:creationId xmlns:a16="http://schemas.microsoft.com/office/drawing/2014/main" id="{3244518E-0A68-4734-7EC2-DAB53D1CAAC5}"/>
              </a:ext>
            </a:extLst>
          </p:cNvPr>
          <p:cNvSpPr txBox="1"/>
          <p:nvPr/>
        </p:nvSpPr>
        <p:spPr>
          <a:xfrm>
            <a:off x="2161309" y="1565564"/>
            <a:ext cx="7342909" cy="584775"/>
          </a:xfrm>
          <a:prstGeom prst="rect">
            <a:avLst/>
          </a:prstGeom>
          <a:noFill/>
        </p:spPr>
        <p:txBody>
          <a:bodyPr wrap="square" rtlCol="0">
            <a:spAutoFit/>
          </a:bodyPr>
          <a:lstStyle/>
          <a:p>
            <a:pPr algn="ctr"/>
            <a:r>
              <a:rPr lang="en-US" sz="3200" dirty="0">
                <a:solidFill>
                  <a:schemeClr val="bg1"/>
                </a:solidFill>
                <a:latin typeface="Times New Roman" panose="02020603050405020304" pitchFamily="18" charset="0"/>
                <a:cs typeface="Times New Roman" panose="02020603050405020304" pitchFamily="18" charset="0"/>
              </a:rPr>
              <a:t>Language Education </a:t>
            </a:r>
            <a:r>
              <a:rPr lang="en-US" sz="3200" dirty="0" err="1">
                <a:solidFill>
                  <a:schemeClr val="bg1"/>
                </a:solidFill>
                <a:latin typeface="Times New Roman" panose="02020603050405020304" pitchFamily="18" charset="0"/>
                <a:cs typeface="Times New Roman" panose="02020603050405020304" pitchFamily="18" charset="0"/>
              </a:rPr>
              <a:t>Gontor</a:t>
            </a:r>
            <a:endParaRPr lang="en-ID" sz="3200"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68C07C22-554D-165B-582A-CD8BE47BC8EC}"/>
              </a:ext>
            </a:extLst>
          </p:cNvPr>
          <p:cNvSpPr txBox="1"/>
          <p:nvPr/>
        </p:nvSpPr>
        <p:spPr>
          <a:xfrm>
            <a:off x="2549236" y="2150339"/>
            <a:ext cx="7093527" cy="1754326"/>
          </a:xfrm>
          <a:prstGeom prst="rect">
            <a:avLst/>
          </a:prstGeom>
          <a:noFill/>
        </p:spPr>
        <p:txBody>
          <a:bodyPr wrap="square" rtlCol="0">
            <a:spAutoFit/>
          </a:bodyPr>
          <a:lstStyle/>
          <a:p>
            <a:pPr algn="ctr"/>
            <a:r>
              <a:rPr lang="ar-SA" sz="5400" dirty="0">
                <a:solidFill>
                  <a:schemeClr val="bg1"/>
                </a:solidFill>
                <a:latin typeface="Traditional Arabic" panose="02020603050405020304" pitchFamily="18" charset="-78"/>
                <a:cs typeface="Traditional Arabic" panose="02020603050405020304" pitchFamily="18" charset="-78"/>
              </a:rPr>
              <a:t>اللغة تاج المعهد</a:t>
            </a:r>
            <a:endParaRPr lang="en-US" sz="5400" dirty="0">
              <a:solidFill>
                <a:schemeClr val="bg1"/>
              </a:solidFill>
              <a:latin typeface="Traditional Arabic" panose="02020603050405020304" pitchFamily="18" charset="-78"/>
              <a:cs typeface="Traditional Arabic" panose="02020603050405020304" pitchFamily="18" charset="-78"/>
            </a:endParaRPr>
          </a:p>
          <a:p>
            <a:pPr algn="ctr"/>
            <a:r>
              <a:rPr lang="en-US" sz="5400" dirty="0">
                <a:solidFill>
                  <a:schemeClr val="bg1"/>
                </a:solidFill>
                <a:latin typeface="Traditional Arabic" panose="02020603050405020304" pitchFamily="18" charset="-78"/>
                <a:cs typeface="Traditional Arabic" panose="02020603050405020304" pitchFamily="18" charset="-78"/>
              </a:rPr>
              <a:t>Language Is Our Crown</a:t>
            </a:r>
            <a:endParaRPr lang="en-ID" sz="5400" dirty="0">
              <a:solidFill>
                <a:schemeClr val="bg1"/>
              </a:solidFill>
              <a:latin typeface="Traditional Arabic" panose="02020603050405020304" pitchFamily="18" charset="-78"/>
              <a:cs typeface="Traditional Arabic" panose="02020603050405020304" pitchFamily="18" charset="-78"/>
            </a:endParaRPr>
          </a:p>
        </p:txBody>
      </p:sp>
      <p:sp>
        <p:nvSpPr>
          <p:cNvPr id="9" name="TextBox 8">
            <a:extLst>
              <a:ext uri="{FF2B5EF4-FFF2-40B4-BE49-F238E27FC236}">
                <a16:creationId xmlns:a16="http://schemas.microsoft.com/office/drawing/2014/main" id="{58526F7D-5141-CA77-E522-E77FE1570575}"/>
              </a:ext>
            </a:extLst>
          </p:cNvPr>
          <p:cNvSpPr txBox="1"/>
          <p:nvPr/>
        </p:nvSpPr>
        <p:spPr>
          <a:xfrm>
            <a:off x="579582" y="4547472"/>
            <a:ext cx="4435763" cy="830997"/>
          </a:xfrm>
          <a:prstGeom prst="rect">
            <a:avLst/>
          </a:prstGeom>
          <a:noFill/>
        </p:spPr>
        <p:txBody>
          <a:bodyPr wrap="square" rtlCol="0">
            <a:spAutoFit/>
          </a:bodyPr>
          <a:lstStyle/>
          <a:p>
            <a:pPr algn="ctr"/>
            <a:r>
              <a:rPr lang="en-US" sz="4800" dirty="0">
                <a:solidFill>
                  <a:schemeClr val="bg1"/>
                </a:solidFill>
                <a:latin typeface="Times New Roman" panose="02020603050405020304" pitchFamily="18" charset="0"/>
                <a:cs typeface="Times New Roman" panose="02020603050405020304" pitchFamily="18" charset="0"/>
              </a:rPr>
              <a:t>Intra-Curricular</a:t>
            </a:r>
            <a:endParaRPr lang="en-ID" sz="4800" dirty="0">
              <a:solidFill>
                <a:schemeClr val="bg1"/>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7FAF54DA-D411-07CE-DAA4-72312900794A}"/>
              </a:ext>
            </a:extLst>
          </p:cNvPr>
          <p:cNvSpPr txBox="1"/>
          <p:nvPr/>
        </p:nvSpPr>
        <p:spPr>
          <a:xfrm>
            <a:off x="6802581" y="4511422"/>
            <a:ext cx="4641273" cy="830997"/>
          </a:xfrm>
          <a:prstGeom prst="rect">
            <a:avLst/>
          </a:prstGeom>
          <a:noFill/>
        </p:spPr>
        <p:txBody>
          <a:bodyPr wrap="square" rtlCol="0">
            <a:spAutoFit/>
          </a:bodyPr>
          <a:lstStyle/>
          <a:p>
            <a:pPr algn="ctr"/>
            <a:r>
              <a:rPr lang="en-US" sz="4800" dirty="0">
                <a:solidFill>
                  <a:schemeClr val="bg1"/>
                </a:solidFill>
                <a:latin typeface="Times New Roman" panose="02020603050405020304" pitchFamily="18" charset="0"/>
                <a:cs typeface="Times New Roman" panose="02020603050405020304" pitchFamily="18" charset="0"/>
              </a:rPr>
              <a:t>Extra-Curricular</a:t>
            </a:r>
            <a:endParaRPr lang="en-ID" sz="4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995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pPr algn="ctr"/>
            <a:r>
              <a:rPr lang="en-US" b="1" dirty="0">
                <a:solidFill>
                  <a:schemeClr val="bg1"/>
                </a:solidFill>
                <a:latin typeface="Times New Roman" panose="02020603050405020304" pitchFamily="18" charset="0"/>
                <a:cs typeface="Times New Roman" panose="02020603050405020304" pitchFamily="18" charset="0"/>
              </a:rPr>
              <a:t>FINDING AND DISCUSSION</a:t>
            </a:r>
          </a:p>
        </p:txBody>
      </p:sp>
      <p:sp>
        <p:nvSpPr>
          <p:cNvPr id="3" name="Rectangle 2">
            <a:extLst>
              <a:ext uri="{FF2B5EF4-FFF2-40B4-BE49-F238E27FC236}">
                <a16:creationId xmlns:a16="http://schemas.microsoft.com/office/drawing/2014/main" id="{5526262D-3300-93DA-AB74-B79468A99DB9}"/>
              </a:ext>
            </a:extLst>
          </p:cNvPr>
          <p:cNvSpPr/>
          <p:nvPr/>
        </p:nvSpPr>
        <p:spPr>
          <a:xfrm>
            <a:off x="3572719" y="1420561"/>
            <a:ext cx="5046562" cy="810228"/>
          </a:xfrm>
          <a:prstGeom prst="rect">
            <a:avLst/>
          </a:prstGeom>
          <a:ln w="5715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ID"/>
          </a:p>
        </p:txBody>
      </p:sp>
      <p:sp>
        <p:nvSpPr>
          <p:cNvPr id="6" name="TextBox 5">
            <a:extLst>
              <a:ext uri="{FF2B5EF4-FFF2-40B4-BE49-F238E27FC236}">
                <a16:creationId xmlns:a16="http://schemas.microsoft.com/office/drawing/2014/main" id="{BCFCAA24-8457-1423-1AD8-E2DBE0ED5364}"/>
              </a:ext>
            </a:extLst>
          </p:cNvPr>
          <p:cNvSpPr txBox="1"/>
          <p:nvPr/>
        </p:nvSpPr>
        <p:spPr>
          <a:xfrm>
            <a:off x="3568979" y="1460782"/>
            <a:ext cx="5050302" cy="707886"/>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Intra-Curricular</a:t>
            </a:r>
            <a:endParaRPr lang="en-ID" sz="40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25DCC5C9-4744-6CA7-12CD-DA6A0CDB35CF}"/>
              </a:ext>
            </a:extLst>
          </p:cNvPr>
          <p:cNvSpPr txBox="1"/>
          <p:nvPr/>
        </p:nvSpPr>
        <p:spPr>
          <a:xfrm>
            <a:off x="3282461" y="2405575"/>
            <a:ext cx="5627077" cy="523220"/>
          </a:xfrm>
          <a:prstGeom prst="rect">
            <a:avLst/>
          </a:prstGeom>
          <a:noFill/>
        </p:spPr>
        <p:txBody>
          <a:bodyPr wrap="square" rtlCol="0">
            <a:spAutoFit/>
          </a:bodyPr>
          <a:lstStyle/>
          <a:p>
            <a:pPr algn="ctr"/>
            <a:r>
              <a:rPr lang="en-US" sz="2800" dirty="0">
                <a:solidFill>
                  <a:schemeClr val="bg1"/>
                </a:solidFill>
                <a:latin typeface="Times New Roman" panose="02020603050405020304" pitchFamily="18" charset="0"/>
                <a:cs typeface="Times New Roman" panose="02020603050405020304" pitchFamily="18" charset="0"/>
              </a:rPr>
              <a:t>KMI Curriculum</a:t>
            </a:r>
            <a:endParaRPr lang="en-ID" sz="2800"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5934AB7F-A92F-F171-8340-6A1A2715B666}"/>
              </a:ext>
            </a:extLst>
          </p:cNvPr>
          <p:cNvSpPr txBox="1"/>
          <p:nvPr/>
        </p:nvSpPr>
        <p:spPr>
          <a:xfrm>
            <a:off x="277139" y="2928795"/>
            <a:ext cx="11633982" cy="2677656"/>
          </a:xfrm>
          <a:prstGeom prst="rect">
            <a:avLst/>
          </a:prstGeom>
          <a:noFill/>
        </p:spPr>
        <p:txBody>
          <a:bodyPr wrap="square" rtlCol="0">
            <a:spAutoFit/>
          </a:bodyPr>
          <a:lstStyle/>
          <a:p>
            <a:pPr marL="342900" indent="-342900">
              <a:buFont typeface="Arial" panose="020B0604020202020204" pitchFamily="34" charset="0"/>
              <a:buChar char="•"/>
            </a:pPr>
            <a:r>
              <a:rPr lang="en-US" sz="2800" dirty="0">
                <a:solidFill>
                  <a:schemeClr val="bg1"/>
                </a:solidFill>
                <a:latin typeface="Times New Roman" panose="02020603050405020304" pitchFamily="18" charset="0"/>
                <a:cs typeface="Times New Roman" panose="02020603050405020304" pitchFamily="18" charset="0"/>
              </a:rPr>
              <a:t>a 6 year </a:t>
            </a:r>
            <a:r>
              <a:rPr lang="en-US" sz="2800" dirty="0" err="1">
                <a:solidFill>
                  <a:schemeClr val="bg1"/>
                </a:solidFill>
                <a:latin typeface="Times New Roman" panose="02020603050405020304" pitchFamily="18" charset="0"/>
                <a:cs typeface="Times New Roman" panose="02020603050405020304" pitchFamily="18" charset="0"/>
              </a:rPr>
              <a:t>programme</a:t>
            </a:r>
            <a:r>
              <a:rPr lang="en-US" sz="2800" dirty="0">
                <a:solidFill>
                  <a:schemeClr val="bg1"/>
                </a:solidFill>
                <a:latin typeface="Times New Roman" panose="02020603050405020304" pitchFamily="18" charset="0"/>
                <a:cs typeface="Times New Roman" panose="02020603050405020304" pitchFamily="18" charset="0"/>
              </a:rPr>
              <a:t> equivalent to a secondary school.</a:t>
            </a:r>
          </a:p>
          <a:p>
            <a:pPr marL="342900" indent="-342900">
              <a:buFont typeface="Arial" panose="020B0604020202020204" pitchFamily="34" charset="0"/>
              <a:buChar char="•"/>
            </a:pPr>
            <a:r>
              <a:rPr lang="en-US" sz="2800" dirty="0">
                <a:solidFill>
                  <a:schemeClr val="bg1"/>
                </a:solidFill>
                <a:latin typeface="Times New Roman" panose="02020603050405020304" pitchFamily="18" charset="0"/>
                <a:cs typeface="Times New Roman" panose="02020603050405020304" pitchFamily="18" charset="0"/>
              </a:rPr>
              <a:t>There is also an intensive 4 year </a:t>
            </a:r>
            <a:r>
              <a:rPr lang="en-US" sz="2800" dirty="0" err="1">
                <a:solidFill>
                  <a:schemeClr val="bg1"/>
                </a:solidFill>
                <a:latin typeface="Times New Roman" panose="02020603050405020304" pitchFamily="18" charset="0"/>
                <a:cs typeface="Times New Roman" panose="02020603050405020304" pitchFamily="18" charset="0"/>
              </a:rPr>
              <a:t>programe</a:t>
            </a:r>
            <a:r>
              <a:rPr lang="en-US" sz="2800" dirty="0">
                <a:solidFill>
                  <a:schemeClr val="bg1"/>
                </a:solidFill>
                <a:latin typeface="Times New Roman" panose="02020603050405020304" pitchFamily="18" charset="0"/>
                <a:cs typeface="Times New Roman" panose="02020603050405020304" pitchFamily="18" charset="0"/>
              </a:rPr>
              <a:t> for junior high school graduates.</a:t>
            </a:r>
          </a:p>
          <a:p>
            <a:pPr marL="342900" indent="-342900">
              <a:buFont typeface="Arial" panose="020B0604020202020204" pitchFamily="34" charset="0"/>
              <a:buChar char="•"/>
            </a:pPr>
            <a:r>
              <a:rPr lang="en-US" sz="2800" dirty="0">
                <a:solidFill>
                  <a:schemeClr val="bg1"/>
                </a:solidFill>
                <a:latin typeface="Times New Roman" panose="02020603050405020304" pitchFamily="18" charset="0"/>
                <a:cs typeface="Times New Roman" panose="02020603050405020304" pitchFamily="18" charset="0"/>
              </a:rPr>
              <a:t>7 </a:t>
            </a:r>
            <a:r>
              <a:rPr lang="en-US" sz="2800" dirty="0" err="1">
                <a:solidFill>
                  <a:schemeClr val="bg1"/>
                </a:solidFill>
                <a:latin typeface="Times New Roman" panose="02020603050405020304" pitchFamily="18" charset="0"/>
                <a:cs typeface="Times New Roman" panose="02020603050405020304" pitchFamily="18" charset="0"/>
              </a:rPr>
              <a:t>a.m</a:t>
            </a:r>
            <a:r>
              <a:rPr lang="en-US" sz="2800" dirty="0">
                <a:solidFill>
                  <a:schemeClr val="bg1"/>
                </a:solidFill>
                <a:latin typeface="Times New Roman" panose="02020603050405020304" pitchFamily="18" charset="0"/>
                <a:cs typeface="Times New Roman" panose="02020603050405020304" pitchFamily="18" charset="0"/>
              </a:rPr>
              <a:t> to 12:15 </a:t>
            </a:r>
            <a:r>
              <a:rPr lang="en-US" sz="2800" dirty="0" err="1">
                <a:solidFill>
                  <a:schemeClr val="bg1"/>
                </a:solidFill>
                <a:latin typeface="Times New Roman" panose="02020603050405020304" pitchFamily="18" charset="0"/>
                <a:cs typeface="Times New Roman" panose="02020603050405020304" pitchFamily="18" charset="0"/>
              </a:rPr>
              <a:t>p.m</a:t>
            </a:r>
            <a:r>
              <a:rPr lang="en-US" sz="2800" dirty="0">
                <a:solidFill>
                  <a:schemeClr val="bg1"/>
                </a:solidFill>
                <a:latin typeface="Times New Roman" panose="02020603050405020304" pitchFamily="18" charset="0"/>
                <a:cs typeface="Times New Roman" panose="02020603050405020304" pitchFamily="18" charset="0"/>
              </a:rPr>
              <a:t>, Saturday-Thursday</a:t>
            </a:r>
          </a:p>
          <a:p>
            <a:pPr marL="342900" indent="-342900">
              <a:buFont typeface="Arial" panose="020B0604020202020204" pitchFamily="34" charset="0"/>
              <a:buChar char="•"/>
            </a:pPr>
            <a:r>
              <a:rPr lang="en-US" sz="2800" dirty="0">
                <a:solidFill>
                  <a:schemeClr val="bg1"/>
                </a:solidFill>
                <a:latin typeface="Times New Roman" panose="02020603050405020304" pitchFamily="18" charset="0"/>
                <a:cs typeface="Times New Roman" panose="02020603050405020304" pitchFamily="18" charset="0"/>
              </a:rPr>
              <a:t>All lessons are either in Arabic and English.</a:t>
            </a:r>
          </a:p>
          <a:p>
            <a:pPr marL="342900" indent="-342900">
              <a:buFont typeface="Arial" panose="020B0604020202020204" pitchFamily="34" charset="0"/>
              <a:buChar char="•"/>
            </a:pPr>
            <a:r>
              <a:rPr lang="en-US" sz="2800" dirty="0">
                <a:solidFill>
                  <a:schemeClr val="bg1"/>
                </a:solidFill>
                <a:latin typeface="Times New Roman" panose="02020603050405020304" pitchFamily="18" charset="0"/>
                <a:cs typeface="Times New Roman" panose="02020603050405020304" pitchFamily="18" charset="0"/>
              </a:rPr>
              <a:t>The language teaching basically uses a modified direct method</a:t>
            </a:r>
          </a:p>
          <a:p>
            <a:pPr marL="342900" indent="-342900">
              <a:buFont typeface="Arial" panose="020B0604020202020204" pitchFamily="34" charset="0"/>
              <a:buChar char="•"/>
            </a:pPr>
            <a:r>
              <a:rPr lang="en-US" sz="2800" dirty="0">
                <a:solidFill>
                  <a:schemeClr val="bg1"/>
                </a:solidFill>
                <a:latin typeface="Times New Roman" panose="02020603050405020304" pitchFamily="18" charset="0"/>
                <a:cs typeface="Times New Roman" panose="02020603050405020304" pitchFamily="18" charset="0"/>
              </a:rPr>
              <a:t>Grammar, </a:t>
            </a:r>
            <a:r>
              <a:rPr lang="en-US" sz="2800" dirty="0" err="1">
                <a:solidFill>
                  <a:schemeClr val="bg1"/>
                </a:solidFill>
                <a:latin typeface="Times New Roman" panose="02020603050405020304" pitchFamily="18" charset="0"/>
                <a:cs typeface="Times New Roman" panose="02020603050405020304" pitchFamily="18" charset="0"/>
              </a:rPr>
              <a:t>Nahwu</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Sharf</a:t>
            </a:r>
            <a:r>
              <a:rPr lang="en-US" sz="2800" dirty="0">
                <a:solidFill>
                  <a:schemeClr val="bg1"/>
                </a:solidFill>
                <a:latin typeface="Times New Roman" panose="02020603050405020304" pitchFamily="18" charset="0"/>
                <a:cs typeface="Times New Roman" panose="02020603050405020304" pitchFamily="18" charset="0"/>
              </a:rPr>
              <a:t>, </a:t>
            </a:r>
            <a:r>
              <a:rPr lang="ar-SA" sz="2800" dirty="0">
                <a:solidFill>
                  <a:schemeClr val="bg1"/>
                </a:solidFill>
                <a:latin typeface="Times New Roman" panose="02020603050405020304" pitchFamily="18" charset="0"/>
                <a:cs typeface="Times New Roman" panose="02020603050405020304" pitchFamily="18" charset="0"/>
              </a:rPr>
              <a:t>القراءة الرشيدة</a:t>
            </a:r>
            <a:r>
              <a:rPr lang="en-US" sz="2800" dirty="0">
                <a:solidFill>
                  <a:schemeClr val="bg1"/>
                </a:solidFill>
                <a:latin typeface="Times New Roman" panose="02020603050405020304" pitchFamily="18" charset="0"/>
                <a:cs typeface="Times New Roman" panose="02020603050405020304" pitchFamily="18" charset="0"/>
              </a:rPr>
              <a:t>, and the Berlitz book.</a:t>
            </a:r>
            <a:endParaRPr lang="en-ID"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8702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571704"/>
            <a:ext cx="10515600" cy="573088"/>
          </a:xfrm>
        </p:spPr>
        <p:txBody>
          <a:bodyPr>
            <a:normAutofit fontScale="90000"/>
          </a:bodyPr>
          <a:lstStyle/>
          <a:p>
            <a:pPr algn="ctr"/>
            <a:r>
              <a:rPr lang="en-US" b="1" dirty="0">
                <a:solidFill>
                  <a:schemeClr val="bg1"/>
                </a:solidFill>
                <a:latin typeface="Times New Roman" panose="02020603050405020304" pitchFamily="18" charset="0"/>
                <a:cs typeface="Times New Roman" panose="02020603050405020304" pitchFamily="18" charset="0"/>
              </a:rPr>
              <a:t>FINDING AND DISCUSSION</a:t>
            </a:r>
          </a:p>
        </p:txBody>
      </p:sp>
      <p:sp>
        <p:nvSpPr>
          <p:cNvPr id="3" name="Rectangle 2">
            <a:extLst>
              <a:ext uri="{FF2B5EF4-FFF2-40B4-BE49-F238E27FC236}">
                <a16:creationId xmlns:a16="http://schemas.microsoft.com/office/drawing/2014/main" id="{5526262D-3300-93DA-AB74-B79468A99DB9}"/>
              </a:ext>
            </a:extLst>
          </p:cNvPr>
          <p:cNvSpPr/>
          <p:nvPr/>
        </p:nvSpPr>
        <p:spPr>
          <a:xfrm>
            <a:off x="3568979" y="1121614"/>
            <a:ext cx="5046562" cy="810228"/>
          </a:xfrm>
          <a:prstGeom prst="rect">
            <a:avLst/>
          </a:prstGeom>
          <a:ln w="5715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ID"/>
          </a:p>
        </p:txBody>
      </p:sp>
      <p:sp>
        <p:nvSpPr>
          <p:cNvPr id="6" name="TextBox 5">
            <a:extLst>
              <a:ext uri="{FF2B5EF4-FFF2-40B4-BE49-F238E27FC236}">
                <a16:creationId xmlns:a16="http://schemas.microsoft.com/office/drawing/2014/main" id="{BCFCAA24-8457-1423-1AD8-E2DBE0ED5364}"/>
              </a:ext>
            </a:extLst>
          </p:cNvPr>
          <p:cNvSpPr txBox="1"/>
          <p:nvPr/>
        </p:nvSpPr>
        <p:spPr>
          <a:xfrm>
            <a:off x="3568979" y="1121614"/>
            <a:ext cx="5050302" cy="707886"/>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Extra-Curricular</a:t>
            </a:r>
            <a:endParaRPr lang="en-ID" sz="40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0D92EC5B-DDB2-600F-584A-7A9F943218DC}"/>
              </a:ext>
            </a:extLst>
          </p:cNvPr>
          <p:cNvSpPr txBox="1"/>
          <p:nvPr/>
        </p:nvSpPr>
        <p:spPr>
          <a:xfrm>
            <a:off x="2486911" y="1911852"/>
            <a:ext cx="7210697" cy="461665"/>
          </a:xfrm>
          <a:prstGeom prst="rect">
            <a:avLst/>
          </a:prstGeom>
          <a:noFill/>
        </p:spPr>
        <p:txBody>
          <a:bodyPr wrap="square" rtlCol="0">
            <a:spAutoFit/>
          </a:bodyPr>
          <a:lstStyle/>
          <a:p>
            <a:pPr algn="ctr"/>
            <a:r>
              <a:rPr lang="en-US" sz="2400" dirty="0">
                <a:solidFill>
                  <a:schemeClr val="bg1"/>
                </a:solidFill>
                <a:latin typeface="Times New Roman" panose="02020603050405020304" pitchFamily="18" charset="0"/>
                <a:cs typeface="Times New Roman" panose="02020603050405020304" pitchFamily="18" charset="0"/>
              </a:rPr>
              <a:t>In dormitories and all around the campus</a:t>
            </a:r>
            <a:endParaRPr lang="en-ID" sz="2400" dirty="0">
              <a:solidFill>
                <a:schemeClr val="bg1"/>
              </a:solidFill>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BDF1F012-C2A8-3F2A-AC8F-374982F60E5F}"/>
              </a:ext>
            </a:extLst>
          </p:cNvPr>
          <p:cNvSpPr/>
          <p:nvPr/>
        </p:nvSpPr>
        <p:spPr>
          <a:xfrm>
            <a:off x="7201140" y="2481752"/>
            <a:ext cx="4826246" cy="813397"/>
          </a:xfrm>
          <a:prstGeom prst="rect">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Times New Roman" panose="02020603050405020304" pitchFamily="18" charset="0"/>
                <a:cs typeface="Times New Roman" panose="02020603050405020304" pitchFamily="18" charset="0"/>
              </a:rPr>
              <a:t>Language Advisory Council (LAC)</a:t>
            </a:r>
          </a:p>
          <a:p>
            <a:pPr algn="ctr"/>
            <a:r>
              <a:rPr lang="en-US" dirty="0">
                <a:latin typeface="Times New Roman" panose="02020603050405020304" pitchFamily="18" charset="0"/>
                <a:cs typeface="Times New Roman" panose="02020603050405020304" pitchFamily="18" charset="0"/>
              </a:rPr>
              <a:t>Teachers</a:t>
            </a:r>
            <a:endParaRPr lang="en-ID" dirty="0">
              <a:latin typeface="Times New Roman" panose="02020603050405020304" pitchFamily="18" charset="0"/>
              <a:cs typeface="Times New Roman" panose="02020603050405020304" pitchFamily="18" charset="0"/>
            </a:endParaRPr>
          </a:p>
        </p:txBody>
      </p:sp>
      <p:sp>
        <p:nvSpPr>
          <p:cNvPr id="9" name="Rectangle 8">
            <a:extLst>
              <a:ext uri="{FF2B5EF4-FFF2-40B4-BE49-F238E27FC236}">
                <a16:creationId xmlns:a16="http://schemas.microsoft.com/office/drawing/2014/main" id="{2AE451D0-C907-4D12-5E38-4A68B15EAEB8}"/>
              </a:ext>
            </a:extLst>
          </p:cNvPr>
          <p:cNvSpPr/>
          <p:nvPr/>
        </p:nvSpPr>
        <p:spPr>
          <a:xfrm>
            <a:off x="7201140" y="3710477"/>
            <a:ext cx="4826246" cy="813397"/>
          </a:xfrm>
          <a:prstGeom prst="rect">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Times New Roman" panose="02020603050405020304" pitchFamily="18" charset="0"/>
                <a:cs typeface="Times New Roman" panose="02020603050405020304" pitchFamily="18" charset="0"/>
              </a:rPr>
              <a:t>Central Language Improvement (CLI)</a:t>
            </a:r>
          </a:p>
          <a:p>
            <a:pPr algn="ctr"/>
            <a:r>
              <a:rPr lang="en-US" dirty="0">
                <a:latin typeface="Times New Roman" panose="02020603050405020304" pitchFamily="18" charset="0"/>
                <a:cs typeface="Times New Roman" panose="02020603050405020304" pitchFamily="18" charset="0"/>
              </a:rPr>
              <a:t>OPPM Student Organization (6</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graders)</a:t>
            </a:r>
            <a:endParaRPr lang="en-ID" dirty="0">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0734E9E7-4CEE-6D13-7F03-1F730F53B685}"/>
              </a:ext>
            </a:extLst>
          </p:cNvPr>
          <p:cNvSpPr/>
          <p:nvPr/>
        </p:nvSpPr>
        <p:spPr>
          <a:xfrm>
            <a:off x="7201140" y="4922989"/>
            <a:ext cx="4826246" cy="813397"/>
          </a:xfrm>
          <a:prstGeom prst="rect">
            <a:avLst/>
          </a:prstGeom>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a:latin typeface="Times New Roman" panose="02020603050405020304" pitchFamily="18" charset="0"/>
                <a:cs typeface="Times New Roman" panose="02020603050405020304" pitchFamily="18" charset="0"/>
              </a:rPr>
              <a:t>Central Language Motivator (CLM)</a:t>
            </a:r>
          </a:p>
          <a:p>
            <a:pPr algn="ctr"/>
            <a:r>
              <a:rPr lang="en-US" sz="2000" dirty="0">
                <a:latin typeface="Times New Roman" panose="02020603050405020304" pitchFamily="18" charset="0"/>
                <a:cs typeface="Times New Roman" panose="02020603050405020304" pitchFamily="18" charset="0"/>
              </a:rPr>
              <a:t>Dormitory managers (5</a:t>
            </a:r>
            <a:r>
              <a:rPr lang="en-US" sz="2000" baseline="30000" dirty="0">
                <a:latin typeface="Times New Roman" panose="02020603050405020304" pitchFamily="18" charset="0"/>
                <a:cs typeface="Times New Roman" panose="02020603050405020304" pitchFamily="18" charset="0"/>
              </a:rPr>
              <a:t>th</a:t>
            </a:r>
            <a:r>
              <a:rPr lang="en-US" sz="2000" dirty="0">
                <a:latin typeface="Times New Roman" panose="02020603050405020304" pitchFamily="18" charset="0"/>
                <a:cs typeface="Times New Roman" panose="02020603050405020304" pitchFamily="18" charset="0"/>
              </a:rPr>
              <a:t> graders)</a:t>
            </a:r>
            <a:endParaRPr lang="en-ID" sz="2000" dirty="0">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EF2D13BA-3CB1-0C7B-316D-49FFF8BBBB1F}"/>
              </a:ext>
            </a:extLst>
          </p:cNvPr>
          <p:cNvSpPr/>
          <p:nvPr/>
        </p:nvSpPr>
        <p:spPr>
          <a:xfrm>
            <a:off x="6881917" y="2455868"/>
            <a:ext cx="45719" cy="38057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3" name="TextBox 12">
            <a:extLst>
              <a:ext uri="{FF2B5EF4-FFF2-40B4-BE49-F238E27FC236}">
                <a16:creationId xmlns:a16="http://schemas.microsoft.com/office/drawing/2014/main" id="{88A0BD52-23D2-0484-C21F-9BB444AA9EFD}"/>
              </a:ext>
            </a:extLst>
          </p:cNvPr>
          <p:cNvSpPr txBox="1"/>
          <p:nvPr/>
        </p:nvSpPr>
        <p:spPr>
          <a:xfrm>
            <a:off x="274320" y="2484657"/>
            <a:ext cx="6334093" cy="3730317"/>
          </a:xfrm>
          <a:prstGeom prst="rect">
            <a:avLst/>
          </a:prstGeom>
          <a:noFill/>
        </p:spPr>
        <p:txBody>
          <a:bodyPr wrap="square" rtlCol="0">
            <a:spAutoFit/>
          </a:bodyPr>
          <a:lstStyle/>
          <a:p>
            <a:pPr>
              <a:lnSpc>
                <a:spcPct val="150000"/>
              </a:lnSpc>
            </a:pPr>
            <a:r>
              <a:rPr lang="en-US" sz="2000" dirty="0">
                <a:solidFill>
                  <a:schemeClr val="bg1"/>
                </a:solidFill>
                <a:latin typeface="Times New Roman" panose="02020603050405020304" pitchFamily="18" charset="0"/>
                <a:cs typeface="Times New Roman" panose="02020603050405020304" pitchFamily="18" charset="0"/>
              </a:rPr>
              <a:t>Disciplines</a:t>
            </a:r>
          </a:p>
          <a:p>
            <a:pPr marL="285750" indent="-285750">
              <a:lnSpc>
                <a:spcPct val="150000"/>
              </a:lnSpc>
              <a:buFont typeface="Arial" panose="020B0604020202020204" pitchFamily="34" charset="0"/>
              <a:buChar char="•"/>
            </a:pPr>
            <a:r>
              <a:rPr lang="en-US" sz="2000" dirty="0">
                <a:solidFill>
                  <a:schemeClr val="bg1"/>
                </a:solidFill>
                <a:latin typeface="Times New Roman" panose="02020603050405020304" pitchFamily="18" charset="0"/>
                <a:cs typeface="Times New Roman" panose="02020603050405020304" pitchFamily="18" charset="0"/>
              </a:rPr>
              <a:t>Everyone in the boarding school must either speak in Arabic and English</a:t>
            </a:r>
            <a:r>
              <a:rPr lang="en-ID" sz="2000" dirty="0">
                <a:solidFill>
                  <a:schemeClr val="bg1"/>
                </a:solidFill>
                <a:latin typeface="Times New Roman" panose="02020603050405020304" pitchFamily="18" charset="0"/>
                <a:cs typeface="Times New Roman" panose="02020603050405020304" pitchFamily="18" charset="0"/>
              </a:rPr>
              <a:t>.</a:t>
            </a:r>
          </a:p>
          <a:p>
            <a:pPr marL="285750" indent="-285750">
              <a:lnSpc>
                <a:spcPct val="150000"/>
              </a:lnSpc>
              <a:buFont typeface="Arial" panose="020B0604020202020204" pitchFamily="34" charset="0"/>
              <a:buChar char="•"/>
            </a:pPr>
            <a:r>
              <a:rPr lang="en-ID" sz="2000" dirty="0">
                <a:solidFill>
                  <a:schemeClr val="bg1"/>
                </a:solidFill>
                <a:latin typeface="Times New Roman" panose="02020603050405020304" pitchFamily="18" charset="0"/>
                <a:cs typeface="Times New Roman" panose="02020603050405020304" pitchFamily="18" charset="0"/>
              </a:rPr>
              <a:t>It is prohibited to speak in first language and also bad language.</a:t>
            </a:r>
          </a:p>
          <a:p>
            <a:pPr marL="285750" indent="-285750">
              <a:lnSpc>
                <a:spcPct val="150000"/>
              </a:lnSpc>
              <a:buFont typeface="Arial" panose="020B0604020202020204" pitchFamily="34" charset="0"/>
              <a:buChar char="•"/>
            </a:pPr>
            <a:r>
              <a:rPr lang="en-ID" sz="2000" dirty="0">
                <a:solidFill>
                  <a:schemeClr val="bg1"/>
                </a:solidFill>
                <a:latin typeface="Times New Roman" panose="02020603050405020304" pitchFamily="18" charset="0"/>
                <a:cs typeface="Times New Roman" panose="02020603050405020304" pitchFamily="18" charset="0"/>
              </a:rPr>
              <a:t>The two weeks regulation.</a:t>
            </a:r>
          </a:p>
          <a:p>
            <a:pPr marL="285750" indent="-285750">
              <a:lnSpc>
                <a:spcPct val="150000"/>
              </a:lnSpc>
              <a:buFont typeface="Arial" panose="020B0604020202020204" pitchFamily="34" charset="0"/>
              <a:buChar char="•"/>
            </a:pPr>
            <a:r>
              <a:rPr lang="en-ID" sz="2000" dirty="0">
                <a:solidFill>
                  <a:schemeClr val="bg1"/>
                </a:solidFill>
                <a:latin typeface="Times New Roman" panose="02020603050405020304" pitchFamily="18" charset="0"/>
                <a:cs typeface="Times New Roman" panose="02020603050405020304" pitchFamily="18" charset="0"/>
              </a:rPr>
              <a:t>Exceptions made only for freshmen (for the first 4 months)</a:t>
            </a:r>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14" name="Arrow: Down 13">
            <a:extLst>
              <a:ext uri="{FF2B5EF4-FFF2-40B4-BE49-F238E27FC236}">
                <a16:creationId xmlns:a16="http://schemas.microsoft.com/office/drawing/2014/main" id="{B3924699-C0A8-F217-B1A8-4D26F5B009DA}"/>
              </a:ext>
            </a:extLst>
          </p:cNvPr>
          <p:cNvSpPr/>
          <p:nvPr/>
        </p:nvSpPr>
        <p:spPr>
          <a:xfrm>
            <a:off x="9522823" y="3411207"/>
            <a:ext cx="182880" cy="151645"/>
          </a:xfrm>
          <a:prstGeom prst="down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5" name="Arrow: Down 14">
            <a:extLst>
              <a:ext uri="{FF2B5EF4-FFF2-40B4-BE49-F238E27FC236}">
                <a16:creationId xmlns:a16="http://schemas.microsoft.com/office/drawing/2014/main" id="{7D59D82B-4A38-1071-F946-71BA88D7B5A8}"/>
              </a:ext>
            </a:extLst>
          </p:cNvPr>
          <p:cNvSpPr/>
          <p:nvPr/>
        </p:nvSpPr>
        <p:spPr>
          <a:xfrm>
            <a:off x="9526330" y="5827128"/>
            <a:ext cx="182880" cy="151645"/>
          </a:xfrm>
          <a:prstGeom prst="down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6" name="Arrow: Down 15">
            <a:extLst>
              <a:ext uri="{FF2B5EF4-FFF2-40B4-BE49-F238E27FC236}">
                <a16:creationId xmlns:a16="http://schemas.microsoft.com/office/drawing/2014/main" id="{80612338-CC47-4475-7282-197ACBECC094}"/>
              </a:ext>
            </a:extLst>
          </p:cNvPr>
          <p:cNvSpPr/>
          <p:nvPr/>
        </p:nvSpPr>
        <p:spPr>
          <a:xfrm>
            <a:off x="9526330" y="4704613"/>
            <a:ext cx="182880" cy="151645"/>
          </a:xfrm>
          <a:prstGeom prst="down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17" name="TextBox 16">
            <a:extLst>
              <a:ext uri="{FF2B5EF4-FFF2-40B4-BE49-F238E27FC236}">
                <a16:creationId xmlns:a16="http://schemas.microsoft.com/office/drawing/2014/main" id="{A47ACB0E-D807-822E-DAB9-028FE5EFDC7E}"/>
              </a:ext>
            </a:extLst>
          </p:cNvPr>
          <p:cNvSpPr txBox="1"/>
          <p:nvPr/>
        </p:nvSpPr>
        <p:spPr>
          <a:xfrm>
            <a:off x="7201140" y="6135501"/>
            <a:ext cx="4716540" cy="400110"/>
          </a:xfrm>
          <a:prstGeom prst="rect">
            <a:avLst/>
          </a:prstGeom>
          <a:noFill/>
        </p:spPr>
        <p:txBody>
          <a:bodyPr wrap="square" rtlCol="0">
            <a:spAutoFit/>
          </a:bodyPr>
          <a:lstStyle/>
          <a:p>
            <a:pPr algn="ctr"/>
            <a:r>
              <a:rPr lang="en-US" sz="2000" dirty="0">
                <a:solidFill>
                  <a:schemeClr val="bg1"/>
                </a:solidFill>
                <a:latin typeface="Times New Roman" panose="02020603050405020304" pitchFamily="18" charset="0"/>
                <a:cs typeface="Times New Roman" panose="02020603050405020304" pitchFamily="18" charset="0"/>
              </a:rPr>
              <a:t>Regular students (1</a:t>
            </a:r>
            <a:r>
              <a:rPr lang="en-US" sz="2000" baseline="30000" dirty="0">
                <a:solidFill>
                  <a:schemeClr val="bg1"/>
                </a:solidFill>
                <a:latin typeface="Times New Roman" panose="02020603050405020304" pitchFamily="18" charset="0"/>
                <a:cs typeface="Times New Roman" panose="02020603050405020304" pitchFamily="18" charset="0"/>
              </a:rPr>
              <a:t>st </a:t>
            </a:r>
            <a:r>
              <a:rPr lang="en-US" sz="2000" dirty="0">
                <a:solidFill>
                  <a:schemeClr val="bg1"/>
                </a:solidFill>
                <a:latin typeface="Times New Roman" panose="02020603050405020304" pitchFamily="18" charset="0"/>
                <a:cs typeface="Times New Roman" panose="02020603050405020304" pitchFamily="18" charset="0"/>
              </a:rPr>
              <a:t>- 4</a:t>
            </a:r>
            <a:r>
              <a:rPr lang="en-US" sz="2000" baseline="30000" dirty="0">
                <a:solidFill>
                  <a:schemeClr val="bg1"/>
                </a:solidFill>
                <a:latin typeface="Times New Roman" panose="02020603050405020304" pitchFamily="18" charset="0"/>
                <a:cs typeface="Times New Roman" panose="02020603050405020304" pitchFamily="18" charset="0"/>
              </a:rPr>
              <a:t>th</a:t>
            </a:r>
            <a:r>
              <a:rPr lang="en-US" sz="2000" dirty="0">
                <a:solidFill>
                  <a:schemeClr val="bg1"/>
                </a:solidFill>
                <a:latin typeface="Times New Roman" panose="02020603050405020304" pitchFamily="18" charset="0"/>
                <a:cs typeface="Times New Roman" panose="02020603050405020304" pitchFamily="18" charset="0"/>
              </a:rPr>
              <a:t> graders)</a:t>
            </a:r>
            <a:endParaRPr lang="en-ID"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6355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1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571704"/>
            <a:ext cx="10515600" cy="573088"/>
          </a:xfrm>
        </p:spPr>
        <p:txBody>
          <a:bodyPr>
            <a:normAutofit fontScale="90000"/>
          </a:bodyPr>
          <a:lstStyle/>
          <a:p>
            <a:pPr algn="ctr"/>
            <a:r>
              <a:rPr lang="en-US" b="1" dirty="0">
                <a:solidFill>
                  <a:schemeClr val="bg1"/>
                </a:solidFill>
                <a:latin typeface="Times New Roman" panose="02020603050405020304" pitchFamily="18" charset="0"/>
                <a:cs typeface="Times New Roman" panose="02020603050405020304" pitchFamily="18" charset="0"/>
              </a:rPr>
              <a:t>FINDING AND DISCUSSION</a:t>
            </a:r>
          </a:p>
        </p:txBody>
      </p:sp>
      <p:sp>
        <p:nvSpPr>
          <p:cNvPr id="3" name="Rectangle 2">
            <a:extLst>
              <a:ext uri="{FF2B5EF4-FFF2-40B4-BE49-F238E27FC236}">
                <a16:creationId xmlns:a16="http://schemas.microsoft.com/office/drawing/2014/main" id="{5526262D-3300-93DA-AB74-B79468A99DB9}"/>
              </a:ext>
            </a:extLst>
          </p:cNvPr>
          <p:cNvSpPr/>
          <p:nvPr/>
        </p:nvSpPr>
        <p:spPr>
          <a:xfrm>
            <a:off x="3568979" y="1121614"/>
            <a:ext cx="5046562" cy="810228"/>
          </a:xfrm>
          <a:prstGeom prst="rect">
            <a:avLst/>
          </a:prstGeom>
          <a:ln w="5715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ID"/>
          </a:p>
        </p:txBody>
      </p:sp>
      <p:sp>
        <p:nvSpPr>
          <p:cNvPr id="6" name="TextBox 5">
            <a:extLst>
              <a:ext uri="{FF2B5EF4-FFF2-40B4-BE49-F238E27FC236}">
                <a16:creationId xmlns:a16="http://schemas.microsoft.com/office/drawing/2014/main" id="{BCFCAA24-8457-1423-1AD8-E2DBE0ED5364}"/>
              </a:ext>
            </a:extLst>
          </p:cNvPr>
          <p:cNvSpPr txBox="1"/>
          <p:nvPr/>
        </p:nvSpPr>
        <p:spPr>
          <a:xfrm>
            <a:off x="3568979" y="1121614"/>
            <a:ext cx="5050302" cy="707886"/>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Extra-Curricular</a:t>
            </a:r>
            <a:endParaRPr lang="en-ID" sz="40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0D92EC5B-DDB2-600F-584A-7A9F943218DC}"/>
              </a:ext>
            </a:extLst>
          </p:cNvPr>
          <p:cNvSpPr txBox="1"/>
          <p:nvPr/>
        </p:nvSpPr>
        <p:spPr>
          <a:xfrm>
            <a:off x="2486911" y="1911852"/>
            <a:ext cx="7210697" cy="461665"/>
          </a:xfrm>
          <a:prstGeom prst="rect">
            <a:avLst/>
          </a:prstGeom>
          <a:noFill/>
        </p:spPr>
        <p:txBody>
          <a:bodyPr wrap="square" rtlCol="0">
            <a:spAutoFit/>
          </a:bodyPr>
          <a:lstStyle/>
          <a:p>
            <a:pPr algn="ctr"/>
            <a:r>
              <a:rPr lang="en-US" sz="2400" dirty="0">
                <a:solidFill>
                  <a:schemeClr val="bg1"/>
                </a:solidFill>
                <a:latin typeface="Times New Roman" panose="02020603050405020304" pitchFamily="18" charset="0"/>
                <a:cs typeface="Times New Roman" panose="02020603050405020304" pitchFamily="18" charset="0"/>
              </a:rPr>
              <a:t>In dormitories and all around the campus</a:t>
            </a:r>
            <a:endParaRPr lang="en-ID" sz="2400" dirty="0">
              <a:solidFill>
                <a:schemeClr val="bg1"/>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88A0BD52-23D2-0484-C21F-9BB444AA9EFD}"/>
              </a:ext>
            </a:extLst>
          </p:cNvPr>
          <p:cNvSpPr txBox="1"/>
          <p:nvPr/>
        </p:nvSpPr>
        <p:spPr>
          <a:xfrm>
            <a:off x="274320" y="2484657"/>
            <a:ext cx="4428309" cy="3349956"/>
          </a:xfrm>
          <a:prstGeom prst="rect">
            <a:avLst/>
          </a:prstGeom>
          <a:noFill/>
        </p:spPr>
        <p:txBody>
          <a:bodyPr wrap="square" rtlCol="0">
            <a:spAutoFit/>
          </a:bodyPr>
          <a:lstStyle/>
          <a:p>
            <a:pPr algn="r">
              <a:lnSpc>
                <a:spcPct val="150000"/>
              </a:lnSpc>
            </a:pPr>
            <a:endParaRPr lang="en-US" sz="2400" dirty="0">
              <a:solidFill>
                <a:schemeClr val="bg1"/>
              </a:solidFill>
              <a:latin typeface="Times New Roman" panose="02020603050405020304" pitchFamily="18" charset="0"/>
              <a:cs typeface="Times New Roman" panose="02020603050405020304" pitchFamily="18" charset="0"/>
            </a:endParaRPr>
          </a:p>
          <a:p>
            <a:pPr algn="ctr">
              <a:lnSpc>
                <a:spcPct val="150000"/>
              </a:lnSpc>
            </a:pPr>
            <a:r>
              <a:rPr lang="en-US" sz="2400" dirty="0">
                <a:solidFill>
                  <a:schemeClr val="bg1"/>
                </a:solidFill>
                <a:latin typeface="Times New Roman" panose="02020603050405020304" pitchFamily="18" charset="0"/>
                <a:cs typeface="Times New Roman" panose="02020603050405020304" pitchFamily="18" charset="0"/>
              </a:rPr>
              <a:t>Dormitory</a:t>
            </a:r>
          </a:p>
          <a:p>
            <a:pPr marL="342900" indent="-342900">
              <a:lnSpc>
                <a:spcPct val="150000"/>
              </a:lnSpc>
              <a:buFont typeface="Arial" panose="020B0604020202020204" pitchFamily="34" charset="0"/>
              <a:buChar char="•"/>
            </a:pPr>
            <a:r>
              <a:rPr lang="en-US" sz="2400" dirty="0">
                <a:solidFill>
                  <a:schemeClr val="bg1"/>
                </a:solidFill>
                <a:latin typeface="Times New Roman" panose="02020603050405020304" pitchFamily="18" charset="0"/>
                <a:cs typeface="Times New Roman" panose="02020603050405020304" pitchFamily="18" charset="0"/>
              </a:rPr>
              <a:t>Morning vocabularies</a:t>
            </a:r>
          </a:p>
          <a:p>
            <a:pPr marL="342900" indent="-342900">
              <a:lnSpc>
                <a:spcPct val="150000"/>
              </a:lnSpc>
              <a:buFont typeface="Arial" panose="020B0604020202020204" pitchFamily="34" charset="0"/>
              <a:buChar char="•"/>
            </a:pPr>
            <a:r>
              <a:rPr lang="en-US" sz="2400" dirty="0">
                <a:solidFill>
                  <a:schemeClr val="bg1"/>
                </a:solidFill>
                <a:latin typeface="Times New Roman" panose="02020603050405020304" pitchFamily="18" charset="0"/>
                <a:cs typeface="Times New Roman" panose="02020603050405020304" pitchFamily="18" charset="0"/>
              </a:rPr>
              <a:t>Pocket notebook</a:t>
            </a:r>
          </a:p>
          <a:p>
            <a:pPr marL="342900" indent="-342900">
              <a:lnSpc>
                <a:spcPct val="150000"/>
              </a:lnSpc>
              <a:buFont typeface="Arial" panose="020B0604020202020204" pitchFamily="34" charset="0"/>
              <a:buChar char="•"/>
            </a:pPr>
            <a:r>
              <a:rPr lang="en-US" sz="2400" dirty="0">
                <a:solidFill>
                  <a:schemeClr val="bg1"/>
                </a:solidFill>
                <a:latin typeface="Times New Roman" panose="02020603050405020304" pitchFamily="18" charset="0"/>
                <a:cs typeface="Times New Roman" panose="02020603050405020304" pitchFamily="18" charset="0"/>
              </a:rPr>
              <a:t>Weekly conversation drill</a:t>
            </a:r>
          </a:p>
          <a:p>
            <a:pPr marL="342900" indent="-342900">
              <a:lnSpc>
                <a:spcPct val="150000"/>
              </a:lnSpc>
              <a:buFont typeface="Arial" panose="020B0604020202020204" pitchFamily="34" charset="0"/>
              <a:buChar char="•"/>
            </a:pPr>
            <a:r>
              <a:rPr lang="en-US" sz="2400" dirty="0">
                <a:solidFill>
                  <a:schemeClr val="bg1"/>
                </a:solidFill>
                <a:latin typeface="Times New Roman" panose="02020603050405020304" pitchFamily="18" charset="0"/>
                <a:cs typeface="Times New Roman" panose="02020603050405020304" pitchFamily="18" charset="0"/>
              </a:rPr>
              <a:t>Language court-spy system</a:t>
            </a:r>
          </a:p>
        </p:txBody>
      </p:sp>
      <p:sp>
        <p:nvSpPr>
          <p:cNvPr id="7" name="TextBox 6">
            <a:extLst>
              <a:ext uri="{FF2B5EF4-FFF2-40B4-BE49-F238E27FC236}">
                <a16:creationId xmlns:a16="http://schemas.microsoft.com/office/drawing/2014/main" id="{911F7DCF-522A-FCF2-6D3D-CF565F5DD5E3}"/>
              </a:ext>
            </a:extLst>
          </p:cNvPr>
          <p:cNvSpPr txBox="1"/>
          <p:nvPr/>
        </p:nvSpPr>
        <p:spPr>
          <a:xfrm>
            <a:off x="4706983" y="3258453"/>
            <a:ext cx="7210697" cy="3114763"/>
          </a:xfrm>
          <a:prstGeom prst="rect">
            <a:avLst/>
          </a:prstGeom>
          <a:noFill/>
        </p:spPr>
        <p:txBody>
          <a:bodyPr wrap="square" rtlCol="0">
            <a:spAutoFit/>
          </a:bodyPr>
          <a:lstStyle/>
          <a:p>
            <a:pPr algn="ctr"/>
            <a:r>
              <a:rPr lang="en-ID" sz="2000" dirty="0">
                <a:solidFill>
                  <a:schemeClr val="bg1"/>
                </a:solidFill>
                <a:latin typeface="Times New Roman" panose="02020603050405020304" pitchFamily="18" charset="0"/>
                <a:cs typeface="Times New Roman" panose="02020603050405020304" pitchFamily="18" charset="0"/>
              </a:rPr>
              <a:t>Campus</a:t>
            </a:r>
          </a:p>
          <a:p>
            <a:pPr marL="285750" indent="-285750">
              <a:lnSpc>
                <a:spcPct val="150000"/>
              </a:lnSpc>
              <a:buFont typeface="Arial" panose="020B0604020202020204" pitchFamily="34" charset="0"/>
              <a:buChar char="•"/>
            </a:pPr>
            <a:r>
              <a:rPr lang="en-ID" sz="2000" dirty="0">
                <a:solidFill>
                  <a:schemeClr val="bg1"/>
                </a:solidFill>
                <a:latin typeface="Times New Roman" panose="02020603050405020304" pitchFamily="18" charset="0"/>
                <a:cs typeface="Times New Roman" panose="02020603050405020304" pitchFamily="18" charset="0"/>
              </a:rPr>
              <a:t>CLI staff are always patrolling around.</a:t>
            </a:r>
          </a:p>
          <a:p>
            <a:pPr marL="285750" indent="-285750">
              <a:lnSpc>
                <a:spcPct val="150000"/>
              </a:lnSpc>
              <a:buFont typeface="Arial" panose="020B0604020202020204" pitchFamily="34" charset="0"/>
              <a:buChar char="•"/>
            </a:pPr>
            <a:r>
              <a:rPr lang="en-ID" sz="2000" dirty="0">
                <a:solidFill>
                  <a:schemeClr val="bg1"/>
                </a:solidFill>
                <a:latin typeface="Times New Roman" panose="02020603050405020304" pitchFamily="18" charset="0"/>
                <a:cs typeface="Times New Roman" panose="02020603050405020304" pitchFamily="18" charset="0"/>
              </a:rPr>
              <a:t>Everything around the campus is in English / Arabic.</a:t>
            </a:r>
          </a:p>
          <a:p>
            <a:pPr marL="285750" indent="-285750">
              <a:lnSpc>
                <a:spcPct val="150000"/>
              </a:lnSpc>
              <a:buFont typeface="Arial" panose="020B0604020202020204" pitchFamily="34" charset="0"/>
              <a:buChar char="•"/>
            </a:pPr>
            <a:r>
              <a:rPr lang="en-ID" sz="2000" dirty="0">
                <a:solidFill>
                  <a:schemeClr val="bg1"/>
                </a:solidFill>
                <a:latin typeface="Times New Roman" panose="02020603050405020304" pitchFamily="18" charset="0"/>
                <a:cs typeface="Times New Roman" panose="02020603050405020304" pitchFamily="18" charset="0"/>
              </a:rPr>
              <a:t>Language centre and language lab.</a:t>
            </a:r>
          </a:p>
          <a:p>
            <a:pPr marL="285750" indent="-285750">
              <a:lnSpc>
                <a:spcPct val="150000"/>
              </a:lnSpc>
              <a:buFont typeface="Arial" panose="020B0604020202020204" pitchFamily="34" charset="0"/>
              <a:buChar char="•"/>
            </a:pPr>
            <a:r>
              <a:rPr lang="en-ID" sz="2000" dirty="0">
                <a:solidFill>
                  <a:schemeClr val="bg1"/>
                </a:solidFill>
                <a:latin typeface="Times New Roman" panose="02020603050405020304" pitchFamily="18" charset="0"/>
                <a:cs typeface="Times New Roman" panose="02020603050405020304" pitchFamily="18" charset="0"/>
              </a:rPr>
              <a:t>Language league (weekly competition).</a:t>
            </a:r>
          </a:p>
          <a:p>
            <a:pPr marL="285750" indent="-285750">
              <a:lnSpc>
                <a:spcPct val="150000"/>
              </a:lnSpc>
              <a:buFont typeface="Arial" panose="020B0604020202020204" pitchFamily="34" charset="0"/>
              <a:buChar char="•"/>
            </a:pPr>
            <a:r>
              <a:rPr lang="en-ID" sz="2000" dirty="0">
                <a:solidFill>
                  <a:schemeClr val="bg1"/>
                </a:solidFill>
                <a:latin typeface="Times New Roman" panose="02020603050405020304" pitchFamily="18" charset="0"/>
                <a:cs typeface="Times New Roman" panose="02020603050405020304" pitchFamily="18" charset="0"/>
              </a:rPr>
              <a:t>Weekly language show (every Friday morning)</a:t>
            </a:r>
          </a:p>
          <a:p>
            <a:pPr marL="285750" indent="-285750">
              <a:lnSpc>
                <a:spcPct val="150000"/>
              </a:lnSpc>
              <a:buFont typeface="Arial" panose="020B0604020202020204" pitchFamily="34" charset="0"/>
              <a:buChar char="•"/>
            </a:pPr>
            <a:r>
              <a:rPr lang="en-ID" sz="2000" dirty="0">
                <a:solidFill>
                  <a:schemeClr val="bg1"/>
                </a:solidFill>
                <a:latin typeface="Times New Roman" panose="02020603050405020304" pitchFamily="18" charset="0"/>
                <a:cs typeface="Times New Roman" panose="02020603050405020304" pitchFamily="18" charset="0"/>
              </a:rPr>
              <a:t>Language exam.</a:t>
            </a:r>
          </a:p>
        </p:txBody>
      </p:sp>
      <p:sp>
        <p:nvSpPr>
          <p:cNvPr id="8" name="TextBox 7">
            <a:extLst>
              <a:ext uri="{FF2B5EF4-FFF2-40B4-BE49-F238E27FC236}">
                <a16:creationId xmlns:a16="http://schemas.microsoft.com/office/drawing/2014/main" id="{F05BE285-4183-8C97-6948-2587FB9A38B3}"/>
              </a:ext>
            </a:extLst>
          </p:cNvPr>
          <p:cNvSpPr txBox="1"/>
          <p:nvPr/>
        </p:nvSpPr>
        <p:spPr>
          <a:xfrm>
            <a:off x="4153989" y="2484657"/>
            <a:ext cx="4062548"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ACTIVITIES</a:t>
            </a:r>
            <a:endParaRPr lang="en-ID"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1216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pPr algn="ctr"/>
            <a:r>
              <a:rPr lang="en-US" b="1" dirty="0">
                <a:solidFill>
                  <a:schemeClr val="bg1"/>
                </a:solidFill>
                <a:latin typeface="Times New Roman" panose="02020603050405020304" pitchFamily="18" charset="0"/>
                <a:cs typeface="Times New Roman" panose="02020603050405020304" pitchFamily="18" charset="0"/>
              </a:rPr>
              <a:t>CONCLUSION</a:t>
            </a:r>
          </a:p>
        </p:txBody>
      </p:sp>
      <p:sp>
        <p:nvSpPr>
          <p:cNvPr id="5" name="Content Placeholder 4"/>
          <p:cNvSpPr>
            <a:spLocks noGrp="1"/>
          </p:cNvSpPr>
          <p:nvPr>
            <p:ph idx="1"/>
          </p:nvPr>
        </p:nvSpPr>
        <p:spPr>
          <a:xfrm>
            <a:off x="579582" y="1376652"/>
            <a:ext cx="10515600" cy="4592348"/>
          </a:xfrm>
        </p:spPr>
        <p:txBody>
          <a:bodyPr>
            <a:normAutofit lnSpcReduction="10000"/>
          </a:bodyPr>
          <a:lstStyle/>
          <a:p>
            <a:pPr marL="0" indent="0" algn="ctr">
              <a:buNone/>
            </a:pPr>
            <a:r>
              <a:rPr lang="en-US" dirty="0">
                <a:solidFill>
                  <a:schemeClr val="bg1"/>
                </a:solidFill>
                <a:latin typeface="Times New Roman" panose="02020603050405020304" pitchFamily="18" charset="0"/>
                <a:cs typeface="Times New Roman" panose="02020603050405020304" pitchFamily="18" charset="0"/>
              </a:rPr>
              <a:t>The simultaneous acquisition of Arabic and English at </a:t>
            </a:r>
            <a:r>
              <a:rPr lang="en-US" dirty="0" err="1">
                <a:solidFill>
                  <a:schemeClr val="bg1"/>
                </a:solidFill>
                <a:latin typeface="Times New Roman" panose="02020603050405020304" pitchFamily="18" charset="0"/>
                <a:cs typeface="Times New Roman" panose="02020603050405020304" pitchFamily="18" charset="0"/>
              </a:rPr>
              <a:t>Gontor</a:t>
            </a:r>
            <a:r>
              <a:rPr lang="en-US" dirty="0">
                <a:solidFill>
                  <a:schemeClr val="bg1"/>
                </a:solidFill>
                <a:latin typeface="Times New Roman" panose="02020603050405020304" pitchFamily="18" charset="0"/>
                <a:cs typeface="Times New Roman" panose="02020603050405020304" pitchFamily="18" charset="0"/>
              </a:rPr>
              <a:t>, Indonesia, provides an intriguing perspective on bilingual education within an integrated educational system. The coexistence of these two diverse languages presents both challenges and opportunities for language learners. By investigating the methods, strategies, and pedagogical approaches employed at </a:t>
            </a:r>
            <a:r>
              <a:rPr lang="en-US" dirty="0" err="1">
                <a:solidFill>
                  <a:schemeClr val="bg1"/>
                </a:solidFill>
                <a:latin typeface="Times New Roman" panose="02020603050405020304" pitchFamily="18" charset="0"/>
                <a:cs typeface="Times New Roman" panose="02020603050405020304" pitchFamily="18" charset="0"/>
              </a:rPr>
              <a:t>Gontor</a:t>
            </a:r>
            <a:r>
              <a:rPr lang="en-US" dirty="0">
                <a:solidFill>
                  <a:schemeClr val="bg1"/>
                </a:solidFill>
                <a:latin typeface="Times New Roman" panose="02020603050405020304" pitchFamily="18" charset="0"/>
                <a:cs typeface="Times New Roman" panose="02020603050405020304" pitchFamily="18" charset="0"/>
              </a:rPr>
              <a:t>, this literature review contributes to the understanding of bilingual education in the Indonesian context and offers insights for educators and researchers interested in dual language acquisition. Further research and longitudinal studies are needed to assess the long-term outcomes and effectiveness of this unique language acquisition method. And a set of core values of teaching in ITTC, that contribute to the students holistic development.</a:t>
            </a:r>
          </a:p>
        </p:txBody>
      </p:sp>
    </p:spTree>
    <p:extLst>
      <p:ext uri="{BB962C8B-B14F-4D97-AF65-F5344CB8AC3E}">
        <p14:creationId xmlns:p14="http://schemas.microsoft.com/office/powerpoint/2010/main" val="2965204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740</TotalTime>
  <Words>645</Words>
  <Application>Microsoft Office PowerPoint</Application>
  <PresentationFormat>Widescreen</PresentationFormat>
  <Paragraphs>96</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Plus Jakarta Sans</vt:lpstr>
      <vt:lpstr>Times New Roman</vt:lpstr>
      <vt:lpstr>Traditional Arabic</vt:lpstr>
      <vt:lpstr>Office Theme</vt:lpstr>
      <vt:lpstr>TWO SECOND LANGUAGES AT ONCE: ARABIC AND ENGLSIH ACQUISITION METHOD AT GONTOR, INDONESIA</vt:lpstr>
      <vt:lpstr>INTRODUCTION TO GONTOR</vt:lpstr>
      <vt:lpstr>LITERATURE REVIEW</vt:lpstr>
      <vt:lpstr>QUALITATIVE METHOD Miles and Huberman (1994)</vt:lpstr>
      <vt:lpstr>FINDING AND DISCUSSION</vt:lpstr>
      <vt:lpstr>FINDING AND DISCUSSION</vt:lpstr>
      <vt:lpstr>FINDING AND DISCUSSION</vt:lpstr>
      <vt:lpstr>FINDING AND DISCUSSION</vt:lpstr>
      <vt:lpstr>CONCLUSION</vt:lpstr>
      <vt:lpstr>DISCOVER MORE</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Muhammad</cp:lastModifiedBy>
  <cp:revision>15</cp:revision>
  <dcterms:created xsi:type="dcterms:W3CDTF">2023-04-14T06:04:15Z</dcterms:created>
  <dcterms:modified xsi:type="dcterms:W3CDTF">2023-07-27T15:03:56Z</dcterms:modified>
</cp:coreProperties>
</file>