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4" r:id="rId6"/>
    <p:sldId id="260" r:id="rId7"/>
    <p:sldId id="265" r:id="rId8"/>
    <p:sldId id="266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6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7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0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6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2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8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8C43-7C78-4843-9DB0-26079ABFD95C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3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9807" y="818405"/>
            <a:ext cx="11812385" cy="87947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Status, Citra, dan Peran </a:t>
            </a:r>
            <a:r>
              <a:rPr lang="en-US" sz="2800" b="1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Kepemimpinan</a:t>
            </a:r>
            <a:r>
              <a:rPr lang="en-US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Tokoh</a:t>
            </a:r>
            <a:r>
              <a:rPr lang="en-US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Perempuan </a:t>
            </a:r>
            <a:br>
              <a:rPr lang="en-US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</a:br>
            <a:r>
              <a:rPr lang="en-US" sz="2800" b="1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dalam</a:t>
            </a:r>
            <a:r>
              <a:rPr lang="en-US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Naskah</a:t>
            </a:r>
            <a:r>
              <a:rPr lang="en-US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Wawacan</a:t>
            </a:r>
            <a:r>
              <a:rPr lang="en-US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Rengganis</a:t>
            </a:r>
            <a:endParaRPr lang="en-US" sz="28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51410" y="2014819"/>
            <a:ext cx="11089177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Ai </a:t>
            </a:r>
            <a:r>
              <a:rPr lang="en-US" sz="1600" b="1" dirty="0" err="1">
                <a:solidFill>
                  <a:schemeClr val="bg1"/>
                </a:solidFill>
              </a:rPr>
              <a:t>Hayati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Mayang</a:t>
            </a:r>
            <a:r>
              <a:rPr lang="en-US" sz="1600" b="1" dirty="0">
                <a:solidFill>
                  <a:schemeClr val="bg1"/>
                </a:solidFill>
              </a:rPr>
              <a:t> Arum, </a:t>
            </a:r>
            <a:r>
              <a:rPr lang="en-US" sz="1600" b="1" dirty="0" err="1">
                <a:solidFill>
                  <a:schemeClr val="bg1"/>
                </a:solidFill>
              </a:rPr>
              <a:t>Ruhaliah</a:t>
            </a:r>
            <a:r>
              <a:rPr lang="en-US" sz="1600" b="1" dirty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Prodi Pendidikan Bahasa dan </a:t>
            </a:r>
            <a:r>
              <a:rPr lang="en-US" sz="1600" b="1" dirty="0" err="1">
                <a:solidFill>
                  <a:schemeClr val="bg1"/>
                </a:solidFill>
              </a:rPr>
              <a:t>Budaya</a:t>
            </a:r>
            <a:r>
              <a:rPr lang="en-US" sz="1600" b="1" dirty="0">
                <a:solidFill>
                  <a:schemeClr val="bg1"/>
                </a:solidFill>
              </a:rPr>
              <a:t> Sunda.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90501" y="1716944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No. Abstract: Code : ABS-ICOLLITE-23208</a:t>
            </a:r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1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REFERENSI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000" dirty="0" err="1">
                <a:solidFill>
                  <a:schemeClr val="bg1"/>
                </a:solidFill>
              </a:rPr>
              <a:t>Ayatrohaedi</a:t>
            </a:r>
            <a:r>
              <a:rPr lang="en-US" sz="2000" dirty="0">
                <a:solidFill>
                  <a:schemeClr val="bg1"/>
                </a:solidFill>
              </a:rPr>
              <a:t>, 1992. “Citra Wanita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Sastra Sunda”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Jurnal</a:t>
            </a:r>
            <a:r>
              <a:rPr lang="en-US" sz="2000" dirty="0">
                <a:solidFill>
                  <a:schemeClr val="bg1"/>
                </a:solidFill>
              </a:rPr>
              <a:t>” </a:t>
            </a:r>
            <a:r>
              <a:rPr lang="en-US" sz="2000" dirty="0" err="1">
                <a:solidFill>
                  <a:schemeClr val="bg1"/>
                </a:solidFill>
              </a:rPr>
              <a:t>Lembaran</a:t>
            </a:r>
            <a:r>
              <a:rPr lang="en-US" sz="2000" dirty="0">
                <a:solidFill>
                  <a:schemeClr val="bg1"/>
                </a:solidFill>
              </a:rPr>
              <a:t> Sastra Jakarta: FSUI.</a:t>
            </a:r>
          </a:p>
          <a:p>
            <a:pPr marL="0" indent="0" algn="just">
              <a:buNone/>
            </a:pPr>
            <a:r>
              <a:rPr lang="en-US" sz="2000" dirty="0" err="1">
                <a:solidFill>
                  <a:schemeClr val="bg1"/>
                </a:solidFill>
              </a:rPr>
              <a:t>Darsa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Undang</a:t>
            </a:r>
            <a:r>
              <a:rPr lang="en-US" sz="2000" dirty="0">
                <a:solidFill>
                  <a:schemeClr val="bg1"/>
                </a:solidFill>
              </a:rPr>
              <a:t> A. 1998. </a:t>
            </a:r>
            <a:r>
              <a:rPr lang="en-US" sz="2000" i="1" dirty="0" err="1">
                <a:solidFill>
                  <a:schemeClr val="bg1"/>
                </a:solidFill>
              </a:rPr>
              <a:t>Sanghyang</a:t>
            </a:r>
            <a:r>
              <a:rPr lang="en-US" sz="2000" i="1" dirty="0">
                <a:solidFill>
                  <a:schemeClr val="bg1"/>
                </a:solidFill>
              </a:rPr>
              <a:t> Hay. </a:t>
            </a:r>
            <a:r>
              <a:rPr lang="en-US" sz="2000" i="1" dirty="0" err="1">
                <a:solidFill>
                  <a:schemeClr val="bg1"/>
                </a:solidFill>
              </a:rPr>
              <a:t>Naskah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Jawa</a:t>
            </a:r>
            <a:r>
              <a:rPr lang="en-US" sz="2000" i="1" dirty="0">
                <a:solidFill>
                  <a:schemeClr val="bg1"/>
                </a:solidFill>
              </a:rPr>
              <a:t> Kuno di Sunda</a:t>
            </a:r>
            <a:r>
              <a:rPr lang="en-US" sz="2000" dirty="0">
                <a:solidFill>
                  <a:schemeClr val="bg1"/>
                </a:solidFill>
              </a:rPr>
              <a:t>. Bandung: Program </a:t>
            </a:r>
            <a:r>
              <a:rPr lang="en-US" sz="2000" dirty="0" err="1">
                <a:solidFill>
                  <a:schemeClr val="bg1"/>
                </a:solidFill>
              </a:rPr>
              <a:t>Pascasarjana</a:t>
            </a:r>
            <a:r>
              <a:rPr lang="en-US" sz="2000" dirty="0">
                <a:solidFill>
                  <a:schemeClr val="bg1"/>
                </a:solidFill>
              </a:rPr>
              <a:t> UNPAD (Tesis).</a:t>
            </a:r>
          </a:p>
          <a:p>
            <a:pPr marL="0" indent="0" algn="just">
              <a:buNone/>
            </a:pPr>
            <a:r>
              <a:rPr lang="en-US" sz="2000" dirty="0" err="1">
                <a:solidFill>
                  <a:schemeClr val="bg1"/>
                </a:solidFill>
              </a:rPr>
              <a:t>Djajanegara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Soenarjati</a:t>
            </a:r>
            <a:r>
              <a:rPr lang="en-US" sz="2000" dirty="0">
                <a:solidFill>
                  <a:schemeClr val="bg1"/>
                </a:solidFill>
              </a:rPr>
              <a:t>. 1995. Citra Wanita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Lima Novel </a:t>
            </a:r>
            <a:r>
              <a:rPr lang="en-US" sz="2000" dirty="0" err="1">
                <a:solidFill>
                  <a:schemeClr val="bg1"/>
                </a:solidFill>
              </a:rPr>
              <a:t>Terbaik</a:t>
            </a:r>
            <a:r>
              <a:rPr lang="en-US" sz="2000" dirty="0">
                <a:solidFill>
                  <a:schemeClr val="bg1"/>
                </a:solidFill>
              </a:rPr>
              <a:t> Sinclair Lewis dan Gerakan 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bg1"/>
                </a:solidFill>
              </a:rPr>
              <a:t>       Wanita di Amerika. Depok: FSUI.</a:t>
            </a:r>
          </a:p>
          <a:p>
            <a:pPr marL="0" indent="0" algn="just">
              <a:buNone/>
            </a:pPr>
            <a:r>
              <a:rPr lang="en-US" sz="2000" dirty="0" err="1">
                <a:solidFill>
                  <a:schemeClr val="bg1"/>
                </a:solidFill>
              </a:rPr>
              <a:t>Ekadjati</a:t>
            </a:r>
            <a:r>
              <a:rPr lang="en-US" sz="2000" dirty="0">
                <a:solidFill>
                  <a:schemeClr val="bg1"/>
                </a:solidFill>
              </a:rPr>
              <a:t>, E. </a:t>
            </a:r>
            <a:r>
              <a:rPr lang="en-US" sz="2000" dirty="0" err="1">
                <a:solidFill>
                  <a:schemeClr val="bg1"/>
                </a:solidFill>
              </a:rPr>
              <a:t>Suhardi</a:t>
            </a:r>
            <a:r>
              <a:rPr lang="en-US" sz="2000" dirty="0">
                <a:solidFill>
                  <a:schemeClr val="bg1"/>
                </a:solidFill>
              </a:rPr>
              <a:t>. 1988. </a:t>
            </a:r>
            <a:r>
              <a:rPr lang="en-US" sz="2000" dirty="0" err="1">
                <a:solidFill>
                  <a:schemeClr val="bg1"/>
                </a:solidFill>
              </a:rPr>
              <a:t>Naskah</a:t>
            </a:r>
            <a:r>
              <a:rPr lang="en-US" sz="2000" dirty="0">
                <a:solidFill>
                  <a:schemeClr val="bg1"/>
                </a:solidFill>
              </a:rPr>
              <a:t> Sunda Lama. Bandung: Toyota Foundation </a:t>
            </a:r>
            <a:r>
              <a:rPr lang="en-US" sz="2000" dirty="0" err="1">
                <a:solidFill>
                  <a:schemeClr val="bg1"/>
                </a:solidFill>
              </a:rPr>
              <a:t>bekerja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sama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dengan</a:t>
            </a:r>
            <a:endParaRPr lang="en-US" sz="20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000" dirty="0">
                <a:solidFill>
                  <a:schemeClr val="bg1"/>
                </a:solidFill>
              </a:rPr>
              <a:t>       Universitas </a:t>
            </a:r>
            <a:r>
              <a:rPr lang="en-US" sz="2000" dirty="0" err="1">
                <a:solidFill>
                  <a:schemeClr val="bg1"/>
                </a:solidFill>
              </a:rPr>
              <a:t>Padjadjaran</a:t>
            </a:r>
            <a:r>
              <a:rPr lang="en-US" sz="2000" dirty="0">
                <a:solidFill>
                  <a:schemeClr val="bg1"/>
                </a:solidFill>
              </a:rPr>
              <a:t>..</a:t>
            </a:r>
          </a:p>
          <a:p>
            <a:pPr marL="0" indent="0" algn="just">
              <a:buNone/>
            </a:pPr>
            <a:r>
              <a:rPr lang="en-US" sz="2000" dirty="0" err="1">
                <a:solidFill>
                  <a:schemeClr val="bg1"/>
                </a:solidFill>
              </a:rPr>
              <a:t>Ruhaliah</a:t>
            </a:r>
            <a:r>
              <a:rPr lang="en-US" sz="2000" dirty="0">
                <a:solidFill>
                  <a:schemeClr val="bg1"/>
                </a:solidFill>
              </a:rPr>
              <a:t>. 2018. “</a:t>
            </a:r>
            <a:r>
              <a:rPr lang="en-US" sz="2000" dirty="0" err="1">
                <a:solidFill>
                  <a:schemeClr val="bg1"/>
                </a:solidFill>
              </a:rPr>
              <a:t>Wawacan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Sebuah</a:t>
            </a:r>
            <a:r>
              <a:rPr lang="en-US" sz="2000" dirty="0">
                <a:solidFill>
                  <a:schemeClr val="bg1"/>
                </a:solidFill>
              </a:rPr>
              <a:t> Genre Sastra Sunda”. </a:t>
            </a:r>
            <a:r>
              <a:rPr lang="en-US" sz="2000" dirty="0" err="1">
                <a:solidFill>
                  <a:schemeClr val="bg1"/>
                </a:solidFill>
              </a:rPr>
              <a:t>bandung</a:t>
            </a:r>
            <a:r>
              <a:rPr lang="en-US" sz="2000" dirty="0">
                <a:solidFill>
                  <a:schemeClr val="bg1"/>
                </a:solidFill>
              </a:rPr>
              <a:t>. Pustaka Jaya.</a:t>
            </a:r>
          </a:p>
          <a:p>
            <a:pPr marL="0" indent="0" algn="just">
              <a:buNone/>
            </a:pPr>
            <a:r>
              <a:rPr lang="en-US" sz="2000" dirty="0" err="1">
                <a:solidFill>
                  <a:schemeClr val="bg1"/>
                </a:solidFill>
              </a:rPr>
              <a:t>Ruhaliah</a:t>
            </a:r>
            <a:r>
              <a:rPr lang="en-US" sz="2000" dirty="0">
                <a:solidFill>
                  <a:schemeClr val="bg1"/>
                </a:solidFill>
              </a:rPr>
              <a:t>. 2019. “</a:t>
            </a:r>
            <a:r>
              <a:rPr lang="en-US" sz="2000" dirty="0" err="1">
                <a:solidFill>
                  <a:schemeClr val="bg1"/>
                </a:solidFill>
              </a:rPr>
              <a:t>Wawacan</a:t>
            </a:r>
            <a:r>
              <a:rPr lang="en-US" sz="2000" dirty="0">
                <a:solidFill>
                  <a:schemeClr val="bg1"/>
                </a:solidFill>
              </a:rPr>
              <a:t> Amir Hamzah: </a:t>
            </a:r>
            <a:r>
              <a:rPr lang="en-US" sz="2000" dirty="0" err="1">
                <a:solidFill>
                  <a:schemeClr val="bg1"/>
                </a:solidFill>
              </a:rPr>
              <a:t>edisi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teks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terjemahan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analisis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struktur</a:t>
            </a:r>
            <a:r>
              <a:rPr lang="en-US" sz="2000" dirty="0">
                <a:solidFill>
                  <a:schemeClr val="bg1"/>
                </a:solidFill>
              </a:rPr>
              <a:t>, dan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bg1"/>
                </a:solidFill>
              </a:rPr>
              <a:t>      </a:t>
            </a:r>
            <a:r>
              <a:rPr lang="en-US" sz="2000" dirty="0" err="1">
                <a:solidFill>
                  <a:schemeClr val="bg1"/>
                </a:solidFill>
              </a:rPr>
              <a:t>intertekstualitas</a:t>
            </a:r>
            <a:r>
              <a:rPr lang="en-US" sz="2000" dirty="0">
                <a:solidFill>
                  <a:schemeClr val="bg1"/>
                </a:solidFill>
              </a:rPr>
              <a:t>”. Jakarta: </a:t>
            </a:r>
            <a:r>
              <a:rPr lang="en-US" sz="2000" dirty="0" err="1">
                <a:solidFill>
                  <a:schemeClr val="bg1"/>
                </a:solidFill>
              </a:rPr>
              <a:t>Perpusnas</a:t>
            </a:r>
            <a:r>
              <a:rPr lang="en-US" sz="2000" dirty="0">
                <a:solidFill>
                  <a:schemeClr val="bg1"/>
                </a:solidFill>
              </a:rPr>
              <a:t> Press. </a:t>
            </a:r>
          </a:p>
        </p:txBody>
      </p:sp>
    </p:spTree>
    <p:extLst>
      <p:ext uri="{BB962C8B-B14F-4D97-AF65-F5344CB8AC3E}">
        <p14:creationId xmlns:p14="http://schemas.microsoft.com/office/powerpoint/2010/main" val="3004828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35788"/>
            <a:ext cx="9144000" cy="8794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THANK YOU!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1690889"/>
            <a:ext cx="9144000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</a:rPr>
              <a:t>Follow us @hayatimayangarum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24000" y="1656700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1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1" y="1376652"/>
            <a:ext cx="1095148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err="1">
                <a:solidFill>
                  <a:schemeClr val="bg1"/>
                </a:solidFill>
              </a:rPr>
              <a:t>Wawacan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Rengganis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salah </a:t>
            </a:r>
            <a:r>
              <a:rPr lang="en-US" sz="2000" dirty="0" err="1">
                <a:solidFill>
                  <a:schemeClr val="bg1"/>
                </a:solidFill>
              </a:rPr>
              <a:t>satu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wawacan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menarik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untuk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diteliti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karena</a:t>
            </a:r>
            <a:r>
              <a:rPr lang="en-US" sz="2000" dirty="0">
                <a:solidFill>
                  <a:schemeClr val="bg1"/>
                </a:solidFill>
              </a:rPr>
              <a:t> pada </a:t>
            </a:r>
            <a:r>
              <a:rPr lang="en-US" sz="2000" dirty="0" err="1">
                <a:solidFill>
                  <a:schemeClr val="bg1"/>
                </a:solidFill>
              </a:rPr>
              <a:t>isi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Wawacan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menggambarkan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tokoh-tokoh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perempuan</a:t>
            </a:r>
            <a:r>
              <a:rPr lang="en-US" sz="2000" dirty="0">
                <a:solidFill>
                  <a:schemeClr val="bg1"/>
                </a:solidFill>
              </a:rPr>
              <a:t> yang sangat </a:t>
            </a:r>
            <a:r>
              <a:rPr lang="en-US" sz="2000" dirty="0" err="1">
                <a:solidFill>
                  <a:schemeClr val="bg1"/>
                </a:solidFill>
              </a:rPr>
              <a:t>sentral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Wawacan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Rengganis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merupakan</a:t>
            </a:r>
            <a:r>
              <a:rPr lang="en-US" sz="2000" dirty="0">
                <a:solidFill>
                  <a:schemeClr val="bg1"/>
                </a:solidFill>
              </a:rPr>
              <a:t> salah </a:t>
            </a:r>
            <a:r>
              <a:rPr lang="en-US" sz="2000" dirty="0" err="1">
                <a:solidFill>
                  <a:schemeClr val="bg1"/>
                </a:solidFill>
              </a:rPr>
              <a:t>satu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versi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cerita</a:t>
            </a:r>
            <a:r>
              <a:rPr lang="en-US" sz="2000" dirty="0">
                <a:solidFill>
                  <a:schemeClr val="bg1"/>
                </a:solidFill>
              </a:rPr>
              <a:t> Amir Hamzah.</a:t>
            </a:r>
          </a:p>
          <a:p>
            <a:pPr marL="0" indent="0" algn="just">
              <a:buNone/>
            </a:pPr>
            <a:r>
              <a:rPr lang="en-US" sz="2000" dirty="0" err="1">
                <a:solidFill>
                  <a:schemeClr val="bg1"/>
                </a:solidFill>
              </a:rPr>
              <a:t>Rengganis</a:t>
            </a:r>
            <a:r>
              <a:rPr lang="en-US" sz="2000" dirty="0">
                <a:solidFill>
                  <a:schemeClr val="bg1"/>
                </a:solidFill>
              </a:rPr>
              <a:t>, yang </a:t>
            </a:r>
            <a:r>
              <a:rPr lang="en-US" sz="2000" dirty="0" err="1">
                <a:solidFill>
                  <a:schemeClr val="bg1"/>
                </a:solidFill>
              </a:rPr>
              <a:t>menjadi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utama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sekaligus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menjadi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judul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teks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wawacan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tersebut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digambarkan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sebagai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perempuan</a:t>
            </a:r>
            <a:r>
              <a:rPr lang="en-US" sz="2000" dirty="0">
                <a:solidFill>
                  <a:schemeClr val="bg1"/>
                </a:solidFill>
              </a:rPr>
              <a:t> yang sangat </a:t>
            </a:r>
            <a:r>
              <a:rPr lang="en-US" sz="2000" dirty="0" err="1">
                <a:solidFill>
                  <a:schemeClr val="bg1"/>
                </a:solidFill>
              </a:rPr>
              <a:t>cantik</a:t>
            </a:r>
            <a:r>
              <a:rPr lang="en-US" sz="2000" dirty="0">
                <a:solidFill>
                  <a:schemeClr val="bg1"/>
                </a:solidFill>
              </a:rPr>
              <a:t> dan </a:t>
            </a:r>
            <a:r>
              <a:rPr lang="en-US" sz="2000" dirty="0" err="1">
                <a:solidFill>
                  <a:schemeClr val="bg1"/>
                </a:solidFill>
              </a:rPr>
              <a:t>pandai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berbagai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keterampilan</a:t>
            </a:r>
            <a:r>
              <a:rPr lang="en-US" sz="2000" dirty="0">
                <a:solidFill>
                  <a:schemeClr val="bg1"/>
                </a:solidFill>
              </a:rPr>
              <a:t>. Salah </a:t>
            </a:r>
            <a:r>
              <a:rPr lang="en-US" sz="2000" dirty="0" err="1">
                <a:solidFill>
                  <a:schemeClr val="bg1"/>
                </a:solidFill>
              </a:rPr>
              <a:t>satunya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pandai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menenun</a:t>
            </a:r>
            <a:r>
              <a:rPr lang="en-US" sz="2000" dirty="0">
                <a:solidFill>
                  <a:schemeClr val="bg1"/>
                </a:solidFill>
              </a:rPr>
              <a:t> dan </a:t>
            </a:r>
            <a:r>
              <a:rPr lang="en-US" sz="2000" dirty="0" err="1">
                <a:solidFill>
                  <a:schemeClr val="bg1"/>
                </a:solidFill>
              </a:rPr>
              <a:t>menanam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bunga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Rengganis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dikenal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seorang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perempuan</a:t>
            </a:r>
            <a:r>
              <a:rPr lang="en-US" sz="2000" dirty="0">
                <a:solidFill>
                  <a:schemeClr val="bg1"/>
                </a:solidFill>
              </a:rPr>
              <a:t> yang sangat </a:t>
            </a:r>
            <a:r>
              <a:rPr lang="en-US" sz="2000" dirty="0" err="1">
                <a:solidFill>
                  <a:schemeClr val="bg1"/>
                </a:solidFill>
              </a:rPr>
              <a:t>menyukai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bunga</a:t>
            </a:r>
            <a:r>
              <a:rPr lang="en-US" sz="2000" dirty="0">
                <a:solidFill>
                  <a:schemeClr val="bg1"/>
                </a:solidFill>
              </a:rPr>
              <a:t>, dan </a:t>
            </a:r>
            <a:r>
              <a:rPr lang="en-US" sz="2000" dirty="0" err="1">
                <a:solidFill>
                  <a:schemeClr val="bg1"/>
                </a:solidFill>
              </a:rPr>
              <a:t>dari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kegemarannya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itu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Rengganis</a:t>
            </a:r>
            <a:r>
              <a:rPr lang="en-US" sz="2000" dirty="0">
                <a:solidFill>
                  <a:schemeClr val="bg1"/>
                </a:solidFill>
              </a:rPr>
              <a:t> juga </a:t>
            </a:r>
            <a:r>
              <a:rPr lang="en-US" sz="2000" dirty="0" err="1">
                <a:solidFill>
                  <a:schemeClr val="bg1"/>
                </a:solidFill>
              </a:rPr>
              <a:t>suka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memetik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bunga-bunga</a:t>
            </a:r>
            <a:r>
              <a:rPr lang="en-US" sz="2000" dirty="0">
                <a:solidFill>
                  <a:schemeClr val="bg1"/>
                </a:solidFill>
              </a:rPr>
              <a:t> di </a:t>
            </a:r>
            <a:r>
              <a:rPr lang="en-US" sz="2000" dirty="0" err="1">
                <a:solidFill>
                  <a:schemeClr val="bg1"/>
                </a:solidFill>
              </a:rPr>
              <a:t>taman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begitu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luas</a:t>
            </a:r>
            <a:r>
              <a:rPr lang="en-US" sz="2000" dirty="0">
                <a:solidFill>
                  <a:schemeClr val="bg1"/>
                </a:solidFill>
              </a:rPr>
              <a:t>, yang </a:t>
            </a:r>
            <a:r>
              <a:rPr lang="en-US" sz="2000" dirty="0" err="1">
                <a:solidFill>
                  <a:schemeClr val="bg1"/>
                </a:solidFill>
              </a:rPr>
              <a:t>ternyata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taman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tersebut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milik</a:t>
            </a:r>
            <a:r>
              <a:rPr lang="en-US" sz="2000" dirty="0">
                <a:solidFill>
                  <a:schemeClr val="bg1"/>
                </a:solidFill>
              </a:rPr>
              <a:t> Raden Iman </a:t>
            </a:r>
            <a:r>
              <a:rPr lang="en-US" sz="2000" dirty="0" err="1">
                <a:solidFill>
                  <a:schemeClr val="bg1"/>
                </a:solidFill>
              </a:rPr>
              <a:t>Suwangsa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atau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lebih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dikenal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dengan</a:t>
            </a:r>
            <a:r>
              <a:rPr lang="en-US" sz="2000" dirty="0">
                <a:solidFill>
                  <a:schemeClr val="bg1"/>
                </a:solidFill>
              </a:rPr>
              <a:t> Raden Arya </a:t>
            </a:r>
            <a:r>
              <a:rPr lang="en-US" sz="2000" dirty="0" err="1">
                <a:solidFill>
                  <a:schemeClr val="bg1"/>
                </a:solidFill>
              </a:rPr>
              <a:t>Narpatmaja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dia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merupakan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putra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dari</a:t>
            </a:r>
            <a:r>
              <a:rPr lang="en-US" sz="2000" dirty="0">
                <a:solidFill>
                  <a:schemeClr val="bg1"/>
                </a:solidFill>
              </a:rPr>
              <a:t> Amir Hamzah dan Putri Kelan </a:t>
            </a:r>
            <a:r>
              <a:rPr lang="en-US" sz="2000" dirty="0" err="1">
                <a:solidFill>
                  <a:schemeClr val="bg1"/>
                </a:solidFill>
              </a:rPr>
              <a:t>Kelaswara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telah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meninggal</a:t>
            </a:r>
            <a:r>
              <a:rPr lang="en-US" sz="2000" dirty="0">
                <a:solidFill>
                  <a:schemeClr val="bg1"/>
                </a:solidFill>
              </a:rPr>
              <a:t> dunia.</a:t>
            </a:r>
          </a:p>
        </p:txBody>
      </p:sp>
    </p:spTree>
    <p:extLst>
      <p:ext uri="{BB962C8B-B14F-4D97-AF65-F5344CB8AC3E}">
        <p14:creationId xmlns:p14="http://schemas.microsoft.com/office/powerpoint/2010/main" val="295069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TINJAUAN PUSTAKA</a:t>
            </a:r>
          </a:p>
        </p:txBody>
      </p:sp>
      <p:pic>
        <p:nvPicPr>
          <p:cNvPr id="7" name="Graphic 6" descr="Coins">
            <a:extLst>
              <a:ext uri="{FF2B5EF4-FFF2-40B4-BE49-F238E27FC236}">
                <a16:creationId xmlns:a16="http://schemas.microsoft.com/office/drawing/2014/main" id="{E8B4942A-F1BE-168E-C1B7-DA013401E1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51775" y="2211404"/>
            <a:ext cx="914400" cy="914400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9B23524-08E3-72F7-52C9-B56D947CC854}"/>
              </a:ext>
            </a:extLst>
          </p:cNvPr>
          <p:cNvSpPr/>
          <p:nvPr/>
        </p:nvSpPr>
        <p:spPr>
          <a:xfrm>
            <a:off x="3758666" y="2211404"/>
            <a:ext cx="1944303" cy="84702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Status dan Citra</a:t>
            </a:r>
            <a:endParaRPr lang="en-ID" sz="2000" b="1" dirty="0">
              <a:solidFill>
                <a:schemeClr val="tx1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243B40F-4CF5-29CD-B60F-2F1C3E85D1D3}"/>
              </a:ext>
            </a:extLst>
          </p:cNvPr>
          <p:cNvSpPr/>
          <p:nvPr/>
        </p:nvSpPr>
        <p:spPr>
          <a:xfrm>
            <a:off x="3758666" y="3732196"/>
            <a:ext cx="1944303" cy="84702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</a:rPr>
              <a:t>Kepemimpinan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endParaRPr lang="en-ID" sz="2000" b="1" dirty="0">
              <a:solidFill>
                <a:schemeClr val="tx1"/>
              </a:solidFill>
            </a:endParaRPr>
          </a:p>
        </p:txBody>
      </p:sp>
      <p:pic>
        <p:nvPicPr>
          <p:cNvPr id="17" name="Graphic 16" descr="High heel shoe">
            <a:extLst>
              <a:ext uri="{FF2B5EF4-FFF2-40B4-BE49-F238E27FC236}">
                <a16:creationId xmlns:a16="http://schemas.microsoft.com/office/drawing/2014/main" id="{69952168-A26B-1F69-78DA-2518C92EE9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07204" y="2211404"/>
            <a:ext cx="914400" cy="914400"/>
          </a:xfrm>
          <a:prstGeom prst="rect">
            <a:avLst/>
          </a:prstGeom>
        </p:spPr>
      </p:pic>
      <p:pic>
        <p:nvPicPr>
          <p:cNvPr id="19" name="Graphic 18" descr="Document">
            <a:extLst>
              <a:ext uri="{FF2B5EF4-FFF2-40B4-BE49-F238E27FC236}">
                <a16:creationId xmlns:a16="http://schemas.microsoft.com/office/drawing/2014/main" id="{741C1A82-6243-90A1-C341-C56DC1BB59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75659" y="3597442"/>
            <a:ext cx="914400" cy="914400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AD6241E-7C6D-94FE-2485-664E7E57431B}"/>
              </a:ext>
            </a:extLst>
          </p:cNvPr>
          <p:cNvSpPr/>
          <p:nvPr/>
        </p:nvSpPr>
        <p:spPr>
          <a:xfrm>
            <a:off x="7960092" y="3664819"/>
            <a:ext cx="1944303" cy="84702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err="1">
                <a:solidFill>
                  <a:schemeClr val="tx1"/>
                </a:solidFill>
              </a:rPr>
              <a:t>Astaguna</a:t>
            </a:r>
            <a:endParaRPr lang="en-ID" sz="2000" b="1" i="1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CA59F8F-A488-3158-FCDD-D3D6530B3034}"/>
              </a:ext>
            </a:extLst>
          </p:cNvPr>
          <p:cNvSpPr/>
          <p:nvPr/>
        </p:nvSpPr>
        <p:spPr>
          <a:xfrm>
            <a:off x="7960092" y="2278781"/>
            <a:ext cx="1944303" cy="84702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</a:rPr>
              <a:t>Kepemimpinan</a:t>
            </a:r>
            <a:r>
              <a:rPr lang="en-US" sz="2000" b="1" dirty="0">
                <a:solidFill>
                  <a:schemeClr val="tx1"/>
                </a:solidFill>
              </a:rPr>
              <a:t> Perempuan </a:t>
            </a:r>
            <a:endParaRPr lang="en-ID" sz="2000" b="1" dirty="0">
              <a:solidFill>
                <a:schemeClr val="tx1"/>
              </a:solidFill>
            </a:endParaRPr>
          </a:p>
        </p:txBody>
      </p:sp>
      <p:pic>
        <p:nvPicPr>
          <p:cNvPr id="23" name="Graphic 22" descr="Crown">
            <a:extLst>
              <a:ext uri="{FF2B5EF4-FFF2-40B4-BE49-F238E27FC236}">
                <a16:creationId xmlns:a16="http://schemas.microsoft.com/office/drawing/2014/main" id="{95E245F2-8327-EF20-6386-977B9694526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351775" y="359744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88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METODE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2644" y="1376652"/>
            <a:ext cx="1039253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000" dirty="0" err="1">
                <a:solidFill>
                  <a:schemeClr val="bg1"/>
                </a:solidFill>
              </a:rPr>
              <a:t>Metode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digunakan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metode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deskriptif-kualitatif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dengan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teknik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studi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pustaka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Sumber</a:t>
            </a:r>
            <a:r>
              <a:rPr lang="en-US" sz="2000" dirty="0">
                <a:solidFill>
                  <a:schemeClr val="bg1"/>
                </a:solidFill>
              </a:rPr>
              <a:t> data yang </a:t>
            </a:r>
            <a:r>
              <a:rPr lang="en-US" sz="2000" dirty="0" err="1">
                <a:solidFill>
                  <a:schemeClr val="bg1"/>
                </a:solidFill>
              </a:rPr>
              <a:t>digunakan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Wawacan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Rengganis</a:t>
            </a:r>
            <a:r>
              <a:rPr lang="en-US" sz="2000" dirty="0">
                <a:solidFill>
                  <a:schemeClr val="bg1"/>
                </a:solidFill>
              </a:rPr>
              <a:t>, yang </a:t>
            </a:r>
            <a:r>
              <a:rPr lang="en-US" sz="2000" dirty="0" err="1">
                <a:solidFill>
                  <a:schemeClr val="bg1"/>
                </a:solidFill>
              </a:rPr>
              <a:t>telah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diterbitkan</a:t>
            </a:r>
            <a:r>
              <a:rPr lang="en-US" sz="2000" dirty="0">
                <a:solidFill>
                  <a:schemeClr val="bg1"/>
                </a:solidFill>
              </a:rPr>
              <a:t> oleh </a:t>
            </a:r>
            <a:r>
              <a:rPr lang="en-US" sz="2000" dirty="0" err="1">
                <a:solidFill>
                  <a:schemeClr val="bg1"/>
                </a:solidFill>
              </a:rPr>
              <a:t>Departemen</a:t>
            </a:r>
            <a:r>
              <a:rPr lang="en-US" sz="2000" dirty="0">
                <a:solidFill>
                  <a:schemeClr val="bg1"/>
                </a:solidFill>
              </a:rPr>
              <a:t> Pendidikan dan </a:t>
            </a:r>
            <a:r>
              <a:rPr lang="en-US" sz="2000" dirty="0" err="1">
                <a:solidFill>
                  <a:schemeClr val="bg1"/>
                </a:solidFill>
              </a:rPr>
              <a:t>Kebudayaan</a:t>
            </a:r>
            <a:r>
              <a:rPr lang="en-US" sz="2000" dirty="0">
                <a:solidFill>
                  <a:schemeClr val="bg1"/>
                </a:solidFill>
              </a:rPr>
              <a:t>, Proyek </a:t>
            </a:r>
            <a:r>
              <a:rPr lang="en-US" sz="2000" dirty="0" err="1">
                <a:solidFill>
                  <a:schemeClr val="bg1"/>
                </a:solidFill>
              </a:rPr>
              <a:t>Penerbitan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Buku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Bacaan</a:t>
            </a:r>
            <a:r>
              <a:rPr lang="en-US" sz="2000" dirty="0">
                <a:solidFill>
                  <a:schemeClr val="bg1"/>
                </a:solidFill>
              </a:rPr>
              <a:t> dan Sastra Indonesia dan Daerah, </a:t>
            </a:r>
            <a:r>
              <a:rPr lang="en-US" sz="2000" dirty="0" err="1">
                <a:solidFill>
                  <a:schemeClr val="bg1"/>
                </a:solidFill>
              </a:rPr>
              <a:t>tahun</a:t>
            </a:r>
            <a:r>
              <a:rPr lang="en-US" sz="2000" dirty="0">
                <a:solidFill>
                  <a:schemeClr val="bg1"/>
                </a:solidFill>
              </a:rPr>
              <a:t> 1979. 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bg1"/>
                </a:solidFill>
              </a:rPr>
              <a:t>Langkah-</a:t>
            </a:r>
            <a:r>
              <a:rPr lang="en-US" sz="2000" dirty="0" err="1">
                <a:solidFill>
                  <a:schemeClr val="bg1"/>
                </a:solidFill>
              </a:rPr>
              <a:t>langkah</a:t>
            </a:r>
            <a:r>
              <a:rPr lang="en-US" sz="2000" dirty="0">
                <a:solidFill>
                  <a:schemeClr val="bg1"/>
                </a:solidFill>
              </a:rPr>
              <a:t> pada </a:t>
            </a:r>
            <a:r>
              <a:rPr lang="en-US" sz="2000" dirty="0" err="1">
                <a:solidFill>
                  <a:schemeClr val="bg1"/>
                </a:solidFill>
              </a:rPr>
              <a:t>penelitian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ini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1) </a:t>
            </a:r>
            <a:r>
              <a:rPr lang="en-US" sz="2000" dirty="0" err="1">
                <a:solidFill>
                  <a:schemeClr val="bg1"/>
                </a:solidFill>
              </a:rPr>
              <a:t>persiapan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penelitian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penulis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merumuskan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masalah</a:t>
            </a:r>
            <a:r>
              <a:rPr lang="en-US" sz="2000" dirty="0">
                <a:solidFill>
                  <a:schemeClr val="bg1"/>
                </a:solidFill>
              </a:rPr>
              <a:t> dan </a:t>
            </a:r>
            <a:r>
              <a:rPr lang="en-US" sz="2000" dirty="0" err="1">
                <a:solidFill>
                  <a:schemeClr val="bg1"/>
                </a:solidFill>
              </a:rPr>
              <a:t>latar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belakang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penelitian</a:t>
            </a:r>
            <a:r>
              <a:rPr lang="en-US" sz="2000" dirty="0">
                <a:solidFill>
                  <a:schemeClr val="bg1"/>
                </a:solidFill>
              </a:rPr>
              <a:t>; 2) </a:t>
            </a:r>
            <a:r>
              <a:rPr lang="en-US" sz="2000" dirty="0" err="1">
                <a:solidFill>
                  <a:schemeClr val="bg1"/>
                </a:solidFill>
              </a:rPr>
              <a:t>mengumpulkan</a:t>
            </a:r>
            <a:r>
              <a:rPr lang="en-US" sz="2000" dirty="0">
                <a:solidFill>
                  <a:schemeClr val="bg1"/>
                </a:solidFill>
              </a:rPr>
              <a:t> data, </a:t>
            </a:r>
            <a:r>
              <a:rPr lang="en-US" sz="2000" dirty="0" err="1">
                <a:solidFill>
                  <a:schemeClr val="bg1"/>
                </a:solidFill>
              </a:rPr>
              <a:t>dengan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cara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studi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pustaka</a:t>
            </a:r>
            <a:r>
              <a:rPr lang="en-US" sz="2000" dirty="0">
                <a:solidFill>
                  <a:schemeClr val="bg1"/>
                </a:solidFill>
              </a:rPr>
              <a:t>; 3) </a:t>
            </a:r>
            <a:r>
              <a:rPr lang="en-US" sz="2000" dirty="0" err="1">
                <a:solidFill>
                  <a:schemeClr val="bg1"/>
                </a:solidFill>
              </a:rPr>
              <a:t>mengolah</a:t>
            </a:r>
            <a:r>
              <a:rPr lang="en-US" sz="2000" dirty="0">
                <a:solidFill>
                  <a:schemeClr val="bg1"/>
                </a:solidFill>
              </a:rPr>
              <a:t> data </a:t>
            </a:r>
            <a:r>
              <a:rPr lang="en-US" sz="2000" dirty="0" err="1">
                <a:solidFill>
                  <a:schemeClr val="bg1"/>
                </a:solidFill>
              </a:rPr>
              <a:t>dengan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cara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membaca</a:t>
            </a:r>
            <a:r>
              <a:rPr lang="en-US" sz="2000" dirty="0">
                <a:solidFill>
                  <a:schemeClr val="bg1"/>
                </a:solidFill>
              </a:rPr>
              <a:t> dan </a:t>
            </a:r>
            <a:r>
              <a:rPr lang="en-US" sz="2000" dirty="0" err="1">
                <a:solidFill>
                  <a:schemeClr val="bg1"/>
                </a:solidFill>
              </a:rPr>
              <a:t>menganalisisnya</a:t>
            </a:r>
            <a:r>
              <a:rPr lang="en-US" sz="2000" dirty="0">
                <a:solidFill>
                  <a:schemeClr val="bg1"/>
                </a:solidFill>
              </a:rPr>
              <a:t>; 4) </a:t>
            </a:r>
            <a:r>
              <a:rPr lang="en-US" sz="2000" dirty="0" err="1">
                <a:solidFill>
                  <a:schemeClr val="bg1"/>
                </a:solidFill>
              </a:rPr>
              <a:t>menyimpulkan</a:t>
            </a:r>
            <a:r>
              <a:rPr lang="en-US" sz="2000" dirty="0">
                <a:solidFill>
                  <a:schemeClr val="bg1"/>
                </a:solidFill>
              </a:rPr>
              <a:t>; 5) </a:t>
            </a:r>
            <a:r>
              <a:rPr lang="en-US" sz="2000" dirty="0" err="1">
                <a:solidFill>
                  <a:schemeClr val="bg1"/>
                </a:solidFill>
              </a:rPr>
              <a:t>membuat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laporan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penelitian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000" dirty="0" err="1">
                <a:solidFill>
                  <a:schemeClr val="bg1"/>
                </a:solidFill>
              </a:rPr>
              <a:t>Sumber</a:t>
            </a:r>
            <a:r>
              <a:rPr lang="en-US" sz="2000" dirty="0">
                <a:solidFill>
                  <a:schemeClr val="bg1"/>
                </a:solidFill>
              </a:rPr>
              <a:t> data yang </a:t>
            </a:r>
            <a:r>
              <a:rPr lang="en-US" sz="2000" dirty="0" err="1">
                <a:solidFill>
                  <a:schemeClr val="bg1"/>
                </a:solidFill>
              </a:rPr>
              <a:t>digunakan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yaitu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buku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Wawacan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Rengganis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ditulis</a:t>
            </a:r>
            <a:r>
              <a:rPr lang="en-US" sz="2000" dirty="0">
                <a:solidFill>
                  <a:schemeClr val="bg1"/>
                </a:solidFill>
              </a:rPr>
              <a:t> oleh Raden H. </a:t>
            </a:r>
            <a:r>
              <a:rPr lang="en-US" sz="2000" dirty="0" err="1">
                <a:solidFill>
                  <a:schemeClr val="bg1"/>
                </a:solidFill>
              </a:rPr>
              <a:t>Abdussalam</a:t>
            </a:r>
            <a:r>
              <a:rPr lang="en-US" sz="2000" dirty="0">
                <a:solidFill>
                  <a:schemeClr val="bg1"/>
                </a:solidFill>
              </a:rPr>
              <a:t>, dan </a:t>
            </a:r>
            <a:r>
              <a:rPr lang="en-US" sz="2000" dirty="0" err="1">
                <a:solidFill>
                  <a:schemeClr val="bg1"/>
                </a:solidFill>
              </a:rPr>
              <a:t>diterbitkan</a:t>
            </a:r>
            <a:r>
              <a:rPr lang="en-US" sz="2000" dirty="0">
                <a:solidFill>
                  <a:schemeClr val="bg1"/>
                </a:solidFill>
              </a:rPr>
              <a:t> pada </a:t>
            </a:r>
            <a:r>
              <a:rPr lang="en-US" sz="2000" dirty="0" err="1">
                <a:solidFill>
                  <a:schemeClr val="bg1"/>
                </a:solidFill>
              </a:rPr>
              <a:t>tahun</a:t>
            </a:r>
            <a:r>
              <a:rPr lang="en-US" sz="2000" dirty="0">
                <a:solidFill>
                  <a:schemeClr val="bg1"/>
                </a:solidFill>
              </a:rPr>
              <a:t> 1997 oleh </a:t>
            </a:r>
            <a:r>
              <a:rPr lang="en-US" sz="2000" dirty="0" err="1">
                <a:solidFill>
                  <a:schemeClr val="bg1"/>
                </a:solidFill>
              </a:rPr>
              <a:t>Departemen</a:t>
            </a:r>
            <a:r>
              <a:rPr lang="en-US" sz="2000" dirty="0">
                <a:solidFill>
                  <a:schemeClr val="bg1"/>
                </a:solidFill>
              </a:rPr>
              <a:t> Pendidikan dan </a:t>
            </a:r>
            <a:r>
              <a:rPr lang="en-US" sz="2000" dirty="0" err="1">
                <a:solidFill>
                  <a:schemeClr val="bg1"/>
                </a:solidFill>
              </a:rPr>
              <a:t>Kebudayaan</a:t>
            </a:r>
            <a:r>
              <a:rPr lang="en-US" sz="2000" dirty="0">
                <a:solidFill>
                  <a:schemeClr val="bg1"/>
                </a:solidFill>
              </a:rPr>
              <a:t>, Proyek </a:t>
            </a:r>
            <a:r>
              <a:rPr lang="en-US" sz="2000" dirty="0" err="1">
                <a:solidFill>
                  <a:schemeClr val="bg1"/>
                </a:solidFill>
              </a:rPr>
              <a:t>Penerbitan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Buku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Bacaan</a:t>
            </a:r>
            <a:r>
              <a:rPr lang="en-US" sz="2000" dirty="0">
                <a:solidFill>
                  <a:schemeClr val="bg1"/>
                </a:solidFill>
              </a:rPr>
              <a:t> dan Sastra Indonesia dan Daerah. </a:t>
            </a:r>
          </a:p>
        </p:txBody>
      </p:sp>
    </p:spTree>
    <p:extLst>
      <p:ext uri="{BB962C8B-B14F-4D97-AF65-F5344CB8AC3E}">
        <p14:creationId xmlns:p14="http://schemas.microsoft.com/office/powerpoint/2010/main" val="91598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PENEMUAN DAN PEMBAHASAN 1/4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i="1" dirty="0" err="1">
                <a:solidFill>
                  <a:schemeClr val="bg1"/>
                </a:solidFill>
              </a:rPr>
              <a:t>Pupuh</a:t>
            </a:r>
            <a:r>
              <a:rPr lang="en-US" sz="2000" b="1" i="1" dirty="0">
                <a:solidFill>
                  <a:schemeClr val="bg1"/>
                </a:solidFill>
              </a:rPr>
              <a:t> yang </a:t>
            </a:r>
            <a:r>
              <a:rPr lang="en-US" sz="2000" b="1" i="1" dirty="0" err="1">
                <a:solidFill>
                  <a:schemeClr val="bg1"/>
                </a:solidFill>
              </a:rPr>
              <a:t>Digunakan</a:t>
            </a:r>
            <a:endParaRPr lang="en-US" sz="2000" b="1" i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000" dirty="0" err="1">
                <a:solidFill>
                  <a:schemeClr val="bg1"/>
                </a:solidFill>
              </a:rPr>
              <a:t>Pupuh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digunakan</a:t>
            </a:r>
            <a:r>
              <a:rPr lang="en-US" sz="2000" dirty="0">
                <a:solidFill>
                  <a:schemeClr val="bg1"/>
                </a:solidFill>
              </a:rPr>
              <a:t> pada </a:t>
            </a:r>
            <a:r>
              <a:rPr lang="en-US" sz="2000" dirty="0" err="1">
                <a:solidFill>
                  <a:schemeClr val="bg1"/>
                </a:solidFill>
              </a:rPr>
              <a:t>wawacan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Rengganis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sejumlah</a:t>
            </a:r>
            <a:r>
              <a:rPr lang="en-US" sz="2000" dirty="0">
                <a:solidFill>
                  <a:schemeClr val="bg1"/>
                </a:solidFill>
              </a:rPr>
              <a:t> 9 </a:t>
            </a:r>
            <a:r>
              <a:rPr lang="en-US" sz="2000" dirty="0" err="1">
                <a:solidFill>
                  <a:schemeClr val="bg1"/>
                </a:solidFill>
              </a:rPr>
              <a:t>pupuh</a:t>
            </a:r>
            <a:r>
              <a:rPr lang="en-US" sz="2000" dirty="0">
                <a:solidFill>
                  <a:schemeClr val="bg1"/>
                </a:solidFill>
              </a:rPr>
              <a:t>, yang </a:t>
            </a:r>
            <a:r>
              <a:rPr lang="en-US" sz="2000" dirty="0" err="1">
                <a:solidFill>
                  <a:schemeClr val="bg1"/>
                </a:solidFill>
              </a:rPr>
              <a:t>terdiri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pupuh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Asmarandana</a:t>
            </a:r>
            <a:r>
              <a:rPr lang="en-US" sz="2000" dirty="0">
                <a:solidFill>
                  <a:schemeClr val="bg1"/>
                </a:solidFill>
              </a:rPr>
              <a:t> (18 </a:t>
            </a:r>
            <a:r>
              <a:rPr lang="en-US" sz="2000" dirty="0" err="1">
                <a:solidFill>
                  <a:schemeClr val="bg1"/>
                </a:solidFill>
              </a:rPr>
              <a:t>kanto</a:t>
            </a:r>
            <a:r>
              <a:rPr lang="en-US" sz="2000" dirty="0">
                <a:solidFill>
                  <a:schemeClr val="bg1"/>
                </a:solidFill>
              </a:rPr>
              <a:t>), </a:t>
            </a:r>
            <a:r>
              <a:rPr lang="en-US" sz="2000" dirty="0" err="1">
                <a:solidFill>
                  <a:schemeClr val="bg1"/>
                </a:solidFill>
              </a:rPr>
              <a:t>Sinom</a:t>
            </a:r>
            <a:r>
              <a:rPr lang="en-US" sz="2000" dirty="0">
                <a:solidFill>
                  <a:schemeClr val="bg1"/>
                </a:solidFill>
              </a:rPr>
              <a:t> (18 </a:t>
            </a:r>
            <a:r>
              <a:rPr lang="en-US" sz="2000" dirty="0" err="1">
                <a:solidFill>
                  <a:schemeClr val="bg1"/>
                </a:solidFill>
              </a:rPr>
              <a:t>kanto</a:t>
            </a:r>
            <a:r>
              <a:rPr lang="en-US" sz="2000" dirty="0">
                <a:solidFill>
                  <a:schemeClr val="bg1"/>
                </a:solidFill>
              </a:rPr>
              <a:t>),  </a:t>
            </a:r>
            <a:r>
              <a:rPr lang="en-US" sz="2000" dirty="0" err="1">
                <a:solidFill>
                  <a:schemeClr val="bg1"/>
                </a:solidFill>
              </a:rPr>
              <a:t>Kinanti</a:t>
            </a:r>
            <a:r>
              <a:rPr lang="en-US" sz="2000" dirty="0">
                <a:solidFill>
                  <a:schemeClr val="bg1"/>
                </a:solidFill>
              </a:rPr>
              <a:t> (5 </a:t>
            </a:r>
            <a:r>
              <a:rPr lang="en-US" sz="2000" dirty="0" err="1">
                <a:solidFill>
                  <a:schemeClr val="bg1"/>
                </a:solidFill>
              </a:rPr>
              <a:t>kanto</a:t>
            </a:r>
            <a:r>
              <a:rPr lang="en-US" sz="2000" dirty="0">
                <a:solidFill>
                  <a:schemeClr val="bg1"/>
                </a:solidFill>
              </a:rPr>
              <a:t>), </a:t>
            </a:r>
            <a:r>
              <a:rPr lang="en-US" sz="2000" dirty="0" err="1">
                <a:solidFill>
                  <a:schemeClr val="bg1"/>
                </a:solidFill>
              </a:rPr>
              <a:t>Dangdanggula</a:t>
            </a:r>
            <a:r>
              <a:rPr lang="en-US" sz="2000" dirty="0">
                <a:solidFill>
                  <a:schemeClr val="bg1"/>
                </a:solidFill>
              </a:rPr>
              <a:t> (14 </a:t>
            </a:r>
            <a:r>
              <a:rPr lang="en-US" sz="2000" dirty="0" err="1">
                <a:solidFill>
                  <a:schemeClr val="bg1"/>
                </a:solidFill>
              </a:rPr>
              <a:t>kanto</a:t>
            </a:r>
            <a:r>
              <a:rPr lang="en-US" sz="2000" dirty="0">
                <a:solidFill>
                  <a:schemeClr val="bg1"/>
                </a:solidFill>
              </a:rPr>
              <a:t>), </a:t>
            </a:r>
            <a:r>
              <a:rPr lang="en-US" sz="2000" dirty="0" err="1">
                <a:solidFill>
                  <a:schemeClr val="bg1"/>
                </a:solidFill>
              </a:rPr>
              <a:t>Pangkur</a:t>
            </a:r>
            <a:r>
              <a:rPr lang="en-US" sz="2000" dirty="0">
                <a:solidFill>
                  <a:schemeClr val="bg1"/>
                </a:solidFill>
              </a:rPr>
              <a:t> (15 </a:t>
            </a:r>
            <a:r>
              <a:rPr lang="en-US" sz="2000" dirty="0" err="1">
                <a:solidFill>
                  <a:schemeClr val="bg1"/>
                </a:solidFill>
              </a:rPr>
              <a:t>kanto</a:t>
            </a:r>
            <a:r>
              <a:rPr lang="en-US" sz="2000" dirty="0">
                <a:solidFill>
                  <a:schemeClr val="bg1"/>
                </a:solidFill>
              </a:rPr>
              <a:t>), </a:t>
            </a:r>
            <a:r>
              <a:rPr lang="en-US" sz="2000" dirty="0" err="1">
                <a:solidFill>
                  <a:schemeClr val="bg1"/>
                </a:solidFill>
              </a:rPr>
              <a:t>Mijil</a:t>
            </a:r>
            <a:r>
              <a:rPr lang="en-US" sz="2000" dirty="0">
                <a:solidFill>
                  <a:schemeClr val="bg1"/>
                </a:solidFill>
              </a:rPr>
              <a:t> (2 </a:t>
            </a:r>
            <a:r>
              <a:rPr lang="en-US" sz="2000" dirty="0" err="1">
                <a:solidFill>
                  <a:schemeClr val="bg1"/>
                </a:solidFill>
              </a:rPr>
              <a:t>kanto</a:t>
            </a:r>
            <a:r>
              <a:rPr lang="en-US" sz="2000" dirty="0">
                <a:solidFill>
                  <a:schemeClr val="bg1"/>
                </a:solidFill>
              </a:rPr>
              <a:t>), </a:t>
            </a:r>
            <a:r>
              <a:rPr lang="en-US" sz="2000" dirty="0" err="1">
                <a:solidFill>
                  <a:schemeClr val="bg1"/>
                </a:solidFill>
              </a:rPr>
              <a:t>Durma</a:t>
            </a:r>
            <a:r>
              <a:rPr lang="en-US" sz="2000" dirty="0">
                <a:solidFill>
                  <a:schemeClr val="bg1"/>
                </a:solidFill>
              </a:rPr>
              <a:t> (14 </a:t>
            </a:r>
            <a:r>
              <a:rPr lang="en-US" sz="2000" dirty="0" err="1">
                <a:solidFill>
                  <a:schemeClr val="bg1"/>
                </a:solidFill>
              </a:rPr>
              <a:t>kanto</a:t>
            </a:r>
            <a:r>
              <a:rPr lang="en-US" sz="2000" dirty="0">
                <a:solidFill>
                  <a:schemeClr val="bg1"/>
                </a:solidFill>
              </a:rPr>
              <a:t>), </a:t>
            </a:r>
            <a:r>
              <a:rPr lang="en-US" sz="2000" dirty="0" err="1">
                <a:solidFill>
                  <a:schemeClr val="bg1"/>
                </a:solidFill>
              </a:rPr>
              <a:t>Magatru</a:t>
            </a:r>
            <a:r>
              <a:rPr lang="en-US" sz="2000" dirty="0">
                <a:solidFill>
                  <a:schemeClr val="bg1"/>
                </a:solidFill>
              </a:rPr>
              <a:t> 2 </a:t>
            </a:r>
            <a:r>
              <a:rPr lang="en-US" sz="2000" dirty="0" err="1">
                <a:solidFill>
                  <a:schemeClr val="bg1"/>
                </a:solidFill>
              </a:rPr>
              <a:t>kanto</a:t>
            </a:r>
            <a:r>
              <a:rPr lang="en-US" sz="2000" dirty="0">
                <a:solidFill>
                  <a:schemeClr val="bg1"/>
                </a:solidFill>
              </a:rPr>
              <a:t>), dan </a:t>
            </a:r>
            <a:r>
              <a:rPr lang="en-US" sz="2000" dirty="0" err="1">
                <a:solidFill>
                  <a:schemeClr val="bg1"/>
                </a:solidFill>
              </a:rPr>
              <a:t>Pucung</a:t>
            </a:r>
            <a:r>
              <a:rPr lang="en-US" sz="2000" dirty="0">
                <a:solidFill>
                  <a:schemeClr val="bg1"/>
                </a:solidFill>
              </a:rPr>
              <a:t> (2 </a:t>
            </a:r>
            <a:r>
              <a:rPr lang="en-US" sz="2000" dirty="0" err="1">
                <a:solidFill>
                  <a:schemeClr val="bg1"/>
                </a:solidFill>
              </a:rPr>
              <a:t>kanto</a:t>
            </a:r>
            <a:r>
              <a:rPr lang="en-US" sz="2000" dirty="0">
                <a:solidFill>
                  <a:schemeClr val="bg1"/>
                </a:solidFill>
              </a:rPr>
              <a:t>). </a:t>
            </a:r>
          </a:p>
          <a:p>
            <a:pPr marL="0" indent="0" algn="just">
              <a:buNone/>
            </a:pPr>
            <a:r>
              <a:rPr lang="en-US" sz="2000" dirty="0" err="1">
                <a:solidFill>
                  <a:schemeClr val="bg1"/>
                </a:solidFill>
              </a:rPr>
              <a:t>Penomoran</a:t>
            </a:r>
            <a:r>
              <a:rPr lang="en-US" sz="2000" dirty="0">
                <a:solidFill>
                  <a:schemeClr val="bg1"/>
                </a:solidFill>
              </a:rPr>
              <a:t> bait pada </a:t>
            </a:r>
            <a:r>
              <a:rPr lang="en-US" sz="2000" dirty="0" err="1">
                <a:solidFill>
                  <a:schemeClr val="bg1"/>
                </a:solidFill>
              </a:rPr>
              <a:t>wawacan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Rengganis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tidak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diberi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nomor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urut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awal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sampai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akhir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tetapi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setiap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pupuh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dimulai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angka</a:t>
            </a:r>
            <a:r>
              <a:rPr lang="en-US" sz="2000" dirty="0">
                <a:solidFill>
                  <a:schemeClr val="bg1"/>
                </a:solidFill>
              </a:rPr>
              <a:t> 1. </a:t>
            </a:r>
            <a:r>
              <a:rPr lang="en-US" sz="2000" dirty="0" err="1">
                <a:solidFill>
                  <a:schemeClr val="bg1"/>
                </a:solidFill>
              </a:rPr>
              <a:t>sehingga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jika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dideskripsikan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746 bait </a:t>
            </a:r>
            <a:r>
              <a:rPr lang="en-US" sz="2000" dirty="0" err="1">
                <a:solidFill>
                  <a:schemeClr val="bg1"/>
                </a:solidFill>
              </a:rPr>
              <a:t>untuk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pupuh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Asmarandana</a:t>
            </a:r>
            <a:r>
              <a:rPr lang="en-US" sz="2000" dirty="0">
                <a:solidFill>
                  <a:schemeClr val="bg1"/>
                </a:solidFill>
              </a:rPr>
              <a:t>, 660 bait </a:t>
            </a:r>
            <a:r>
              <a:rPr lang="en-US" sz="2000" dirty="0" err="1">
                <a:solidFill>
                  <a:schemeClr val="bg1"/>
                </a:solidFill>
              </a:rPr>
              <a:t>untuk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pupuh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Sinom</a:t>
            </a:r>
            <a:r>
              <a:rPr lang="en-US" sz="2000" dirty="0">
                <a:solidFill>
                  <a:schemeClr val="bg1"/>
                </a:solidFill>
              </a:rPr>
              <a:t>, 172 bait </a:t>
            </a:r>
            <a:r>
              <a:rPr lang="en-US" sz="2000" dirty="0" err="1">
                <a:solidFill>
                  <a:schemeClr val="bg1"/>
                </a:solidFill>
              </a:rPr>
              <a:t>untuk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pupuh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Kinanti</a:t>
            </a:r>
            <a:r>
              <a:rPr lang="en-US" sz="2000" dirty="0">
                <a:solidFill>
                  <a:schemeClr val="bg1"/>
                </a:solidFill>
              </a:rPr>
              <a:t>, 482 bait </a:t>
            </a:r>
            <a:r>
              <a:rPr lang="en-US" sz="2000" dirty="0" err="1">
                <a:solidFill>
                  <a:schemeClr val="bg1"/>
                </a:solidFill>
              </a:rPr>
              <a:t>pupuh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Dangdanggula</a:t>
            </a:r>
            <a:r>
              <a:rPr lang="en-US" sz="2000" dirty="0">
                <a:solidFill>
                  <a:schemeClr val="bg1"/>
                </a:solidFill>
              </a:rPr>
              <a:t>, 558 bait </a:t>
            </a:r>
            <a:r>
              <a:rPr lang="en-US" sz="2000" dirty="0" err="1">
                <a:solidFill>
                  <a:schemeClr val="bg1"/>
                </a:solidFill>
              </a:rPr>
              <a:t>pupuh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Pangkur</a:t>
            </a:r>
            <a:r>
              <a:rPr lang="en-US" sz="2000" dirty="0">
                <a:solidFill>
                  <a:schemeClr val="bg1"/>
                </a:solidFill>
              </a:rPr>
              <a:t>, 54 bait </a:t>
            </a:r>
            <a:r>
              <a:rPr lang="en-US" sz="2000" dirty="0" err="1">
                <a:solidFill>
                  <a:schemeClr val="bg1"/>
                </a:solidFill>
              </a:rPr>
              <a:t>pupuh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Mijil</a:t>
            </a:r>
            <a:r>
              <a:rPr lang="en-US" sz="2000" dirty="0">
                <a:solidFill>
                  <a:schemeClr val="bg1"/>
                </a:solidFill>
              </a:rPr>
              <a:t>, 608 bait </a:t>
            </a:r>
            <a:r>
              <a:rPr lang="en-US" sz="2000" dirty="0" err="1">
                <a:solidFill>
                  <a:schemeClr val="bg1"/>
                </a:solidFill>
              </a:rPr>
              <a:t>pupuh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Durma</a:t>
            </a:r>
            <a:r>
              <a:rPr lang="en-US" sz="2000" dirty="0">
                <a:solidFill>
                  <a:schemeClr val="bg1"/>
                </a:solidFill>
              </a:rPr>
              <a:t>, 59 bait </a:t>
            </a:r>
            <a:r>
              <a:rPr lang="en-US" sz="2000" dirty="0" err="1">
                <a:solidFill>
                  <a:schemeClr val="bg1"/>
                </a:solidFill>
              </a:rPr>
              <a:t>pupuh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Magatru</a:t>
            </a:r>
            <a:r>
              <a:rPr lang="en-US" sz="2000" dirty="0">
                <a:solidFill>
                  <a:schemeClr val="bg1"/>
                </a:solidFill>
              </a:rPr>
              <a:t>, dan 88 bait </a:t>
            </a:r>
            <a:r>
              <a:rPr lang="en-US" sz="2000" dirty="0" err="1">
                <a:solidFill>
                  <a:schemeClr val="bg1"/>
                </a:solidFill>
              </a:rPr>
              <a:t>pupuh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Pucung</a:t>
            </a:r>
            <a:r>
              <a:rPr lang="en-US" sz="2000" dirty="0">
                <a:solidFill>
                  <a:schemeClr val="bg1"/>
                </a:solidFill>
              </a:rPr>
              <a:t>. Jika </a:t>
            </a:r>
            <a:r>
              <a:rPr lang="en-US" sz="2000" dirty="0" err="1">
                <a:solidFill>
                  <a:schemeClr val="bg1"/>
                </a:solidFill>
              </a:rPr>
              <a:t>ditotalkan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dari</a:t>
            </a:r>
            <a:r>
              <a:rPr lang="en-US" sz="2000" dirty="0">
                <a:solidFill>
                  <a:schemeClr val="bg1"/>
                </a:solidFill>
              </a:rPr>
              <a:t> 9 </a:t>
            </a:r>
            <a:r>
              <a:rPr lang="en-US" sz="2000" dirty="0" err="1">
                <a:solidFill>
                  <a:schemeClr val="bg1"/>
                </a:solidFill>
              </a:rPr>
              <a:t>pupuh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muncul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sebanyak</a:t>
            </a:r>
            <a:r>
              <a:rPr lang="en-US" sz="2000" dirty="0">
                <a:solidFill>
                  <a:schemeClr val="bg1"/>
                </a:solidFill>
              </a:rPr>
              <a:t> 3.427 bait, dan </a:t>
            </a:r>
            <a:r>
              <a:rPr lang="en-US" sz="2000" dirty="0" err="1">
                <a:solidFill>
                  <a:schemeClr val="bg1"/>
                </a:solidFill>
              </a:rPr>
              <a:t>jumlah</a:t>
            </a:r>
            <a:r>
              <a:rPr lang="en-US" sz="2000" dirty="0">
                <a:solidFill>
                  <a:schemeClr val="bg1"/>
                </a:solidFill>
              </a:rPr>
              <a:t> bait </a:t>
            </a:r>
            <a:r>
              <a:rPr lang="en-US" sz="2000" dirty="0" err="1">
                <a:solidFill>
                  <a:schemeClr val="bg1"/>
                </a:solidFill>
              </a:rPr>
              <a:t>terbanyak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terdapat</a:t>
            </a:r>
            <a:r>
              <a:rPr lang="en-US" sz="2000" dirty="0">
                <a:solidFill>
                  <a:schemeClr val="bg1"/>
                </a:solidFill>
              </a:rPr>
              <a:t> pada </a:t>
            </a:r>
            <a:r>
              <a:rPr lang="en-US" sz="2000" dirty="0" err="1">
                <a:solidFill>
                  <a:schemeClr val="bg1"/>
                </a:solidFill>
              </a:rPr>
              <a:t>pupuh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Asmarandana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sedangkan</a:t>
            </a:r>
            <a:r>
              <a:rPr lang="en-US" sz="2000" dirty="0">
                <a:solidFill>
                  <a:schemeClr val="bg1"/>
                </a:solidFill>
              </a:rPr>
              <a:t> bait </a:t>
            </a:r>
            <a:r>
              <a:rPr lang="en-US" sz="2000" dirty="0" err="1">
                <a:solidFill>
                  <a:schemeClr val="bg1"/>
                </a:solidFill>
              </a:rPr>
              <a:t>terbanyak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kanto-nya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pupuh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Durma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yaitu</a:t>
            </a:r>
            <a:r>
              <a:rPr lang="en-US" sz="2000" dirty="0">
                <a:solidFill>
                  <a:schemeClr val="bg1"/>
                </a:solidFill>
              </a:rPr>
              <a:t> pada </a:t>
            </a:r>
            <a:r>
              <a:rPr lang="en-US" sz="2000" dirty="0" err="1">
                <a:solidFill>
                  <a:schemeClr val="bg1"/>
                </a:solidFill>
              </a:rPr>
              <a:t>kanto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</a:t>
            </a:r>
            <a:r>
              <a:rPr lang="en-US" sz="2000" dirty="0">
                <a:solidFill>
                  <a:schemeClr val="bg1"/>
                </a:solidFill>
              </a:rPr>
              <a:t> -27 </a:t>
            </a:r>
            <a:r>
              <a:rPr lang="en-US" sz="2000" dirty="0" err="1">
                <a:solidFill>
                  <a:schemeClr val="bg1"/>
                </a:solidFill>
              </a:rPr>
              <a:t>terdapat</a:t>
            </a:r>
            <a:r>
              <a:rPr lang="en-US" sz="2000" dirty="0">
                <a:solidFill>
                  <a:schemeClr val="bg1"/>
                </a:solidFill>
              </a:rPr>
              <a:t> 93 bait.</a:t>
            </a:r>
          </a:p>
        </p:txBody>
      </p:sp>
    </p:spTree>
    <p:extLst>
      <p:ext uri="{BB962C8B-B14F-4D97-AF65-F5344CB8AC3E}">
        <p14:creationId xmlns:p14="http://schemas.microsoft.com/office/powerpoint/2010/main" val="2114796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PENEMUAN DAN PEMBAHASAN 2/4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sz="2000" dirty="0" err="1">
                <a:solidFill>
                  <a:schemeClr val="bg1"/>
                </a:solidFill>
              </a:rPr>
              <a:t>Berdasarkan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hasil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penelitian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telah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dilaksanakan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Wawacan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Rengganis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merupakan</a:t>
            </a:r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2000" dirty="0" err="1">
                <a:solidFill>
                  <a:schemeClr val="bg1"/>
                </a:solidFill>
              </a:rPr>
              <a:t>wawacan</a:t>
            </a:r>
            <a:r>
              <a:rPr lang="en-US" sz="2000" dirty="0">
                <a:solidFill>
                  <a:schemeClr val="bg1"/>
                </a:solidFill>
              </a:rPr>
              <a:t> yang sangat </a:t>
            </a:r>
            <a:r>
              <a:rPr lang="en-US" sz="2000" dirty="0" err="1">
                <a:solidFill>
                  <a:schemeClr val="bg1"/>
                </a:solidFill>
              </a:rPr>
              <a:t>panjang</a:t>
            </a:r>
            <a:r>
              <a:rPr lang="en-US" sz="2000" dirty="0">
                <a:solidFill>
                  <a:schemeClr val="bg1"/>
                </a:solidFill>
              </a:rPr>
              <a:t> dan </a:t>
            </a:r>
            <a:r>
              <a:rPr lang="en-US" sz="2000" dirty="0" err="1">
                <a:solidFill>
                  <a:schemeClr val="bg1"/>
                </a:solidFill>
              </a:rPr>
              <a:t>kompleks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Wawacan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menonjolkan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tokoh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perempuan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karakternya</a:t>
            </a:r>
            <a:r>
              <a:rPr lang="en-US" sz="2000" dirty="0">
                <a:solidFill>
                  <a:schemeClr val="bg1"/>
                </a:solidFill>
              </a:rPr>
              <a:t> sangat </a:t>
            </a:r>
            <a:r>
              <a:rPr lang="en-US" sz="2000" dirty="0" err="1">
                <a:solidFill>
                  <a:schemeClr val="bg1"/>
                </a:solidFill>
              </a:rPr>
              <a:t>menonjol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b="1" i="1" dirty="0" err="1">
                <a:solidFill>
                  <a:schemeClr val="bg1"/>
                </a:solidFill>
              </a:rPr>
              <a:t>Penggambaran</a:t>
            </a:r>
            <a:r>
              <a:rPr lang="en-US" b="1" i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chemeClr val="bg1"/>
                </a:solidFill>
              </a:rPr>
              <a:t>Melalui</a:t>
            </a:r>
            <a:r>
              <a:rPr lang="en-US" b="1" i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chemeClr val="bg1"/>
                </a:solidFill>
              </a:rPr>
              <a:t>Penokohan</a:t>
            </a:r>
            <a:r>
              <a:rPr lang="en-US" b="1" i="1" dirty="0">
                <a:solidFill>
                  <a:schemeClr val="bg1"/>
                </a:solidFill>
              </a:rPr>
              <a:t> (Citra </a:t>
            </a:r>
            <a:r>
              <a:rPr lang="en-US" b="1" i="1" dirty="0" err="1">
                <a:solidFill>
                  <a:schemeClr val="bg1"/>
                </a:solidFill>
              </a:rPr>
              <a:t>Tokoh</a:t>
            </a:r>
            <a:r>
              <a:rPr lang="en-US" b="1" i="1" dirty="0">
                <a:solidFill>
                  <a:schemeClr val="bg1"/>
                </a:solidFill>
              </a:rPr>
              <a:t> Perempuan)</a:t>
            </a:r>
          </a:p>
          <a:p>
            <a:pPr marL="0" indent="0" algn="just">
              <a:buNone/>
            </a:pPr>
            <a:r>
              <a:rPr lang="en-US" sz="2000" dirty="0" err="1">
                <a:solidFill>
                  <a:schemeClr val="bg1"/>
                </a:solidFill>
              </a:rPr>
              <a:t>Penggambaran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tokoh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perempuan</a:t>
            </a:r>
            <a:r>
              <a:rPr lang="en-US" sz="2000" dirty="0">
                <a:solidFill>
                  <a:schemeClr val="bg1"/>
                </a:solidFill>
              </a:rPr>
              <a:t> pada </a:t>
            </a:r>
            <a:r>
              <a:rPr lang="en-US" sz="2000" dirty="0" err="1">
                <a:solidFill>
                  <a:schemeClr val="bg1"/>
                </a:solidFill>
              </a:rPr>
              <a:t>Wawacan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Rengganis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ini</a:t>
            </a:r>
            <a:r>
              <a:rPr lang="en-US" sz="2000" dirty="0">
                <a:solidFill>
                  <a:schemeClr val="bg1"/>
                </a:solidFill>
              </a:rPr>
              <a:t>, salah </a:t>
            </a:r>
            <a:r>
              <a:rPr lang="en-US" sz="2000" dirty="0" err="1">
                <a:solidFill>
                  <a:schemeClr val="bg1"/>
                </a:solidFill>
              </a:rPr>
              <a:t>satunya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penggambaran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fisik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tokoh</a:t>
            </a:r>
            <a:r>
              <a:rPr lang="en-US" sz="2000" dirty="0">
                <a:solidFill>
                  <a:schemeClr val="bg1"/>
                </a:solidFill>
              </a:rPr>
              <a:t>. Ciri </a:t>
            </a:r>
            <a:r>
              <a:rPr lang="en-US" sz="2000" dirty="0" err="1">
                <a:solidFill>
                  <a:schemeClr val="bg1"/>
                </a:solidFill>
              </a:rPr>
              <a:t>fisik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tokoh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perempuan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dihadirkan</a:t>
            </a:r>
            <a:r>
              <a:rPr lang="en-US" sz="2000" dirty="0">
                <a:solidFill>
                  <a:schemeClr val="bg1"/>
                </a:solidFill>
              </a:rPr>
              <a:t> pada </a:t>
            </a:r>
            <a:r>
              <a:rPr lang="en-US" sz="2000" dirty="0" err="1">
                <a:solidFill>
                  <a:schemeClr val="bg1"/>
                </a:solidFill>
              </a:rPr>
              <a:t>Wawacan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Rengganis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memberikan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gambaran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atau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citraan</a:t>
            </a:r>
            <a:r>
              <a:rPr lang="en-US" sz="2000" dirty="0">
                <a:solidFill>
                  <a:schemeClr val="bg1"/>
                </a:solidFill>
              </a:rPr>
              <a:t>. Dan </a:t>
            </a:r>
            <a:r>
              <a:rPr lang="en-US" sz="2000" dirty="0" err="1">
                <a:solidFill>
                  <a:schemeClr val="bg1"/>
                </a:solidFill>
              </a:rPr>
              <a:t>melalui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penggambaran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fisik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inilah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pembaca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digiring</a:t>
            </a:r>
            <a:r>
              <a:rPr lang="en-US" sz="2000" dirty="0">
                <a:solidFill>
                  <a:schemeClr val="bg1"/>
                </a:solidFill>
              </a:rPr>
              <a:t> pada </a:t>
            </a:r>
            <a:r>
              <a:rPr lang="en-US" sz="2000" dirty="0" err="1">
                <a:solidFill>
                  <a:schemeClr val="bg1"/>
                </a:solidFill>
              </a:rPr>
              <a:t>citra</a:t>
            </a:r>
            <a:r>
              <a:rPr lang="en-US" sz="2000" dirty="0">
                <a:solidFill>
                  <a:schemeClr val="bg1"/>
                </a:solidFill>
              </a:rPr>
              <a:t> dan </a:t>
            </a:r>
            <a:r>
              <a:rPr lang="en-US" sz="2000" dirty="0" err="1">
                <a:solidFill>
                  <a:schemeClr val="bg1"/>
                </a:solidFill>
              </a:rPr>
              <a:t>karakter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tokoh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tentu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tokoh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perempuan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terdapat</a:t>
            </a:r>
            <a:r>
              <a:rPr lang="en-US" sz="2000" dirty="0">
                <a:solidFill>
                  <a:schemeClr val="bg1"/>
                </a:solidFill>
              </a:rPr>
              <a:t> pada </a:t>
            </a:r>
            <a:r>
              <a:rPr lang="en-US" sz="2000" dirty="0" err="1">
                <a:solidFill>
                  <a:schemeClr val="bg1"/>
                </a:solidFill>
              </a:rPr>
              <a:t>teks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Wawacan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Rengganis</a:t>
            </a:r>
            <a:r>
              <a:rPr lang="en-US" sz="2000" dirty="0">
                <a:solidFill>
                  <a:schemeClr val="bg1"/>
                </a:solidFill>
              </a:rPr>
              <a:t>. Gambaran </a:t>
            </a:r>
            <a:r>
              <a:rPr lang="en-US" sz="2000" dirty="0" err="1">
                <a:solidFill>
                  <a:schemeClr val="bg1"/>
                </a:solidFill>
              </a:rPr>
              <a:t>terhadap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ciri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fisik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tersebut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terdapat</a:t>
            </a:r>
            <a:r>
              <a:rPr lang="en-US" sz="2000" dirty="0">
                <a:solidFill>
                  <a:schemeClr val="bg1"/>
                </a:solidFill>
              </a:rPr>
              <a:t> pada bait 19-23 pada </a:t>
            </a:r>
            <a:r>
              <a:rPr lang="en-US" sz="2000" dirty="0" err="1">
                <a:solidFill>
                  <a:schemeClr val="bg1"/>
                </a:solidFill>
              </a:rPr>
              <a:t>pupuh</a:t>
            </a:r>
            <a:r>
              <a:rPr lang="en-US" sz="2000" dirty="0">
                <a:solidFill>
                  <a:schemeClr val="bg1"/>
                </a:solidFill>
              </a:rPr>
              <a:t> ke-1 </a:t>
            </a:r>
            <a:r>
              <a:rPr lang="en-US" sz="2000" dirty="0" err="1">
                <a:solidFill>
                  <a:schemeClr val="bg1"/>
                </a:solidFill>
              </a:rPr>
              <a:t>Asmarandana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  <a:endParaRPr lang="en-US" sz="2000" i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000" i="1" dirty="0">
                <a:solidFill>
                  <a:schemeClr val="bg1"/>
                </a:solidFill>
              </a:rPr>
              <a:t>19. </a:t>
            </a:r>
            <a:r>
              <a:rPr lang="en-US" sz="2000" i="1" dirty="0" err="1">
                <a:solidFill>
                  <a:schemeClr val="bg1"/>
                </a:solidFill>
              </a:rPr>
              <a:t>Dedegan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Retna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Rengganis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sedeng</a:t>
            </a:r>
            <a:r>
              <a:rPr lang="en-US" sz="2000" i="1" dirty="0">
                <a:solidFill>
                  <a:schemeClr val="bg1"/>
                </a:solidFill>
              </a:rPr>
              <a:t> gandang </a:t>
            </a:r>
            <a:r>
              <a:rPr lang="en-US" sz="2000" i="1" dirty="0" err="1">
                <a:solidFill>
                  <a:schemeClr val="bg1"/>
                </a:solidFill>
              </a:rPr>
              <a:t>bisa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midang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pantes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jadi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tukang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gondeng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amis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budi</a:t>
            </a:r>
            <a:r>
              <a:rPr lang="en-US" sz="2000" i="1" dirty="0">
                <a:solidFill>
                  <a:schemeClr val="bg1"/>
                </a:solidFill>
              </a:rPr>
              <a:t> hade </a:t>
            </a:r>
            <a:r>
              <a:rPr lang="en-US" sz="2000" i="1" dirty="0" err="1">
                <a:solidFill>
                  <a:schemeClr val="bg1"/>
                </a:solidFill>
              </a:rPr>
              <a:t>basa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abus</a:t>
            </a:r>
            <a:r>
              <a:rPr lang="en-US" sz="2000" i="1" dirty="0">
                <a:solidFill>
                  <a:schemeClr val="bg1"/>
                </a:solidFill>
              </a:rPr>
              <a:t> ka </a:t>
            </a:r>
            <a:r>
              <a:rPr lang="en-US" sz="2000" i="1" dirty="0" err="1">
                <a:solidFill>
                  <a:schemeClr val="bg1"/>
                </a:solidFill>
              </a:rPr>
              <a:t>paribasa</a:t>
            </a:r>
            <a:r>
              <a:rPr lang="en-US" sz="2000" i="1" dirty="0">
                <a:solidFill>
                  <a:schemeClr val="bg1"/>
                </a:solidFill>
              </a:rPr>
              <a:t>,.</a:t>
            </a:r>
            <a:r>
              <a:rPr lang="en-US" sz="2000" i="1" dirty="0" err="1">
                <a:solidFill>
                  <a:schemeClr val="bg1"/>
                </a:solidFill>
              </a:rPr>
              <a:t>tuhu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guruning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wong</a:t>
            </a:r>
            <a:r>
              <a:rPr lang="en-US" sz="2000" i="1" dirty="0">
                <a:solidFill>
                  <a:schemeClr val="bg1"/>
                </a:solidFill>
              </a:rPr>
              <a:t> ayu, </a:t>
            </a:r>
            <a:r>
              <a:rPr lang="en-US" sz="2000" i="1" dirty="0" err="1">
                <a:solidFill>
                  <a:schemeClr val="bg1"/>
                </a:solidFill>
              </a:rPr>
              <a:t>Rengganis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alam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harita</a:t>
            </a:r>
            <a:r>
              <a:rPr lang="en-US" sz="2000" i="1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2000" i="1" dirty="0">
                <a:solidFill>
                  <a:schemeClr val="bg1"/>
                </a:solidFill>
              </a:rPr>
              <a:t>20. Jadi </a:t>
            </a:r>
            <a:r>
              <a:rPr lang="en-US" sz="2000" i="1" dirty="0" err="1">
                <a:solidFill>
                  <a:schemeClr val="bg1"/>
                </a:solidFill>
              </a:rPr>
              <a:t>pamujian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istri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kacarios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leuwih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endah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taya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wirasatna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awon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kewes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jadi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kawuwuhan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gandes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pantes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kacida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alusing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semu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kasebut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nya</a:t>
            </a:r>
            <a:r>
              <a:rPr lang="en-US" sz="2000" i="1" dirty="0">
                <a:solidFill>
                  <a:schemeClr val="bg1"/>
                </a:solidFill>
              </a:rPr>
              <a:t> eta </a:t>
            </a:r>
            <a:r>
              <a:rPr lang="en-US" sz="2000" i="1" dirty="0" err="1">
                <a:solidFill>
                  <a:schemeClr val="bg1"/>
                </a:solidFill>
              </a:rPr>
              <a:t>istri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utama</a:t>
            </a:r>
            <a:r>
              <a:rPr lang="en-US" sz="2000" i="1" dirty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en-US" sz="2000" i="1" dirty="0">
                <a:solidFill>
                  <a:schemeClr val="bg1"/>
                </a:solidFill>
              </a:rPr>
              <a:t>21. </a:t>
            </a:r>
            <a:r>
              <a:rPr lang="en-US" sz="2000" i="1" dirty="0" err="1">
                <a:solidFill>
                  <a:schemeClr val="bg1"/>
                </a:solidFill>
              </a:rPr>
              <a:t>Alus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ati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sarta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surti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tuhu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titih</a:t>
            </a:r>
            <a:r>
              <a:rPr lang="en-US" sz="2000" i="1" dirty="0">
                <a:solidFill>
                  <a:schemeClr val="bg1"/>
                </a:solidFill>
              </a:rPr>
              <a:t> hade </a:t>
            </a:r>
            <a:r>
              <a:rPr lang="en-US" sz="2000" i="1" dirty="0" err="1">
                <a:solidFill>
                  <a:schemeClr val="bg1"/>
                </a:solidFill>
              </a:rPr>
              <a:t>basa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manah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sabar</a:t>
            </a:r>
            <a:r>
              <a:rPr lang="en-US" sz="2000" i="1" dirty="0">
                <a:solidFill>
                  <a:schemeClr val="bg1"/>
                </a:solidFill>
              </a:rPr>
              <a:t>  </a:t>
            </a:r>
            <a:r>
              <a:rPr lang="en-US" sz="2000" i="1" dirty="0" err="1">
                <a:solidFill>
                  <a:schemeClr val="bg1"/>
                </a:solidFill>
              </a:rPr>
              <a:t>henteu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seber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hese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neangan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tandingna</a:t>
            </a:r>
            <a:r>
              <a:rPr lang="en-US" sz="2000" i="1" dirty="0">
                <a:solidFill>
                  <a:schemeClr val="bg1"/>
                </a:solidFill>
              </a:rPr>
              <a:t>, eta </a:t>
            </a:r>
            <a:r>
              <a:rPr lang="en-US" sz="2000" i="1" dirty="0" err="1">
                <a:solidFill>
                  <a:schemeClr val="bg1"/>
                </a:solidFill>
              </a:rPr>
              <a:t>Nyi</a:t>
            </a:r>
            <a:r>
              <a:rPr lang="en-US" sz="2000" i="1" dirty="0">
                <a:solidFill>
                  <a:schemeClr val="bg1"/>
                </a:solidFill>
              </a:rPr>
              <a:t> Dewi </a:t>
            </a:r>
            <a:r>
              <a:rPr lang="en-US" sz="2000" i="1" dirty="0" err="1">
                <a:solidFill>
                  <a:schemeClr val="bg1"/>
                </a:solidFill>
              </a:rPr>
              <a:t>Retna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saniskara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elmu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putus</a:t>
            </a:r>
            <a:r>
              <a:rPr lang="en-US" sz="2000" i="1" dirty="0">
                <a:solidFill>
                  <a:schemeClr val="bg1"/>
                </a:solidFill>
              </a:rPr>
              <a:t>, tetes </a:t>
            </a:r>
            <a:r>
              <a:rPr lang="en-US" sz="2000" i="1" dirty="0" err="1">
                <a:solidFill>
                  <a:schemeClr val="bg1"/>
                </a:solidFill>
              </a:rPr>
              <a:t>patitis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teu</a:t>
            </a:r>
            <a:r>
              <a:rPr lang="en-US" sz="2000" i="1" dirty="0">
                <a:solidFill>
                  <a:schemeClr val="bg1"/>
                </a:solidFill>
              </a:rPr>
              <a:t> getas. </a:t>
            </a:r>
          </a:p>
          <a:p>
            <a:pPr marL="0" indent="0" algn="just">
              <a:buNone/>
            </a:pPr>
            <a:r>
              <a:rPr lang="en-US" sz="2000" i="1" dirty="0">
                <a:solidFill>
                  <a:schemeClr val="bg1"/>
                </a:solidFill>
              </a:rPr>
              <a:t>22. </a:t>
            </a:r>
            <a:r>
              <a:rPr lang="en-US" sz="2000" i="1" dirty="0" err="1">
                <a:solidFill>
                  <a:schemeClr val="bg1"/>
                </a:solidFill>
              </a:rPr>
              <a:t>Rupana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kalangkung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wingit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mulus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luis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salirana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panceg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pasipatan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panon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capetang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bisa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bicara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dangah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wani</a:t>
            </a:r>
            <a:r>
              <a:rPr lang="en-US" sz="2000" i="1" dirty="0">
                <a:solidFill>
                  <a:schemeClr val="bg1"/>
                </a:solidFill>
              </a:rPr>
              <a:t> ka </a:t>
            </a:r>
            <a:r>
              <a:rPr lang="en-US" sz="2000" i="1" dirty="0" err="1">
                <a:solidFill>
                  <a:schemeClr val="bg1"/>
                </a:solidFill>
              </a:rPr>
              <a:t>tengah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imutna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jadi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pangirot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istri-istri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kaedanan</a:t>
            </a:r>
            <a:r>
              <a:rPr lang="en-US" sz="2000" i="1" dirty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en-US" sz="2000" i="1" dirty="0">
                <a:solidFill>
                  <a:schemeClr val="bg1"/>
                </a:solidFill>
              </a:rPr>
              <a:t>23. </a:t>
            </a:r>
            <a:r>
              <a:rPr lang="en-US" sz="2000" i="1" dirty="0" err="1">
                <a:solidFill>
                  <a:schemeClr val="bg1"/>
                </a:solidFill>
              </a:rPr>
              <a:t>Pamulu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Retna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Rengganis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manis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mancur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cahayana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panjang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lamun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dicarios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Rengganis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sawirasatna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geus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taya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kuciwana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ti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luhur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sasemet</a:t>
            </a:r>
            <a:r>
              <a:rPr lang="en-US" sz="2000" i="1" dirty="0">
                <a:solidFill>
                  <a:schemeClr val="bg1"/>
                </a:solidFill>
              </a:rPr>
              <a:t> ram but, </a:t>
            </a:r>
            <a:r>
              <a:rPr lang="en-US" sz="2000" i="1" dirty="0" err="1">
                <a:solidFill>
                  <a:schemeClr val="bg1"/>
                </a:solidFill>
              </a:rPr>
              <a:t>ti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handap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sahibas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dampal</a:t>
            </a:r>
            <a:r>
              <a:rPr lang="en-US" sz="2000" i="1" dirty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buNone/>
            </a:pPr>
            <a:endParaRPr lang="en-US" sz="2000" i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952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PENEMUAN DAN PEMBAHASAN 3/4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300" b="1" i="1" dirty="0">
                <a:solidFill>
                  <a:schemeClr val="bg1"/>
                </a:solidFill>
              </a:rPr>
              <a:t>Peran </a:t>
            </a:r>
            <a:r>
              <a:rPr lang="en-US" sz="1300" b="1" i="1" dirty="0" err="1">
                <a:solidFill>
                  <a:schemeClr val="bg1"/>
                </a:solidFill>
              </a:rPr>
              <a:t>Kepemimpinan</a:t>
            </a:r>
            <a:r>
              <a:rPr lang="en-US" sz="1300" b="1" i="1" dirty="0">
                <a:solidFill>
                  <a:schemeClr val="bg1"/>
                </a:solidFill>
              </a:rPr>
              <a:t> </a:t>
            </a:r>
            <a:r>
              <a:rPr lang="en-US" sz="1300" b="1" i="1" dirty="0" err="1">
                <a:solidFill>
                  <a:schemeClr val="bg1"/>
                </a:solidFill>
              </a:rPr>
              <a:t>Menurut</a:t>
            </a:r>
            <a:r>
              <a:rPr lang="en-US" sz="1300" b="1" i="1" dirty="0">
                <a:solidFill>
                  <a:schemeClr val="bg1"/>
                </a:solidFill>
              </a:rPr>
              <a:t> </a:t>
            </a:r>
            <a:r>
              <a:rPr lang="en-US" sz="1300" b="1" i="1" dirty="0" err="1">
                <a:solidFill>
                  <a:schemeClr val="bg1"/>
                </a:solidFill>
              </a:rPr>
              <a:t>Naskah</a:t>
            </a:r>
            <a:r>
              <a:rPr lang="en-US" sz="1300" b="1" i="1" dirty="0">
                <a:solidFill>
                  <a:schemeClr val="bg1"/>
                </a:solidFill>
              </a:rPr>
              <a:t> </a:t>
            </a:r>
            <a:r>
              <a:rPr lang="en-US" sz="1300" b="1" i="1" dirty="0" err="1">
                <a:solidFill>
                  <a:schemeClr val="bg1"/>
                </a:solidFill>
              </a:rPr>
              <a:t>Sanyhyang</a:t>
            </a:r>
            <a:r>
              <a:rPr lang="en-US" sz="1300" b="1" i="1" dirty="0">
                <a:solidFill>
                  <a:schemeClr val="bg1"/>
                </a:solidFill>
              </a:rPr>
              <a:t> Hayu (</a:t>
            </a:r>
            <a:r>
              <a:rPr lang="en-US" sz="1300" b="1" i="1" dirty="0" err="1">
                <a:solidFill>
                  <a:schemeClr val="bg1"/>
                </a:solidFill>
              </a:rPr>
              <a:t>Astaguna</a:t>
            </a:r>
            <a:r>
              <a:rPr lang="en-US" sz="1300" b="1" i="1" dirty="0">
                <a:solidFill>
                  <a:schemeClr val="bg1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en-US" sz="1300" i="1" dirty="0" err="1">
                <a:solidFill>
                  <a:schemeClr val="bg1"/>
                </a:solidFill>
                <a:highlight>
                  <a:srgbClr val="808080"/>
                </a:highlight>
              </a:rPr>
              <a:t>Animan</a:t>
            </a:r>
            <a:r>
              <a:rPr lang="en-US" sz="1300" dirty="0">
                <a:solidFill>
                  <a:schemeClr val="bg1"/>
                </a:solidFill>
                <a:highlight>
                  <a:srgbClr val="808080"/>
                </a:highlight>
              </a:rPr>
              <a:t> (</a:t>
            </a:r>
            <a:r>
              <a:rPr lang="en-US" sz="1300" dirty="0" err="1">
                <a:solidFill>
                  <a:schemeClr val="bg1"/>
                </a:solidFill>
                <a:highlight>
                  <a:srgbClr val="808080"/>
                </a:highlight>
              </a:rPr>
              <a:t>lemah</a:t>
            </a:r>
            <a:r>
              <a:rPr lang="en-US" sz="1300" dirty="0">
                <a:solidFill>
                  <a:schemeClr val="bg1"/>
                </a:solidFill>
                <a:highlight>
                  <a:srgbClr val="808080"/>
                </a:highlight>
              </a:rPr>
              <a:t> </a:t>
            </a:r>
            <a:r>
              <a:rPr lang="en-US" sz="1300" dirty="0" err="1">
                <a:solidFill>
                  <a:schemeClr val="bg1"/>
                </a:solidFill>
                <a:highlight>
                  <a:srgbClr val="808080"/>
                </a:highlight>
              </a:rPr>
              <a:t>lembut</a:t>
            </a:r>
            <a:r>
              <a:rPr lang="en-US" sz="1300" dirty="0">
                <a:solidFill>
                  <a:schemeClr val="bg1"/>
                </a:solidFill>
                <a:highlight>
                  <a:srgbClr val="808080"/>
                </a:highlight>
              </a:rPr>
              <a:t>) </a:t>
            </a:r>
          </a:p>
          <a:p>
            <a:pPr marL="0" indent="0" algn="just">
              <a:buNone/>
            </a:pPr>
            <a:r>
              <a:rPr lang="en-ID" sz="1300" dirty="0" err="1">
                <a:solidFill>
                  <a:schemeClr val="bg1"/>
                </a:solidFill>
              </a:rPr>
              <a:t>Asmarandana</a:t>
            </a:r>
            <a:r>
              <a:rPr lang="en-ID" sz="1300" dirty="0">
                <a:solidFill>
                  <a:schemeClr val="bg1"/>
                </a:solidFill>
              </a:rPr>
              <a:t> </a:t>
            </a:r>
            <a:r>
              <a:rPr lang="en-ID" sz="1300" dirty="0" err="1">
                <a:solidFill>
                  <a:schemeClr val="bg1"/>
                </a:solidFill>
              </a:rPr>
              <a:t>kanto</a:t>
            </a:r>
            <a:r>
              <a:rPr lang="en-ID" sz="1300" dirty="0">
                <a:solidFill>
                  <a:schemeClr val="bg1"/>
                </a:solidFill>
              </a:rPr>
              <a:t> 1, </a:t>
            </a:r>
            <a:r>
              <a:rPr lang="en-ID" sz="1300" dirty="0" err="1">
                <a:solidFill>
                  <a:schemeClr val="bg1"/>
                </a:solidFill>
              </a:rPr>
              <a:t>pupuh</a:t>
            </a:r>
            <a:r>
              <a:rPr lang="en-ID" sz="1300" dirty="0">
                <a:solidFill>
                  <a:schemeClr val="bg1"/>
                </a:solidFill>
              </a:rPr>
              <a:t> ke-1, bait </a:t>
            </a:r>
            <a:r>
              <a:rPr lang="en-ID" sz="1300" dirty="0" err="1">
                <a:solidFill>
                  <a:schemeClr val="bg1"/>
                </a:solidFill>
              </a:rPr>
              <a:t>ke</a:t>
            </a:r>
            <a:r>
              <a:rPr lang="en-ID" sz="1300" dirty="0">
                <a:solidFill>
                  <a:schemeClr val="bg1"/>
                </a:solidFill>
              </a:rPr>
              <a:t> 19. </a:t>
            </a:r>
            <a:r>
              <a:rPr lang="en-ID" sz="1300" i="1" dirty="0" err="1">
                <a:solidFill>
                  <a:schemeClr val="bg1"/>
                </a:solidFill>
              </a:rPr>
              <a:t>Dedegan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Retna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Rengganis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sedeng</a:t>
            </a:r>
            <a:r>
              <a:rPr lang="en-ID" sz="1300" i="1" dirty="0">
                <a:solidFill>
                  <a:schemeClr val="bg1"/>
                </a:solidFill>
              </a:rPr>
              <a:t> gandang </a:t>
            </a:r>
            <a:r>
              <a:rPr lang="en-ID" sz="1300" i="1" dirty="0" err="1">
                <a:solidFill>
                  <a:schemeClr val="bg1"/>
                </a:solidFill>
              </a:rPr>
              <a:t>bisa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midang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pantes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jadi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tukang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gondeng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amis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budi</a:t>
            </a:r>
            <a:r>
              <a:rPr lang="en-ID" sz="1300" i="1" dirty="0">
                <a:solidFill>
                  <a:schemeClr val="bg1"/>
                </a:solidFill>
              </a:rPr>
              <a:t> hade </a:t>
            </a:r>
            <a:r>
              <a:rPr lang="en-ID" sz="1300" i="1" dirty="0" err="1">
                <a:solidFill>
                  <a:schemeClr val="bg1"/>
                </a:solidFill>
              </a:rPr>
              <a:t>basa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abus</a:t>
            </a:r>
            <a:r>
              <a:rPr lang="en-ID" sz="1300" i="1" dirty="0">
                <a:solidFill>
                  <a:schemeClr val="bg1"/>
                </a:solidFill>
              </a:rPr>
              <a:t> ka </a:t>
            </a:r>
            <a:r>
              <a:rPr lang="en-ID" sz="1300" i="1" dirty="0" err="1">
                <a:solidFill>
                  <a:schemeClr val="bg1"/>
                </a:solidFill>
              </a:rPr>
              <a:t>paribasa</a:t>
            </a:r>
            <a:r>
              <a:rPr lang="en-ID" sz="1300" i="1" dirty="0">
                <a:solidFill>
                  <a:schemeClr val="bg1"/>
                </a:solidFill>
              </a:rPr>
              <a:t>,.</a:t>
            </a:r>
            <a:r>
              <a:rPr lang="en-ID" sz="1300" i="1" dirty="0" err="1">
                <a:solidFill>
                  <a:schemeClr val="bg1"/>
                </a:solidFill>
              </a:rPr>
              <a:t>tuhu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guruning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wong</a:t>
            </a:r>
            <a:r>
              <a:rPr lang="en-ID" sz="1300" i="1" dirty="0">
                <a:solidFill>
                  <a:schemeClr val="bg1"/>
                </a:solidFill>
              </a:rPr>
              <a:t> ayu, </a:t>
            </a:r>
            <a:r>
              <a:rPr lang="en-ID" sz="1300" i="1" dirty="0" err="1">
                <a:solidFill>
                  <a:schemeClr val="bg1"/>
                </a:solidFill>
              </a:rPr>
              <a:t>Rengganis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alam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harita</a:t>
            </a:r>
            <a:r>
              <a:rPr lang="en-ID" sz="1300" i="1" dirty="0">
                <a:solidFill>
                  <a:schemeClr val="bg1"/>
                </a:solidFill>
              </a:rPr>
              <a:t>.</a:t>
            </a:r>
            <a:endParaRPr lang="en-US" sz="1300" i="1" dirty="0">
              <a:solidFill>
                <a:schemeClr val="bg1"/>
              </a:solidFill>
              <a:highlight>
                <a:srgbClr val="808080"/>
              </a:highlight>
            </a:endParaRPr>
          </a:p>
          <a:p>
            <a:pPr marL="0" indent="0" algn="just">
              <a:buNone/>
            </a:pPr>
            <a:r>
              <a:rPr lang="en-US" sz="1300" i="1" dirty="0" err="1">
                <a:solidFill>
                  <a:schemeClr val="bg1"/>
                </a:solidFill>
                <a:highlight>
                  <a:srgbClr val="808080"/>
                </a:highlight>
              </a:rPr>
              <a:t>Ahiman</a:t>
            </a:r>
            <a:r>
              <a:rPr lang="en-US" sz="1300" dirty="0">
                <a:solidFill>
                  <a:schemeClr val="bg1"/>
                </a:solidFill>
                <a:highlight>
                  <a:srgbClr val="808080"/>
                </a:highlight>
              </a:rPr>
              <a:t>  (</a:t>
            </a:r>
            <a:r>
              <a:rPr lang="en-US" sz="1300" dirty="0" err="1">
                <a:solidFill>
                  <a:schemeClr val="bg1"/>
                </a:solidFill>
                <a:highlight>
                  <a:srgbClr val="808080"/>
                </a:highlight>
              </a:rPr>
              <a:t>tegas</a:t>
            </a:r>
            <a:r>
              <a:rPr lang="en-US" sz="1300" dirty="0">
                <a:solidFill>
                  <a:schemeClr val="bg1"/>
                </a:solidFill>
                <a:highlight>
                  <a:srgbClr val="808080"/>
                </a:highlight>
              </a:rPr>
              <a:t>)</a:t>
            </a:r>
          </a:p>
          <a:p>
            <a:pPr marL="0" indent="0" algn="just">
              <a:buNone/>
            </a:pPr>
            <a:r>
              <a:rPr lang="en-ID" sz="1300" dirty="0" err="1">
                <a:solidFill>
                  <a:schemeClr val="bg1"/>
                </a:solidFill>
              </a:rPr>
              <a:t>Asmarandana</a:t>
            </a:r>
            <a:r>
              <a:rPr lang="en-ID" sz="1300" dirty="0">
                <a:solidFill>
                  <a:schemeClr val="bg1"/>
                </a:solidFill>
              </a:rPr>
              <a:t> </a:t>
            </a:r>
            <a:r>
              <a:rPr lang="en-ID" sz="1300" dirty="0" err="1">
                <a:solidFill>
                  <a:schemeClr val="bg1"/>
                </a:solidFill>
              </a:rPr>
              <a:t>kanto</a:t>
            </a:r>
            <a:r>
              <a:rPr lang="en-ID" sz="1300" dirty="0">
                <a:solidFill>
                  <a:schemeClr val="bg1"/>
                </a:solidFill>
              </a:rPr>
              <a:t> 1, </a:t>
            </a:r>
            <a:r>
              <a:rPr lang="en-ID" sz="1300" dirty="0" err="1">
                <a:solidFill>
                  <a:schemeClr val="bg1"/>
                </a:solidFill>
              </a:rPr>
              <a:t>pupuh</a:t>
            </a:r>
            <a:r>
              <a:rPr lang="en-ID" sz="1300" dirty="0">
                <a:solidFill>
                  <a:schemeClr val="bg1"/>
                </a:solidFill>
              </a:rPr>
              <a:t> ke-1, bait </a:t>
            </a:r>
            <a:r>
              <a:rPr lang="en-ID" sz="1300" dirty="0" err="1">
                <a:solidFill>
                  <a:schemeClr val="bg1"/>
                </a:solidFill>
              </a:rPr>
              <a:t>ke</a:t>
            </a:r>
            <a:r>
              <a:rPr lang="en-ID" sz="1300" dirty="0">
                <a:solidFill>
                  <a:schemeClr val="bg1"/>
                </a:solidFill>
              </a:rPr>
              <a:t> 22. </a:t>
            </a:r>
            <a:r>
              <a:rPr lang="en-ID" sz="1300" i="1" dirty="0" err="1">
                <a:solidFill>
                  <a:schemeClr val="bg1"/>
                </a:solidFill>
              </a:rPr>
              <a:t>Rupana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kalangkung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wingit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mulus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luis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salirana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panceg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pasipatan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panon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capetang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bisa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bicara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dangah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wani</a:t>
            </a:r>
            <a:r>
              <a:rPr lang="en-ID" sz="1300" i="1" dirty="0">
                <a:solidFill>
                  <a:schemeClr val="bg1"/>
                </a:solidFill>
              </a:rPr>
              <a:t> ka </a:t>
            </a:r>
            <a:r>
              <a:rPr lang="en-ID" sz="1300" i="1" dirty="0" err="1">
                <a:solidFill>
                  <a:schemeClr val="bg1"/>
                </a:solidFill>
              </a:rPr>
              <a:t>tengah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imutna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jadi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pangirot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istri-istri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kaedanan</a:t>
            </a:r>
            <a:r>
              <a:rPr lang="en-ID" sz="1300" i="1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ID" sz="1300" dirty="0" err="1">
                <a:solidFill>
                  <a:schemeClr val="bg1"/>
                </a:solidFill>
              </a:rPr>
              <a:t>Asmarandana</a:t>
            </a:r>
            <a:r>
              <a:rPr lang="en-ID" sz="1300" dirty="0">
                <a:solidFill>
                  <a:schemeClr val="bg1"/>
                </a:solidFill>
              </a:rPr>
              <a:t> </a:t>
            </a:r>
            <a:r>
              <a:rPr lang="en-ID" sz="1300" dirty="0" err="1">
                <a:solidFill>
                  <a:schemeClr val="bg1"/>
                </a:solidFill>
              </a:rPr>
              <a:t>kanto</a:t>
            </a:r>
            <a:r>
              <a:rPr lang="en-ID" sz="1300" dirty="0">
                <a:solidFill>
                  <a:schemeClr val="bg1"/>
                </a:solidFill>
              </a:rPr>
              <a:t> 1, </a:t>
            </a:r>
            <a:r>
              <a:rPr lang="en-ID" sz="1300" dirty="0" err="1">
                <a:solidFill>
                  <a:schemeClr val="bg1"/>
                </a:solidFill>
              </a:rPr>
              <a:t>pupuh</a:t>
            </a:r>
            <a:r>
              <a:rPr lang="en-ID" sz="1300" dirty="0">
                <a:solidFill>
                  <a:schemeClr val="bg1"/>
                </a:solidFill>
              </a:rPr>
              <a:t> ke-1, bait </a:t>
            </a:r>
            <a:r>
              <a:rPr lang="en-ID" sz="1300" dirty="0" err="1">
                <a:solidFill>
                  <a:schemeClr val="bg1"/>
                </a:solidFill>
              </a:rPr>
              <a:t>ke</a:t>
            </a:r>
            <a:r>
              <a:rPr lang="en-ID" sz="1300" dirty="0">
                <a:solidFill>
                  <a:schemeClr val="bg1"/>
                </a:solidFill>
              </a:rPr>
              <a:t> 26. Nu </a:t>
            </a:r>
            <a:r>
              <a:rPr lang="en-ID" sz="1300" dirty="0" err="1">
                <a:solidFill>
                  <a:schemeClr val="bg1"/>
                </a:solidFill>
              </a:rPr>
              <a:t>matak</a:t>
            </a:r>
            <a:r>
              <a:rPr lang="en-ID" sz="1300" dirty="0">
                <a:solidFill>
                  <a:schemeClr val="bg1"/>
                </a:solidFill>
              </a:rPr>
              <a:t> </a:t>
            </a:r>
            <a:r>
              <a:rPr lang="en-ID" sz="1300" dirty="0" err="1">
                <a:solidFill>
                  <a:schemeClr val="bg1"/>
                </a:solidFill>
              </a:rPr>
              <a:t>Retna</a:t>
            </a:r>
            <a:r>
              <a:rPr lang="en-ID" sz="1300" dirty="0">
                <a:solidFill>
                  <a:schemeClr val="bg1"/>
                </a:solidFill>
              </a:rPr>
              <a:t> </a:t>
            </a:r>
            <a:r>
              <a:rPr lang="en-ID" sz="1300" dirty="0" err="1">
                <a:solidFill>
                  <a:schemeClr val="bg1"/>
                </a:solidFill>
              </a:rPr>
              <a:t>Rengganis</a:t>
            </a:r>
            <a:r>
              <a:rPr lang="en-ID" sz="1300" dirty="0">
                <a:solidFill>
                  <a:schemeClr val="bg1"/>
                </a:solidFill>
              </a:rPr>
              <a:t>, </a:t>
            </a:r>
            <a:r>
              <a:rPr lang="en-ID" sz="1300" dirty="0" err="1">
                <a:solidFill>
                  <a:schemeClr val="bg1"/>
                </a:solidFill>
              </a:rPr>
              <a:t>teu</a:t>
            </a:r>
            <a:r>
              <a:rPr lang="en-ID" sz="1300" dirty="0">
                <a:solidFill>
                  <a:schemeClr val="bg1"/>
                </a:solidFill>
              </a:rPr>
              <a:t> </a:t>
            </a:r>
            <a:r>
              <a:rPr lang="en-ID" sz="1300" dirty="0" err="1">
                <a:solidFill>
                  <a:schemeClr val="bg1"/>
                </a:solidFill>
              </a:rPr>
              <a:t>aya</a:t>
            </a:r>
            <a:r>
              <a:rPr lang="en-ID" sz="1300" dirty="0">
                <a:solidFill>
                  <a:schemeClr val="bg1"/>
                </a:solidFill>
              </a:rPr>
              <a:t> anu </a:t>
            </a:r>
            <a:r>
              <a:rPr lang="en-ID" sz="1300" dirty="0" err="1">
                <a:solidFill>
                  <a:schemeClr val="bg1"/>
                </a:solidFill>
              </a:rPr>
              <a:t>mapakan</a:t>
            </a:r>
            <a:r>
              <a:rPr lang="en-ID" sz="1300" dirty="0">
                <a:solidFill>
                  <a:schemeClr val="bg1"/>
                </a:solidFill>
              </a:rPr>
              <a:t>, </a:t>
            </a:r>
            <a:r>
              <a:rPr lang="en-ID" sz="1300" dirty="0" err="1">
                <a:solidFill>
                  <a:schemeClr val="bg1"/>
                </a:solidFill>
              </a:rPr>
              <a:t>geulisna</a:t>
            </a:r>
            <a:r>
              <a:rPr lang="en-ID" sz="1300" dirty="0">
                <a:solidFill>
                  <a:schemeClr val="bg1"/>
                </a:solidFill>
              </a:rPr>
              <a:t> </a:t>
            </a:r>
            <a:r>
              <a:rPr lang="en-ID" sz="1300" dirty="0" err="1">
                <a:solidFill>
                  <a:schemeClr val="bg1"/>
                </a:solidFill>
              </a:rPr>
              <a:t>sarta</a:t>
            </a:r>
            <a:r>
              <a:rPr lang="en-ID" sz="1300" dirty="0">
                <a:solidFill>
                  <a:schemeClr val="bg1"/>
                </a:solidFill>
              </a:rPr>
              <a:t> </a:t>
            </a:r>
            <a:r>
              <a:rPr lang="en-ID" sz="1300" dirty="0" err="1">
                <a:solidFill>
                  <a:schemeClr val="bg1"/>
                </a:solidFill>
              </a:rPr>
              <a:t>kasakten</a:t>
            </a:r>
            <a:r>
              <a:rPr lang="en-ID" sz="1300" dirty="0">
                <a:solidFill>
                  <a:schemeClr val="bg1"/>
                </a:solidFill>
              </a:rPr>
              <a:t>, </a:t>
            </a:r>
            <a:r>
              <a:rPr lang="en-ID" sz="1300" dirty="0" err="1">
                <a:solidFill>
                  <a:schemeClr val="bg1"/>
                </a:solidFill>
              </a:rPr>
              <a:t>tamplok</a:t>
            </a:r>
            <a:r>
              <a:rPr lang="en-ID" sz="1300" dirty="0">
                <a:solidFill>
                  <a:schemeClr val="bg1"/>
                </a:solidFill>
              </a:rPr>
              <a:t> </a:t>
            </a:r>
            <a:r>
              <a:rPr lang="en-ID" sz="1300" dirty="0" err="1">
                <a:solidFill>
                  <a:schemeClr val="bg1"/>
                </a:solidFill>
              </a:rPr>
              <a:t>kabeh</a:t>
            </a:r>
            <a:r>
              <a:rPr lang="en-ID" sz="1300" dirty="0">
                <a:solidFill>
                  <a:schemeClr val="bg1"/>
                </a:solidFill>
              </a:rPr>
              <a:t> </a:t>
            </a:r>
            <a:r>
              <a:rPr lang="en-ID" sz="1300" dirty="0" err="1">
                <a:solidFill>
                  <a:schemeClr val="bg1"/>
                </a:solidFill>
              </a:rPr>
              <a:t>ti</a:t>
            </a:r>
            <a:r>
              <a:rPr lang="en-ID" sz="1300" dirty="0">
                <a:solidFill>
                  <a:schemeClr val="bg1"/>
                </a:solidFill>
              </a:rPr>
              <a:t> </a:t>
            </a:r>
            <a:r>
              <a:rPr lang="en-ID" sz="1300" dirty="0" err="1">
                <a:solidFill>
                  <a:schemeClr val="bg1"/>
                </a:solidFill>
              </a:rPr>
              <a:t>ramana</a:t>
            </a:r>
            <a:r>
              <a:rPr lang="en-ID" sz="1300" dirty="0">
                <a:solidFill>
                  <a:schemeClr val="bg1"/>
                </a:solidFill>
              </a:rPr>
              <a:t>, </a:t>
            </a:r>
            <a:r>
              <a:rPr lang="en-ID" sz="1300" dirty="0" err="1">
                <a:solidFill>
                  <a:schemeClr val="bg1"/>
                </a:solidFill>
              </a:rPr>
              <a:t>karosan</a:t>
            </a:r>
            <a:r>
              <a:rPr lang="en-ID" sz="1300" dirty="0">
                <a:solidFill>
                  <a:schemeClr val="bg1"/>
                </a:solidFill>
              </a:rPr>
              <a:t> </a:t>
            </a:r>
            <a:r>
              <a:rPr lang="en-ID" sz="1300" dirty="0" err="1">
                <a:solidFill>
                  <a:schemeClr val="bg1"/>
                </a:solidFill>
              </a:rPr>
              <a:t>kadigjayan</a:t>
            </a:r>
            <a:r>
              <a:rPr lang="en-ID" sz="1300" dirty="0">
                <a:solidFill>
                  <a:schemeClr val="bg1"/>
                </a:solidFill>
              </a:rPr>
              <a:t>, </a:t>
            </a:r>
            <a:r>
              <a:rPr lang="en-ID" sz="1300" dirty="0" err="1">
                <a:solidFill>
                  <a:schemeClr val="bg1"/>
                </a:solidFill>
              </a:rPr>
              <a:t>tuhu</a:t>
            </a:r>
            <a:r>
              <a:rPr lang="en-ID" sz="1300" dirty="0">
                <a:solidFill>
                  <a:schemeClr val="bg1"/>
                </a:solidFill>
              </a:rPr>
              <a:t> </a:t>
            </a:r>
            <a:r>
              <a:rPr lang="en-ID" sz="1300" dirty="0" err="1">
                <a:solidFill>
                  <a:schemeClr val="bg1"/>
                </a:solidFill>
              </a:rPr>
              <a:t>titih</a:t>
            </a:r>
            <a:r>
              <a:rPr lang="en-ID" sz="1300" dirty="0">
                <a:solidFill>
                  <a:schemeClr val="bg1"/>
                </a:solidFill>
              </a:rPr>
              <a:t> </a:t>
            </a:r>
            <a:r>
              <a:rPr lang="en-ID" sz="1300" dirty="0" err="1">
                <a:solidFill>
                  <a:schemeClr val="bg1"/>
                </a:solidFill>
              </a:rPr>
              <a:t>misah</a:t>
            </a:r>
            <a:r>
              <a:rPr lang="en-ID" sz="1300" dirty="0">
                <a:solidFill>
                  <a:schemeClr val="bg1"/>
                </a:solidFill>
              </a:rPr>
              <a:t> </a:t>
            </a:r>
            <a:r>
              <a:rPr lang="en-ID" sz="1300" dirty="0" err="1">
                <a:solidFill>
                  <a:schemeClr val="bg1"/>
                </a:solidFill>
              </a:rPr>
              <a:t>musuh</a:t>
            </a:r>
            <a:r>
              <a:rPr lang="en-ID" sz="1300" dirty="0">
                <a:solidFill>
                  <a:schemeClr val="bg1"/>
                </a:solidFill>
              </a:rPr>
              <a:t>, </a:t>
            </a:r>
            <a:r>
              <a:rPr lang="en-ID" sz="1300" dirty="0" err="1">
                <a:solidFill>
                  <a:schemeClr val="bg1"/>
                </a:solidFill>
              </a:rPr>
              <a:t>wanter</a:t>
            </a:r>
            <a:r>
              <a:rPr lang="en-ID" sz="1300" dirty="0">
                <a:solidFill>
                  <a:schemeClr val="bg1"/>
                </a:solidFill>
              </a:rPr>
              <a:t> </a:t>
            </a:r>
            <a:r>
              <a:rPr lang="en-ID" sz="1300" dirty="0" err="1">
                <a:solidFill>
                  <a:schemeClr val="bg1"/>
                </a:solidFill>
              </a:rPr>
              <a:t>jeung</a:t>
            </a:r>
            <a:r>
              <a:rPr lang="en-ID" sz="1300" dirty="0">
                <a:solidFill>
                  <a:schemeClr val="bg1"/>
                </a:solidFill>
              </a:rPr>
              <a:t> </a:t>
            </a:r>
            <a:r>
              <a:rPr lang="en-ID" sz="1300" dirty="0" err="1">
                <a:solidFill>
                  <a:schemeClr val="bg1"/>
                </a:solidFill>
              </a:rPr>
              <a:t>pinter</a:t>
            </a:r>
            <a:r>
              <a:rPr lang="en-ID" sz="1300" dirty="0">
                <a:solidFill>
                  <a:schemeClr val="bg1"/>
                </a:solidFill>
              </a:rPr>
              <a:t> </a:t>
            </a:r>
            <a:r>
              <a:rPr lang="en-ID" sz="1300" dirty="0" err="1">
                <a:solidFill>
                  <a:schemeClr val="bg1"/>
                </a:solidFill>
              </a:rPr>
              <a:t>aturan</a:t>
            </a:r>
            <a:r>
              <a:rPr lang="en-ID" sz="1300" dirty="0">
                <a:solidFill>
                  <a:schemeClr val="bg1"/>
                </a:solidFill>
              </a:rPr>
              <a:t>. </a:t>
            </a:r>
            <a:endParaRPr lang="en-US" sz="1300" i="1" dirty="0">
              <a:solidFill>
                <a:schemeClr val="bg1"/>
              </a:solidFill>
              <a:highlight>
                <a:srgbClr val="808080"/>
              </a:highlight>
            </a:endParaRPr>
          </a:p>
          <a:p>
            <a:pPr marL="0" indent="0" algn="just">
              <a:buNone/>
            </a:pPr>
            <a:r>
              <a:rPr lang="en-US" sz="1300" i="1" dirty="0" err="1">
                <a:solidFill>
                  <a:schemeClr val="bg1"/>
                </a:solidFill>
                <a:highlight>
                  <a:srgbClr val="808080"/>
                </a:highlight>
              </a:rPr>
              <a:t>Mahiman</a:t>
            </a:r>
            <a:r>
              <a:rPr lang="en-US" sz="1300" i="1" dirty="0">
                <a:solidFill>
                  <a:schemeClr val="bg1"/>
                </a:solidFill>
                <a:highlight>
                  <a:srgbClr val="808080"/>
                </a:highlight>
              </a:rPr>
              <a:t> (</a:t>
            </a:r>
            <a:r>
              <a:rPr lang="en-US" sz="1300" i="1" dirty="0" err="1">
                <a:solidFill>
                  <a:schemeClr val="bg1"/>
                </a:solidFill>
                <a:highlight>
                  <a:srgbClr val="808080"/>
                </a:highlight>
              </a:rPr>
              <a:t>berwawasan</a:t>
            </a:r>
            <a:r>
              <a:rPr lang="en-US" sz="1300" i="1" dirty="0">
                <a:solidFill>
                  <a:schemeClr val="bg1"/>
                </a:solidFill>
                <a:highlight>
                  <a:srgbClr val="808080"/>
                </a:highlight>
              </a:rPr>
              <a:t> </a:t>
            </a:r>
            <a:r>
              <a:rPr lang="en-US" sz="1300" i="1" dirty="0" err="1">
                <a:solidFill>
                  <a:schemeClr val="bg1"/>
                </a:solidFill>
                <a:highlight>
                  <a:srgbClr val="808080"/>
                </a:highlight>
              </a:rPr>
              <a:t>luas</a:t>
            </a:r>
            <a:r>
              <a:rPr lang="en-US" sz="1300" i="1" dirty="0">
                <a:solidFill>
                  <a:schemeClr val="bg1"/>
                </a:solidFill>
                <a:highlight>
                  <a:srgbClr val="808080"/>
                </a:highlight>
              </a:rPr>
              <a:t>) </a:t>
            </a:r>
          </a:p>
          <a:p>
            <a:pPr marL="0" indent="0" algn="just">
              <a:buNone/>
            </a:pPr>
            <a:r>
              <a:rPr lang="en-ID" sz="1300" dirty="0" err="1">
                <a:solidFill>
                  <a:schemeClr val="bg1"/>
                </a:solidFill>
              </a:rPr>
              <a:t>Dangdanggula</a:t>
            </a:r>
            <a:r>
              <a:rPr lang="en-ID" sz="1300" dirty="0">
                <a:solidFill>
                  <a:schemeClr val="bg1"/>
                </a:solidFill>
              </a:rPr>
              <a:t> </a:t>
            </a:r>
            <a:r>
              <a:rPr lang="en-ID" sz="1300" dirty="0" err="1">
                <a:solidFill>
                  <a:schemeClr val="bg1"/>
                </a:solidFill>
              </a:rPr>
              <a:t>kanto</a:t>
            </a:r>
            <a:r>
              <a:rPr lang="en-ID" sz="1300" dirty="0">
                <a:solidFill>
                  <a:schemeClr val="bg1"/>
                </a:solidFill>
              </a:rPr>
              <a:t> 3, </a:t>
            </a:r>
            <a:r>
              <a:rPr lang="en-ID" sz="1300" dirty="0" err="1">
                <a:solidFill>
                  <a:schemeClr val="bg1"/>
                </a:solidFill>
              </a:rPr>
              <a:t>pupuh</a:t>
            </a:r>
            <a:r>
              <a:rPr lang="en-ID" sz="1300" dirty="0">
                <a:solidFill>
                  <a:schemeClr val="bg1"/>
                </a:solidFill>
              </a:rPr>
              <a:t> ke-13, bait </a:t>
            </a:r>
            <a:r>
              <a:rPr lang="en-ID" sz="1300" i="1" dirty="0">
                <a:solidFill>
                  <a:schemeClr val="bg1"/>
                </a:solidFill>
              </a:rPr>
              <a:t>50. </a:t>
            </a:r>
            <a:r>
              <a:rPr lang="en-ID" sz="1300" i="1" dirty="0" err="1">
                <a:solidFill>
                  <a:schemeClr val="bg1"/>
                </a:solidFill>
              </a:rPr>
              <a:t>Sarta</a:t>
            </a:r>
            <a:r>
              <a:rPr lang="en-ID" sz="1300" i="1" dirty="0">
                <a:solidFill>
                  <a:schemeClr val="bg1"/>
                </a:solidFill>
              </a:rPr>
              <a:t> Ratna Ayu </a:t>
            </a:r>
            <a:r>
              <a:rPr lang="en-ID" sz="1300" i="1" dirty="0" err="1">
                <a:solidFill>
                  <a:schemeClr val="bg1"/>
                </a:solidFill>
              </a:rPr>
              <a:t>Kadarmanik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enggeus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asup</a:t>
            </a:r>
            <a:r>
              <a:rPr lang="en-ID" sz="1300" i="1" dirty="0">
                <a:solidFill>
                  <a:schemeClr val="bg1"/>
                </a:solidFill>
              </a:rPr>
              <a:t> ka agama Islam, </a:t>
            </a:r>
            <a:r>
              <a:rPr lang="en-ID" sz="1300" i="1" dirty="0" err="1">
                <a:solidFill>
                  <a:schemeClr val="bg1"/>
                </a:solidFill>
              </a:rPr>
              <a:t>dipaparin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manah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soleh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Rengganis</a:t>
            </a:r>
            <a:r>
              <a:rPr lang="en-ID" sz="1300" i="1" dirty="0">
                <a:solidFill>
                  <a:schemeClr val="bg1"/>
                </a:solidFill>
              </a:rPr>
              <a:t> nu </a:t>
            </a:r>
            <a:r>
              <a:rPr lang="en-ID" sz="1300" i="1" dirty="0" err="1">
                <a:solidFill>
                  <a:schemeClr val="bg1"/>
                </a:solidFill>
              </a:rPr>
              <a:t>ngawuruk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mamatahan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kalimah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kalih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sarta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runtut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kacida</a:t>
            </a:r>
            <a:r>
              <a:rPr lang="en-ID" sz="1300" i="1" dirty="0">
                <a:solidFill>
                  <a:schemeClr val="bg1"/>
                </a:solidFill>
              </a:rPr>
              <a:t>, pada </a:t>
            </a:r>
            <a:r>
              <a:rPr lang="en-ID" sz="1300" i="1" dirty="0" err="1">
                <a:solidFill>
                  <a:schemeClr val="bg1"/>
                </a:solidFill>
              </a:rPr>
              <a:t>ngangken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dulur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geus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henteu</a:t>
            </a:r>
            <a:r>
              <a:rPr lang="en-ID" sz="1300" i="1" dirty="0">
                <a:solidFill>
                  <a:schemeClr val="bg1"/>
                </a:solidFill>
              </a:rPr>
              <a:t> rasa </a:t>
            </a:r>
            <a:r>
              <a:rPr lang="en-ID" sz="1300" i="1" dirty="0" err="1">
                <a:solidFill>
                  <a:schemeClr val="bg1"/>
                </a:solidFill>
              </a:rPr>
              <a:t>rumasa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agamana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asup</a:t>
            </a:r>
            <a:r>
              <a:rPr lang="en-ID" sz="1300" i="1" dirty="0">
                <a:solidFill>
                  <a:schemeClr val="bg1"/>
                </a:solidFill>
              </a:rPr>
              <a:t> ka agama Nabi, Ibrahim </a:t>
            </a:r>
            <a:r>
              <a:rPr lang="en-ID" sz="1300" i="1" dirty="0" err="1">
                <a:solidFill>
                  <a:schemeClr val="bg1"/>
                </a:solidFill>
              </a:rPr>
              <a:t>Haliyullah</a:t>
            </a:r>
            <a:r>
              <a:rPr lang="en-ID" sz="1300" i="1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ID" sz="1300" dirty="0" err="1">
                <a:solidFill>
                  <a:schemeClr val="bg1"/>
                </a:solidFill>
              </a:rPr>
              <a:t>Sinom</a:t>
            </a:r>
            <a:r>
              <a:rPr lang="en-ID" sz="1300" dirty="0">
                <a:solidFill>
                  <a:schemeClr val="bg1"/>
                </a:solidFill>
              </a:rPr>
              <a:t> </a:t>
            </a:r>
            <a:r>
              <a:rPr lang="en-ID" sz="1300" dirty="0" err="1">
                <a:solidFill>
                  <a:schemeClr val="bg1"/>
                </a:solidFill>
              </a:rPr>
              <a:t>kanto</a:t>
            </a:r>
            <a:r>
              <a:rPr lang="en-ID" sz="1300" dirty="0">
                <a:solidFill>
                  <a:schemeClr val="bg1"/>
                </a:solidFill>
              </a:rPr>
              <a:t> 5, </a:t>
            </a:r>
            <a:r>
              <a:rPr lang="en-ID" sz="1300" dirty="0" err="1">
                <a:solidFill>
                  <a:schemeClr val="bg1"/>
                </a:solidFill>
              </a:rPr>
              <a:t>pupuh</a:t>
            </a:r>
            <a:r>
              <a:rPr lang="en-ID" sz="1300" dirty="0">
                <a:solidFill>
                  <a:schemeClr val="bg1"/>
                </a:solidFill>
              </a:rPr>
              <a:t> </a:t>
            </a:r>
            <a:r>
              <a:rPr lang="en-ID" sz="1300" dirty="0" err="1">
                <a:solidFill>
                  <a:schemeClr val="bg1"/>
                </a:solidFill>
              </a:rPr>
              <a:t>ke</a:t>
            </a:r>
            <a:r>
              <a:rPr lang="en-ID" sz="1300" dirty="0">
                <a:solidFill>
                  <a:schemeClr val="bg1"/>
                </a:solidFill>
              </a:rPr>
              <a:t> 24, bait 11: </a:t>
            </a:r>
            <a:r>
              <a:rPr lang="en-ID" sz="1300" i="1" dirty="0" err="1">
                <a:solidFill>
                  <a:schemeClr val="bg1"/>
                </a:solidFill>
              </a:rPr>
              <a:t>Lajeng</a:t>
            </a:r>
            <a:r>
              <a:rPr lang="en-ID" sz="1300" i="1" dirty="0">
                <a:solidFill>
                  <a:schemeClr val="bg1"/>
                </a:solidFill>
              </a:rPr>
              <a:t> Raden </a:t>
            </a:r>
            <a:r>
              <a:rPr lang="en-ID" sz="1300" i="1" dirty="0" err="1">
                <a:solidFill>
                  <a:schemeClr val="bg1"/>
                </a:solidFill>
              </a:rPr>
              <a:t>Umannaya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salirana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pulih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deui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karana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geus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dilandongan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ku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Nyai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Retna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Rengganis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raosna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langkung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tiis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ngaranna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cai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aer</a:t>
            </a:r>
            <a:r>
              <a:rPr lang="en-ID" sz="1300" i="1" dirty="0">
                <a:solidFill>
                  <a:schemeClr val="bg1"/>
                </a:solidFill>
              </a:rPr>
              <a:t>-bun, </a:t>
            </a:r>
            <a:r>
              <a:rPr lang="en-ID" sz="1300" i="1" dirty="0" err="1">
                <a:solidFill>
                  <a:schemeClr val="bg1"/>
                </a:solidFill>
              </a:rPr>
              <a:t>matak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seger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salira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geus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jagjag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cara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sasari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Umannaya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rumasa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kapihutangan</a:t>
            </a:r>
            <a:r>
              <a:rPr lang="en-ID" sz="1300" i="1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1300" i="1" dirty="0" err="1">
                <a:solidFill>
                  <a:schemeClr val="bg1"/>
                </a:solidFill>
                <a:highlight>
                  <a:srgbClr val="808080"/>
                </a:highlight>
              </a:rPr>
              <a:t>Lagiman</a:t>
            </a:r>
            <a:r>
              <a:rPr lang="en-US" sz="1300" dirty="0">
                <a:solidFill>
                  <a:schemeClr val="bg1"/>
                </a:solidFill>
                <a:highlight>
                  <a:srgbClr val="808080"/>
                </a:highlight>
              </a:rPr>
              <a:t> (</a:t>
            </a:r>
            <a:r>
              <a:rPr lang="en-US" sz="1300" dirty="0" err="1">
                <a:solidFill>
                  <a:schemeClr val="bg1"/>
                </a:solidFill>
                <a:highlight>
                  <a:srgbClr val="808080"/>
                </a:highlight>
              </a:rPr>
              <a:t>gesit</a:t>
            </a:r>
            <a:r>
              <a:rPr lang="en-US" sz="1300" dirty="0">
                <a:solidFill>
                  <a:schemeClr val="bg1"/>
                </a:solidFill>
                <a:highlight>
                  <a:srgbClr val="808080"/>
                </a:highlight>
              </a:rPr>
              <a:t>, </a:t>
            </a:r>
            <a:r>
              <a:rPr lang="en-US" sz="1300" dirty="0" err="1">
                <a:solidFill>
                  <a:schemeClr val="bg1"/>
                </a:solidFill>
                <a:highlight>
                  <a:srgbClr val="808080"/>
                </a:highlight>
              </a:rPr>
              <a:t>cekatan</a:t>
            </a:r>
            <a:r>
              <a:rPr lang="en-US" sz="1300" dirty="0">
                <a:solidFill>
                  <a:schemeClr val="bg1"/>
                </a:solidFill>
                <a:highlight>
                  <a:srgbClr val="808080"/>
                </a:highlight>
              </a:rPr>
              <a:t>, </a:t>
            </a:r>
            <a:r>
              <a:rPr lang="en-US" sz="1300" dirty="0" err="1">
                <a:solidFill>
                  <a:schemeClr val="bg1"/>
                </a:solidFill>
                <a:highlight>
                  <a:srgbClr val="808080"/>
                </a:highlight>
              </a:rPr>
              <a:t>terampil</a:t>
            </a:r>
            <a:r>
              <a:rPr lang="en-US" sz="1300" dirty="0">
                <a:solidFill>
                  <a:schemeClr val="bg1"/>
                </a:solidFill>
                <a:highlight>
                  <a:srgbClr val="808080"/>
                </a:highlight>
              </a:rPr>
              <a:t>)</a:t>
            </a:r>
          </a:p>
          <a:p>
            <a:pPr marL="0" indent="0" algn="just">
              <a:buNone/>
            </a:pPr>
            <a:r>
              <a:rPr lang="en-ID" sz="1300" dirty="0" err="1">
                <a:solidFill>
                  <a:schemeClr val="bg1"/>
                </a:solidFill>
              </a:rPr>
              <a:t>Sinom</a:t>
            </a:r>
            <a:r>
              <a:rPr lang="en-ID" sz="1300" dirty="0">
                <a:solidFill>
                  <a:schemeClr val="bg1"/>
                </a:solidFill>
              </a:rPr>
              <a:t> </a:t>
            </a:r>
            <a:r>
              <a:rPr lang="en-ID" sz="1300" dirty="0" err="1">
                <a:solidFill>
                  <a:schemeClr val="bg1"/>
                </a:solidFill>
              </a:rPr>
              <a:t>kanto</a:t>
            </a:r>
            <a:r>
              <a:rPr lang="en-ID" sz="1300" dirty="0">
                <a:solidFill>
                  <a:schemeClr val="bg1"/>
                </a:solidFill>
              </a:rPr>
              <a:t> 5, </a:t>
            </a:r>
            <a:r>
              <a:rPr lang="en-ID" sz="1300" dirty="0" err="1">
                <a:solidFill>
                  <a:schemeClr val="bg1"/>
                </a:solidFill>
              </a:rPr>
              <a:t>pupuh</a:t>
            </a:r>
            <a:r>
              <a:rPr lang="en-ID" sz="1300" dirty="0">
                <a:solidFill>
                  <a:schemeClr val="bg1"/>
                </a:solidFill>
              </a:rPr>
              <a:t> ke-24, bait 3: </a:t>
            </a:r>
            <a:r>
              <a:rPr lang="en-ID" sz="1300" i="1" dirty="0" err="1">
                <a:solidFill>
                  <a:schemeClr val="bg1"/>
                </a:solidFill>
              </a:rPr>
              <a:t>Ngabukakeun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tutup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guha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semu</a:t>
            </a:r>
            <a:r>
              <a:rPr lang="en-ID" sz="1300" i="1" dirty="0">
                <a:solidFill>
                  <a:schemeClr val="bg1"/>
                </a:solidFill>
              </a:rPr>
              <a:t> nu </a:t>
            </a:r>
            <a:r>
              <a:rPr lang="en-ID" sz="1300" i="1" dirty="0" err="1">
                <a:solidFill>
                  <a:schemeClr val="bg1"/>
                </a:solidFill>
              </a:rPr>
              <a:t>enteng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teh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teuing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disepak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ku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suku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kenca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pating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belesat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teu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kari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geuwat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repeh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teu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nangis</a:t>
            </a:r>
            <a:r>
              <a:rPr lang="en-ID" sz="1300" i="1" dirty="0">
                <a:solidFill>
                  <a:schemeClr val="bg1"/>
                </a:solidFill>
              </a:rPr>
              <a:t>, Raden </a:t>
            </a:r>
            <a:r>
              <a:rPr lang="en-ID" sz="1300" i="1" dirty="0" err="1">
                <a:solidFill>
                  <a:schemeClr val="bg1"/>
                </a:solidFill>
              </a:rPr>
              <a:t>Marmaya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ngarungu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melesat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tutup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guha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ngucap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sajeroning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ati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nya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ayeuna</a:t>
            </a:r>
            <a:r>
              <a:rPr lang="en-ID" sz="1300" i="1" dirty="0">
                <a:solidFill>
                  <a:schemeClr val="bg1"/>
                </a:solidFill>
              </a:rPr>
              <a:t> kami </a:t>
            </a:r>
            <a:r>
              <a:rPr lang="en-ID" sz="1300" i="1" dirty="0" err="1">
                <a:solidFill>
                  <a:schemeClr val="bg1"/>
                </a:solidFill>
              </a:rPr>
              <a:t>teh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dek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dipaehan</a:t>
            </a:r>
            <a:r>
              <a:rPr lang="en-ID" sz="1300" i="1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ID" sz="1300" dirty="0" err="1">
                <a:solidFill>
                  <a:schemeClr val="bg1"/>
                </a:solidFill>
              </a:rPr>
              <a:t>Sinom</a:t>
            </a:r>
            <a:r>
              <a:rPr lang="en-ID" sz="1300" dirty="0">
                <a:solidFill>
                  <a:schemeClr val="bg1"/>
                </a:solidFill>
              </a:rPr>
              <a:t> </a:t>
            </a:r>
            <a:r>
              <a:rPr lang="en-ID" sz="1300" dirty="0" err="1">
                <a:solidFill>
                  <a:schemeClr val="bg1"/>
                </a:solidFill>
              </a:rPr>
              <a:t>kanto</a:t>
            </a:r>
            <a:r>
              <a:rPr lang="en-ID" sz="1300" dirty="0">
                <a:solidFill>
                  <a:schemeClr val="bg1"/>
                </a:solidFill>
              </a:rPr>
              <a:t> 5, </a:t>
            </a:r>
            <a:r>
              <a:rPr lang="en-ID" sz="1300" dirty="0" err="1">
                <a:solidFill>
                  <a:schemeClr val="bg1"/>
                </a:solidFill>
              </a:rPr>
              <a:t>pupuh</a:t>
            </a:r>
            <a:r>
              <a:rPr lang="en-ID" sz="1300" dirty="0">
                <a:solidFill>
                  <a:schemeClr val="bg1"/>
                </a:solidFill>
              </a:rPr>
              <a:t> ke-24, bait 7: </a:t>
            </a:r>
            <a:r>
              <a:rPr lang="en-ID" sz="1300" i="1" dirty="0" err="1">
                <a:solidFill>
                  <a:schemeClr val="bg1"/>
                </a:solidFill>
              </a:rPr>
              <a:t>Nyi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Retna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Rengganis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matur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jisim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kuring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ayeuna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enggeus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meunang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akal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deui</a:t>
            </a:r>
            <a:r>
              <a:rPr lang="en-ID" sz="1300" i="1" dirty="0">
                <a:solidFill>
                  <a:schemeClr val="bg1"/>
                </a:solidFill>
              </a:rPr>
              <a:t>, </a:t>
            </a:r>
            <a:r>
              <a:rPr lang="en-ID" sz="1300" i="1" dirty="0" err="1">
                <a:solidFill>
                  <a:schemeClr val="bg1"/>
                </a:solidFill>
              </a:rPr>
              <a:t>moal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gagal</a:t>
            </a:r>
            <a:r>
              <a:rPr lang="en-ID" sz="1300" i="1" dirty="0">
                <a:solidFill>
                  <a:schemeClr val="bg1"/>
                </a:solidFill>
              </a:rPr>
              <a:t> yen </a:t>
            </a:r>
            <a:r>
              <a:rPr lang="en-ID" sz="1300" i="1" dirty="0" err="1">
                <a:solidFill>
                  <a:schemeClr val="bg1"/>
                </a:solidFill>
              </a:rPr>
              <a:t>pareng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jeung</a:t>
            </a:r>
            <a:r>
              <a:rPr lang="en-ID" sz="1300" i="1" dirty="0">
                <a:solidFill>
                  <a:schemeClr val="bg1"/>
                </a:solidFill>
              </a:rPr>
              <a:t> </a:t>
            </a:r>
            <a:r>
              <a:rPr lang="en-ID" sz="1300" i="1" dirty="0" err="1">
                <a:solidFill>
                  <a:schemeClr val="bg1"/>
                </a:solidFill>
              </a:rPr>
              <a:t>kersa</a:t>
            </a:r>
            <a:r>
              <a:rPr lang="en-ID" sz="1300" i="1" dirty="0">
                <a:solidFill>
                  <a:schemeClr val="bg1"/>
                </a:solidFill>
              </a:rPr>
              <a:t> Allah. </a:t>
            </a:r>
            <a:endParaRPr lang="en-US" sz="1300" i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n-US" sz="13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387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PENEMUAN DAN PEMBAHASAN 4/4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2644" y="1376652"/>
            <a:ext cx="10838047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400" i="1" dirty="0">
                <a:solidFill>
                  <a:schemeClr val="bg1"/>
                </a:solidFill>
                <a:highlight>
                  <a:srgbClr val="808080"/>
                </a:highlight>
              </a:rPr>
              <a:t>Prapti </a:t>
            </a:r>
            <a:r>
              <a:rPr lang="en-US" sz="1400" dirty="0">
                <a:solidFill>
                  <a:schemeClr val="bg1"/>
                </a:solidFill>
                <a:highlight>
                  <a:srgbClr val="808080"/>
                </a:highlight>
              </a:rPr>
              <a:t>(</a:t>
            </a:r>
            <a:r>
              <a:rPr lang="en-US" sz="1400" dirty="0" err="1">
                <a:solidFill>
                  <a:schemeClr val="bg1"/>
                </a:solidFill>
                <a:highlight>
                  <a:srgbClr val="808080"/>
                </a:highlight>
              </a:rPr>
              <a:t>tepat</a:t>
            </a:r>
            <a:r>
              <a:rPr lang="en-US" sz="1400" dirty="0">
                <a:solidFill>
                  <a:schemeClr val="bg1"/>
                </a:solidFill>
                <a:highlight>
                  <a:srgbClr val="808080"/>
                </a:highlight>
              </a:rPr>
              <a:t> </a:t>
            </a:r>
            <a:r>
              <a:rPr lang="en-US" sz="1400" dirty="0" err="1">
                <a:solidFill>
                  <a:schemeClr val="bg1"/>
                </a:solidFill>
                <a:highlight>
                  <a:srgbClr val="808080"/>
                </a:highlight>
              </a:rPr>
              <a:t>sasaran</a:t>
            </a:r>
            <a:r>
              <a:rPr lang="en-US" sz="1400" dirty="0">
                <a:solidFill>
                  <a:schemeClr val="bg1"/>
                </a:solidFill>
                <a:highlight>
                  <a:srgbClr val="808080"/>
                </a:highlight>
              </a:rPr>
              <a:t>)</a:t>
            </a:r>
          </a:p>
          <a:p>
            <a:pPr marL="0" indent="0" algn="just">
              <a:buNone/>
            </a:pPr>
            <a:r>
              <a:rPr lang="en-US" sz="1400" dirty="0">
                <a:solidFill>
                  <a:schemeClr val="bg1"/>
                </a:solidFill>
              </a:rPr>
              <a:t>Prapti </a:t>
            </a:r>
            <a:r>
              <a:rPr lang="en-US" sz="1400" dirty="0" err="1">
                <a:solidFill>
                  <a:schemeClr val="bg1"/>
                </a:solidFill>
              </a:rPr>
              <a:t>digambarkan</a:t>
            </a:r>
            <a:r>
              <a:rPr lang="en-US" sz="1400" dirty="0">
                <a:solidFill>
                  <a:schemeClr val="bg1"/>
                </a:solidFill>
              </a:rPr>
              <a:t> pada </a:t>
            </a:r>
            <a:r>
              <a:rPr lang="en-US" sz="1400" dirty="0" err="1">
                <a:solidFill>
                  <a:schemeClr val="bg1"/>
                </a:solidFill>
              </a:rPr>
              <a:t>tindakan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Rengganis</a:t>
            </a:r>
            <a:r>
              <a:rPr lang="en-US" sz="1400" dirty="0">
                <a:solidFill>
                  <a:schemeClr val="bg1"/>
                </a:solidFill>
              </a:rPr>
              <a:t> pada </a:t>
            </a:r>
            <a:r>
              <a:rPr lang="en-US" sz="1400" dirty="0" err="1">
                <a:solidFill>
                  <a:schemeClr val="bg1"/>
                </a:solidFill>
              </a:rPr>
              <a:t>saat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menangani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temannya</a:t>
            </a:r>
            <a:r>
              <a:rPr lang="en-US" sz="1400" dirty="0">
                <a:solidFill>
                  <a:schemeClr val="bg1"/>
                </a:solidFill>
              </a:rPr>
              <a:t> Dewi </a:t>
            </a:r>
            <a:r>
              <a:rPr lang="en-US" sz="1400" dirty="0" err="1">
                <a:solidFill>
                  <a:schemeClr val="bg1"/>
                </a:solidFill>
              </a:rPr>
              <a:t>kadarmanik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saat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dia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menghadapi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kesulitan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dalam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hidupnya</a:t>
            </a:r>
            <a:r>
              <a:rPr lang="en-US" sz="1400" dirty="0">
                <a:solidFill>
                  <a:schemeClr val="bg1"/>
                </a:solidFill>
              </a:rPr>
              <a:t>. Tindakan </a:t>
            </a:r>
            <a:r>
              <a:rPr lang="en-US" sz="1400" dirty="0" err="1">
                <a:solidFill>
                  <a:schemeClr val="bg1"/>
                </a:solidFill>
              </a:rPr>
              <a:t>Rengganis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digambarkan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selalu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mengambil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keputusan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dengan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baik</a:t>
            </a:r>
            <a:r>
              <a:rPr lang="en-US" sz="1400" dirty="0">
                <a:solidFill>
                  <a:schemeClr val="bg1"/>
                </a:solidFill>
              </a:rPr>
              <a:t> dan teat </a:t>
            </a:r>
            <a:r>
              <a:rPr lang="en-US" sz="1400" dirty="0" err="1">
                <a:solidFill>
                  <a:schemeClr val="bg1"/>
                </a:solidFill>
              </a:rPr>
              <a:t>sasaran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Begitu</a:t>
            </a:r>
            <a:r>
              <a:rPr lang="en-US" sz="1400" dirty="0">
                <a:solidFill>
                  <a:schemeClr val="bg1"/>
                </a:solidFill>
              </a:rPr>
              <a:t> juga Ketika </a:t>
            </a:r>
            <a:r>
              <a:rPr lang="en-US" sz="1400" dirty="0" err="1">
                <a:solidFill>
                  <a:schemeClr val="bg1"/>
                </a:solidFill>
              </a:rPr>
              <a:t>menolong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ayahanda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dari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Narpatmaja</a:t>
            </a:r>
            <a:r>
              <a:rPr lang="en-US" sz="1400" dirty="0">
                <a:solidFill>
                  <a:schemeClr val="bg1"/>
                </a:solidFill>
              </a:rPr>
              <a:t> yang </a:t>
            </a:r>
            <a:r>
              <a:rPr lang="en-US" sz="1400" dirty="0" err="1">
                <a:solidFill>
                  <a:schemeClr val="bg1"/>
                </a:solidFill>
              </a:rPr>
              <a:t>terjebak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dalam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gua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ketika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mengalami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kekalahan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perang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en-US" sz="1400" i="1" dirty="0" err="1">
                <a:solidFill>
                  <a:schemeClr val="bg1"/>
                </a:solidFill>
                <a:highlight>
                  <a:srgbClr val="808080"/>
                </a:highlight>
              </a:rPr>
              <a:t>Prakamya</a:t>
            </a:r>
            <a:r>
              <a:rPr lang="en-US" sz="1400" dirty="0">
                <a:solidFill>
                  <a:schemeClr val="bg1"/>
                </a:solidFill>
                <a:highlight>
                  <a:srgbClr val="808080"/>
                </a:highlight>
              </a:rPr>
              <a:t> (</a:t>
            </a:r>
            <a:r>
              <a:rPr lang="en-US" sz="1400" dirty="0" err="1">
                <a:solidFill>
                  <a:schemeClr val="bg1"/>
                </a:solidFill>
                <a:highlight>
                  <a:srgbClr val="808080"/>
                </a:highlight>
              </a:rPr>
              <a:t>ulet</a:t>
            </a:r>
            <a:r>
              <a:rPr lang="en-US" sz="1400" dirty="0">
                <a:solidFill>
                  <a:schemeClr val="bg1"/>
                </a:solidFill>
                <a:highlight>
                  <a:srgbClr val="808080"/>
                </a:highlight>
              </a:rPr>
              <a:t>/</a:t>
            </a:r>
            <a:r>
              <a:rPr lang="en-US" sz="1400" dirty="0" err="1">
                <a:solidFill>
                  <a:schemeClr val="bg1"/>
                </a:solidFill>
                <a:highlight>
                  <a:srgbClr val="808080"/>
                </a:highlight>
              </a:rPr>
              <a:t>tekun</a:t>
            </a:r>
            <a:r>
              <a:rPr lang="en-US" sz="1400" dirty="0">
                <a:solidFill>
                  <a:schemeClr val="bg1"/>
                </a:solidFill>
                <a:highlight>
                  <a:srgbClr val="808080"/>
                </a:highlight>
              </a:rPr>
              <a:t>)</a:t>
            </a:r>
          </a:p>
          <a:p>
            <a:pPr marL="0" indent="0" algn="just">
              <a:buNone/>
            </a:pPr>
            <a:r>
              <a:rPr lang="en-US" sz="1400" dirty="0">
                <a:solidFill>
                  <a:schemeClr val="bg1"/>
                </a:solidFill>
              </a:rPr>
              <a:t>Pada </a:t>
            </a:r>
            <a:r>
              <a:rPr lang="en-US" sz="1400" i="1" dirty="0" err="1">
                <a:solidFill>
                  <a:schemeClr val="bg1"/>
                </a:solidFill>
              </a:rPr>
              <a:t>Prakamya</a:t>
            </a:r>
            <a:r>
              <a:rPr lang="en-US" sz="1400" i="1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atau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ulet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ini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digambarkan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ketika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Rengganis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melalkukan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hobinya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dalam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mengambil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bunga-bunga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dia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rutin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setiap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hari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mencari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bunga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hingga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akhirnya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banyak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menemukan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cerita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kehidupan</a:t>
            </a:r>
            <a:r>
              <a:rPr lang="en-US" sz="1400" dirty="0">
                <a:solidFill>
                  <a:schemeClr val="bg1"/>
                </a:solidFill>
              </a:rPr>
              <a:t> Bersama </a:t>
            </a:r>
            <a:r>
              <a:rPr lang="en-US" sz="1400" dirty="0" err="1">
                <a:solidFill>
                  <a:schemeClr val="bg1"/>
                </a:solidFill>
              </a:rPr>
              <a:t>narpatmaja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endParaRPr lang="en-US" sz="1400" dirty="0">
              <a:solidFill>
                <a:schemeClr val="bg1"/>
              </a:solidFill>
              <a:highlight>
                <a:srgbClr val="808080"/>
              </a:highlight>
            </a:endParaRPr>
          </a:p>
          <a:p>
            <a:pPr marL="0" indent="0" algn="just">
              <a:buNone/>
            </a:pPr>
            <a:r>
              <a:rPr lang="en-US" sz="1400" i="1" dirty="0" err="1">
                <a:solidFill>
                  <a:schemeClr val="bg1"/>
                </a:solidFill>
                <a:highlight>
                  <a:srgbClr val="808080"/>
                </a:highlight>
              </a:rPr>
              <a:t>Isitwa</a:t>
            </a:r>
            <a:r>
              <a:rPr lang="en-US" sz="1400" dirty="0">
                <a:solidFill>
                  <a:schemeClr val="bg1"/>
                </a:solidFill>
                <a:highlight>
                  <a:srgbClr val="808080"/>
                </a:highlight>
              </a:rPr>
              <a:t> (</a:t>
            </a:r>
            <a:r>
              <a:rPr lang="en-US" sz="1400" dirty="0" err="1">
                <a:solidFill>
                  <a:schemeClr val="bg1"/>
                </a:solidFill>
                <a:highlight>
                  <a:srgbClr val="808080"/>
                </a:highlight>
              </a:rPr>
              <a:t>jujur</a:t>
            </a:r>
            <a:r>
              <a:rPr lang="en-US" sz="1400" dirty="0">
                <a:solidFill>
                  <a:schemeClr val="bg1"/>
                </a:solidFill>
                <a:highlight>
                  <a:srgbClr val="808080"/>
                </a:highlight>
              </a:rPr>
              <a:t>)</a:t>
            </a:r>
          </a:p>
          <a:p>
            <a:pPr marL="0" indent="0" algn="just">
              <a:buNone/>
            </a:pPr>
            <a:r>
              <a:rPr lang="en-US" sz="1400" dirty="0" err="1">
                <a:solidFill>
                  <a:schemeClr val="bg1"/>
                </a:solidFill>
              </a:rPr>
              <a:t>Isitwa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digambarkan</a:t>
            </a:r>
            <a:r>
              <a:rPr lang="en-US" sz="1400" dirty="0">
                <a:solidFill>
                  <a:schemeClr val="bg1"/>
                </a:solidFill>
              </a:rPr>
              <a:t> pada </a:t>
            </a:r>
            <a:r>
              <a:rPr lang="en-US" sz="1400" dirty="0" err="1">
                <a:solidFill>
                  <a:schemeClr val="bg1"/>
                </a:solidFill>
              </a:rPr>
              <a:t>saat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ayahanda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Rengganis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menanyakan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terkait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kegiatan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rengganis</a:t>
            </a:r>
            <a:r>
              <a:rPr lang="en-US" sz="1400" dirty="0">
                <a:solidFill>
                  <a:schemeClr val="bg1"/>
                </a:solidFill>
              </a:rPr>
              <a:t> yang </a:t>
            </a:r>
            <a:r>
              <a:rPr lang="en-US" sz="1400" dirty="0" err="1">
                <a:solidFill>
                  <a:schemeClr val="bg1"/>
                </a:solidFill>
              </a:rPr>
              <a:t>selama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berminggu-minggu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pergi</a:t>
            </a:r>
            <a:r>
              <a:rPr lang="en-US" sz="1400" dirty="0">
                <a:solidFill>
                  <a:schemeClr val="bg1"/>
                </a:solidFill>
              </a:rPr>
              <a:t> dan </a:t>
            </a:r>
            <a:r>
              <a:rPr lang="en-US" sz="1400" dirty="0" err="1">
                <a:solidFill>
                  <a:schemeClr val="bg1"/>
                </a:solidFill>
              </a:rPr>
              <a:t>pulang</a:t>
            </a:r>
            <a:r>
              <a:rPr lang="en-US" sz="1400" dirty="0">
                <a:solidFill>
                  <a:schemeClr val="bg1"/>
                </a:solidFill>
              </a:rPr>
              <a:t> Kembali </a:t>
            </a:r>
            <a:r>
              <a:rPr lang="en-US" sz="1400" dirty="0" err="1">
                <a:solidFill>
                  <a:schemeClr val="bg1"/>
                </a:solidFill>
              </a:rPr>
              <a:t>dengan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membawa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sosok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lelaki</a:t>
            </a:r>
            <a:r>
              <a:rPr lang="en-US" sz="1400" dirty="0">
                <a:solidFill>
                  <a:schemeClr val="bg1"/>
                </a:solidFill>
              </a:rPr>
              <a:t>. Dia </a:t>
            </a:r>
            <a:r>
              <a:rPr lang="en-US" sz="1400" dirty="0" err="1">
                <a:solidFill>
                  <a:schemeClr val="bg1"/>
                </a:solidFill>
              </a:rPr>
              <a:t>tidak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berbohong</a:t>
            </a:r>
            <a:r>
              <a:rPr lang="en-US" sz="1400" dirty="0">
                <a:solidFill>
                  <a:schemeClr val="bg1"/>
                </a:solidFill>
              </a:rPr>
              <a:t> dan </a:t>
            </a:r>
            <a:r>
              <a:rPr lang="en-US" sz="1400" dirty="0" err="1">
                <a:solidFill>
                  <a:schemeClr val="bg1"/>
                </a:solidFill>
              </a:rPr>
              <a:t>berbicara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apa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adanya</a:t>
            </a:r>
            <a:r>
              <a:rPr lang="en-US" sz="1400" dirty="0">
                <a:solidFill>
                  <a:schemeClr val="bg1"/>
                </a:solidFill>
              </a:rPr>
              <a:t> pada </a:t>
            </a:r>
            <a:r>
              <a:rPr lang="en-US" sz="1400" dirty="0" err="1">
                <a:solidFill>
                  <a:schemeClr val="bg1"/>
                </a:solidFill>
              </a:rPr>
              <a:t>ayahandanya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en-ID" sz="1400" dirty="0" err="1">
                <a:solidFill>
                  <a:schemeClr val="bg1"/>
                </a:solidFill>
              </a:rPr>
              <a:t>Sinom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kanto</a:t>
            </a:r>
            <a:r>
              <a:rPr lang="en-ID" sz="1400" dirty="0">
                <a:solidFill>
                  <a:schemeClr val="bg1"/>
                </a:solidFill>
              </a:rPr>
              <a:t> 9, </a:t>
            </a:r>
            <a:r>
              <a:rPr lang="en-ID" sz="1400" dirty="0" err="1">
                <a:solidFill>
                  <a:schemeClr val="bg1"/>
                </a:solidFill>
              </a:rPr>
              <a:t>pupuh</a:t>
            </a:r>
            <a:r>
              <a:rPr lang="en-ID" sz="1400" dirty="0">
                <a:solidFill>
                  <a:schemeClr val="bg1"/>
                </a:solidFill>
              </a:rPr>
              <a:t> ke-2 bait 24. </a:t>
            </a:r>
            <a:r>
              <a:rPr lang="en-ID" sz="1400" i="1" dirty="0" err="1">
                <a:solidFill>
                  <a:schemeClr val="bg1"/>
                </a:solidFill>
              </a:rPr>
              <a:t>Lajeng</a:t>
            </a:r>
            <a:r>
              <a:rPr lang="en-ID" sz="1400" i="1" dirty="0">
                <a:solidFill>
                  <a:schemeClr val="bg1"/>
                </a:solidFill>
              </a:rPr>
              <a:t> </a:t>
            </a:r>
            <a:r>
              <a:rPr lang="en-ID" sz="1400" i="1" dirty="0" err="1">
                <a:solidFill>
                  <a:schemeClr val="bg1"/>
                </a:solidFill>
              </a:rPr>
              <a:t>ramana</a:t>
            </a:r>
            <a:r>
              <a:rPr lang="en-ID" sz="1400" i="1" dirty="0">
                <a:solidFill>
                  <a:schemeClr val="bg1"/>
                </a:solidFill>
              </a:rPr>
              <a:t> </a:t>
            </a:r>
            <a:r>
              <a:rPr lang="en-ID" sz="1400" i="1" dirty="0" err="1">
                <a:solidFill>
                  <a:schemeClr val="bg1"/>
                </a:solidFill>
              </a:rPr>
              <a:t>mariksa</a:t>
            </a:r>
            <a:r>
              <a:rPr lang="en-ID" sz="1400" i="1" dirty="0">
                <a:solidFill>
                  <a:schemeClr val="bg1"/>
                </a:solidFill>
              </a:rPr>
              <a:t>, </a:t>
            </a:r>
            <a:r>
              <a:rPr lang="en-ID" sz="1400" i="1" dirty="0" err="1">
                <a:solidFill>
                  <a:schemeClr val="bg1"/>
                </a:solidFill>
              </a:rPr>
              <a:t>mentas</a:t>
            </a:r>
            <a:r>
              <a:rPr lang="en-ID" sz="1400" i="1" dirty="0">
                <a:solidFill>
                  <a:schemeClr val="bg1"/>
                </a:solidFill>
              </a:rPr>
              <a:t> </a:t>
            </a:r>
            <a:r>
              <a:rPr lang="en-ID" sz="1400" i="1" dirty="0" err="1">
                <a:solidFill>
                  <a:schemeClr val="bg1"/>
                </a:solidFill>
              </a:rPr>
              <a:t>ti</a:t>
            </a:r>
            <a:r>
              <a:rPr lang="en-ID" sz="1400" i="1" dirty="0">
                <a:solidFill>
                  <a:schemeClr val="bg1"/>
                </a:solidFill>
              </a:rPr>
              <a:t> mana </a:t>
            </a:r>
            <a:r>
              <a:rPr lang="en-ID" sz="1400" i="1" dirty="0" err="1">
                <a:solidFill>
                  <a:schemeClr val="bg1"/>
                </a:solidFill>
              </a:rPr>
              <a:t>Rengganis</a:t>
            </a:r>
            <a:r>
              <a:rPr lang="en-ID" sz="1400" i="1" dirty="0">
                <a:solidFill>
                  <a:schemeClr val="bg1"/>
                </a:solidFill>
              </a:rPr>
              <a:t>, </a:t>
            </a:r>
            <a:r>
              <a:rPr lang="en-ID" sz="1400" i="1" dirty="0" err="1">
                <a:solidFill>
                  <a:schemeClr val="bg1"/>
                </a:solidFill>
              </a:rPr>
              <a:t>mani</a:t>
            </a:r>
            <a:r>
              <a:rPr lang="en-ID" sz="1400" i="1" dirty="0">
                <a:solidFill>
                  <a:schemeClr val="bg1"/>
                </a:solidFill>
              </a:rPr>
              <a:t> </a:t>
            </a:r>
            <a:r>
              <a:rPr lang="en-ID" sz="1400" i="1" dirty="0" err="1">
                <a:solidFill>
                  <a:schemeClr val="bg1"/>
                </a:solidFill>
              </a:rPr>
              <a:t>tujuh</a:t>
            </a:r>
            <a:r>
              <a:rPr lang="en-ID" sz="1400" i="1" dirty="0">
                <a:solidFill>
                  <a:schemeClr val="bg1"/>
                </a:solidFill>
              </a:rPr>
              <a:t> </a:t>
            </a:r>
            <a:r>
              <a:rPr lang="en-ID" sz="1400" i="1" dirty="0" err="1">
                <a:solidFill>
                  <a:schemeClr val="bg1"/>
                </a:solidFill>
              </a:rPr>
              <a:t>poe</a:t>
            </a:r>
            <a:r>
              <a:rPr lang="en-ID" sz="1400" i="1" dirty="0">
                <a:solidFill>
                  <a:schemeClr val="bg1"/>
                </a:solidFill>
              </a:rPr>
              <a:t> </a:t>
            </a:r>
            <a:r>
              <a:rPr lang="en-ID" sz="1400" i="1" dirty="0" err="1">
                <a:solidFill>
                  <a:schemeClr val="bg1"/>
                </a:solidFill>
              </a:rPr>
              <a:t>pisan</a:t>
            </a:r>
            <a:r>
              <a:rPr lang="en-ID" sz="1400" i="1" dirty="0">
                <a:solidFill>
                  <a:schemeClr val="bg1"/>
                </a:solidFill>
              </a:rPr>
              <a:t>, ama </a:t>
            </a:r>
            <a:r>
              <a:rPr lang="en-ID" sz="1400" i="1" dirty="0" err="1">
                <a:solidFill>
                  <a:schemeClr val="bg1"/>
                </a:solidFill>
              </a:rPr>
              <a:t>liwat</a:t>
            </a:r>
            <a:r>
              <a:rPr lang="en-ID" sz="1400" i="1" dirty="0">
                <a:solidFill>
                  <a:schemeClr val="bg1"/>
                </a:solidFill>
              </a:rPr>
              <a:t> </a:t>
            </a:r>
            <a:r>
              <a:rPr lang="en-ID" sz="1400" i="1" dirty="0" err="1">
                <a:solidFill>
                  <a:schemeClr val="bg1"/>
                </a:solidFill>
              </a:rPr>
              <a:t>melang</a:t>
            </a:r>
            <a:r>
              <a:rPr lang="en-ID" sz="1400" i="1" dirty="0">
                <a:solidFill>
                  <a:schemeClr val="bg1"/>
                </a:solidFill>
              </a:rPr>
              <a:t> </a:t>
            </a:r>
            <a:r>
              <a:rPr lang="en-ID" sz="1400" i="1" dirty="0" err="1">
                <a:solidFill>
                  <a:schemeClr val="bg1"/>
                </a:solidFill>
              </a:rPr>
              <a:t>pikir</a:t>
            </a:r>
            <a:r>
              <a:rPr lang="en-ID" sz="1400" i="1" dirty="0">
                <a:solidFill>
                  <a:schemeClr val="bg1"/>
                </a:solidFill>
              </a:rPr>
              <a:t>, </a:t>
            </a:r>
            <a:r>
              <a:rPr lang="en-ID" sz="1400" i="1" dirty="0" err="1">
                <a:solidFill>
                  <a:schemeClr val="bg1"/>
                </a:solidFill>
              </a:rPr>
              <a:t>matur</a:t>
            </a:r>
            <a:r>
              <a:rPr lang="en-ID" sz="1400" i="1" dirty="0">
                <a:solidFill>
                  <a:schemeClr val="bg1"/>
                </a:solidFill>
              </a:rPr>
              <a:t> Dewi </a:t>
            </a:r>
            <a:r>
              <a:rPr lang="en-ID" sz="1400" i="1" dirty="0" err="1">
                <a:solidFill>
                  <a:schemeClr val="bg1"/>
                </a:solidFill>
              </a:rPr>
              <a:t>Rengganis</a:t>
            </a:r>
            <a:r>
              <a:rPr lang="en-ID" sz="1400" i="1" dirty="0">
                <a:solidFill>
                  <a:schemeClr val="bg1"/>
                </a:solidFill>
              </a:rPr>
              <a:t>, </a:t>
            </a:r>
            <a:r>
              <a:rPr lang="en-ID" sz="1400" i="1" dirty="0" err="1">
                <a:solidFill>
                  <a:schemeClr val="bg1"/>
                </a:solidFill>
              </a:rPr>
              <a:t>mentas</a:t>
            </a:r>
            <a:r>
              <a:rPr lang="en-ID" sz="1400" i="1" dirty="0">
                <a:solidFill>
                  <a:schemeClr val="bg1"/>
                </a:solidFill>
              </a:rPr>
              <a:t> </a:t>
            </a:r>
            <a:r>
              <a:rPr lang="en-ID" sz="1400" i="1" dirty="0" err="1">
                <a:solidFill>
                  <a:schemeClr val="bg1"/>
                </a:solidFill>
              </a:rPr>
              <a:t>ti</a:t>
            </a:r>
            <a:r>
              <a:rPr lang="en-ID" sz="1400" i="1" dirty="0">
                <a:solidFill>
                  <a:schemeClr val="bg1"/>
                </a:solidFill>
              </a:rPr>
              <a:t> </a:t>
            </a:r>
            <a:r>
              <a:rPr lang="en-ID" sz="1400" i="1" dirty="0" err="1">
                <a:solidFill>
                  <a:schemeClr val="bg1"/>
                </a:solidFill>
              </a:rPr>
              <a:t>Banjaran-santun</a:t>
            </a:r>
            <a:r>
              <a:rPr lang="en-ID" sz="1400" i="1" dirty="0">
                <a:solidFill>
                  <a:schemeClr val="bg1"/>
                </a:solidFill>
              </a:rPr>
              <a:t>, </a:t>
            </a:r>
            <a:r>
              <a:rPr lang="en-ID" sz="1400" i="1" dirty="0" err="1">
                <a:solidFill>
                  <a:schemeClr val="bg1"/>
                </a:solidFill>
              </a:rPr>
              <a:t>malah</a:t>
            </a:r>
            <a:r>
              <a:rPr lang="en-ID" sz="1400" i="1" dirty="0">
                <a:solidFill>
                  <a:schemeClr val="bg1"/>
                </a:solidFill>
              </a:rPr>
              <a:t> nu </a:t>
            </a:r>
            <a:r>
              <a:rPr lang="en-ID" sz="1400" i="1" dirty="0" err="1">
                <a:solidFill>
                  <a:schemeClr val="bg1"/>
                </a:solidFill>
              </a:rPr>
              <a:t>gaduh</a:t>
            </a:r>
            <a:r>
              <a:rPr lang="en-ID" sz="1400" i="1" dirty="0">
                <a:solidFill>
                  <a:schemeClr val="bg1"/>
                </a:solidFill>
              </a:rPr>
              <a:t> </a:t>
            </a:r>
            <a:r>
              <a:rPr lang="en-ID" sz="1400" i="1" dirty="0" err="1">
                <a:solidFill>
                  <a:schemeClr val="bg1"/>
                </a:solidFill>
              </a:rPr>
              <a:t>taman</a:t>
            </a:r>
            <a:r>
              <a:rPr lang="en-ID" sz="1400" i="1" dirty="0">
                <a:solidFill>
                  <a:schemeClr val="bg1"/>
                </a:solidFill>
              </a:rPr>
              <a:t>, </a:t>
            </a:r>
            <a:r>
              <a:rPr lang="en-ID" sz="1400" i="1" dirty="0" err="1">
                <a:solidFill>
                  <a:schemeClr val="bg1"/>
                </a:solidFill>
              </a:rPr>
              <a:t>ayeuna</a:t>
            </a:r>
            <a:r>
              <a:rPr lang="en-ID" sz="1400" i="1" dirty="0">
                <a:solidFill>
                  <a:schemeClr val="bg1"/>
                </a:solidFill>
              </a:rPr>
              <a:t> </a:t>
            </a:r>
            <a:r>
              <a:rPr lang="en-ID" sz="1400" i="1" dirty="0" err="1">
                <a:solidFill>
                  <a:schemeClr val="bg1"/>
                </a:solidFill>
              </a:rPr>
              <a:t>milu</a:t>
            </a:r>
            <a:r>
              <a:rPr lang="en-ID" sz="1400" i="1" dirty="0">
                <a:solidFill>
                  <a:schemeClr val="bg1"/>
                </a:solidFill>
              </a:rPr>
              <a:t> </a:t>
            </a:r>
            <a:r>
              <a:rPr lang="en-ID" sz="1400" i="1" dirty="0" err="1">
                <a:solidFill>
                  <a:schemeClr val="bg1"/>
                </a:solidFill>
              </a:rPr>
              <a:t>jeung</a:t>
            </a:r>
            <a:r>
              <a:rPr lang="en-ID" sz="1400" i="1" dirty="0">
                <a:solidFill>
                  <a:schemeClr val="bg1"/>
                </a:solidFill>
              </a:rPr>
              <a:t> </a:t>
            </a:r>
            <a:r>
              <a:rPr lang="en-ID" sz="1400" i="1" dirty="0" err="1">
                <a:solidFill>
                  <a:schemeClr val="bg1"/>
                </a:solidFill>
              </a:rPr>
              <a:t>kuring</a:t>
            </a:r>
            <a:r>
              <a:rPr lang="en-ID" sz="1400" i="1" dirty="0">
                <a:solidFill>
                  <a:schemeClr val="bg1"/>
                </a:solidFill>
              </a:rPr>
              <a:t>, nu </a:t>
            </a:r>
            <a:r>
              <a:rPr lang="en-ID" sz="1400" i="1" dirty="0" err="1">
                <a:solidFill>
                  <a:schemeClr val="bg1"/>
                </a:solidFill>
              </a:rPr>
              <a:t>jenengan</a:t>
            </a:r>
            <a:r>
              <a:rPr lang="en-ID" sz="1400" i="1" dirty="0">
                <a:solidFill>
                  <a:schemeClr val="bg1"/>
                </a:solidFill>
              </a:rPr>
              <a:t> Raden Mas </a:t>
            </a:r>
            <a:r>
              <a:rPr lang="en-ID" sz="1400" i="1" dirty="0" err="1">
                <a:solidFill>
                  <a:schemeClr val="bg1"/>
                </a:solidFill>
              </a:rPr>
              <a:t>lman</a:t>
            </a:r>
            <a:r>
              <a:rPr lang="en-ID" sz="1400" i="1" dirty="0">
                <a:solidFill>
                  <a:schemeClr val="bg1"/>
                </a:solidFill>
              </a:rPr>
              <a:t> </a:t>
            </a:r>
            <a:r>
              <a:rPr lang="en-ID" sz="1400" i="1" dirty="0" err="1">
                <a:solidFill>
                  <a:schemeClr val="bg1"/>
                </a:solidFill>
              </a:rPr>
              <a:t>Suwangsa</a:t>
            </a:r>
            <a:r>
              <a:rPr lang="en-ID" sz="1400" i="1" dirty="0">
                <a:solidFill>
                  <a:schemeClr val="bg1"/>
                </a:solidFill>
              </a:rPr>
              <a:t>. </a:t>
            </a:r>
            <a:endParaRPr lang="en-US" sz="1400" i="1" dirty="0">
              <a:solidFill>
                <a:schemeClr val="bg1"/>
              </a:solidFill>
              <a:highlight>
                <a:srgbClr val="808080"/>
              </a:highlight>
            </a:endParaRPr>
          </a:p>
          <a:p>
            <a:pPr marL="0" indent="0" algn="just">
              <a:buNone/>
            </a:pPr>
            <a:r>
              <a:rPr lang="en-US" sz="1400" i="1" dirty="0" err="1">
                <a:solidFill>
                  <a:schemeClr val="bg1"/>
                </a:solidFill>
                <a:highlight>
                  <a:srgbClr val="808080"/>
                </a:highlight>
              </a:rPr>
              <a:t>Wasitwa</a:t>
            </a:r>
            <a:r>
              <a:rPr lang="en-US" sz="1400" dirty="0">
                <a:solidFill>
                  <a:schemeClr val="bg1"/>
                </a:solidFill>
                <a:highlight>
                  <a:srgbClr val="808080"/>
                </a:highlight>
              </a:rPr>
              <a:t> (</a:t>
            </a:r>
            <a:r>
              <a:rPr lang="en-US" sz="1400" dirty="0" err="1">
                <a:solidFill>
                  <a:schemeClr val="bg1"/>
                </a:solidFill>
                <a:highlight>
                  <a:srgbClr val="808080"/>
                </a:highlight>
              </a:rPr>
              <a:t>terbuka</a:t>
            </a:r>
            <a:r>
              <a:rPr lang="en-US" sz="1400" dirty="0">
                <a:solidFill>
                  <a:schemeClr val="bg1"/>
                </a:solidFill>
                <a:highlight>
                  <a:srgbClr val="808080"/>
                </a:highlight>
              </a:rPr>
              <a:t> </a:t>
            </a:r>
            <a:r>
              <a:rPr lang="en-US" sz="1400" dirty="0" err="1">
                <a:solidFill>
                  <a:schemeClr val="bg1"/>
                </a:solidFill>
                <a:highlight>
                  <a:srgbClr val="808080"/>
                </a:highlight>
              </a:rPr>
              <a:t>dikritik</a:t>
            </a:r>
            <a:r>
              <a:rPr lang="en-US" sz="1400" dirty="0">
                <a:solidFill>
                  <a:schemeClr val="bg1"/>
                </a:solidFill>
                <a:highlight>
                  <a:srgbClr val="808080"/>
                </a:highligh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00782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KESIMPULAN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000" dirty="0">
                <a:solidFill>
                  <a:schemeClr val="bg1"/>
                </a:solidFill>
              </a:rPr>
              <a:t>Citra Perempuan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Wawacan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rengganis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secara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fisik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Rengganis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sosok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sempurna</a:t>
            </a:r>
            <a:r>
              <a:rPr lang="en-US" sz="2000" dirty="0">
                <a:solidFill>
                  <a:schemeClr val="bg1"/>
                </a:solidFill>
              </a:rPr>
              <a:t> dan </a:t>
            </a:r>
            <a:r>
              <a:rPr lang="en-US" sz="2000" dirty="0" err="1">
                <a:solidFill>
                  <a:schemeClr val="bg1"/>
                </a:solidFill>
              </a:rPr>
              <a:t>memiliki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keindahan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serta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ciri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khas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wangi</a:t>
            </a:r>
            <a:r>
              <a:rPr lang="en-US" sz="2000" dirty="0">
                <a:solidFill>
                  <a:schemeClr val="bg1"/>
                </a:solidFill>
              </a:rPr>
              <a:t> pada </a:t>
            </a:r>
            <a:r>
              <a:rPr lang="en-US" sz="2000" dirty="0" err="1">
                <a:solidFill>
                  <a:schemeClr val="bg1"/>
                </a:solidFill>
              </a:rPr>
              <a:t>tubuhnya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citra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secara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psikis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memiliki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jiwa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lembut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penyayang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jujur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suka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menolong</a:t>
            </a:r>
            <a:r>
              <a:rPr lang="en-US" sz="2000" dirty="0">
                <a:solidFill>
                  <a:schemeClr val="bg1"/>
                </a:solidFill>
              </a:rPr>
              <a:t>, dan </a:t>
            </a:r>
            <a:r>
              <a:rPr lang="en-US" sz="2000" dirty="0" err="1">
                <a:solidFill>
                  <a:schemeClr val="bg1"/>
                </a:solidFill>
              </a:rPr>
              <a:t>memiliki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kecerdasan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luar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biasa</a:t>
            </a:r>
            <a:r>
              <a:rPr lang="en-US" sz="2000" dirty="0">
                <a:solidFill>
                  <a:schemeClr val="bg1"/>
                </a:solidFill>
              </a:rPr>
              <a:t>. Citra </a:t>
            </a:r>
            <a:r>
              <a:rPr lang="en-US" sz="2000" dirty="0" err="1">
                <a:solidFill>
                  <a:schemeClr val="bg1"/>
                </a:solidFill>
              </a:rPr>
              <a:t>sosial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Rengganis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digambarkan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sebagai</a:t>
            </a:r>
            <a:r>
              <a:rPr lang="en-US" sz="2000" dirty="0">
                <a:solidFill>
                  <a:schemeClr val="bg1"/>
                </a:solidFill>
              </a:rPr>
              <a:t> Perempuan yang </a:t>
            </a:r>
            <a:r>
              <a:rPr lang="en-US" sz="2000" dirty="0" err="1">
                <a:solidFill>
                  <a:schemeClr val="bg1"/>
                </a:solidFill>
              </a:rPr>
              <a:t>hormat</a:t>
            </a:r>
            <a:r>
              <a:rPr lang="en-US" sz="2000" dirty="0">
                <a:solidFill>
                  <a:schemeClr val="bg1"/>
                </a:solidFill>
              </a:rPr>
              <a:t> dan </a:t>
            </a:r>
            <a:r>
              <a:rPr lang="en-US" sz="2000" dirty="0" err="1">
                <a:solidFill>
                  <a:schemeClr val="bg1"/>
                </a:solidFill>
              </a:rPr>
              <a:t>berbakti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kepada</a:t>
            </a:r>
            <a:r>
              <a:rPr lang="en-US" sz="2000" dirty="0">
                <a:solidFill>
                  <a:schemeClr val="bg1"/>
                </a:solidFill>
              </a:rPr>
              <a:t> orang </a:t>
            </a:r>
            <a:r>
              <a:rPr lang="en-US" sz="2000" dirty="0" err="1">
                <a:solidFill>
                  <a:schemeClr val="bg1"/>
                </a:solidFill>
              </a:rPr>
              <a:t>tuanya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citra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masyrakat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sosok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suka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menolong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apalagi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memiliki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kelebihan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sebagai</a:t>
            </a:r>
            <a:r>
              <a:rPr lang="en-US" sz="2000" dirty="0">
                <a:solidFill>
                  <a:schemeClr val="bg1"/>
                </a:solidFill>
              </a:rPr>
              <a:t> Perempuan yang </a:t>
            </a:r>
            <a:r>
              <a:rPr lang="en-US" sz="2000" dirty="0" err="1">
                <a:solidFill>
                  <a:schemeClr val="bg1"/>
                </a:solidFill>
              </a:rPr>
              <a:t>memiliki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kelebihan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lebih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kuat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dari</a:t>
            </a:r>
            <a:r>
              <a:rPr lang="en-US" sz="2000" dirty="0">
                <a:solidFill>
                  <a:schemeClr val="bg1"/>
                </a:solidFill>
              </a:rPr>
              <a:t> pada </a:t>
            </a:r>
            <a:r>
              <a:rPr lang="en-US" sz="2000" dirty="0" err="1">
                <a:solidFill>
                  <a:schemeClr val="bg1"/>
                </a:solidFill>
              </a:rPr>
              <a:t>manusia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lainnya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sehingga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kedudukannya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sebagai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perempuan</a:t>
            </a:r>
            <a:r>
              <a:rPr lang="en-US" sz="2000" dirty="0">
                <a:solidFill>
                  <a:schemeClr val="bg1"/>
                </a:solidFill>
              </a:rPr>
              <a:t> pun </a:t>
            </a:r>
            <a:r>
              <a:rPr lang="en-US" sz="2000" dirty="0" err="1">
                <a:solidFill>
                  <a:schemeClr val="bg1"/>
                </a:solidFill>
              </a:rPr>
              <a:t>menjadi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lebih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tnggi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derajatnya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sehingga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statusnya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menjadi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memiliki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peranan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penting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kehidupan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bersosial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000" dirty="0" err="1">
                <a:solidFill>
                  <a:schemeClr val="bg1"/>
                </a:solidFill>
              </a:rPr>
              <a:t>Karakter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kepemimpinannya</a:t>
            </a:r>
            <a:r>
              <a:rPr lang="en-US" sz="2000" dirty="0">
                <a:solidFill>
                  <a:schemeClr val="bg1"/>
                </a:solidFill>
              </a:rPr>
              <a:t> pun sangat </a:t>
            </a:r>
            <a:r>
              <a:rPr lang="en-US" sz="2000" dirty="0" err="1">
                <a:solidFill>
                  <a:schemeClr val="bg1"/>
                </a:solidFill>
              </a:rPr>
              <a:t>menonjol</a:t>
            </a:r>
            <a:r>
              <a:rPr lang="en-US" sz="2000" dirty="0">
                <a:solidFill>
                  <a:schemeClr val="bg1"/>
                </a:solidFill>
              </a:rPr>
              <a:t>, di mana </a:t>
            </a:r>
            <a:r>
              <a:rPr lang="en-US" sz="2000" dirty="0" err="1">
                <a:solidFill>
                  <a:schemeClr val="bg1"/>
                </a:solidFill>
              </a:rPr>
              <a:t>Rengganis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sosok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mampu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mengisi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karakteristik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kepemimpinan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wanita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gayanya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khas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Rengganis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sebagai</a:t>
            </a:r>
            <a:r>
              <a:rPr lang="en-US" sz="2000" dirty="0">
                <a:solidFill>
                  <a:schemeClr val="bg1"/>
                </a:solidFill>
              </a:rPr>
              <a:t> Perempuan </a:t>
            </a:r>
            <a:r>
              <a:rPr lang="en-US" sz="2000" dirty="0" err="1">
                <a:solidFill>
                  <a:schemeClr val="bg1"/>
                </a:solidFill>
              </a:rPr>
              <a:t>mampu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memenuhi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astaguna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sebagai</a:t>
            </a:r>
            <a:r>
              <a:rPr lang="en-US" sz="2000" dirty="0">
                <a:solidFill>
                  <a:schemeClr val="bg1"/>
                </a:solidFill>
              </a:rPr>
              <a:t> salah </a:t>
            </a:r>
            <a:r>
              <a:rPr lang="en-US" sz="2000" dirty="0" err="1">
                <a:solidFill>
                  <a:schemeClr val="bg1"/>
                </a:solidFill>
              </a:rPr>
              <a:t>satu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prinsip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delapan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kearipan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kepemimimpinan</a:t>
            </a:r>
            <a:r>
              <a:rPr lang="en-US" sz="2000" dirty="0">
                <a:solidFill>
                  <a:schemeClr val="bg1"/>
                </a:solidFill>
              </a:rPr>
              <a:t>. Dia </a:t>
            </a:r>
            <a:r>
              <a:rPr lang="en-US" sz="2000" dirty="0" err="1">
                <a:solidFill>
                  <a:schemeClr val="bg1"/>
                </a:solidFill>
              </a:rPr>
              <a:t>mampu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menjadi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sosok</a:t>
            </a:r>
            <a:r>
              <a:rPr lang="en-US" sz="2000" dirty="0">
                <a:solidFill>
                  <a:schemeClr val="bg1"/>
                </a:solidFill>
              </a:rPr>
              <a:t> Perempuan yang </a:t>
            </a:r>
            <a:r>
              <a:rPr lang="en-US" sz="2000" i="1" dirty="0" err="1">
                <a:solidFill>
                  <a:schemeClr val="bg1"/>
                </a:solidFill>
              </a:rPr>
              <a:t>animan</a:t>
            </a:r>
            <a:r>
              <a:rPr lang="en-US" sz="2000" dirty="0">
                <a:solidFill>
                  <a:schemeClr val="bg1"/>
                </a:solidFill>
              </a:rPr>
              <a:t> (</a:t>
            </a:r>
            <a:r>
              <a:rPr lang="en-US" sz="2000" dirty="0" err="1">
                <a:solidFill>
                  <a:schemeClr val="bg1"/>
                </a:solidFill>
              </a:rPr>
              <a:t>lemah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lembut</a:t>
            </a:r>
            <a:r>
              <a:rPr lang="en-US" sz="2000" dirty="0">
                <a:solidFill>
                  <a:schemeClr val="bg1"/>
                </a:solidFill>
              </a:rPr>
              <a:t>), </a:t>
            </a:r>
            <a:r>
              <a:rPr lang="en-US" sz="2000" i="1" dirty="0" err="1">
                <a:solidFill>
                  <a:schemeClr val="bg1"/>
                </a:solidFill>
              </a:rPr>
              <a:t>ahiman</a:t>
            </a:r>
            <a:r>
              <a:rPr lang="en-US" sz="2000" dirty="0">
                <a:solidFill>
                  <a:schemeClr val="bg1"/>
                </a:solidFill>
              </a:rPr>
              <a:t> (</a:t>
            </a:r>
            <a:r>
              <a:rPr lang="en-US" sz="2000" dirty="0" err="1">
                <a:solidFill>
                  <a:schemeClr val="bg1"/>
                </a:solidFill>
              </a:rPr>
              <a:t>tegas</a:t>
            </a:r>
            <a:r>
              <a:rPr lang="en-US" sz="2000" dirty="0">
                <a:solidFill>
                  <a:schemeClr val="bg1"/>
                </a:solidFill>
              </a:rPr>
              <a:t>), </a:t>
            </a:r>
            <a:r>
              <a:rPr lang="en-US" sz="2000" i="1" dirty="0" err="1">
                <a:solidFill>
                  <a:schemeClr val="bg1"/>
                </a:solidFill>
              </a:rPr>
              <a:t>mahiman</a:t>
            </a:r>
            <a:r>
              <a:rPr lang="en-US" sz="2000" dirty="0">
                <a:solidFill>
                  <a:schemeClr val="bg1"/>
                </a:solidFill>
              </a:rPr>
              <a:t> (</a:t>
            </a:r>
            <a:r>
              <a:rPr lang="en-US" sz="2000" dirty="0" err="1">
                <a:solidFill>
                  <a:schemeClr val="bg1"/>
                </a:solidFill>
              </a:rPr>
              <a:t>berwawasan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luas</a:t>
            </a:r>
            <a:r>
              <a:rPr lang="en-US" sz="2000" dirty="0">
                <a:solidFill>
                  <a:schemeClr val="bg1"/>
                </a:solidFill>
              </a:rPr>
              <a:t>), </a:t>
            </a:r>
            <a:r>
              <a:rPr lang="en-US" sz="2000" i="1" dirty="0" err="1">
                <a:solidFill>
                  <a:schemeClr val="bg1"/>
                </a:solidFill>
              </a:rPr>
              <a:t>lagiman</a:t>
            </a:r>
            <a:r>
              <a:rPr lang="en-US" sz="2000" dirty="0">
                <a:solidFill>
                  <a:schemeClr val="bg1"/>
                </a:solidFill>
              </a:rPr>
              <a:t> (</a:t>
            </a:r>
            <a:r>
              <a:rPr lang="en-US" sz="2000" dirty="0" err="1">
                <a:solidFill>
                  <a:schemeClr val="bg1"/>
                </a:solidFill>
              </a:rPr>
              <a:t>gesit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cekatan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terampil</a:t>
            </a:r>
            <a:r>
              <a:rPr lang="en-US" sz="2000" dirty="0">
                <a:solidFill>
                  <a:schemeClr val="bg1"/>
                </a:solidFill>
              </a:rPr>
              <a:t>), </a:t>
            </a:r>
            <a:r>
              <a:rPr lang="en-US" sz="2000" i="1" dirty="0" err="1">
                <a:solidFill>
                  <a:schemeClr val="bg1"/>
                </a:solidFill>
              </a:rPr>
              <a:t>prapti</a:t>
            </a:r>
            <a:r>
              <a:rPr lang="en-US" sz="2000" dirty="0">
                <a:solidFill>
                  <a:schemeClr val="bg1"/>
                </a:solidFill>
              </a:rPr>
              <a:t> (</a:t>
            </a:r>
            <a:r>
              <a:rPr lang="en-US" sz="2000" dirty="0" err="1">
                <a:solidFill>
                  <a:schemeClr val="bg1"/>
                </a:solidFill>
              </a:rPr>
              <a:t>tepat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sasaran</a:t>
            </a:r>
            <a:r>
              <a:rPr lang="en-US" sz="2000" dirty="0">
                <a:solidFill>
                  <a:schemeClr val="bg1"/>
                </a:solidFill>
              </a:rPr>
              <a:t>), </a:t>
            </a:r>
            <a:r>
              <a:rPr lang="en-US" sz="2000" i="1" dirty="0" err="1">
                <a:solidFill>
                  <a:schemeClr val="bg1"/>
                </a:solidFill>
              </a:rPr>
              <a:t>prakamya</a:t>
            </a:r>
            <a:r>
              <a:rPr lang="en-US" sz="2000" dirty="0">
                <a:solidFill>
                  <a:schemeClr val="bg1"/>
                </a:solidFill>
              </a:rPr>
              <a:t> (</a:t>
            </a:r>
            <a:r>
              <a:rPr lang="en-US" sz="2000" dirty="0" err="1">
                <a:solidFill>
                  <a:schemeClr val="bg1"/>
                </a:solidFill>
              </a:rPr>
              <a:t>uet</a:t>
            </a:r>
            <a:r>
              <a:rPr lang="en-US" sz="2000" dirty="0">
                <a:solidFill>
                  <a:schemeClr val="bg1"/>
                </a:solidFill>
              </a:rPr>
              <a:t> dan </a:t>
            </a:r>
            <a:r>
              <a:rPr lang="en-US" sz="2000" dirty="0" err="1">
                <a:solidFill>
                  <a:schemeClr val="bg1"/>
                </a:solidFill>
              </a:rPr>
              <a:t>tekun</a:t>
            </a:r>
            <a:r>
              <a:rPr lang="en-US" sz="2000" dirty="0">
                <a:solidFill>
                  <a:schemeClr val="bg1"/>
                </a:solidFill>
              </a:rPr>
              <a:t>), </a:t>
            </a:r>
            <a:r>
              <a:rPr lang="en-US" sz="2000" i="1" dirty="0" err="1">
                <a:solidFill>
                  <a:schemeClr val="bg1"/>
                </a:solidFill>
              </a:rPr>
              <a:t>isitwa</a:t>
            </a:r>
            <a:r>
              <a:rPr lang="en-US" sz="2000" dirty="0">
                <a:solidFill>
                  <a:schemeClr val="bg1"/>
                </a:solidFill>
              </a:rPr>
              <a:t> (</a:t>
            </a:r>
            <a:r>
              <a:rPr lang="en-US" sz="2000" dirty="0" err="1">
                <a:solidFill>
                  <a:schemeClr val="bg1"/>
                </a:solidFill>
              </a:rPr>
              <a:t>jujur</a:t>
            </a:r>
            <a:r>
              <a:rPr lang="en-US" sz="2000" dirty="0">
                <a:solidFill>
                  <a:schemeClr val="bg1"/>
                </a:solidFill>
              </a:rPr>
              <a:t>), dan </a:t>
            </a:r>
            <a:r>
              <a:rPr lang="en-US" sz="2000" i="1" dirty="0" err="1">
                <a:solidFill>
                  <a:schemeClr val="bg1"/>
                </a:solidFill>
              </a:rPr>
              <a:t>wasitwa</a:t>
            </a:r>
            <a:r>
              <a:rPr lang="en-US" sz="2000" dirty="0">
                <a:solidFill>
                  <a:schemeClr val="bg1"/>
                </a:solidFill>
              </a:rPr>
              <a:t> (</a:t>
            </a:r>
            <a:r>
              <a:rPr lang="en-US" sz="2000" dirty="0" err="1">
                <a:solidFill>
                  <a:schemeClr val="bg1"/>
                </a:solidFill>
              </a:rPr>
              <a:t>terbuka</a:t>
            </a:r>
            <a:r>
              <a:rPr lang="en-US" sz="2000" dirty="0">
                <a:solidFill>
                  <a:schemeClr val="bg1"/>
                </a:solidFill>
              </a:rPr>
              <a:t> dan </a:t>
            </a:r>
            <a:r>
              <a:rPr lang="en-US" sz="2000" dirty="0" err="1">
                <a:solidFill>
                  <a:schemeClr val="bg1"/>
                </a:solidFill>
              </a:rPr>
              <a:t>mau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dikritik</a:t>
            </a:r>
            <a:r>
              <a:rPr lang="en-US" sz="2000" dirty="0">
                <a:solidFill>
                  <a:schemeClr val="bg1"/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965204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1627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Status, Citra, dan Peran Kepemimpinan Tokoh Perempuan  dalam Naskah Wawacan Rengganis</vt:lpstr>
      <vt:lpstr>INTRODUCTION</vt:lpstr>
      <vt:lpstr>TINJAUAN PUSTAKA</vt:lpstr>
      <vt:lpstr>METODE</vt:lpstr>
      <vt:lpstr>PENEMUAN DAN PEMBAHASAN 1/4</vt:lpstr>
      <vt:lpstr>PENEMUAN DAN PEMBAHASAN 2/4</vt:lpstr>
      <vt:lpstr>PENEMUAN DAN PEMBAHASAN 3/4</vt:lpstr>
      <vt:lpstr>PENEMUAN DAN PEMBAHASAN 4/4</vt:lpstr>
      <vt:lpstr>KESIMPULAN</vt:lpstr>
      <vt:lpstr>REFERENSI</vt:lpstr>
      <vt:lpstr>THANK YOU!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ismail - [2010]</dc:creator>
  <cp:lastModifiedBy>hayatimayangarum@student.upi.edu</cp:lastModifiedBy>
  <cp:revision>29</cp:revision>
  <dcterms:created xsi:type="dcterms:W3CDTF">2023-04-14T06:04:15Z</dcterms:created>
  <dcterms:modified xsi:type="dcterms:W3CDTF">2023-08-03T06:14:23Z</dcterms:modified>
</cp:coreProperties>
</file>