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4"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27-Jul-23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27-Jul-23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27-Jul-23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27-Jul-23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27-Jul-23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27-Jul-23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27-Jul-23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27-Jul-23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27-Jul-23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27-Jul-23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27-Jul-23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27-Jul-23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doi.org/10.30596%2Fedutech.v2i1.575" TargetMode="External"/><Relationship Id="rId2" Type="http://schemas.openxmlformats.org/officeDocument/2006/relationships/hyperlink" Target="https://doi.org/10.24252/eternal.v42.2018.a6" TargetMode="External"/><Relationship Id="rId1" Type="http://schemas.openxmlformats.org/officeDocument/2006/relationships/slideLayout" Target="../slideLayouts/slideLayout2.xml"/><Relationship Id="rId5" Type="http://schemas.openxmlformats.org/officeDocument/2006/relationships/hyperlink" Target="http://dx.doi.org/10.24127/pj.v9i1.2274" TargetMode="External"/><Relationship Id="rId4" Type="http://schemas.openxmlformats.org/officeDocument/2006/relationships/hyperlink" Target="https://doi.org/10.2317/jpis.v26i1.2130"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256308" y="1209831"/>
            <a:ext cx="11812385" cy="879475"/>
          </a:xfrm>
        </p:spPr>
        <p:txBody>
          <a:bodyPr>
            <a:noAutofit/>
          </a:bodyPr>
          <a:lstStyle/>
          <a:p>
            <a:br>
              <a:rPr lang="en-US" dirty="0"/>
            </a:br>
            <a:r>
              <a:rPr lang="en-US" sz="2800" b="1" dirty="0">
                <a:solidFill>
                  <a:schemeClr val="bg1"/>
                </a:solidFill>
                <a:latin typeface="+mn-lt"/>
                <a:cs typeface="Times New Roman" panose="02020603050405020304" pitchFamily="18" charset="0"/>
              </a:rPr>
              <a:t>English for Specific Purpose Needs Analysis at Vocational High School: The Case of Software Engineering Students</a:t>
            </a:r>
            <a:br>
              <a:rPr lang="en-US" sz="2800" b="1" dirty="0">
                <a:solidFill>
                  <a:schemeClr val="bg1"/>
                </a:solidFill>
                <a:latin typeface="+mn-lt"/>
                <a:cs typeface="Times New Roman" panose="02020603050405020304" pitchFamily="18" charset="0"/>
              </a:rPr>
            </a:br>
            <a:endParaRPr lang="en-US" sz="2800" b="1" dirty="0">
              <a:solidFill>
                <a:schemeClr val="bg1"/>
              </a:solidFill>
              <a:latin typeface="+mn-lt"/>
              <a:cs typeface="Times New Roman" panose="02020603050405020304" pitchFamily="18" charset="0"/>
            </a:endParaRPr>
          </a:p>
        </p:txBody>
      </p:sp>
      <p:sp>
        <p:nvSpPr>
          <p:cNvPr id="6" name="Subtitle 5"/>
          <p:cNvSpPr>
            <a:spLocks noGrp="1"/>
          </p:cNvSpPr>
          <p:nvPr>
            <p:ph type="subTitle" idx="1"/>
          </p:nvPr>
        </p:nvSpPr>
        <p:spPr>
          <a:xfrm>
            <a:off x="551410" y="1966694"/>
            <a:ext cx="11089177" cy="940248"/>
          </a:xfrm>
        </p:spPr>
        <p:txBody>
          <a:bodyPr>
            <a:normAutofit/>
          </a:bodyPr>
          <a:lstStyle/>
          <a:p>
            <a:pPr>
              <a:lnSpc>
                <a:spcPct val="100000"/>
              </a:lnSpc>
            </a:pPr>
            <a:r>
              <a:rPr lang="en-US" sz="1600" b="1" dirty="0">
                <a:solidFill>
                  <a:schemeClr val="bg1"/>
                </a:solidFill>
              </a:rPr>
              <a:t>NINA PUSPITALOKA(1), EVI KARLINA AMBARWATI(2), KARTIKA DEWI NURJANAH(3), DEBIBIK NABILATUL FAUZIAH(4)  </a:t>
            </a:r>
          </a:p>
          <a:p>
            <a:pPr>
              <a:lnSpc>
                <a:spcPct val="100000"/>
              </a:lnSpc>
            </a:pPr>
            <a:r>
              <a:rPr lang="en-US" sz="1600" b="1" dirty="0">
                <a:solidFill>
                  <a:schemeClr val="bg1"/>
                </a:solidFill>
              </a:rPr>
              <a:t>UNIVERSITAS SINGAPERBANGSA KARAWANG.</a:t>
            </a:r>
          </a:p>
        </p:txBody>
      </p:sp>
      <p:sp>
        <p:nvSpPr>
          <p:cNvPr id="7" name="Title 4"/>
          <p:cNvSpPr txBox="1">
            <a:spLocks/>
          </p:cNvSpPr>
          <p:nvPr/>
        </p:nvSpPr>
        <p:spPr>
          <a:xfrm>
            <a:off x="1523998" y="1649568"/>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panose="02020603050405020304" pitchFamily="18" charset="0"/>
              </a:rPr>
              <a:t>No. Abstract: ABS-ICOLLITE-23102</a:t>
            </a:r>
            <a:endParaRPr lang="en-US" sz="1600" dirty="0">
              <a:solidFill>
                <a:schemeClr val="bg1"/>
              </a:solidFill>
              <a:latin typeface="+mn-lt"/>
              <a:cs typeface="Times New Roman" panose="02020603050405020304" pitchFamily="18" charset="0"/>
            </a:endParaRPr>
          </a:p>
        </p:txBody>
      </p:sp>
      <p:pic>
        <p:nvPicPr>
          <p:cNvPr id="3" name="Picture 2">
            <a:extLst>
              <a:ext uri="{FF2B5EF4-FFF2-40B4-BE49-F238E27FC236}">
                <a16:creationId xmlns:a16="http://schemas.microsoft.com/office/drawing/2014/main" id="{17A702F5-EDDA-4B54-AF50-21E6CC8F52B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 b="10576"/>
          <a:stretch/>
        </p:blipFill>
        <p:spPr>
          <a:xfrm>
            <a:off x="5842388" y="3162150"/>
            <a:ext cx="2966123" cy="2959291"/>
          </a:xfrm>
          <a:prstGeom prst="rect">
            <a:avLst/>
          </a:prstGeom>
        </p:spPr>
      </p:pic>
      <p:pic>
        <p:nvPicPr>
          <p:cNvPr id="8" name="Picture 7">
            <a:extLst>
              <a:ext uri="{FF2B5EF4-FFF2-40B4-BE49-F238E27FC236}">
                <a16:creationId xmlns:a16="http://schemas.microsoft.com/office/drawing/2014/main" id="{E4B18E3E-1BAC-433D-96F7-AD6BA6C6643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18787" y="3146611"/>
            <a:ext cx="2820455" cy="2953386"/>
          </a:xfrm>
          <a:prstGeom prst="rect">
            <a:avLst/>
          </a:prstGeom>
        </p:spPr>
      </p:pic>
      <p:pic>
        <p:nvPicPr>
          <p:cNvPr id="10" name="Picture 9">
            <a:extLst>
              <a:ext uri="{FF2B5EF4-FFF2-40B4-BE49-F238E27FC236}">
                <a16:creationId xmlns:a16="http://schemas.microsoft.com/office/drawing/2014/main" id="{955FFD3E-62A1-4179-B153-0B116E1584F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6651" y="3140706"/>
            <a:ext cx="1973639" cy="2959291"/>
          </a:xfrm>
          <a:prstGeom prst="rect">
            <a:avLst/>
          </a:prstGeom>
        </p:spPr>
      </p:pic>
      <p:pic>
        <p:nvPicPr>
          <p:cNvPr id="12" name="Picture 11">
            <a:extLst>
              <a:ext uri="{FF2B5EF4-FFF2-40B4-BE49-F238E27FC236}">
                <a16:creationId xmlns:a16="http://schemas.microsoft.com/office/drawing/2014/main" id="{C9138459-AFDB-4445-BFD1-D46E53F3989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211657" y="3162150"/>
            <a:ext cx="2428930" cy="2959291"/>
          </a:xfrm>
          <a:prstGeom prst="rect">
            <a:avLst/>
          </a:prstGeom>
        </p:spPr>
      </p:pic>
    </p:spTree>
    <p:extLst>
      <p:ext uri="{BB962C8B-B14F-4D97-AF65-F5344CB8AC3E}">
        <p14:creationId xmlns:p14="http://schemas.microsoft.com/office/powerpoint/2010/main" val="346991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579582" y="1376652"/>
            <a:ext cx="10515600" cy="4351338"/>
          </a:xfrm>
        </p:spPr>
        <p:txBody>
          <a:bodyPr>
            <a:normAutofit/>
          </a:bodyPr>
          <a:lstStyle/>
          <a:p>
            <a:pPr marL="0" indent="0" algn="just">
              <a:buNone/>
            </a:pPr>
            <a:r>
              <a:rPr lang="en-US" sz="2000" dirty="0">
                <a:solidFill>
                  <a:schemeClr val="bg1"/>
                </a:solidFill>
              </a:rPr>
              <a:t>EFL students are required to master English language skills to support their future. Generally, students learn English in middle school or even elementary school. At least students can understand English skills in certain situations or those related to their school vocations. Teaching English in vocational schools should emphasize the development of communication skills in some subject areas, more specifically because it is assumed that EFL learners already have Knowledge of English grammar and can even used in real situations. They should use their English knowledge to learn the English vocational. So this fact encourages researchers to examine how to analyze students' English learning. The research formulated the title of this study as"</a:t>
            </a:r>
            <a:br>
              <a:rPr lang="en-US" sz="2000" dirty="0">
                <a:solidFill>
                  <a:schemeClr val="bg1"/>
                </a:solidFill>
              </a:rPr>
            </a:br>
            <a:r>
              <a:rPr lang="en-US" sz="2000" dirty="0">
                <a:solidFill>
                  <a:schemeClr val="bg1"/>
                </a:solidFill>
              </a:rPr>
              <a:t>English for Specific Purpose Needs Analysis at Vocational High School: The Case of Software Engineering Students." Therefore, this research will seek answers to the following questions:  </a:t>
            </a:r>
            <a:r>
              <a:rPr lang="en-US" sz="2000" i="1" dirty="0">
                <a:solidFill>
                  <a:schemeClr val="bg1"/>
                </a:solidFill>
              </a:rPr>
              <a:t>What do software engineering students need in English for specific purposes courses?</a:t>
            </a:r>
          </a:p>
        </p:txBody>
      </p: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sp>
        <p:nvSpPr>
          <p:cNvPr id="5" name="Content Placeholder 4"/>
          <p:cNvSpPr>
            <a:spLocks noGrp="1"/>
          </p:cNvSpPr>
          <p:nvPr>
            <p:ph idx="1"/>
          </p:nvPr>
        </p:nvSpPr>
        <p:spPr>
          <a:xfrm>
            <a:off x="579582" y="1376652"/>
            <a:ext cx="10515600" cy="4351338"/>
          </a:xfrm>
        </p:spPr>
        <p:txBody>
          <a:bodyPr>
            <a:normAutofit lnSpcReduction="10000"/>
          </a:bodyPr>
          <a:lstStyle/>
          <a:p>
            <a:pPr algn="just"/>
            <a:r>
              <a:rPr lang="en-US" sz="2000" dirty="0">
                <a:solidFill>
                  <a:schemeClr val="bg1"/>
                </a:solidFill>
              </a:rPr>
              <a:t>Hutchinson and Waters (1987), Described English for Specific Purposes as an approach to language teaching that involves content and teaching methods that are highly dependent on the needs and interests of students. They also stated that there is no significant difference between ESP and GE. It means that every word and sentence used in ESP varies from GE; conversely, the subject matter applies according to the vocational school field.</a:t>
            </a:r>
          </a:p>
          <a:p>
            <a:pPr algn="just"/>
            <a:r>
              <a:rPr lang="en-US" sz="2000" dirty="0" err="1">
                <a:solidFill>
                  <a:schemeClr val="bg1"/>
                </a:solidFill>
              </a:rPr>
              <a:t>Saefullah</a:t>
            </a:r>
            <a:r>
              <a:rPr lang="en-US" sz="2000" dirty="0">
                <a:solidFill>
                  <a:schemeClr val="bg1"/>
                </a:solidFill>
              </a:rPr>
              <a:t> (2013), who states that different types of students have different language needs, and what should be taught to them is also different. Other students have different language needs, and what should be prepared for them is limited to their needs. It means using ESP a crucial role in meeting the needs of vocational school students.</a:t>
            </a:r>
          </a:p>
          <a:p>
            <a:pPr algn="just"/>
            <a:r>
              <a:rPr lang="en-US" sz="2000" dirty="0">
                <a:solidFill>
                  <a:schemeClr val="bg1"/>
                </a:solidFill>
              </a:rPr>
              <a:t>Previous studies have conducted research on the Need analysis of ESP for various study programs, as </a:t>
            </a:r>
            <a:r>
              <a:rPr lang="en-US" sz="2000" dirty="0" err="1">
                <a:solidFill>
                  <a:schemeClr val="bg1"/>
                </a:solidFill>
              </a:rPr>
              <a:t>Parnawati</a:t>
            </a:r>
            <a:r>
              <a:rPr lang="en-US" sz="2000" dirty="0">
                <a:solidFill>
                  <a:schemeClr val="bg1"/>
                </a:solidFill>
              </a:rPr>
              <a:t> &amp; </a:t>
            </a:r>
            <a:r>
              <a:rPr lang="en-US" sz="2000" dirty="0" err="1">
                <a:solidFill>
                  <a:schemeClr val="bg1"/>
                </a:solidFill>
              </a:rPr>
              <a:t>Ulinuha</a:t>
            </a:r>
            <a:r>
              <a:rPr lang="en-US" sz="2000" dirty="0">
                <a:solidFill>
                  <a:schemeClr val="bg1"/>
                </a:solidFill>
              </a:rPr>
              <a:t> (2019) on the English Language Needs at the college level, </a:t>
            </a:r>
            <a:r>
              <a:rPr lang="en-US" sz="2000" dirty="0" err="1">
                <a:solidFill>
                  <a:schemeClr val="bg1"/>
                </a:solidFill>
              </a:rPr>
              <a:t>Susandi</a:t>
            </a:r>
            <a:r>
              <a:rPr lang="en-US" sz="2000" dirty="0">
                <a:solidFill>
                  <a:schemeClr val="bg1"/>
                </a:solidFill>
              </a:rPr>
              <a:t> &amp; </a:t>
            </a:r>
            <a:r>
              <a:rPr lang="en-US" sz="2000" dirty="0" err="1">
                <a:solidFill>
                  <a:schemeClr val="bg1"/>
                </a:solidFill>
              </a:rPr>
              <a:t>Krishnawati</a:t>
            </a:r>
            <a:r>
              <a:rPr lang="en-US" sz="2000" dirty="0">
                <a:solidFill>
                  <a:schemeClr val="bg1"/>
                </a:solidFill>
              </a:rPr>
              <a:t> (2016) on Nursing students, Diana and Mansur (2018) on ICT students. </a:t>
            </a:r>
            <a:r>
              <a:rPr lang="en-US" sz="2000" dirty="0" err="1">
                <a:solidFill>
                  <a:schemeClr val="bg1"/>
                </a:solidFill>
              </a:rPr>
              <a:t>Pranoto</a:t>
            </a:r>
            <a:r>
              <a:rPr lang="en-US" sz="2000" dirty="0">
                <a:solidFill>
                  <a:schemeClr val="bg1"/>
                </a:solidFill>
              </a:rPr>
              <a:t> and </a:t>
            </a:r>
            <a:r>
              <a:rPr lang="en-US" sz="2000" dirty="0" err="1">
                <a:solidFill>
                  <a:schemeClr val="bg1"/>
                </a:solidFill>
              </a:rPr>
              <a:t>Suprayogi</a:t>
            </a:r>
            <a:r>
              <a:rPr lang="en-US" sz="2000" dirty="0">
                <a:solidFill>
                  <a:schemeClr val="bg1"/>
                </a:solidFill>
              </a:rPr>
              <a:t> (2020) about Physical education Esp. This study aims to adjust the needs of students on English Language Materials by various vocational schools so that it becomes practical and ideal for learning.</a:t>
            </a:r>
          </a:p>
          <a:p>
            <a:pPr algn="just"/>
            <a:endParaRPr lang="en-US" sz="2000" dirty="0">
              <a:solidFill>
                <a:schemeClr val="bg1"/>
              </a:solidFill>
            </a:endParaRPr>
          </a:p>
        </p:txBody>
      </p:sp>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sp>
        <p:nvSpPr>
          <p:cNvPr id="5" name="Content Placeholder 4"/>
          <p:cNvSpPr>
            <a:spLocks noGrp="1"/>
          </p:cNvSpPr>
          <p:nvPr>
            <p:ph idx="1"/>
          </p:nvPr>
        </p:nvSpPr>
        <p:spPr>
          <a:xfrm>
            <a:off x="579582" y="1376652"/>
            <a:ext cx="10515600" cy="4351338"/>
          </a:xfrm>
        </p:spPr>
        <p:txBody>
          <a:bodyPr>
            <a:normAutofit/>
          </a:bodyPr>
          <a:lstStyle/>
          <a:p>
            <a:pPr marL="0" indent="0" algn="just">
              <a:buNone/>
            </a:pPr>
            <a:r>
              <a:rPr lang="en-US" sz="2000" dirty="0">
                <a:solidFill>
                  <a:schemeClr val="bg1"/>
                </a:solidFill>
              </a:rPr>
              <a:t>This study investigated the English needed by students in the context of English for Specific Purposes of Vocational Engineering Software by recruiting participants, which is seven students in Engineering Software in </a:t>
            </a:r>
            <a:r>
              <a:rPr lang="en-US" sz="2000" dirty="0" err="1">
                <a:solidFill>
                  <a:schemeClr val="bg1"/>
                </a:solidFill>
              </a:rPr>
              <a:t>Karawang</a:t>
            </a:r>
            <a:r>
              <a:rPr lang="en-US" sz="2000" dirty="0">
                <a:solidFill>
                  <a:schemeClr val="bg1"/>
                </a:solidFill>
              </a:rPr>
              <a:t>, used a qualitative method. Qualitative method research defines the current variables, attitudes, and the continuing teaching and learning process. Applying case study, the students’ needs were gathered through semi-close ended questionnaire and interview to collect the data as the principal tools for doing needs analysis to obtain information about the learners in terms of students' personal information, students' lack of skills, students' language learning, knowledge of the course environment in which students will study. Researchers in this study read the full results of questionnaires and interviews. The researcher then analyzed the questionnaire and processed the data to obtain the material development results from the needs analysis.</a:t>
            </a:r>
          </a:p>
        </p:txBody>
      </p:sp>
    </p:spTree>
    <p:extLst>
      <p:ext uri="{BB962C8B-B14F-4D97-AF65-F5344CB8AC3E}">
        <p14:creationId xmlns:p14="http://schemas.microsoft.com/office/powerpoint/2010/main" val="91598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2" y="1376652"/>
            <a:ext cx="10515600" cy="4351338"/>
          </a:xfrm>
        </p:spPr>
        <p:txBody>
          <a:bodyPr>
            <a:normAutofit/>
          </a:bodyPr>
          <a:lstStyle/>
          <a:p>
            <a:pPr marL="0" indent="0" algn="just">
              <a:buNone/>
            </a:pPr>
            <a:r>
              <a:rPr lang="en-US" sz="2000" dirty="0">
                <a:solidFill>
                  <a:schemeClr val="bg1"/>
                </a:solidFill>
              </a:rPr>
              <a:t>The results of students believing that English is an important thing to learn to support students' success in mastering English, which will be used in the future, especially in the career world. In addition, according to students, almost 85% of English will be used in their vocational materials and practices, especially in Software Engineering. As we know, Software Engineering is one of the competency skills of Computer Technology and Informatics students who specifically study computer programming. So according to students, it is very important to master English to help them succeed in achieving vocational fields. The skills needed by students are dominated by speaking skills. Five students chose speaking (80%), and 2 chose Listening and reading (40%). According to students, speaking skills are more needed for them to master to implement them in the world of work. On the other hand, students think that the material provided by the teacher needs to follow student needs. So students need to learn English according to their needs, especially in Software Engineering.</a:t>
            </a:r>
          </a:p>
        </p:txBody>
      </p:sp>
    </p:spTree>
    <p:extLst>
      <p:ext uri="{BB962C8B-B14F-4D97-AF65-F5344CB8AC3E}">
        <p14:creationId xmlns:p14="http://schemas.microsoft.com/office/powerpoint/2010/main" val="59995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261180"/>
            <a:ext cx="10515600" cy="4351338"/>
          </a:xfrm>
        </p:spPr>
        <p:txBody>
          <a:bodyPr>
            <a:normAutofit/>
          </a:bodyPr>
          <a:lstStyle/>
          <a:p>
            <a:pPr marL="0" indent="0" algn="just">
              <a:buNone/>
            </a:pPr>
            <a:r>
              <a:rPr lang="en-US" dirty="0">
                <a:solidFill>
                  <a:schemeClr val="bg1"/>
                </a:solidFill>
              </a:rPr>
              <a:t>Besides </a:t>
            </a:r>
            <a:r>
              <a:rPr lang="en-US" dirty="0" err="1">
                <a:solidFill>
                  <a:schemeClr val="bg1"/>
                </a:solidFill>
              </a:rPr>
              <a:t>that,The</a:t>
            </a:r>
            <a:r>
              <a:rPr lang="en-US" dirty="0">
                <a:solidFill>
                  <a:schemeClr val="bg1"/>
                </a:solidFill>
              </a:rPr>
              <a:t> teacher's perception of the skills needed by students is reading skills, focusing on the vocabulary aspect. According to the teacher, students need more English mastery regarding vocabulary terms appropriate to software engineering. In addition, the results of the teacher interviews also explained that the material used in vocational schools was the same for software engineering and other majors. However, the teacher's innovation differentiates the material through adjustments according to the student's field, for example, in the case of learning procedure text material adapted to engineering software material such as "how to operate a computer."</a:t>
            </a:r>
          </a:p>
          <a:p>
            <a:pPr algn="just"/>
            <a:endParaRPr lang="en-US" dirty="0"/>
          </a:p>
        </p:txBody>
      </p:sp>
    </p:spTree>
    <p:extLst>
      <p:ext uri="{BB962C8B-B14F-4D97-AF65-F5344CB8AC3E}">
        <p14:creationId xmlns:p14="http://schemas.microsoft.com/office/powerpoint/2010/main" val="1780933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579582" y="1376652"/>
            <a:ext cx="10515600" cy="4351338"/>
          </a:xfrm>
        </p:spPr>
        <p:txBody>
          <a:bodyPr>
            <a:normAutofit/>
          </a:bodyPr>
          <a:lstStyle/>
          <a:p>
            <a:pPr marL="0" indent="0" algn="just">
              <a:buNone/>
            </a:pPr>
            <a:r>
              <a:rPr lang="en-US" sz="2000" dirty="0">
                <a:solidFill>
                  <a:schemeClr val="bg1"/>
                </a:solidFill>
              </a:rPr>
              <a:t>Some conclusions can be classified after analysis and classification  the questionnaires and interviews. Students need English mostly to read literature and communicate with client or, colleagues in later careers. As per the needs analysis carried out in this study, speaking and reading skills are considered the most important skills to be mastered during students' time as students and in the future when students work as professionals. Based on the needs analysis results, Although speaking and reading skills are prioritized in the course, other skills will also be implicitly included.</a:t>
            </a:r>
          </a:p>
          <a:p>
            <a:pPr marL="0" indent="0" algn="just">
              <a:buNone/>
            </a:pPr>
            <a:r>
              <a:rPr lang="en-US" sz="2000" dirty="0">
                <a:solidFill>
                  <a:schemeClr val="bg1"/>
                </a:solidFill>
              </a:rPr>
              <a:t>	As a result, it is crucial to have a foundational understanding of English macro- (speaking, reading, writing, and listening) and English  micro- (vocabulary, grammar, etc.). Before enrolling in a more specialized English course, software engineering students should complete a General English course as a preparatory program. However, to maintain the dynamic nature of the English language and the needs of students, it is advisable to carry out further needs assessments regularly for specific English purposes.</a:t>
            </a:r>
          </a:p>
          <a:p>
            <a:pPr marL="0" indent="0" algn="just">
              <a:buNone/>
            </a:pPr>
            <a:endParaRPr lang="en-US" sz="2000" dirty="0">
              <a:solidFill>
                <a:schemeClr val="bg1"/>
              </a:solidFill>
            </a:endParaRPr>
          </a:p>
          <a:p>
            <a:pPr marL="0" indent="0">
              <a:buNone/>
            </a:pPr>
            <a:endParaRPr lang="en-US" sz="2000" dirty="0">
              <a:solidFill>
                <a:schemeClr val="bg1"/>
              </a:solidFill>
            </a:endParaRPr>
          </a:p>
          <a:p>
            <a:pPr marL="0" indent="0">
              <a:buNone/>
            </a:pPr>
            <a:endParaRPr lang="en-US" sz="2000" dirty="0">
              <a:solidFill>
                <a:schemeClr val="bg1"/>
              </a:solidFill>
            </a:endParaRPr>
          </a:p>
        </p:txBody>
      </p:sp>
    </p:spTree>
    <p:extLst>
      <p:ext uri="{BB962C8B-B14F-4D97-AF65-F5344CB8AC3E}">
        <p14:creationId xmlns:p14="http://schemas.microsoft.com/office/powerpoint/2010/main" val="2965204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611653"/>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00560" y="1387942"/>
            <a:ext cx="4681040" cy="4866102"/>
          </a:xfrm>
        </p:spPr>
        <p:txBody>
          <a:bodyPr>
            <a:normAutofit fontScale="55000" lnSpcReduction="20000"/>
          </a:bodyPr>
          <a:lstStyle/>
          <a:p>
            <a:pPr marL="0" indent="0">
              <a:buNone/>
            </a:pPr>
            <a:r>
              <a:rPr lang="en-GB" dirty="0">
                <a:solidFill>
                  <a:schemeClr val="bg1"/>
                </a:solidFill>
              </a:rPr>
              <a:t>	Bogdan, RC, &amp; </a:t>
            </a:r>
            <a:r>
              <a:rPr lang="en-GB" dirty="0" err="1">
                <a:solidFill>
                  <a:schemeClr val="bg1"/>
                </a:solidFill>
              </a:rPr>
              <a:t>Biklen</a:t>
            </a:r>
            <a:r>
              <a:rPr lang="en-GB" dirty="0">
                <a:solidFill>
                  <a:schemeClr val="bg1"/>
                </a:solidFill>
              </a:rPr>
              <a:t>, SK (2003). </a:t>
            </a:r>
            <a:r>
              <a:rPr lang="en-GB" dirty="0" err="1">
                <a:solidFill>
                  <a:schemeClr val="bg1"/>
                </a:solidFill>
              </a:rPr>
              <a:t>Penelitian</a:t>
            </a:r>
            <a:r>
              <a:rPr lang="en-GB" dirty="0">
                <a:solidFill>
                  <a:schemeClr val="bg1"/>
                </a:solidFill>
              </a:rPr>
              <a:t> </a:t>
            </a:r>
            <a:r>
              <a:rPr lang="en-GB" dirty="0" err="1">
                <a:solidFill>
                  <a:schemeClr val="bg1"/>
                </a:solidFill>
              </a:rPr>
              <a:t>Pendidikan</a:t>
            </a:r>
            <a:r>
              <a:rPr lang="en-GB" dirty="0">
                <a:solidFill>
                  <a:schemeClr val="bg1"/>
                </a:solidFill>
              </a:rPr>
              <a:t> </a:t>
            </a:r>
            <a:r>
              <a:rPr lang="en-GB" dirty="0" err="1">
                <a:solidFill>
                  <a:schemeClr val="bg1"/>
                </a:solidFill>
              </a:rPr>
              <a:t>Kualitatif</a:t>
            </a:r>
            <a:r>
              <a:rPr lang="en-GB" dirty="0">
                <a:solidFill>
                  <a:schemeClr val="bg1"/>
                </a:solidFill>
              </a:rPr>
              <a:t>: </a:t>
            </a:r>
            <a:r>
              <a:rPr lang="en-GB" dirty="0" err="1">
                <a:solidFill>
                  <a:schemeClr val="bg1"/>
                </a:solidFill>
              </a:rPr>
              <a:t>Pengantar</a:t>
            </a:r>
            <a:r>
              <a:rPr lang="en-GB" dirty="0">
                <a:solidFill>
                  <a:schemeClr val="bg1"/>
                </a:solidFill>
              </a:rPr>
              <a:t> </a:t>
            </a:r>
            <a:r>
              <a:rPr lang="en-GB" dirty="0" err="1">
                <a:solidFill>
                  <a:schemeClr val="bg1"/>
                </a:solidFill>
              </a:rPr>
              <a:t>Teori</a:t>
            </a:r>
            <a:r>
              <a:rPr lang="en-GB" dirty="0">
                <a:solidFill>
                  <a:schemeClr val="bg1"/>
                </a:solidFill>
              </a:rPr>
              <a:t> </a:t>
            </a:r>
            <a:r>
              <a:rPr lang="en-GB" dirty="0" err="1">
                <a:solidFill>
                  <a:schemeClr val="bg1"/>
                </a:solidFill>
              </a:rPr>
              <a:t>dan</a:t>
            </a:r>
            <a:r>
              <a:rPr lang="en-GB" dirty="0">
                <a:solidFill>
                  <a:schemeClr val="bg1"/>
                </a:solidFill>
              </a:rPr>
              <a:t> </a:t>
            </a:r>
            <a:r>
              <a:rPr lang="en-GB" dirty="0" err="1">
                <a:solidFill>
                  <a:schemeClr val="bg1"/>
                </a:solidFill>
              </a:rPr>
              <a:t>Metode</a:t>
            </a:r>
            <a:r>
              <a:rPr lang="en-GB" dirty="0">
                <a:solidFill>
                  <a:schemeClr val="bg1"/>
                </a:solidFill>
              </a:rPr>
              <a:t> (</a:t>
            </a:r>
            <a:r>
              <a:rPr lang="en-GB" dirty="0" err="1">
                <a:solidFill>
                  <a:schemeClr val="bg1"/>
                </a:solidFill>
              </a:rPr>
              <a:t>edisi</a:t>
            </a:r>
            <a:r>
              <a:rPr lang="en-GB" dirty="0">
                <a:solidFill>
                  <a:schemeClr val="bg1"/>
                </a:solidFill>
              </a:rPr>
              <a:t> ke-4). Boston: </a:t>
            </a:r>
            <a:r>
              <a:rPr lang="en-GB" dirty="0" err="1">
                <a:solidFill>
                  <a:schemeClr val="bg1"/>
                </a:solidFill>
              </a:rPr>
              <a:t>Allyn</a:t>
            </a:r>
            <a:r>
              <a:rPr lang="en-GB" dirty="0">
                <a:solidFill>
                  <a:schemeClr val="bg1"/>
                </a:solidFill>
              </a:rPr>
              <a:t> </a:t>
            </a:r>
            <a:r>
              <a:rPr lang="en-GB" dirty="0" err="1">
                <a:solidFill>
                  <a:schemeClr val="bg1"/>
                </a:solidFill>
              </a:rPr>
              <a:t>dan</a:t>
            </a:r>
            <a:r>
              <a:rPr lang="en-GB" dirty="0">
                <a:solidFill>
                  <a:schemeClr val="bg1"/>
                </a:solidFill>
              </a:rPr>
              <a:t> Bacon.</a:t>
            </a:r>
          </a:p>
          <a:p>
            <a:pPr marL="0" indent="0">
              <a:buNone/>
            </a:pPr>
            <a:r>
              <a:rPr lang="en-GB" dirty="0">
                <a:solidFill>
                  <a:schemeClr val="bg1"/>
                </a:solidFill>
              </a:rPr>
              <a:t>	Diana, S., &amp; Mansur, M. (2018). Need Analysis on English Teaching Materials for ICT Students. ETERNAL (English, Teaching, Learning, and Research Journal), 4(2), 209-218. </a:t>
            </a:r>
            <a:r>
              <a:rPr lang="en-GB" u="sng" dirty="0">
                <a:solidFill>
                  <a:schemeClr val="bg1"/>
                </a:solidFill>
                <a:hlinkClick r:id="rId2"/>
              </a:rPr>
              <a:t>https://doi.org/10.24252/eternal.v42.2018.a6</a:t>
            </a:r>
            <a:r>
              <a:rPr lang="en-GB" dirty="0">
                <a:solidFill>
                  <a:schemeClr val="bg1"/>
                </a:solidFill>
              </a:rPr>
              <a:t> </a:t>
            </a:r>
          </a:p>
          <a:p>
            <a:pPr marL="0" marR="0" indent="0" algn="just">
              <a:spcBef>
                <a:spcPts val="0"/>
              </a:spcBef>
              <a:spcAft>
                <a:spcPts val="0"/>
              </a:spcAft>
              <a:buNone/>
              <a:tabLst>
                <a:tab pos="360045" algn="l"/>
              </a:tabLst>
            </a:pPr>
            <a:endPar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gn="just">
              <a:spcBef>
                <a:spcPts val="0"/>
              </a:spcBef>
              <a:spcAft>
                <a:spcPts val="0"/>
              </a:spcAft>
              <a:buNone/>
              <a:tabLst>
                <a:tab pos="360045" algn="l"/>
              </a:tabLst>
            </a:pP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Hakim, L. (2016). </a:t>
            </a:r>
            <a:r>
              <a:rPr lang="en-GB"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Pemerataan</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akses</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pendidikan</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bagi</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rakyat</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sesuai</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dengan</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amanat</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Undang-Undang</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Nomor</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20 </a:t>
            </a:r>
            <a:r>
              <a:rPr lang="en-GB"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Tahun</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2003 </a:t>
            </a:r>
            <a:r>
              <a:rPr lang="en-GB"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tentang</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Sistem</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Pendidikan</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Nasional</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EduTech</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Jurnal</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Ilmu</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Pendidikan</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Dan </a:t>
            </a:r>
            <a:r>
              <a:rPr lang="en-GB"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Ilmu</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Sosial</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2(1). </a:t>
            </a:r>
            <a:r>
              <a:rPr lang="en-GB"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hlinkClick r:id="rId3"/>
              </a:rPr>
              <a:t>https://doi.org/10.30596%2Fedutech.v2i1.575</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p>
          <a:p>
            <a:pPr marL="0" marR="0" indent="0" algn="just">
              <a:spcBef>
                <a:spcPts val="0"/>
              </a:spcBef>
              <a:spcAft>
                <a:spcPts val="0"/>
              </a:spcAft>
              <a:buNone/>
              <a:tabLst>
                <a:tab pos="360045" algn="l"/>
              </a:tabLst>
            </a:pPr>
            <a:endPar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gn="just">
              <a:spcBef>
                <a:spcPts val="0"/>
              </a:spcBef>
              <a:spcAft>
                <a:spcPts val="0"/>
              </a:spcAft>
              <a:buNone/>
              <a:tabLst>
                <a:tab pos="360045" algn="l"/>
              </a:tabLst>
            </a:pP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Hutchinson, T &amp; Waters, A. (1987) English for specific purpose: A learning-</a:t>
            </a:r>
            <a:r>
              <a:rPr lang="en-GB"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centered</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approach. Britain: Cambridge University Press.</a:t>
            </a:r>
          </a:p>
          <a:p>
            <a:pPr marL="0" marR="0" indent="0" algn="just">
              <a:spcBef>
                <a:spcPts val="0"/>
              </a:spcBef>
              <a:spcAft>
                <a:spcPts val="0"/>
              </a:spcAft>
              <a:buNone/>
              <a:tabLst>
                <a:tab pos="360045" algn="l"/>
              </a:tabLst>
            </a:pPr>
            <a:endParaRPr lang="en-US" sz="3600" dirty="0">
              <a:solidFill>
                <a:schemeClr val="bg1"/>
              </a:solidFill>
              <a:latin typeface="Times" panose="02020603050405020304" pitchFamily="18" charset="0"/>
              <a:ea typeface="Times New Roman" panose="02020603050405020304" pitchFamily="18" charset="0"/>
              <a:cs typeface="Times New Roman" panose="02020603050405020304" pitchFamily="18" charset="0"/>
            </a:endParaRPr>
          </a:p>
          <a:p>
            <a:pPr marL="0" marR="0" indent="0" algn="just">
              <a:spcBef>
                <a:spcPts val="0"/>
              </a:spcBef>
              <a:spcAft>
                <a:spcPts val="0"/>
              </a:spcAft>
              <a:buNone/>
              <a:tabLst>
                <a:tab pos="360045" algn="l"/>
              </a:tabLst>
            </a:pP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Kusni</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2013. Reformulating English for Specific Purposes in Indonesia: Current Issues and Future Prospects. International Seminar on the English Teaching. (2), 36- 48. Padang: ISELT.</a:t>
            </a:r>
            <a:endParaRPr lang="en-US" sz="3600" dirty="0">
              <a:solidFill>
                <a:schemeClr val="bg1"/>
              </a:solidFill>
              <a:latin typeface="Times" panose="02020603050405020304" pitchFamily="18" charset="0"/>
              <a:ea typeface="Times New Roman" panose="02020603050405020304" pitchFamily="18" charset="0"/>
              <a:cs typeface="Times New Roman" panose="02020603050405020304" pitchFamily="18" charset="0"/>
            </a:endParaRPr>
          </a:p>
          <a:p>
            <a:pPr marL="0" marR="0" indent="0" algn="just">
              <a:spcBef>
                <a:spcPts val="0"/>
              </a:spcBef>
              <a:spcAft>
                <a:spcPts val="0"/>
              </a:spcAft>
              <a:buNone/>
              <a:tabLst>
                <a:tab pos="360045" algn="l"/>
              </a:tabLst>
            </a:pPr>
            <a:r>
              <a:rPr lang="en-GB"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mk</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muhammadiyah</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2 </a:t>
            </a:r>
            <a:r>
              <a:rPr lang="en-GB"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wuryantoro</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kabupaten</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wonogiri</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Jurnal</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Pendidikan</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Ilmu</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Sosial</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26(1), 57–69. </a:t>
            </a:r>
            <a:r>
              <a:rPr lang="en-GB"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hlinkClick r:id="rId4"/>
              </a:rPr>
              <a:t>https://doi.org/10.2317/jpis.v26i1.2130</a:t>
            </a:r>
            <a:endParaRPr lang="en-GB"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gn="just">
              <a:spcBef>
                <a:spcPts val="0"/>
              </a:spcBef>
              <a:spcAft>
                <a:spcPts val="0"/>
              </a:spcAft>
              <a:buNone/>
              <a:tabLst>
                <a:tab pos="360045" algn="l"/>
              </a:tabLst>
            </a:pPr>
            <a:endParaRPr lang="en-US" sz="3600" dirty="0">
              <a:solidFill>
                <a:schemeClr val="bg1"/>
              </a:solidFill>
              <a:latin typeface="Times" panose="02020603050405020304" pitchFamily="18" charset="0"/>
              <a:ea typeface="Times New Roman" panose="02020603050405020304" pitchFamily="18" charset="0"/>
              <a:cs typeface="Times New Roman" panose="02020603050405020304" pitchFamily="18" charset="0"/>
            </a:endParaRPr>
          </a:p>
          <a:p>
            <a:pPr marL="0" indent="0">
              <a:buNone/>
            </a:pPr>
            <a:endParaRPr lang="en-US" dirty="0">
              <a:solidFill>
                <a:schemeClr val="bg1"/>
              </a:solidFill>
            </a:endParaRPr>
          </a:p>
        </p:txBody>
      </p:sp>
      <p:sp>
        <p:nvSpPr>
          <p:cNvPr id="6" name="Rectangle 5"/>
          <p:cNvSpPr/>
          <p:nvPr/>
        </p:nvSpPr>
        <p:spPr>
          <a:xfrm>
            <a:off x="6164760" y="915861"/>
            <a:ext cx="4707467" cy="4939814"/>
          </a:xfrm>
          <a:prstGeom prst="rect">
            <a:avLst/>
          </a:prstGeom>
        </p:spPr>
        <p:txBody>
          <a:bodyPr wrap="square">
            <a:spAutoFit/>
          </a:bodyPr>
          <a:lstStyle/>
          <a:p>
            <a:r>
              <a:rPr lang="en-GB" sz="15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15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Pranoto</a:t>
            </a:r>
            <a:r>
              <a:rPr lang="en-GB" sz="15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,B &amp; </a:t>
            </a:r>
            <a:r>
              <a:rPr lang="en-GB" sz="15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Suprayogi</a:t>
            </a:r>
            <a:r>
              <a:rPr lang="en-GB" sz="15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S(2020). A Need Analysis of ESP for Physical Education Students in Indonesia. Premise: Journal of English Education. DOI:</a:t>
            </a:r>
            <a:r>
              <a:rPr lang="en-GB" sz="1500"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hlinkClick r:id="rId5"/>
              </a:rPr>
              <a:t>10.24127/pj.v9i1.2274</a:t>
            </a:r>
            <a:r>
              <a:rPr lang="en-GB" sz="1500" dirty="0">
                <a:solidFill>
                  <a:schemeClr val="bg1"/>
                </a:solidFill>
              </a:rPr>
              <a:t> </a:t>
            </a:r>
            <a:endParaRPr lang="en-US" sz="1500" dirty="0">
              <a:solidFill>
                <a:schemeClr val="bg1"/>
              </a:solidFill>
            </a:endParaRPr>
          </a:p>
          <a:p>
            <a:endParaRPr lang="en-GB" sz="1500" dirty="0">
              <a:solidFill>
                <a:schemeClr val="bg1"/>
              </a:solidFill>
            </a:endParaRPr>
          </a:p>
          <a:p>
            <a:r>
              <a:rPr lang="en-GB" sz="1500" dirty="0">
                <a:solidFill>
                  <a:schemeClr val="bg1"/>
                </a:solidFill>
              </a:rPr>
              <a:t>	</a:t>
            </a:r>
            <a:r>
              <a:rPr lang="en-GB" sz="1500" dirty="0" err="1">
                <a:solidFill>
                  <a:schemeClr val="bg1"/>
                </a:solidFill>
              </a:rPr>
              <a:t>Saefullah</a:t>
            </a:r>
            <a:r>
              <a:rPr lang="en-GB" sz="1500" dirty="0">
                <a:solidFill>
                  <a:schemeClr val="bg1"/>
                </a:solidFill>
              </a:rPr>
              <a:t>, H. 2013. A Needs Analysis for Designing an ESP-Based Syllabus in an Islamic Studies Education Program. Thesis UPI </a:t>
            </a:r>
          </a:p>
          <a:p>
            <a:endParaRPr lang="en-US" sz="1500" dirty="0">
              <a:solidFill>
                <a:schemeClr val="bg1"/>
              </a:solidFill>
            </a:endParaRPr>
          </a:p>
          <a:p>
            <a:r>
              <a:rPr lang="en-GB" sz="1500" dirty="0">
                <a:solidFill>
                  <a:schemeClr val="bg1"/>
                </a:solidFill>
              </a:rPr>
              <a:t>	</a:t>
            </a:r>
            <a:r>
              <a:rPr lang="en-GB" sz="1500" dirty="0" err="1">
                <a:solidFill>
                  <a:schemeClr val="bg1"/>
                </a:solidFill>
              </a:rPr>
              <a:t>Schreibe</a:t>
            </a:r>
            <a:r>
              <a:rPr lang="en-GB" sz="1500" dirty="0">
                <a:solidFill>
                  <a:schemeClr val="bg1"/>
                </a:solidFill>
              </a:rPr>
              <a:t>, L. &amp; </a:t>
            </a:r>
            <a:r>
              <a:rPr lang="en-GB" sz="1500" dirty="0" err="1">
                <a:solidFill>
                  <a:schemeClr val="bg1"/>
                </a:solidFill>
              </a:rPr>
              <a:t>Hartranft</a:t>
            </a:r>
            <a:r>
              <a:rPr lang="en-GB" sz="1500" dirty="0">
                <a:solidFill>
                  <a:schemeClr val="bg1"/>
                </a:solidFill>
              </a:rPr>
              <a:t>, M. (2013).Introduction To Public Speaking (http://publicspeakingproject.org/introduction.html </a:t>
            </a:r>
            <a:r>
              <a:rPr lang="en-GB" sz="1500" dirty="0" err="1">
                <a:solidFill>
                  <a:schemeClr val="bg1"/>
                </a:solidFill>
              </a:rPr>
              <a:t>diakses</a:t>
            </a:r>
            <a:r>
              <a:rPr lang="en-GB" sz="1500" dirty="0">
                <a:solidFill>
                  <a:schemeClr val="bg1"/>
                </a:solidFill>
              </a:rPr>
              <a:t> </a:t>
            </a:r>
            <a:r>
              <a:rPr lang="en-GB" sz="1500" dirty="0" err="1">
                <a:solidFill>
                  <a:schemeClr val="bg1"/>
                </a:solidFill>
              </a:rPr>
              <a:t>pada</a:t>
            </a:r>
            <a:r>
              <a:rPr lang="en-GB" sz="1500" dirty="0">
                <a:solidFill>
                  <a:schemeClr val="bg1"/>
                </a:solidFill>
              </a:rPr>
              <a:t> 12 April 2018)</a:t>
            </a:r>
          </a:p>
          <a:p>
            <a:endParaRPr lang="en-US" sz="1500" dirty="0">
              <a:solidFill>
                <a:schemeClr val="bg1"/>
              </a:solidFill>
            </a:endParaRPr>
          </a:p>
          <a:p>
            <a:r>
              <a:rPr lang="en-GB" sz="1500" dirty="0">
                <a:solidFill>
                  <a:schemeClr val="bg1"/>
                </a:solidFill>
              </a:rPr>
              <a:t>	 </a:t>
            </a:r>
            <a:r>
              <a:rPr lang="en-GB" sz="1500" dirty="0" err="1">
                <a:solidFill>
                  <a:schemeClr val="bg1"/>
                </a:solidFill>
              </a:rPr>
              <a:t>Susandi</a:t>
            </a:r>
            <a:r>
              <a:rPr lang="en-GB" sz="1500" dirty="0">
                <a:solidFill>
                  <a:schemeClr val="bg1"/>
                </a:solidFill>
              </a:rPr>
              <a:t>, N. K. A., &amp; </a:t>
            </a:r>
            <a:r>
              <a:rPr lang="en-GB" sz="1500" dirty="0" err="1">
                <a:solidFill>
                  <a:schemeClr val="bg1"/>
                </a:solidFill>
              </a:rPr>
              <a:t>Krishnawati</a:t>
            </a:r>
            <a:r>
              <a:rPr lang="en-GB" sz="1500" dirty="0">
                <a:solidFill>
                  <a:schemeClr val="bg1"/>
                </a:solidFill>
              </a:rPr>
              <a:t>, N. L. P. (2016). NEEDS ANALYSIS: ESP SYLLABUS DESIGN FOR INDONESIAN EFL NURSING STUDENTS. Proceedings of ISELT FBS </a:t>
            </a:r>
            <a:r>
              <a:rPr lang="en-GB" sz="1500" dirty="0" err="1">
                <a:solidFill>
                  <a:schemeClr val="bg1"/>
                </a:solidFill>
              </a:rPr>
              <a:t>Universitas</a:t>
            </a:r>
            <a:r>
              <a:rPr lang="en-GB" sz="1500" dirty="0">
                <a:solidFill>
                  <a:schemeClr val="bg1"/>
                </a:solidFill>
              </a:rPr>
              <a:t> </a:t>
            </a:r>
            <a:r>
              <a:rPr lang="en-GB" sz="1500" dirty="0" err="1">
                <a:solidFill>
                  <a:schemeClr val="bg1"/>
                </a:solidFill>
              </a:rPr>
              <a:t>Negeri</a:t>
            </a:r>
            <a:r>
              <a:rPr lang="en-GB" sz="1500" dirty="0">
                <a:solidFill>
                  <a:schemeClr val="bg1"/>
                </a:solidFill>
              </a:rPr>
              <a:t> Padang, 4(2), 130–140.		</a:t>
            </a:r>
          </a:p>
          <a:p>
            <a:r>
              <a:rPr lang="en-GB" sz="1500" dirty="0">
                <a:solidFill>
                  <a:schemeClr val="bg1"/>
                </a:solidFill>
              </a:rPr>
              <a:t>	</a:t>
            </a:r>
            <a:r>
              <a:rPr lang="en-GB" sz="1500" dirty="0" err="1">
                <a:solidFill>
                  <a:schemeClr val="bg1"/>
                </a:solidFill>
              </a:rPr>
              <a:t>Tarigan</a:t>
            </a:r>
            <a:r>
              <a:rPr lang="en-GB" sz="1500" dirty="0">
                <a:solidFill>
                  <a:schemeClr val="bg1"/>
                </a:solidFill>
              </a:rPr>
              <a:t>, H.G. (2008). </a:t>
            </a:r>
            <a:r>
              <a:rPr lang="en-GB" sz="1500" dirty="0" err="1">
                <a:solidFill>
                  <a:schemeClr val="bg1"/>
                </a:solidFill>
              </a:rPr>
              <a:t>Berbicara</a:t>
            </a:r>
            <a:r>
              <a:rPr lang="en-GB" sz="1500" dirty="0">
                <a:solidFill>
                  <a:schemeClr val="bg1"/>
                </a:solidFill>
              </a:rPr>
              <a:t> </a:t>
            </a:r>
            <a:r>
              <a:rPr lang="en-GB" sz="1500" dirty="0" err="1">
                <a:solidFill>
                  <a:schemeClr val="bg1"/>
                </a:solidFill>
              </a:rPr>
              <a:t>Sebagai</a:t>
            </a:r>
            <a:r>
              <a:rPr lang="en-GB" sz="1500" dirty="0">
                <a:solidFill>
                  <a:schemeClr val="bg1"/>
                </a:solidFill>
              </a:rPr>
              <a:t> </a:t>
            </a:r>
            <a:r>
              <a:rPr lang="en-GB" sz="1500" dirty="0" err="1">
                <a:solidFill>
                  <a:schemeClr val="bg1"/>
                </a:solidFill>
              </a:rPr>
              <a:t>Suatu</a:t>
            </a:r>
            <a:r>
              <a:rPr lang="en-GB" sz="1500" dirty="0">
                <a:solidFill>
                  <a:schemeClr val="bg1"/>
                </a:solidFill>
              </a:rPr>
              <a:t> </a:t>
            </a:r>
            <a:r>
              <a:rPr lang="en-GB" sz="1500" dirty="0" err="1">
                <a:solidFill>
                  <a:schemeClr val="bg1"/>
                </a:solidFill>
              </a:rPr>
              <a:t>Keterampilan</a:t>
            </a:r>
            <a:r>
              <a:rPr lang="en-GB" sz="1500" dirty="0">
                <a:solidFill>
                  <a:schemeClr val="bg1"/>
                </a:solidFill>
              </a:rPr>
              <a:t> </a:t>
            </a:r>
            <a:r>
              <a:rPr lang="en-GB" sz="1500" dirty="0" err="1">
                <a:solidFill>
                  <a:schemeClr val="bg1"/>
                </a:solidFill>
              </a:rPr>
              <a:t>Berbahasa</a:t>
            </a:r>
            <a:r>
              <a:rPr lang="en-GB" sz="1500" dirty="0">
                <a:solidFill>
                  <a:schemeClr val="bg1"/>
                </a:solidFill>
              </a:rPr>
              <a:t>. Bandung: </a:t>
            </a:r>
            <a:r>
              <a:rPr lang="en-GB" sz="1500" dirty="0" err="1">
                <a:solidFill>
                  <a:schemeClr val="bg1"/>
                </a:solidFill>
              </a:rPr>
              <a:t>Percetakan</a:t>
            </a:r>
            <a:r>
              <a:rPr lang="en-GB" sz="1500" dirty="0">
                <a:solidFill>
                  <a:schemeClr val="bg1"/>
                </a:solidFill>
              </a:rPr>
              <a:t> </a:t>
            </a:r>
            <a:r>
              <a:rPr lang="en-GB" sz="1500" dirty="0" err="1">
                <a:solidFill>
                  <a:schemeClr val="bg1"/>
                </a:solidFill>
              </a:rPr>
              <a:t>Angkasa</a:t>
            </a:r>
            <a:r>
              <a:rPr lang="en-GB" sz="1500" dirty="0">
                <a:solidFill>
                  <a:schemeClr val="bg1"/>
                </a:solidFill>
              </a:rPr>
              <a:t>.</a:t>
            </a:r>
            <a:endParaRPr lang="en-US" sz="1500" dirty="0">
              <a:solidFill>
                <a:schemeClr val="bg1"/>
              </a:solidFill>
            </a:endParaRPr>
          </a:p>
        </p:txBody>
      </p:sp>
    </p:spTree>
    <p:extLst>
      <p:ext uri="{BB962C8B-B14F-4D97-AF65-F5344CB8AC3E}">
        <p14:creationId xmlns:p14="http://schemas.microsoft.com/office/powerpoint/2010/main" val="3004828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r>
              <a:rPr lang="en-US" sz="2000" b="1" dirty="0">
                <a:solidFill>
                  <a:schemeClr val="bg1"/>
                </a:solidFill>
              </a:rPr>
              <a:t>Follow us @...</a:t>
            </a: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367</TotalTime>
  <Words>1493</Words>
  <Application>Microsoft Office PowerPoint</Application>
  <PresentationFormat>Widescreen</PresentationFormat>
  <Paragraphs>39</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Times</vt:lpstr>
      <vt:lpstr>Times New Roman</vt:lpstr>
      <vt:lpstr>Office Theme</vt:lpstr>
      <vt:lpstr> English for Specific Purpose Needs Analysis at Vocational High School: The Case of Software Engineering Students </vt:lpstr>
      <vt:lpstr>INTRODUCTION</vt:lpstr>
      <vt:lpstr>LITERATURE REVIEW</vt:lpstr>
      <vt:lpstr>METHOD</vt:lpstr>
      <vt:lpstr>FINDING AND DISCUSSION</vt:lpstr>
      <vt:lpstr>PowerPoint Presentation</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Rey .</cp:lastModifiedBy>
  <cp:revision>20</cp:revision>
  <dcterms:created xsi:type="dcterms:W3CDTF">2023-04-14T06:04:15Z</dcterms:created>
  <dcterms:modified xsi:type="dcterms:W3CDTF">2023-07-27T03:53:49Z</dcterms:modified>
</cp:coreProperties>
</file>