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316" r:id="rId5"/>
    <p:sldId id="260" r:id="rId6"/>
    <p:sldId id="317" r:id="rId7"/>
    <p:sldId id="318" r:id="rId8"/>
    <p:sldId id="261" r:id="rId9"/>
    <p:sldId id="320"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2ABEA-2CFB-412D-BEFB-BEB103DE64BD}" type="datetimeFigureOut">
              <a:rPr lang="en-ID" smtClean="0"/>
              <a:t>27/07/2023</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AD0095-E1EE-4FF5-87BB-8A3C57AF1DBA}" type="slidenum">
              <a:rPr lang="en-ID" smtClean="0"/>
              <a:t>‹#›</a:t>
            </a:fld>
            <a:endParaRPr lang="en-ID"/>
          </a:p>
        </p:txBody>
      </p:sp>
    </p:spTree>
    <p:extLst>
      <p:ext uri="{BB962C8B-B14F-4D97-AF65-F5344CB8AC3E}">
        <p14:creationId xmlns:p14="http://schemas.microsoft.com/office/powerpoint/2010/main" val="30696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0"/>
        <p:cNvGrpSpPr/>
        <p:nvPr/>
      </p:nvGrpSpPr>
      <p:grpSpPr>
        <a:xfrm>
          <a:off x="0" y="0"/>
          <a:ext cx="0" cy="0"/>
          <a:chOff x="0" y="0"/>
          <a:chExt cx="0" cy="0"/>
        </a:xfrm>
      </p:grpSpPr>
      <p:sp>
        <p:nvSpPr>
          <p:cNvPr id="1541" name="Google Shape;1541;g1becbfa3b0f_0_2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2" name="Google Shape;1542;g1becbfa3b0f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0"/>
        <p:cNvGrpSpPr/>
        <p:nvPr/>
      </p:nvGrpSpPr>
      <p:grpSpPr>
        <a:xfrm>
          <a:off x="0" y="0"/>
          <a:ext cx="0" cy="0"/>
          <a:chOff x="0" y="0"/>
          <a:chExt cx="0" cy="0"/>
        </a:xfrm>
      </p:grpSpPr>
      <p:sp>
        <p:nvSpPr>
          <p:cNvPr id="991" name="Google Shape;991;g1bc32e0297c_0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2" name="Google Shape;992;g1bc32e0297c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568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THE USE OF SCRAMBLE TYPE COOPERATIVE LEARNING MODEL IN LEARNING BASIC READING COMPREHENSION OF JAPANESE LANGUAGE</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Hanna </a:t>
            </a:r>
            <a:r>
              <a:rPr lang="en-US" sz="1600" b="1" dirty="0" err="1">
                <a:solidFill>
                  <a:schemeClr val="bg1"/>
                </a:solidFill>
              </a:rPr>
              <a:t>Ramadhina</a:t>
            </a:r>
            <a:endParaRPr lang="en-US" sz="1600" b="1" dirty="0">
              <a:solidFill>
                <a:schemeClr val="bg1"/>
              </a:solidFill>
            </a:endParaRPr>
          </a:p>
          <a:p>
            <a:pPr>
              <a:lnSpc>
                <a:spcPct val="100000"/>
              </a:lnSpc>
            </a:pPr>
            <a:r>
              <a:rPr lang="en-US" sz="1600" b="1" dirty="0">
                <a:solidFill>
                  <a:schemeClr val="bg1"/>
                </a:solidFill>
              </a:rPr>
              <a:t>INDONESIAN UNIVERSITY OF EDUCATION</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ABS-XXX</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2000" dirty="0">
                <a:solidFill>
                  <a:schemeClr val="bg1"/>
                </a:solidFill>
              </a:rPr>
              <a:t>Baso, S., Saleh, N., &amp; </a:t>
            </a:r>
            <a:r>
              <a:rPr lang="en-US" sz="2000" dirty="0" err="1">
                <a:solidFill>
                  <a:schemeClr val="bg1"/>
                </a:solidFill>
              </a:rPr>
              <a:t>Adys</a:t>
            </a:r>
            <a:r>
              <a:rPr lang="en-US" sz="2000" dirty="0">
                <a:solidFill>
                  <a:schemeClr val="bg1"/>
                </a:solidFill>
              </a:rPr>
              <a:t>, H. P. </a:t>
            </a:r>
            <a:r>
              <a:rPr lang="en-US" sz="2000" i="1" dirty="0" err="1">
                <a:solidFill>
                  <a:schemeClr val="bg1"/>
                </a:solidFill>
              </a:rPr>
              <a:t>Penerapan</a:t>
            </a:r>
            <a:r>
              <a:rPr lang="en-US" sz="2000" i="1" dirty="0">
                <a:solidFill>
                  <a:schemeClr val="bg1"/>
                </a:solidFill>
              </a:rPr>
              <a:t> Model Scramble </a:t>
            </a:r>
            <a:r>
              <a:rPr lang="en-US" sz="2000" i="1" dirty="0" err="1">
                <a:solidFill>
                  <a:schemeClr val="bg1"/>
                </a:solidFill>
              </a:rPr>
              <a:t>Dalam</a:t>
            </a:r>
            <a:r>
              <a:rPr lang="en-US" sz="2000" i="1" dirty="0">
                <a:solidFill>
                  <a:schemeClr val="bg1"/>
                </a:solidFill>
              </a:rPr>
              <a:t> </a:t>
            </a:r>
            <a:r>
              <a:rPr lang="en-US" sz="2000" i="1" dirty="0" err="1">
                <a:solidFill>
                  <a:schemeClr val="bg1"/>
                </a:solidFill>
              </a:rPr>
              <a:t>Pembelajaran</a:t>
            </a:r>
            <a:r>
              <a:rPr lang="en-US" sz="2000" i="1" dirty="0">
                <a:solidFill>
                  <a:schemeClr val="bg1"/>
                </a:solidFill>
              </a:rPr>
              <a:t> </a:t>
            </a:r>
            <a:r>
              <a:rPr lang="en-US" sz="2000" i="1" dirty="0" err="1">
                <a:solidFill>
                  <a:schemeClr val="bg1"/>
                </a:solidFill>
              </a:rPr>
              <a:t>Membaca</a:t>
            </a:r>
            <a:r>
              <a:rPr lang="en-US" sz="2000" i="1" dirty="0">
                <a:solidFill>
                  <a:schemeClr val="bg1"/>
                </a:solidFill>
              </a:rPr>
              <a:t> Bahasa Mandarin Pada </a:t>
            </a:r>
            <a:r>
              <a:rPr lang="en-US" sz="2000" i="1" dirty="0" err="1">
                <a:solidFill>
                  <a:schemeClr val="bg1"/>
                </a:solidFill>
              </a:rPr>
              <a:t>Siswa</a:t>
            </a:r>
            <a:r>
              <a:rPr lang="en-US" sz="2000" i="1" dirty="0">
                <a:solidFill>
                  <a:schemeClr val="bg1"/>
                </a:solidFill>
              </a:rPr>
              <a:t> </a:t>
            </a:r>
            <a:r>
              <a:rPr lang="en-US" sz="2000" i="1" dirty="0" err="1">
                <a:solidFill>
                  <a:schemeClr val="bg1"/>
                </a:solidFill>
              </a:rPr>
              <a:t>Kelas</a:t>
            </a:r>
            <a:r>
              <a:rPr lang="en-US" sz="2000" i="1" dirty="0">
                <a:solidFill>
                  <a:schemeClr val="bg1"/>
                </a:solidFill>
              </a:rPr>
              <a:t> IV SD Frater Thamrin Makassar</a:t>
            </a:r>
            <a:r>
              <a:rPr lang="en-US" sz="2000" dirty="0">
                <a:solidFill>
                  <a:schemeClr val="bg1"/>
                </a:solidFill>
              </a:rPr>
              <a:t>. Wen Chuang, 1(1), 11-21.</a:t>
            </a:r>
          </a:p>
          <a:p>
            <a:pPr marL="0" indent="0">
              <a:buNone/>
            </a:pPr>
            <a:endParaRPr lang="en-US" sz="2000" dirty="0">
              <a:solidFill>
                <a:schemeClr val="bg1"/>
              </a:solidFill>
            </a:endParaRPr>
          </a:p>
          <a:p>
            <a:pPr marL="0" indent="0">
              <a:buNone/>
            </a:pPr>
            <a:r>
              <a:rPr lang="en-US" sz="2000" dirty="0" err="1">
                <a:solidFill>
                  <a:schemeClr val="bg1"/>
                </a:solidFill>
              </a:rPr>
              <a:t>Sutedi</a:t>
            </a:r>
            <a:r>
              <a:rPr lang="en-US" sz="2000" dirty="0">
                <a:solidFill>
                  <a:schemeClr val="bg1"/>
                </a:solidFill>
              </a:rPr>
              <a:t>, D. (2011). </a:t>
            </a:r>
            <a:r>
              <a:rPr lang="en-US" sz="2000" i="1" dirty="0" err="1">
                <a:solidFill>
                  <a:schemeClr val="bg1"/>
                </a:solidFill>
              </a:rPr>
              <a:t>Penelitian</a:t>
            </a:r>
            <a:r>
              <a:rPr lang="en-US" sz="2000" i="1" dirty="0">
                <a:solidFill>
                  <a:schemeClr val="bg1"/>
                </a:solidFill>
              </a:rPr>
              <a:t> Pendidikan Bahasa </a:t>
            </a:r>
            <a:r>
              <a:rPr lang="en-US" sz="2000" i="1" dirty="0" err="1">
                <a:solidFill>
                  <a:schemeClr val="bg1"/>
                </a:solidFill>
              </a:rPr>
              <a:t>Jepang</a:t>
            </a:r>
            <a:r>
              <a:rPr lang="en-US" sz="2000" dirty="0">
                <a:solidFill>
                  <a:schemeClr val="bg1"/>
                </a:solidFill>
              </a:rPr>
              <a:t>. Bandung: </a:t>
            </a:r>
            <a:r>
              <a:rPr lang="en-US" sz="2000" dirty="0" err="1">
                <a:solidFill>
                  <a:schemeClr val="bg1"/>
                </a:solidFill>
              </a:rPr>
              <a:t>Humaniora</a:t>
            </a:r>
            <a:endParaRPr lang="en-US" sz="2000" dirty="0">
              <a:solidFill>
                <a:schemeClr val="bg1"/>
              </a:solidFill>
            </a:endParaRPr>
          </a:p>
          <a:p>
            <a:pPr marL="0" indent="0">
              <a:buNone/>
            </a:pPr>
            <a:endParaRPr lang="en-US" sz="2000" dirty="0">
              <a:solidFill>
                <a:schemeClr val="bg1"/>
              </a:solidFill>
            </a:endParaRPr>
          </a:p>
          <a:p>
            <a:pPr marL="0" indent="0">
              <a:buNone/>
            </a:pPr>
            <a:r>
              <a:rPr lang="en-US" sz="2000" dirty="0" err="1">
                <a:solidFill>
                  <a:schemeClr val="bg1"/>
                </a:solidFill>
              </a:rPr>
              <a:t>Trianto</a:t>
            </a:r>
            <a:r>
              <a:rPr lang="en-US" sz="2000" dirty="0">
                <a:solidFill>
                  <a:schemeClr val="bg1"/>
                </a:solidFill>
              </a:rPr>
              <a:t>. (2010). </a:t>
            </a:r>
            <a:r>
              <a:rPr lang="en-US" sz="2000" i="1" dirty="0">
                <a:solidFill>
                  <a:schemeClr val="bg1"/>
                </a:solidFill>
              </a:rPr>
              <a:t>Model </a:t>
            </a:r>
            <a:r>
              <a:rPr lang="en-US" sz="2000" i="1" dirty="0" err="1">
                <a:solidFill>
                  <a:schemeClr val="bg1"/>
                </a:solidFill>
              </a:rPr>
              <a:t>Pembelajaran</a:t>
            </a:r>
            <a:r>
              <a:rPr lang="en-US" sz="2000" i="1" dirty="0">
                <a:solidFill>
                  <a:schemeClr val="bg1"/>
                </a:solidFill>
              </a:rPr>
              <a:t> </a:t>
            </a:r>
            <a:r>
              <a:rPr lang="en-US" sz="2000" i="1" dirty="0" err="1">
                <a:solidFill>
                  <a:schemeClr val="bg1"/>
                </a:solidFill>
              </a:rPr>
              <a:t>Terpadu</a:t>
            </a:r>
            <a:r>
              <a:rPr lang="en-US" sz="2000" dirty="0">
                <a:solidFill>
                  <a:schemeClr val="bg1"/>
                </a:solidFill>
              </a:rPr>
              <a:t>. Jakarta: </a:t>
            </a:r>
            <a:r>
              <a:rPr lang="en-US" sz="2000" dirty="0" err="1">
                <a:solidFill>
                  <a:schemeClr val="bg1"/>
                </a:solidFill>
              </a:rPr>
              <a:t>Bumi</a:t>
            </a:r>
            <a:r>
              <a:rPr lang="en-US" sz="2000" dirty="0">
                <a:solidFill>
                  <a:schemeClr val="bg1"/>
                </a:solidFill>
              </a:rPr>
              <a:t> </a:t>
            </a:r>
            <a:r>
              <a:rPr lang="en-US" sz="2000" dirty="0" err="1">
                <a:solidFill>
                  <a:schemeClr val="bg1"/>
                </a:solidFill>
              </a:rPr>
              <a:t>Aksara</a:t>
            </a:r>
            <a:r>
              <a:rPr lang="en-US" sz="2000" dirty="0">
                <a:solidFill>
                  <a:schemeClr val="bg1"/>
                </a:solidFill>
              </a:rPr>
              <a:t>.</a:t>
            </a:r>
          </a:p>
          <a:p>
            <a:pPr marL="0" indent="0">
              <a:buNone/>
            </a:pPr>
            <a:endParaRPr lang="en-US" sz="2000" dirty="0">
              <a:solidFill>
                <a:schemeClr val="bg1"/>
              </a:solidFill>
            </a:endParaRPr>
          </a:p>
          <a:p>
            <a:pPr marL="0" indent="0">
              <a:buNone/>
            </a:pPr>
            <a:r>
              <a:rPr lang="en-US" sz="2000" dirty="0" err="1">
                <a:solidFill>
                  <a:schemeClr val="bg1"/>
                </a:solidFill>
              </a:rPr>
              <a:t>WorldCat</a:t>
            </a:r>
            <a:r>
              <a:rPr lang="en-US" sz="2000" dirty="0">
                <a:solidFill>
                  <a:schemeClr val="bg1"/>
                </a:solidFill>
              </a:rPr>
              <a:t>. </a:t>
            </a:r>
            <a:r>
              <a:rPr lang="ja-JP" altLang="en-US" sz="2000" dirty="0">
                <a:solidFill>
                  <a:schemeClr val="bg1"/>
                </a:solidFill>
              </a:rPr>
              <a:t>日本語教育事典</a:t>
            </a:r>
            <a:r>
              <a:rPr lang="en-US" altLang="ja-JP" sz="2000" dirty="0">
                <a:solidFill>
                  <a:schemeClr val="bg1"/>
                </a:solidFill>
              </a:rPr>
              <a:t>. [</a:t>
            </a:r>
            <a:r>
              <a:rPr lang="en-US" sz="2000" dirty="0">
                <a:solidFill>
                  <a:schemeClr val="bg1"/>
                </a:solidFill>
              </a:rPr>
              <a:t>Online]. Available at: https://www.worldcat.org/title/nihongo-kyoiku-jiten/oclc/647488172 </a:t>
            </a: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endParaRPr lang="en-US" sz="2000" dirty="0">
              <a:solidFill>
                <a:schemeClr val="bg1"/>
              </a:solidFill>
            </a:endParaRPr>
          </a:p>
          <a:p>
            <a:r>
              <a:rPr lang="en-US" sz="2000" dirty="0">
                <a:solidFill>
                  <a:schemeClr val="bg1"/>
                </a:solidFill>
              </a:rPr>
              <a:t>Indonesia is the second largest country in the world to learn Japanese culture and language.</a:t>
            </a:r>
          </a:p>
          <a:p>
            <a:endParaRPr lang="en-US" sz="2000" dirty="0">
              <a:solidFill>
                <a:schemeClr val="bg1"/>
              </a:solidFill>
            </a:endParaRPr>
          </a:p>
          <a:p>
            <a:r>
              <a:rPr lang="en-US" sz="2000" dirty="0">
                <a:solidFill>
                  <a:schemeClr val="bg1"/>
                </a:solidFill>
              </a:rPr>
              <a:t>In practical life, there are still many learners who find it difficult to understand the material in Japanese texts.</a:t>
            </a:r>
          </a:p>
          <a:p>
            <a:endParaRPr lang="en-US" sz="2000" dirty="0">
              <a:solidFill>
                <a:schemeClr val="bg1"/>
              </a:solidFill>
            </a:endParaRPr>
          </a:p>
          <a:p>
            <a:r>
              <a:rPr lang="en-US" sz="2000" dirty="0">
                <a:solidFill>
                  <a:schemeClr val="bg1"/>
                </a:solidFill>
              </a:rPr>
              <a:t>One of the problems faced by learners of Japanese is feeling bored while studying.</a:t>
            </a:r>
          </a:p>
          <a:p>
            <a:endParaRPr lang="en-US" sz="2000" dirty="0">
              <a:solidFill>
                <a:schemeClr val="bg1"/>
              </a:solidFill>
            </a:endParaRPr>
          </a:p>
          <a:p>
            <a:r>
              <a:rPr lang="en-US" sz="2000" dirty="0">
                <a:solidFill>
                  <a:schemeClr val="bg1"/>
                </a:solidFill>
              </a:rPr>
              <a:t>The researcher came up with the idea of using a scrambled cooperative learning model for basic reading comprehension of </a:t>
            </a:r>
            <a:r>
              <a:rPr lang="en-US" sz="2000" dirty="0" err="1">
                <a:solidFill>
                  <a:schemeClr val="bg1"/>
                </a:solidFill>
              </a:rPr>
              <a:t>japanese</a:t>
            </a:r>
            <a:r>
              <a:rPr lang="en-US" sz="2000" dirty="0">
                <a:solidFill>
                  <a:schemeClr val="bg1"/>
                </a:solidFill>
              </a:rPr>
              <a:t> language.</a:t>
            </a:r>
          </a:p>
          <a:p>
            <a:pPr marL="0" indent="0">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Baso, et al. (2021) in his article entitled Application of Scramble Model in Chinese Reading Learning for Class IV Students of Frater Thamrin Elementary School Makassar. In the article, based on the results of observations made, it is known that the lack of varied learning models used by teachers in the Chinese reading learning process makes it difficult for students to understand the Chinese reading material being taught. The purpose of their research was to find out the planning process, implementation and results of the application of the scramble model in learning to read Chinese for fourth grade students of Frater Thamrin Elementary School Makassar. The research method uses the Classroom Action Research (CAR) model. The results of the study stated that the results of students' Chinese reading tests increased in each cycle or it means that it has been concluded that the scramble learning model can improve the Chinese reading skills of fourth grade students of Frater Thamrin Elementary School Makassar.</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3"/>
        <p:cNvGrpSpPr/>
        <p:nvPr/>
      </p:nvGrpSpPr>
      <p:grpSpPr>
        <a:xfrm>
          <a:off x="0" y="0"/>
          <a:ext cx="0" cy="0"/>
          <a:chOff x="0" y="0"/>
          <a:chExt cx="0" cy="0"/>
        </a:xfrm>
      </p:grpSpPr>
      <p:sp>
        <p:nvSpPr>
          <p:cNvPr id="1545" name="Google Shape;1545;p37"/>
          <p:cNvSpPr/>
          <p:nvPr/>
        </p:nvSpPr>
        <p:spPr>
          <a:xfrm>
            <a:off x="3678500" y="3355800"/>
            <a:ext cx="4834800" cy="590000"/>
          </a:xfrm>
          <a:prstGeom prst="rect">
            <a:avLst/>
          </a:prstGeom>
          <a:noFill/>
          <a:ln w="38100"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ID" altLang="ja-JP" sz="3200" b="1" dirty="0">
                <a:solidFill>
                  <a:schemeClr val="bg1"/>
                </a:solidFill>
                <a:latin typeface="Calibri body"/>
                <a:ea typeface="Yu Mincho" panose="02020400000000000000" pitchFamily="18" charset="-128"/>
                <a:cs typeface="Candal"/>
                <a:sym typeface="Candal"/>
              </a:rPr>
              <a:t>Methods</a:t>
            </a:r>
            <a:endParaRPr sz="3200" b="1" dirty="0">
              <a:solidFill>
                <a:schemeClr val="bg1"/>
              </a:solidFill>
              <a:latin typeface="Calibri body"/>
              <a:ea typeface="Yu Mincho" panose="02020400000000000000" pitchFamily="18" charset="-128"/>
              <a:cs typeface="Candal"/>
              <a:sym typeface="Candal"/>
            </a:endParaRPr>
          </a:p>
        </p:txBody>
      </p:sp>
      <p:grpSp>
        <p:nvGrpSpPr>
          <p:cNvPr id="1546" name="Google Shape;1546;p37"/>
          <p:cNvGrpSpPr/>
          <p:nvPr/>
        </p:nvGrpSpPr>
        <p:grpSpPr>
          <a:xfrm>
            <a:off x="7709441" y="1758371"/>
            <a:ext cx="4220583" cy="1273996"/>
            <a:chOff x="5860405" y="1318778"/>
            <a:chExt cx="3165437" cy="955497"/>
          </a:xfrm>
        </p:grpSpPr>
        <p:sp>
          <p:nvSpPr>
            <p:cNvPr id="1547" name="Google Shape;1547;p37"/>
            <p:cNvSpPr/>
            <p:nvPr/>
          </p:nvSpPr>
          <p:spPr>
            <a:xfrm>
              <a:off x="6385802" y="1318778"/>
              <a:ext cx="1593000" cy="442500"/>
            </a:xfrm>
            <a:prstGeom prst="rect">
              <a:avLst/>
            </a:prstGeom>
            <a:noFill/>
            <a:ln>
              <a:noFill/>
            </a:ln>
          </p:spPr>
          <p:txBody>
            <a:bodyPr spcFirstLastPara="1" wrap="square" lIns="121900" tIns="121900" rIns="121900" bIns="121900" anchor="ctr" anchorCtr="0">
              <a:noAutofit/>
            </a:bodyPr>
            <a:lstStyle/>
            <a:p>
              <a:pPr algn="ctr"/>
              <a:r>
                <a:rPr lang="en-US" altLang="ja-JP" sz="2400" b="1" u="sng" dirty="0">
                  <a:solidFill>
                    <a:schemeClr val="bg2"/>
                  </a:solidFill>
                  <a:latin typeface="Yu Gothic" panose="020B0400000000000000" pitchFamily="34" charset="-128"/>
                  <a:ea typeface="Yu Gothic" panose="020B0400000000000000" pitchFamily="34" charset="-128"/>
                  <a:cs typeface="Candal"/>
                  <a:sym typeface="Candal"/>
                </a:rPr>
                <a:t>A Sample</a:t>
              </a:r>
              <a:endParaRPr sz="2400" b="1" u="sng" dirty="0">
                <a:solidFill>
                  <a:schemeClr val="bg2"/>
                </a:solidFill>
                <a:latin typeface="Yu Gothic" panose="020B0400000000000000" pitchFamily="34" charset="-128"/>
                <a:ea typeface="Yu Gothic" panose="020B0400000000000000" pitchFamily="34" charset="-128"/>
                <a:cs typeface="Candal"/>
                <a:sym typeface="Candal"/>
              </a:endParaRPr>
            </a:p>
          </p:txBody>
        </p:sp>
        <p:sp>
          <p:nvSpPr>
            <p:cNvPr id="1548" name="Google Shape;1548;p37"/>
            <p:cNvSpPr txBox="1"/>
            <p:nvPr/>
          </p:nvSpPr>
          <p:spPr>
            <a:xfrm>
              <a:off x="5860405" y="1608875"/>
              <a:ext cx="3165437" cy="665400"/>
            </a:xfrm>
            <a:prstGeom prst="rect">
              <a:avLst/>
            </a:prstGeom>
            <a:noFill/>
            <a:ln>
              <a:noFill/>
            </a:ln>
          </p:spPr>
          <p:txBody>
            <a:bodyPr spcFirstLastPara="1" wrap="square" lIns="121900" tIns="121900" rIns="121900" bIns="121900" anchor="t" anchorCtr="0">
              <a:noAutofit/>
            </a:bodyPr>
            <a:lstStyle/>
            <a:p>
              <a:r>
                <a:rPr lang="en-US" altLang="ja-JP" sz="1600" b="1" dirty="0">
                  <a:solidFill>
                    <a:schemeClr val="bg1"/>
                  </a:solidFill>
                  <a:latin typeface="Yu Gothic" panose="020B0400000000000000" pitchFamily="34" charset="-128"/>
                  <a:ea typeface="Yu Gothic" panose="020B0400000000000000" pitchFamily="34" charset="-128"/>
                  <a:cs typeface="Open Sans"/>
                  <a:sym typeface="Open Sans"/>
                </a:rPr>
                <a:t>28 first-year students in class 2A of the Department of Japanese Language Education FPBS UPI in the 2023/2024 academic year</a:t>
              </a:r>
              <a:endParaRPr sz="1600" b="1" dirty="0">
                <a:solidFill>
                  <a:schemeClr val="bg1"/>
                </a:solidFill>
                <a:latin typeface="Yu Gothic" panose="020B0400000000000000" pitchFamily="34" charset="-128"/>
                <a:ea typeface="Yu Gothic" panose="020B0400000000000000" pitchFamily="34" charset="-128"/>
                <a:cs typeface="Open Sans"/>
                <a:sym typeface="Open Sans"/>
              </a:endParaRPr>
            </a:p>
          </p:txBody>
        </p:sp>
      </p:grpSp>
      <p:grpSp>
        <p:nvGrpSpPr>
          <p:cNvPr id="1549" name="Google Shape;1549;p37"/>
          <p:cNvGrpSpPr/>
          <p:nvPr/>
        </p:nvGrpSpPr>
        <p:grpSpPr>
          <a:xfrm>
            <a:off x="1162325" y="1758371"/>
            <a:ext cx="3518800" cy="1273996"/>
            <a:chOff x="871744" y="1318778"/>
            <a:chExt cx="2639100" cy="955497"/>
          </a:xfrm>
        </p:grpSpPr>
        <p:sp>
          <p:nvSpPr>
            <p:cNvPr id="1550" name="Google Shape;1550;p37"/>
            <p:cNvSpPr/>
            <p:nvPr/>
          </p:nvSpPr>
          <p:spPr>
            <a:xfrm>
              <a:off x="871744" y="1318778"/>
              <a:ext cx="2639100" cy="442500"/>
            </a:xfrm>
            <a:prstGeom prst="rect">
              <a:avLst/>
            </a:prstGeom>
            <a:noFill/>
            <a:ln>
              <a:noFill/>
            </a:ln>
          </p:spPr>
          <p:txBody>
            <a:bodyPr spcFirstLastPara="1" wrap="square" lIns="121900" tIns="121900" rIns="121900" bIns="121900" anchor="ctr" anchorCtr="0">
              <a:noAutofit/>
            </a:bodyPr>
            <a:lstStyle/>
            <a:p>
              <a:pPr algn="ctr"/>
              <a:r>
                <a:rPr lang="en-ID" altLang="ja-JP" sz="2400" b="1" u="sng" dirty="0">
                  <a:solidFill>
                    <a:schemeClr val="bg2"/>
                  </a:solidFill>
                  <a:latin typeface="Yu Gothic" panose="020B0400000000000000" pitchFamily="34" charset="-128"/>
                  <a:ea typeface="Yu Gothic" panose="020B0400000000000000" pitchFamily="34" charset="-128"/>
                  <a:cs typeface="Candal"/>
                  <a:sym typeface="Candal"/>
                </a:rPr>
                <a:t>Methods</a:t>
              </a:r>
              <a:endParaRPr sz="2400" b="1" u="sng" dirty="0">
                <a:solidFill>
                  <a:schemeClr val="bg2"/>
                </a:solidFill>
                <a:latin typeface="Yu Gothic" panose="020B0400000000000000" pitchFamily="34" charset="-128"/>
                <a:ea typeface="Yu Gothic" panose="020B0400000000000000" pitchFamily="34" charset="-128"/>
                <a:cs typeface="Candal"/>
                <a:sym typeface="Candal"/>
              </a:endParaRPr>
            </a:p>
          </p:txBody>
        </p:sp>
        <p:sp>
          <p:nvSpPr>
            <p:cNvPr id="1551" name="Google Shape;1551;p37"/>
            <p:cNvSpPr txBox="1"/>
            <p:nvPr/>
          </p:nvSpPr>
          <p:spPr>
            <a:xfrm>
              <a:off x="1243338" y="1608875"/>
              <a:ext cx="1593000" cy="665400"/>
            </a:xfrm>
            <a:prstGeom prst="rect">
              <a:avLst/>
            </a:prstGeom>
            <a:noFill/>
            <a:ln>
              <a:noFill/>
            </a:ln>
          </p:spPr>
          <p:txBody>
            <a:bodyPr spcFirstLastPara="1" wrap="square" lIns="121900" tIns="121900" rIns="121900" bIns="121900" anchor="t" anchorCtr="0">
              <a:noAutofit/>
            </a:bodyPr>
            <a:lstStyle/>
            <a:p>
              <a:pPr algn="ctr"/>
              <a:r>
                <a:rPr lang="en-ID" altLang="ja-JP" sz="2133" b="1" dirty="0">
                  <a:solidFill>
                    <a:schemeClr val="bg1"/>
                  </a:solidFill>
                  <a:latin typeface="Yu Gothic" panose="020B0400000000000000" pitchFamily="34" charset="-128"/>
                  <a:ea typeface="Yu Gothic" panose="020B0400000000000000" pitchFamily="34" charset="-128"/>
                  <a:cs typeface="Open Sans"/>
                  <a:sym typeface="Open Sans"/>
                </a:rPr>
                <a:t>Quasi-experiment</a:t>
              </a:r>
              <a:endParaRPr sz="2133" b="1" dirty="0">
                <a:solidFill>
                  <a:schemeClr val="bg1"/>
                </a:solidFill>
                <a:latin typeface="Yu Gothic" panose="020B0400000000000000" pitchFamily="34" charset="-128"/>
                <a:ea typeface="Yu Gothic" panose="020B0400000000000000" pitchFamily="34" charset="-128"/>
                <a:cs typeface="Open Sans"/>
                <a:sym typeface="Open Sans"/>
              </a:endParaRPr>
            </a:p>
          </p:txBody>
        </p:sp>
      </p:grpSp>
      <p:grpSp>
        <p:nvGrpSpPr>
          <p:cNvPr id="1552" name="Google Shape;1552;p37"/>
          <p:cNvGrpSpPr/>
          <p:nvPr/>
        </p:nvGrpSpPr>
        <p:grpSpPr>
          <a:xfrm>
            <a:off x="4479200" y="1758371"/>
            <a:ext cx="3075229" cy="1273996"/>
            <a:chOff x="3359400" y="1318778"/>
            <a:chExt cx="2306422" cy="955497"/>
          </a:xfrm>
        </p:grpSpPr>
        <p:sp>
          <p:nvSpPr>
            <p:cNvPr id="1553" name="Google Shape;1553;p37"/>
            <p:cNvSpPr/>
            <p:nvPr/>
          </p:nvSpPr>
          <p:spPr>
            <a:xfrm>
              <a:off x="3359400" y="1318778"/>
              <a:ext cx="2306422" cy="442500"/>
            </a:xfrm>
            <a:prstGeom prst="rect">
              <a:avLst/>
            </a:prstGeom>
            <a:noFill/>
            <a:ln>
              <a:noFill/>
            </a:ln>
          </p:spPr>
          <p:txBody>
            <a:bodyPr spcFirstLastPara="1" wrap="square" lIns="121900" tIns="121900" rIns="121900" bIns="121900" anchor="ctr" anchorCtr="0">
              <a:noAutofit/>
            </a:bodyPr>
            <a:lstStyle/>
            <a:p>
              <a:pPr algn="ctr"/>
              <a:r>
                <a:rPr lang="en-ID" altLang="ja-JP" sz="2400" b="1" u="sng" dirty="0">
                  <a:solidFill>
                    <a:schemeClr val="bg2"/>
                  </a:solidFill>
                  <a:latin typeface="Yu Gothic" panose="020B0400000000000000" pitchFamily="34" charset="-128"/>
                  <a:ea typeface="Yu Gothic" panose="020B0400000000000000" pitchFamily="34" charset="-128"/>
                  <a:cs typeface="Candal"/>
                  <a:sym typeface="Candal"/>
                </a:rPr>
                <a:t>Design</a:t>
              </a:r>
              <a:endParaRPr lang="ja-JP" altLang="en-US" sz="2400" b="1" u="sng" dirty="0">
                <a:solidFill>
                  <a:schemeClr val="bg2"/>
                </a:solidFill>
                <a:latin typeface="Yu Gothic" panose="020B0400000000000000" pitchFamily="34" charset="-128"/>
                <a:ea typeface="Yu Gothic" panose="020B0400000000000000" pitchFamily="34" charset="-128"/>
                <a:cs typeface="Candal"/>
                <a:sym typeface="Candal"/>
              </a:endParaRPr>
            </a:p>
          </p:txBody>
        </p:sp>
        <p:sp>
          <p:nvSpPr>
            <p:cNvPr id="1554" name="Google Shape;1554;p37"/>
            <p:cNvSpPr txBox="1"/>
            <p:nvPr/>
          </p:nvSpPr>
          <p:spPr>
            <a:xfrm>
              <a:off x="3775887" y="1608875"/>
              <a:ext cx="1593000" cy="665400"/>
            </a:xfrm>
            <a:prstGeom prst="rect">
              <a:avLst/>
            </a:prstGeom>
            <a:noFill/>
            <a:ln>
              <a:noFill/>
            </a:ln>
          </p:spPr>
          <p:txBody>
            <a:bodyPr spcFirstLastPara="1" wrap="square" lIns="121900" tIns="121900" rIns="121900" bIns="121900" anchor="t" anchorCtr="0">
              <a:noAutofit/>
            </a:bodyPr>
            <a:lstStyle/>
            <a:p>
              <a:pPr algn="ctr"/>
              <a:r>
                <a:rPr lang="en-ID" altLang="ja-JP" b="1" dirty="0">
                  <a:solidFill>
                    <a:schemeClr val="bg1"/>
                  </a:solidFill>
                  <a:latin typeface="Yu Gothic" panose="020B0400000000000000" pitchFamily="34" charset="-128"/>
                  <a:ea typeface="Yu Gothic" panose="020B0400000000000000" pitchFamily="34" charset="-128"/>
                  <a:cs typeface="Open Sans"/>
                  <a:sym typeface="Open Sans"/>
                </a:rPr>
                <a:t>One-group pretest-</a:t>
              </a:r>
              <a:r>
                <a:rPr lang="en-ID" altLang="ja-JP" b="1" dirty="0" err="1">
                  <a:solidFill>
                    <a:schemeClr val="bg1"/>
                  </a:solidFill>
                  <a:latin typeface="Yu Gothic" panose="020B0400000000000000" pitchFamily="34" charset="-128"/>
                  <a:ea typeface="Yu Gothic" panose="020B0400000000000000" pitchFamily="34" charset="-128"/>
                  <a:cs typeface="Open Sans"/>
                  <a:sym typeface="Open Sans"/>
                </a:rPr>
                <a:t>posttest</a:t>
              </a:r>
              <a:r>
                <a:rPr lang="en-ID" altLang="ja-JP" b="1" dirty="0">
                  <a:solidFill>
                    <a:schemeClr val="bg1"/>
                  </a:solidFill>
                  <a:latin typeface="Yu Gothic" panose="020B0400000000000000" pitchFamily="34" charset="-128"/>
                  <a:ea typeface="Yu Gothic" panose="020B0400000000000000" pitchFamily="34" charset="-128"/>
                  <a:cs typeface="Open Sans"/>
                  <a:sym typeface="Open Sans"/>
                </a:rPr>
                <a:t> </a:t>
              </a:r>
              <a:endParaRPr b="1" dirty="0">
                <a:solidFill>
                  <a:schemeClr val="bg1"/>
                </a:solidFill>
                <a:latin typeface="Yu Gothic" panose="020B0400000000000000" pitchFamily="34" charset="-128"/>
                <a:ea typeface="Yu Gothic" panose="020B0400000000000000" pitchFamily="34" charset="-128"/>
                <a:cs typeface="Open Sans"/>
                <a:sym typeface="Open Sans"/>
              </a:endParaRPr>
            </a:p>
          </p:txBody>
        </p:sp>
      </p:grpSp>
      <p:grpSp>
        <p:nvGrpSpPr>
          <p:cNvPr id="1555" name="Google Shape;1555;p37"/>
          <p:cNvGrpSpPr/>
          <p:nvPr/>
        </p:nvGrpSpPr>
        <p:grpSpPr>
          <a:xfrm>
            <a:off x="508608" y="4739334"/>
            <a:ext cx="4834800" cy="1273997"/>
            <a:chOff x="381456" y="3554500"/>
            <a:chExt cx="3626100" cy="955498"/>
          </a:xfrm>
        </p:grpSpPr>
        <p:sp>
          <p:nvSpPr>
            <p:cNvPr id="1556" name="Google Shape;1556;p37"/>
            <p:cNvSpPr/>
            <p:nvPr/>
          </p:nvSpPr>
          <p:spPr>
            <a:xfrm>
              <a:off x="381456" y="3554500"/>
              <a:ext cx="3626100" cy="442500"/>
            </a:xfrm>
            <a:prstGeom prst="rect">
              <a:avLst/>
            </a:prstGeom>
            <a:noFill/>
            <a:ln>
              <a:noFill/>
            </a:ln>
          </p:spPr>
          <p:txBody>
            <a:bodyPr spcFirstLastPara="1" wrap="square" lIns="121900" tIns="121900" rIns="121900" bIns="121900" anchor="ctr" anchorCtr="0">
              <a:noAutofit/>
            </a:bodyPr>
            <a:lstStyle/>
            <a:p>
              <a:pPr algn="ctr"/>
              <a:r>
                <a:rPr lang="en-ID" altLang="ja-JP" sz="2400" b="1" u="sng" dirty="0">
                  <a:solidFill>
                    <a:schemeClr val="bg2"/>
                  </a:solidFill>
                  <a:latin typeface="Yu Gothic" panose="020B0400000000000000" pitchFamily="34" charset="-128"/>
                  <a:ea typeface="Yu Gothic" panose="020B0400000000000000" pitchFamily="34" charset="-128"/>
                  <a:cs typeface="Candal"/>
                  <a:sym typeface="Candal"/>
                </a:rPr>
                <a:t>Data Collection Techniques</a:t>
              </a:r>
              <a:endParaRPr sz="2400" b="1" u="sng" dirty="0">
                <a:solidFill>
                  <a:schemeClr val="bg2"/>
                </a:solidFill>
                <a:latin typeface="Yu Gothic" panose="020B0400000000000000" pitchFamily="34" charset="-128"/>
                <a:ea typeface="Yu Gothic" panose="020B0400000000000000" pitchFamily="34" charset="-128"/>
                <a:cs typeface="Candal"/>
                <a:sym typeface="Candal"/>
              </a:endParaRPr>
            </a:p>
          </p:txBody>
        </p:sp>
        <p:sp>
          <p:nvSpPr>
            <p:cNvPr id="1557" name="Google Shape;1557;p37"/>
            <p:cNvSpPr txBox="1"/>
            <p:nvPr/>
          </p:nvSpPr>
          <p:spPr>
            <a:xfrm>
              <a:off x="720300" y="3844598"/>
              <a:ext cx="2639100" cy="665400"/>
            </a:xfrm>
            <a:prstGeom prst="rect">
              <a:avLst/>
            </a:prstGeom>
            <a:noFill/>
            <a:ln>
              <a:noFill/>
            </a:ln>
          </p:spPr>
          <p:txBody>
            <a:bodyPr spcFirstLastPara="1" wrap="square" lIns="121900" tIns="121900" rIns="121900" bIns="121900" anchor="t" anchorCtr="0">
              <a:noAutofit/>
            </a:bodyPr>
            <a:lstStyle/>
            <a:p>
              <a:r>
                <a:rPr lang="fr-FR" altLang="ja-JP" sz="1600" b="1" dirty="0" err="1">
                  <a:solidFill>
                    <a:schemeClr val="bg1"/>
                  </a:solidFill>
                  <a:latin typeface="Yu Gothic" panose="020B0400000000000000" pitchFamily="34" charset="-128"/>
                  <a:ea typeface="Yu Gothic" panose="020B0400000000000000" pitchFamily="34" charset="-128"/>
                  <a:cs typeface="Open Sans"/>
                  <a:sym typeface="Open Sans"/>
                </a:rPr>
                <a:t>Experiment</a:t>
              </a:r>
              <a:r>
                <a:rPr lang="fr-FR" altLang="ja-JP" sz="1600" b="1" dirty="0">
                  <a:solidFill>
                    <a:schemeClr val="bg1"/>
                  </a:solidFill>
                  <a:latin typeface="Yu Gothic" panose="020B0400000000000000" pitchFamily="34" charset="-128"/>
                  <a:ea typeface="Yu Gothic" panose="020B0400000000000000" pitchFamily="34" charset="-128"/>
                  <a:cs typeface="Open Sans"/>
                  <a:sym typeface="Open Sans"/>
                </a:rPr>
                <a:t>, test, questionnaire, observation and documentation</a:t>
              </a:r>
              <a:endParaRPr sz="1600" b="1" dirty="0">
                <a:solidFill>
                  <a:schemeClr val="bg1"/>
                </a:solidFill>
                <a:latin typeface="Yu Gothic" panose="020B0400000000000000" pitchFamily="34" charset="-128"/>
                <a:ea typeface="Yu Gothic" panose="020B0400000000000000" pitchFamily="34" charset="-128"/>
                <a:cs typeface="Open Sans"/>
                <a:sym typeface="Open Sans"/>
              </a:endParaRPr>
            </a:p>
          </p:txBody>
        </p:sp>
      </p:grpSp>
      <p:grpSp>
        <p:nvGrpSpPr>
          <p:cNvPr id="1558" name="Google Shape;1558;p37"/>
          <p:cNvGrpSpPr/>
          <p:nvPr/>
        </p:nvGrpSpPr>
        <p:grpSpPr>
          <a:xfrm>
            <a:off x="7709441" y="4739334"/>
            <a:ext cx="3520865" cy="1273997"/>
            <a:chOff x="5782080" y="3554500"/>
            <a:chExt cx="2640649" cy="955498"/>
          </a:xfrm>
        </p:grpSpPr>
        <p:sp>
          <p:nvSpPr>
            <p:cNvPr id="1559" name="Google Shape;1559;p37"/>
            <p:cNvSpPr/>
            <p:nvPr/>
          </p:nvSpPr>
          <p:spPr>
            <a:xfrm>
              <a:off x="5782080" y="3554500"/>
              <a:ext cx="2639100" cy="442500"/>
            </a:xfrm>
            <a:prstGeom prst="rect">
              <a:avLst/>
            </a:prstGeom>
            <a:noFill/>
            <a:ln>
              <a:noFill/>
            </a:ln>
          </p:spPr>
          <p:txBody>
            <a:bodyPr spcFirstLastPara="1" wrap="square" lIns="121900" tIns="121900" rIns="121900" bIns="121900" anchor="ctr" anchorCtr="0">
              <a:noAutofit/>
            </a:bodyPr>
            <a:lstStyle/>
            <a:p>
              <a:pPr algn="ctr"/>
              <a:r>
                <a:rPr lang="en-US" altLang="ja-JP" sz="2400" b="1" u="sng" dirty="0">
                  <a:solidFill>
                    <a:schemeClr val="bg2"/>
                  </a:solidFill>
                  <a:latin typeface="Yu Gothic" panose="020B0400000000000000" pitchFamily="34" charset="-128"/>
                  <a:ea typeface="Yu Gothic" panose="020B0400000000000000" pitchFamily="34" charset="-128"/>
                  <a:cs typeface="Candal"/>
                  <a:sym typeface="Candal"/>
                </a:rPr>
                <a:t>Instrument</a:t>
              </a:r>
              <a:endParaRPr sz="2400" b="1" u="sng" dirty="0">
                <a:solidFill>
                  <a:schemeClr val="bg2"/>
                </a:solidFill>
                <a:latin typeface="Yu Gothic" panose="020B0400000000000000" pitchFamily="34" charset="-128"/>
                <a:ea typeface="Yu Gothic" panose="020B0400000000000000" pitchFamily="34" charset="-128"/>
                <a:cs typeface="Candal"/>
                <a:sym typeface="Candal"/>
              </a:endParaRPr>
            </a:p>
          </p:txBody>
        </p:sp>
        <p:sp>
          <p:nvSpPr>
            <p:cNvPr id="1560" name="Google Shape;1560;p37"/>
            <p:cNvSpPr txBox="1"/>
            <p:nvPr/>
          </p:nvSpPr>
          <p:spPr>
            <a:xfrm>
              <a:off x="5783629" y="3844598"/>
              <a:ext cx="2639100" cy="665400"/>
            </a:xfrm>
            <a:prstGeom prst="rect">
              <a:avLst/>
            </a:prstGeom>
            <a:noFill/>
            <a:ln>
              <a:noFill/>
            </a:ln>
          </p:spPr>
          <p:txBody>
            <a:bodyPr spcFirstLastPara="1" wrap="square" lIns="121900" tIns="121900" rIns="121900" bIns="121900" anchor="t" anchorCtr="0">
              <a:noAutofit/>
            </a:bodyPr>
            <a:lstStyle/>
            <a:p>
              <a:pPr algn="ctr"/>
              <a:r>
                <a:rPr lang="en-US" altLang="ja-JP" sz="1600" b="1" dirty="0">
                  <a:solidFill>
                    <a:schemeClr val="bg1"/>
                  </a:solidFill>
                  <a:latin typeface="Yu Gothic" panose="020B0400000000000000" pitchFamily="34" charset="-128"/>
                  <a:ea typeface="Yu Gothic" panose="020B0400000000000000" pitchFamily="34" charset="-128"/>
                  <a:cs typeface="Open Sans"/>
                  <a:sym typeface="Open Sans"/>
                </a:rPr>
                <a:t>Test and questionnaire</a:t>
              </a:r>
              <a:endParaRPr sz="1600" b="1" dirty="0">
                <a:solidFill>
                  <a:schemeClr val="bg1"/>
                </a:solidFill>
                <a:latin typeface="Yu Gothic" panose="020B0400000000000000" pitchFamily="34" charset="-128"/>
                <a:ea typeface="Yu Gothic" panose="020B0400000000000000" pitchFamily="34" charset="-128"/>
                <a:cs typeface="Open Sans"/>
                <a:sym typeface="Open Sans"/>
              </a:endParaRPr>
            </a:p>
          </p:txBody>
        </p:sp>
      </p:grpSp>
      <p:cxnSp>
        <p:nvCxnSpPr>
          <p:cNvPr id="1561" name="Google Shape;1561;p37"/>
          <p:cNvCxnSpPr>
            <a:stCxn id="1551" idx="2"/>
            <a:endCxn id="1545" idx="1"/>
          </p:cNvCxnSpPr>
          <p:nvPr/>
        </p:nvCxnSpPr>
        <p:spPr>
          <a:xfrm rot="-5400000" flipH="1">
            <a:off x="2889984" y="2862167"/>
            <a:ext cx="618400" cy="958800"/>
          </a:xfrm>
          <a:prstGeom prst="bentConnector2">
            <a:avLst/>
          </a:prstGeom>
          <a:noFill/>
          <a:ln w="28575" cap="flat" cmpd="sng">
            <a:solidFill>
              <a:schemeClr val="dk2"/>
            </a:solidFill>
            <a:prstDash val="solid"/>
            <a:round/>
            <a:headEnd type="none" w="med" len="med"/>
            <a:tailEnd type="none" w="med" len="med"/>
          </a:ln>
        </p:spPr>
      </p:cxnSp>
      <p:cxnSp>
        <p:nvCxnSpPr>
          <p:cNvPr id="1562" name="Google Shape;1562;p37"/>
          <p:cNvCxnSpPr>
            <a:stCxn id="1545" idx="0"/>
            <a:endCxn id="1554" idx="2"/>
          </p:cNvCxnSpPr>
          <p:nvPr/>
        </p:nvCxnSpPr>
        <p:spPr>
          <a:xfrm rot="-5400000">
            <a:off x="5934500" y="3193600"/>
            <a:ext cx="323600" cy="800"/>
          </a:xfrm>
          <a:prstGeom prst="bentConnector3">
            <a:avLst>
              <a:gd name="adj1" fmla="val 49974"/>
            </a:avLst>
          </a:prstGeom>
          <a:noFill/>
          <a:ln w="28575" cap="flat" cmpd="sng">
            <a:solidFill>
              <a:schemeClr val="dk2"/>
            </a:solidFill>
            <a:prstDash val="solid"/>
            <a:round/>
            <a:headEnd type="none" w="med" len="med"/>
            <a:tailEnd type="none" w="med" len="med"/>
          </a:ln>
        </p:spPr>
      </p:cxnSp>
      <p:cxnSp>
        <p:nvCxnSpPr>
          <p:cNvPr id="1563" name="Google Shape;1563;p37"/>
          <p:cNvCxnSpPr>
            <a:cxnSpLocks/>
            <a:stCxn id="1545" idx="3"/>
            <a:endCxn id="1548" idx="2"/>
          </p:cNvCxnSpPr>
          <p:nvPr/>
        </p:nvCxnSpPr>
        <p:spPr>
          <a:xfrm flipV="1">
            <a:off x="8513300" y="3032368"/>
            <a:ext cx="1306432" cy="618433"/>
          </a:xfrm>
          <a:prstGeom prst="bentConnector2">
            <a:avLst/>
          </a:prstGeom>
          <a:noFill/>
          <a:ln w="28575" cap="flat" cmpd="sng">
            <a:solidFill>
              <a:schemeClr val="dk2"/>
            </a:solidFill>
            <a:prstDash val="solid"/>
            <a:round/>
            <a:headEnd type="none" w="med" len="med"/>
            <a:tailEnd type="none" w="med" len="med"/>
          </a:ln>
        </p:spPr>
      </p:cxnSp>
      <p:cxnSp>
        <p:nvCxnSpPr>
          <p:cNvPr id="1564" name="Google Shape;1564;p37"/>
          <p:cNvCxnSpPr>
            <a:cxnSpLocks/>
            <a:stCxn id="1545" idx="2"/>
            <a:endCxn id="1556" idx="0"/>
          </p:cNvCxnSpPr>
          <p:nvPr/>
        </p:nvCxnSpPr>
        <p:spPr>
          <a:xfrm rot="5400000">
            <a:off x="4114188" y="2757622"/>
            <a:ext cx="793533" cy="3169892"/>
          </a:xfrm>
          <a:prstGeom prst="bentConnector3">
            <a:avLst>
              <a:gd name="adj1" fmla="val 50000"/>
            </a:avLst>
          </a:prstGeom>
          <a:noFill/>
          <a:ln w="28575" cap="flat" cmpd="sng">
            <a:solidFill>
              <a:schemeClr val="dk2"/>
            </a:solidFill>
            <a:prstDash val="solid"/>
            <a:round/>
            <a:headEnd type="none" w="med" len="med"/>
            <a:tailEnd type="none" w="med" len="med"/>
          </a:ln>
        </p:spPr>
      </p:cxnSp>
      <p:cxnSp>
        <p:nvCxnSpPr>
          <p:cNvPr id="1565" name="Google Shape;1565;p37"/>
          <p:cNvCxnSpPr>
            <a:cxnSpLocks/>
            <a:stCxn id="1545" idx="2"/>
            <a:endCxn id="1559" idx="0"/>
          </p:cNvCxnSpPr>
          <p:nvPr/>
        </p:nvCxnSpPr>
        <p:spPr>
          <a:xfrm rot="-5400000" flipH="1">
            <a:off x="7385500" y="2656200"/>
            <a:ext cx="793600" cy="3372800"/>
          </a:xfrm>
          <a:prstGeom prst="bentConnector3">
            <a:avLst>
              <a:gd name="adj1" fmla="val 49996"/>
            </a:avLst>
          </a:prstGeom>
          <a:noFill/>
          <a:ln w="28575" cap="flat" cmpd="sng">
            <a:solidFill>
              <a:schemeClr val="dk2"/>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3" name="Content Placeholder 2">
            <a:extLst>
              <a:ext uri="{FF2B5EF4-FFF2-40B4-BE49-F238E27FC236}">
                <a16:creationId xmlns:a16="http://schemas.microsoft.com/office/drawing/2014/main" id="{643FE9CD-D1EA-0F0B-DDC3-9A5AC13F622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0713" y="1378143"/>
            <a:ext cx="8070574" cy="4676293"/>
          </a:xfrm>
        </p:spPr>
      </p:pic>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7" name="Content Placeholder 6">
            <a:extLst>
              <a:ext uri="{FF2B5EF4-FFF2-40B4-BE49-F238E27FC236}">
                <a16:creationId xmlns:a16="http://schemas.microsoft.com/office/drawing/2014/main" id="{DB7F1E21-4AD2-0BB6-7561-0AE0CD8FB1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4817" y="1403042"/>
            <a:ext cx="8454887" cy="4736244"/>
          </a:xfrm>
        </p:spPr>
      </p:pic>
    </p:spTree>
    <p:extLst>
      <p:ext uri="{BB962C8B-B14F-4D97-AF65-F5344CB8AC3E}">
        <p14:creationId xmlns:p14="http://schemas.microsoft.com/office/powerpoint/2010/main" val="379329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7" name="Content Placeholder 6">
            <a:extLst>
              <a:ext uri="{FF2B5EF4-FFF2-40B4-BE49-F238E27FC236}">
                <a16:creationId xmlns:a16="http://schemas.microsoft.com/office/drawing/2014/main" id="{DB7F1E21-4AD2-0BB6-7561-0AE0CD8FB1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4817" y="1403042"/>
            <a:ext cx="8454887" cy="4736244"/>
          </a:xfrm>
        </p:spPr>
      </p:pic>
    </p:spTree>
    <p:extLst>
      <p:ext uri="{BB962C8B-B14F-4D97-AF65-F5344CB8AC3E}">
        <p14:creationId xmlns:p14="http://schemas.microsoft.com/office/powerpoint/2010/main" val="228738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pic>
        <p:nvPicPr>
          <p:cNvPr id="3" name="Picture 2">
            <a:extLst>
              <a:ext uri="{FF2B5EF4-FFF2-40B4-BE49-F238E27FC236}">
                <a16:creationId xmlns:a16="http://schemas.microsoft.com/office/drawing/2014/main" id="{4E585AF9-FA70-8DC2-8B52-95FF3AEFE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708" y="1514429"/>
            <a:ext cx="8462583" cy="4740677"/>
          </a:xfrm>
          <a:prstGeom prst="rect">
            <a:avLst/>
          </a:prstGeom>
        </p:spPr>
      </p:pic>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3"/>
        <p:cNvGrpSpPr/>
        <p:nvPr/>
      </p:nvGrpSpPr>
      <p:grpSpPr>
        <a:xfrm>
          <a:off x="0" y="0"/>
          <a:ext cx="0" cy="0"/>
          <a:chOff x="0" y="0"/>
          <a:chExt cx="0" cy="0"/>
        </a:xfrm>
      </p:grpSpPr>
      <p:sp>
        <p:nvSpPr>
          <p:cNvPr id="994" name="Google Shape;994;p21"/>
          <p:cNvSpPr txBox="1">
            <a:spLocks noGrp="1"/>
          </p:cNvSpPr>
          <p:nvPr>
            <p:ph type="title"/>
          </p:nvPr>
        </p:nvSpPr>
        <p:spPr>
          <a:xfrm>
            <a:off x="890869" y="511545"/>
            <a:ext cx="10302400" cy="763600"/>
          </a:xfrm>
          <a:prstGeom prst="rect">
            <a:avLst/>
          </a:prstGeom>
        </p:spPr>
        <p:txBody>
          <a:bodyPr spcFirstLastPara="1" vert="horz" wrap="square" lIns="121900" tIns="121900" rIns="121900" bIns="121900" rtlCol="0" anchor="t" anchorCtr="0">
            <a:noAutofit/>
          </a:bodyPr>
          <a:lstStyle/>
          <a:p>
            <a:pPr algn="ctr">
              <a:spcBef>
                <a:spcPts val="0"/>
              </a:spcBef>
            </a:pPr>
            <a:r>
              <a:rPr lang="en-US" sz="3200" b="1" dirty="0">
                <a:solidFill>
                  <a:schemeClr val="bg1"/>
                </a:solidFill>
                <a:latin typeface="+mn-lt"/>
              </a:rPr>
              <a:t>CONCLUSION</a:t>
            </a:r>
            <a:endParaRPr lang="ja-JP" altLang="en-US" sz="3200" dirty="0">
              <a:latin typeface="Book Antiqua" panose="02040602050305030304" pitchFamily="18" charset="0"/>
              <a:ea typeface="Yu Mincho" panose="02020400000000000000" pitchFamily="18" charset="-128"/>
            </a:endParaRPr>
          </a:p>
        </p:txBody>
      </p:sp>
      <p:sp>
        <p:nvSpPr>
          <p:cNvPr id="996" name="Google Shape;996;p21"/>
          <p:cNvSpPr txBox="1"/>
          <p:nvPr/>
        </p:nvSpPr>
        <p:spPr>
          <a:xfrm>
            <a:off x="486274" y="4237426"/>
            <a:ext cx="4255060" cy="2109029"/>
          </a:xfrm>
          <a:prstGeom prst="rect">
            <a:avLst/>
          </a:prstGeom>
          <a:noFill/>
          <a:ln>
            <a:noFill/>
          </a:ln>
        </p:spPr>
        <p:txBody>
          <a:bodyPr spcFirstLastPara="1" wrap="square" lIns="121900" tIns="121900" rIns="121900" bIns="121900" anchor="ctr" anchorCtr="0">
            <a:noAutofit/>
          </a:bodyPr>
          <a:lstStyle/>
          <a:p>
            <a:r>
              <a:rPr lang="en-US" altLang="ja-JP" sz="1400" b="1" dirty="0">
                <a:solidFill>
                  <a:schemeClr val="bg1"/>
                </a:solidFill>
                <a:latin typeface="Yu Gothic" panose="020B0400000000000000" pitchFamily="34" charset="-128"/>
                <a:ea typeface="Yu Gothic" panose="020B0400000000000000" pitchFamily="34" charset="-128"/>
                <a:cs typeface="Candal"/>
                <a:sym typeface="Candal"/>
              </a:rPr>
              <a:t>The reading comprehension ability of Japanese basic level first year students after using the scramble type cooperative learning model for three times, showed a good change in the students' scores. So it can be said that students' reading comprehension ability has improved compared to before the use of this model</a:t>
            </a:r>
            <a:endParaRPr lang="ja-JP" altLang="en-US" sz="1400" dirty="0">
              <a:solidFill>
                <a:schemeClr val="bg1"/>
              </a:solidFill>
              <a:latin typeface="Yu Mincho" panose="02020400000000000000" pitchFamily="18" charset="-128"/>
              <a:ea typeface="Yu Mincho" panose="02020400000000000000" pitchFamily="18" charset="-128"/>
              <a:cs typeface="Candal"/>
              <a:sym typeface="Candal"/>
            </a:endParaRPr>
          </a:p>
        </p:txBody>
      </p:sp>
      <p:sp>
        <p:nvSpPr>
          <p:cNvPr id="999" name="Google Shape;999;p21"/>
          <p:cNvSpPr txBox="1"/>
          <p:nvPr/>
        </p:nvSpPr>
        <p:spPr>
          <a:xfrm>
            <a:off x="4591870" y="4003792"/>
            <a:ext cx="3175589" cy="2739437"/>
          </a:xfrm>
          <a:prstGeom prst="rect">
            <a:avLst/>
          </a:prstGeom>
          <a:noFill/>
          <a:ln>
            <a:noFill/>
          </a:ln>
        </p:spPr>
        <p:txBody>
          <a:bodyPr spcFirstLastPara="1" wrap="square" lIns="121900" tIns="121900" rIns="121900" bIns="121900" anchor="ctr" anchorCtr="0">
            <a:noAutofit/>
          </a:bodyPr>
          <a:lstStyle/>
          <a:p>
            <a:r>
              <a:rPr lang="en-US" altLang="ja-JP" sz="1300" b="1" dirty="0">
                <a:solidFill>
                  <a:schemeClr val="bg1"/>
                </a:solidFill>
                <a:latin typeface="Yu Gothic" panose="020B0400000000000000" pitchFamily="34" charset="-128"/>
                <a:ea typeface="Yu Gothic" panose="020B0400000000000000" pitchFamily="34" charset="-128"/>
                <a:cs typeface="Candal"/>
                <a:sym typeface="Candal"/>
              </a:rPr>
              <a:t>It was found that the result of t count &gt; t table based on the analysis of pretest and posttest data using statistical calculations. So, it can be said that there is a significant difference in Japanese basic reading comprehension ability of first-year students before and after using scramble cooperative learning model</a:t>
            </a:r>
            <a:endParaRPr lang="ja-JP" altLang="en-US" sz="1300" dirty="0">
              <a:solidFill>
                <a:schemeClr val="bg1"/>
              </a:solidFill>
              <a:latin typeface="Yu Mincho" panose="02020400000000000000" pitchFamily="18" charset="-128"/>
              <a:ea typeface="Yu Mincho" panose="02020400000000000000" pitchFamily="18" charset="-128"/>
              <a:cs typeface="Candal"/>
              <a:sym typeface="Candal"/>
            </a:endParaRPr>
          </a:p>
        </p:txBody>
      </p:sp>
      <p:sp>
        <p:nvSpPr>
          <p:cNvPr id="1002" name="Google Shape;1002;p21"/>
          <p:cNvSpPr txBox="1"/>
          <p:nvPr/>
        </p:nvSpPr>
        <p:spPr>
          <a:xfrm>
            <a:off x="7878006" y="4237427"/>
            <a:ext cx="3827721" cy="2340232"/>
          </a:xfrm>
          <a:prstGeom prst="rect">
            <a:avLst/>
          </a:prstGeom>
          <a:noFill/>
          <a:ln>
            <a:noFill/>
          </a:ln>
        </p:spPr>
        <p:txBody>
          <a:bodyPr spcFirstLastPara="1" wrap="square" lIns="121900" tIns="121900" rIns="121900" bIns="121900" anchor="ctr" anchorCtr="0">
            <a:noAutofit/>
          </a:bodyPr>
          <a:lstStyle/>
          <a:p>
            <a:r>
              <a:rPr lang="en-US" altLang="ja-JP" sz="1300" b="1" dirty="0">
                <a:solidFill>
                  <a:schemeClr val="bg1"/>
                </a:solidFill>
                <a:latin typeface="Yu Gothic" panose="020B0400000000000000" pitchFamily="34" charset="-128"/>
                <a:ea typeface="Yu Gothic" panose="020B0400000000000000" pitchFamily="34" charset="-128"/>
                <a:cs typeface="Candal"/>
                <a:sym typeface="Candal"/>
              </a:rPr>
              <a:t>The questionnaire results show that most respondents responded positively to the use of the scramble type cooperative learning model in learning basic reading comprehension of Japanese. Students can more easily draw conclusions and understand the material and content of the reading text, understand more easily the meaning contained in each paragraph, and make learning interesting .</a:t>
            </a:r>
            <a:endParaRPr sz="1300" dirty="0">
              <a:solidFill>
                <a:schemeClr val="bg1"/>
              </a:solidFill>
              <a:latin typeface="Yu Mincho" panose="02020400000000000000" pitchFamily="18" charset="-128"/>
              <a:ea typeface="Yu Mincho" panose="02020400000000000000" pitchFamily="18" charset="-128"/>
              <a:cs typeface="Candal"/>
              <a:sym typeface="Candal"/>
            </a:endParaRPr>
          </a:p>
        </p:txBody>
      </p:sp>
      <p:sp>
        <p:nvSpPr>
          <p:cNvPr id="1004" name="Google Shape;1004;p21"/>
          <p:cNvSpPr/>
          <p:nvPr/>
        </p:nvSpPr>
        <p:spPr>
          <a:xfrm>
            <a:off x="1828867" y="3007267"/>
            <a:ext cx="1139600" cy="1139600"/>
          </a:xfrm>
          <a:prstGeom prst="ellipse">
            <a:avLst/>
          </a:prstGeom>
          <a:solidFill>
            <a:schemeClr val="dk2"/>
          </a:solidFill>
          <a:ln>
            <a:noFill/>
          </a:ln>
        </p:spPr>
        <p:txBody>
          <a:bodyPr spcFirstLastPara="1" wrap="square" lIns="121900" tIns="121900" rIns="121900" bIns="121900" anchor="ctr" anchorCtr="0">
            <a:noAutofit/>
          </a:bodyPr>
          <a:lstStyle/>
          <a:p>
            <a:pPr algn="ctr"/>
            <a:r>
              <a:rPr lang="en-US" sz="3200" b="1" dirty="0">
                <a:solidFill>
                  <a:schemeClr val="bg1"/>
                </a:solidFill>
                <a:latin typeface="Times New Roman" panose="02020603050405020304" pitchFamily="18" charset="0"/>
                <a:cs typeface="Times New Roman" panose="02020603050405020304" pitchFamily="18" charset="0"/>
              </a:rPr>
              <a:t>1.</a:t>
            </a:r>
            <a:endParaRPr sz="3200" b="1" dirty="0">
              <a:solidFill>
                <a:schemeClr val="bg1"/>
              </a:solidFill>
              <a:latin typeface="Times New Roman" panose="02020603050405020304" pitchFamily="18" charset="0"/>
              <a:cs typeface="Times New Roman" panose="02020603050405020304" pitchFamily="18" charset="0"/>
            </a:endParaRPr>
          </a:p>
        </p:txBody>
      </p:sp>
      <p:sp>
        <p:nvSpPr>
          <p:cNvPr id="1005" name="Google Shape;1005;p21"/>
          <p:cNvSpPr/>
          <p:nvPr/>
        </p:nvSpPr>
        <p:spPr>
          <a:xfrm>
            <a:off x="5525467" y="3007267"/>
            <a:ext cx="1139600" cy="1139600"/>
          </a:xfrm>
          <a:prstGeom prst="ellipse">
            <a:avLst/>
          </a:prstGeom>
          <a:solidFill>
            <a:schemeClr val="dk2"/>
          </a:solidFill>
          <a:ln>
            <a:noFill/>
          </a:ln>
        </p:spPr>
        <p:txBody>
          <a:bodyPr spcFirstLastPara="1" wrap="square" lIns="121900" tIns="121900" rIns="121900" bIns="121900" anchor="ctr" anchorCtr="0">
            <a:noAutofit/>
          </a:bodyPr>
          <a:lstStyle/>
          <a:p>
            <a:pPr algn="ctr"/>
            <a:r>
              <a:rPr lang="en-US" sz="3200" b="1" dirty="0">
                <a:solidFill>
                  <a:schemeClr val="bg1"/>
                </a:solidFill>
                <a:latin typeface="Times New Roman" panose="02020603050405020304" pitchFamily="18" charset="0"/>
                <a:cs typeface="Times New Roman" panose="02020603050405020304" pitchFamily="18" charset="0"/>
              </a:rPr>
              <a:t>2.</a:t>
            </a:r>
            <a:endParaRPr sz="3200" b="1" dirty="0">
              <a:solidFill>
                <a:schemeClr val="bg1"/>
              </a:solidFill>
              <a:latin typeface="Times New Roman" panose="02020603050405020304" pitchFamily="18" charset="0"/>
              <a:cs typeface="Times New Roman" panose="02020603050405020304" pitchFamily="18" charset="0"/>
            </a:endParaRPr>
          </a:p>
        </p:txBody>
      </p:sp>
      <p:sp>
        <p:nvSpPr>
          <p:cNvPr id="1006" name="Google Shape;1006;p21"/>
          <p:cNvSpPr/>
          <p:nvPr/>
        </p:nvSpPr>
        <p:spPr>
          <a:xfrm>
            <a:off x="9222067" y="3007267"/>
            <a:ext cx="1139600" cy="1139600"/>
          </a:xfrm>
          <a:prstGeom prst="ellipse">
            <a:avLst/>
          </a:prstGeom>
          <a:solidFill>
            <a:schemeClr val="dk2"/>
          </a:solidFill>
          <a:ln>
            <a:noFill/>
          </a:ln>
        </p:spPr>
        <p:txBody>
          <a:bodyPr spcFirstLastPara="1" wrap="square" lIns="121900" tIns="121900" rIns="121900" bIns="121900" anchor="ctr" anchorCtr="0">
            <a:noAutofit/>
          </a:bodyPr>
          <a:lstStyle/>
          <a:p>
            <a:pPr algn="ctr"/>
            <a:r>
              <a:rPr lang="en-US" sz="3200" b="1" dirty="0">
                <a:solidFill>
                  <a:schemeClr val="bg1"/>
                </a:solidFill>
                <a:latin typeface="Times New Roman" panose="02020603050405020304" pitchFamily="18" charset="0"/>
                <a:cs typeface="Times New Roman" panose="02020603050405020304" pitchFamily="18" charset="0"/>
              </a:rPr>
              <a:t>3.</a:t>
            </a:r>
            <a:endParaRPr sz="3200" b="1" dirty="0">
              <a:solidFill>
                <a:schemeClr val="bg1"/>
              </a:solidFill>
              <a:latin typeface="Times New Roman" panose="02020603050405020304" pitchFamily="18" charset="0"/>
              <a:cs typeface="Times New Roman" panose="02020603050405020304" pitchFamily="18" charset="0"/>
            </a:endParaRPr>
          </a:p>
        </p:txBody>
      </p:sp>
      <p:cxnSp>
        <p:nvCxnSpPr>
          <p:cNvPr id="1008" name="Google Shape;1008;p21"/>
          <p:cNvCxnSpPr>
            <a:cxnSpLocks/>
            <a:endCxn id="1004" idx="7"/>
          </p:cNvCxnSpPr>
          <p:nvPr/>
        </p:nvCxnSpPr>
        <p:spPr>
          <a:xfrm flipH="1">
            <a:off x="2801500" y="2317133"/>
            <a:ext cx="3293600" cy="857200"/>
          </a:xfrm>
          <a:prstGeom prst="straightConnector1">
            <a:avLst/>
          </a:prstGeom>
          <a:noFill/>
          <a:ln w="28575" cap="flat" cmpd="sng">
            <a:solidFill>
              <a:schemeClr val="dk2"/>
            </a:solidFill>
            <a:prstDash val="solid"/>
            <a:round/>
            <a:headEnd type="none" w="med" len="med"/>
            <a:tailEnd type="none" w="med" len="med"/>
          </a:ln>
        </p:spPr>
      </p:cxnSp>
      <p:cxnSp>
        <p:nvCxnSpPr>
          <p:cNvPr id="1009" name="Google Shape;1009;p21"/>
          <p:cNvCxnSpPr>
            <a:cxnSpLocks/>
            <a:endCxn id="1005" idx="0"/>
          </p:cNvCxnSpPr>
          <p:nvPr/>
        </p:nvCxnSpPr>
        <p:spPr>
          <a:xfrm>
            <a:off x="6095100" y="2317133"/>
            <a:ext cx="0" cy="690000"/>
          </a:xfrm>
          <a:prstGeom prst="straightConnector1">
            <a:avLst/>
          </a:prstGeom>
          <a:noFill/>
          <a:ln w="28575" cap="flat" cmpd="sng">
            <a:solidFill>
              <a:schemeClr val="dk2"/>
            </a:solidFill>
            <a:prstDash val="solid"/>
            <a:round/>
            <a:headEnd type="none" w="med" len="med"/>
            <a:tailEnd type="none" w="med" len="med"/>
          </a:ln>
        </p:spPr>
      </p:cxnSp>
      <p:cxnSp>
        <p:nvCxnSpPr>
          <p:cNvPr id="1010" name="Google Shape;1010;p21"/>
          <p:cNvCxnSpPr>
            <a:cxnSpLocks/>
            <a:endCxn id="1006" idx="1"/>
          </p:cNvCxnSpPr>
          <p:nvPr/>
        </p:nvCxnSpPr>
        <p:spPr>
          <a:xfrm>
            <a:off x="6095100" y="2317133"/>
            <a:ext cx="3294000" cy="857200"/>
          </a:xfrm>
          <a:prstGeom prst="straightConnector1">
            <a:avLst/>
          </a:prstGeom>
          <a:noFill/>
          <a:ln w="28575" cap="flat" cmpd="sng">
            <a:solidFill>
              <a:schemeClr val="dk2"/>
            </a:solidFill>
            <a:prstDash val="solid"/>
            <a:round/>
            <a:headEnd type="none" w="med" len="med"/>
            <a:tailEnd type="none" w="med" len="med"/>
          </a:ln>
        </p:spPr>
      </p:cxnSp>
    </p:spTree>
    <p:extLst>
      <p:ext uri="{BB962C8B-B14F-4D97-AF65-F5344CB8AC3E}">
        <p14:creationId xmlns:p14="http://schemas.microsoft.com/office/powerpoint/2010/main" val="2793311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602</Words>
  <Application>Microsoft Office PowerPoint</Application>
  <PresentationFormat>Widescreen</PresentationFormat>
  <Paragraphs>46</Paragraphs>
  <Slides>11</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Calibri body</vt:lpstr>
      <vt:lpstr>ＭＳ Ｐゴシック</vt:lpstr>
      <vt:lpstr>Open Sans</vt:lpstr>
      <vt:lpstr>Arial</vt:lpstr>
      <vt:lpstr>Book Antiqua</vt:lpstr>
      <vt:lpstr>Calibri</vt:lpstr>
      <vt:lpstr>Calibri Light</vt:lpstr>
      <vt:lpstr>Candal</vt:lpstr>
      <vt:lpstr>Times New Roman</vt:lpstr>
      <vt:lpstr>Yu Gothic</vt:lpstr>
      <vt:lpstr>Yu Mincho</vt:lpstr>
      <vt:lpstr>Office Theme</vt:lpstr>
      <vt:lpstr>THE USE OF SCRAMBLE TYPE COOPERATIVE LEARNING MODEL IN LEARNING BASIC READING COMPREHENSION OF JAPANESE LANGUAGE</vt:lpstr>
      <vt:lpstr>INTRODUCTION</vt:lpstr>
      <vt:lpstr>LITERATURE REVIEW</vt:lpstr>
      <vt:lpstr>PowerPoint Presentation</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DELL</cp:lastModifiedBy>
  <cp:revision>5</cp:revision>
  <dcterms:created xsi:type="dcterms:W3CDTF">2023-04-14T06:04:15Z</dcterms:created>
  <dcterms:modified xsi:type="dcterms:W3CDTF">2023-07-27T15:29:55Z</dcterms:modified>
</cp:coreProperties>
</file>